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69"/>
  </p:notesMasterIdLst>
  <p:sldIdLst>
    <p:sldId id="257" r:id="rId2"/>
    <p:sldId id="384" r:id="rId3"/>
    <p:sldId id="385" r:id="rId4"/>
    <p:sldId id="744" r:id="rId5"/>
    <p:sldId id="743" r:id="rId6"/>
    <p:sldId id="745" r:id="rId7"/>
    <p:sldId id="746" r:id="rId8"/>
    <p:sldId id="747" r:id="rId9"/>
    <p:sldId id="748" r:id="rId10"/>
    <p:sldId id="749" r:id="rId11"/>
    <p:sldId id="750" r:id="rId12"/>
    <p:sldId id="751" r:id="rId13"/>
    <p:sldId id="752" r:id="rId14"/>
    <p:sldId id="753" r:id="rId15"/>
    <p:sldId id="754" r:id="rId16"/>
    <p:sldId id="755" r:id="rId17"/>
    <p:sldId id="756" r:id="rId18"/>
    <p:sldId id="757" r:id="rId19"/>
    <p:sldId id="386" r:id="rId20"/>
    <p:sldId id="758" r:id="rId21"/>
    <p:sldId id="759" r:id="rId22"/>
    <p:sldId id="379" r:id="rId23"/>
    <p:sldId id="387" r:id="rId24"/>
    <p:sldId id="622" r:id="rId25"/>
    <p:sldId id="623" r:id="rId26"/>
    <p:sldId id="624" r:id="rId27"/>
    <p:sldId id="518" r:id="rId28"/>
    <p:sldId id="519" r:id="rId29"/>
    <p:sldId id="618" r:id="rId30"/>
    <p:sldId id="619" r:id="rId31"/>
    <p:sldId id="620" r:id="rId32"/>
    <p:sldId id="621" r:id="rId33"/>
    <p:sldId id="520" r:id="rId34"/>
    <p:sldId id="611" r:id="rId35"/>
    <p:sldId id="612" r:id="rId36"/>
    <p:sldId id="609" r:id="rId37"/>
    <p:sldId id="613" r:id="rId38"/>
    <p:sldId id="614" r:id="rId39"/>
    <p:sldId id="521" r:id="rId40"/>
    <p:sldId id="608" r:id="rId41"/>
    <p:sldId id="610" r:id="rId42"/>
    <p:sldId id="270" r:id="rId43"/>
    <p:sldId id="271" r:id="rId44"/>
    <p:sldId id="517" r:id="rId45"/>
    <p:sldId id="355" r:id="rId46"/>
    <p:sldId id="356" r:id="rId47"/>
    <p:sldId id="388" r:id="rId48"/>
    <p:sldId id="357" r:id="rId49"/>
    <p:sldId id="358" r:id="rId50"/>
    <p:sldId id="359" r:id="rId51"/>
    <p:sldId id="360" r:id="rId52"/>
    <p:sldId id="361" r:id="rId53"/>
    <p:sldId id="516" r:id="rId54"/>
    <p:sldId id="362" r:id="rId55"/>
    <p:sldId id="363" r:id="rId56"/>
    <p:sldId id="364" r:id="rId57"/>
    <p:sldId id="365" r:id="rId58"/>
    <p:sldId id="366" r:id="rId59"/>
    <p:sldId id="367" r:id="rId60"/>
    <p:sldId id="368" r:id="rId61"/>
    <p:sldId id="369" r:id="rId62"/>
    <p:sldId id="370" r:id="rId63"/>
    <p:sldId id="371" r:id="rId64"/>
    <p:sldId id="615" r:id="rId65"/>
    <p:sldId id="616" r:id="rId66"/>
    <p:sldId id="617" r:id="rId67"/>
    <p:sldId id="273" r:id="rId6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13" autoAdjust="0"/>
    <p:restoredTop sz="94660"/>
  </p:normalViewPr>
  <p:slideViewPr>
    <p:cSldViewPr>
      <p:cViewPr varScale="1">
        <p:scale>
          <a:sx n="108" d="100"/>
          <a:sy n="108" d="100"/>
        </p:scale>
        <p:origin x="184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1F04C02-6E15-4D31-92B4-1EEB1EA8ADE1}" type="datetimeFigureOut">
              <a:rPr lang="he-IL" smtClean="0"/>
              <a:pPr/>
              <a:t>כ'/סיון/תשע"ט</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95CF023-BB0C-40CE-8CFA-3BB5D774B1A2}" type="slidenum">
              <a:rPr lang="he-IL" smtClean="0"/>
              <a:pPr/>
              <a:t>‹#›</a:t>
            </a:fld>
            <a:endParaRPr lang="he-IL"/>
          </a:p>
        </p:txBody>
      </p:sp>
    </p:spTree>
    <p:extLst>
      <p:ext uri="{BB962C8B-B14F-4D97-AF65-F5344CB8AC3E}">
        <p14:creationId xmlns:p14="http://schemas.microsoft.com/office/powerpoint/2010/main" val="18723435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a:t>
            </a:fld>
            <a:endParaRPr lang="he-IL"/>
          </a:p>
        </p:txBody>
      </p:sp>
    </p:spTree>
    <p:extLst>
      <p:ext uri="{BB962C8B-B14F-4D97-AF65-F5344CB8AC3E}">
        <p14:creationId xmlns:p14="http://schemas.microsoft.com/office/powerpoint/2010/main" val="3303278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8193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27823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92141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8934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5560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59691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78419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9653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0157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59009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23</a:t>
            </a:fld>
            <a:endParaRPr lang="he-IL"/>
          </a:p>
        </p:txBody>
      </p:sp>
    </p:spTree>
    <p:extLst>
      <p:ext uri="{BB962C8B-B14F-4D97-AF65-F5344CB8AC3E}">
        <p14:creationId xmlns:p14="http://schemas.microsoft.com/office/powerpoint/2010/main" val="57716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41</a:t>
            </a:fld>
            <a:endParaRPr lang="en-US"/>
          </a:p>
        </p:txBody>
      </p:sp>
    </p:spTree>
    <p:extLst>
      <p:ext uri="{BB962C8B-B14F-4D97-AF65-F5344CB8AC3E}">
        <p14:creationId xmlns:p14="http://schemas.microsoft.com/office/powerpoint/2010/main" val="828775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42</a:t>
            </a:fld>
            <a:endParaRPr lang="en-US"/>
          </a:p>
        </p:txBody>
      </p:sp>
    </p:spTree>
    <p:extLst>
      <p:ext uri="{BB962C8B-B14F-4D97-AF65-F5344CB8AC3E}">
        <p14:creationId xmlns:p14="http://schemas.microsoft.com/office/powerpoint/2010/main" val="303089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43</a:t>
            </a:fld>
            <a:endParaRPr lang="en-US"/>
          </a:p>
        </p:txBody>
      </p:sp>
    </p:spTree>
    <p:extLst>
      <p:ext uri="{BB962C8B-B14F-4D97-AF65-F5344CB8AC3E}">
        <p14:creationId xmlns:p14="http://schemas.microsoft.com/office/powerpoint/2010/main" val="971522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44</a:t>
            </a:fld>
            <a:endParaRPr lang="en-US"/>
          </a:p>
        </p:txBody>
      </p:sp>
    </p:spTree>
    <p:extLst>
      <p:ext uri="{BB962C8B-B14F-4D97-AF65-F5344CB8AC3E}">
        <p14:creationId xmlns:p14="http://schemas.microsoft.com/office/powerpoint/2010/main" val="288243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289372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921410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570519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01570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622425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59691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24</a:t>
            </a:fld>
            <a:endParaRPr lang="he-IL"/>
          </a:p>
        </p:txBody>
      </p:sp>
    </p:spTree>
    <p:extLst>
      <p:ext uri="{BB962C8B-B14F-4D97-AF65-F5344CB8AC3E}">
        <p14:creationId xmlns:p14="http://schemas.microsoft.com/office/powerpoint/2010/main" val="564426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972369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63675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723558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99184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715366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08840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936350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58</a:t>
            </a:fld>
            <a:endParaRPr lang="en-US"/>
          </a:p>
        </p:txBody>
      </p:sp>
    </p:spTree>
    <p:extLst>
      <p:ext uri="{BB962C8B-B14F-4D97-AF65-F5344CB8AC3E}">
        <p14:creationId xmlns:p14="http://schemas.microsoft.com/office/powerpoint/2010/main" val="3101430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59</a:t>
            </a:fld>
            <a:endParaRPr lang="en-US"/>
          </a:p>
        </p:txBody>
      </p:sp>
    </p:spTree>
    <p:extLst>
      <p:ext uri="{BB962C8B-B14F-4D97-AF65-F5344CB8AC3E}">
        <p14:creationId xmlns:p14="http://schemas.microsoft.com/office/powerpoint/2010/main" val="421478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60</a:t>
            </a:fld>
            <a:endParaRPr lang="en-US"/>
          </a:p>
        </p:txBody>
      </p:sp>
    </p:spTree>
    <p:extLst>
      <p:ext uri="{BB962C8B-B14F-4D97-AF65-F5344CB8AC3E}">
        <p14:creationId xmlns:p14="http://schemas.microsoft.com/office/powerpoint/2010/main" val="338819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25</a:t>
            </a:fld>
            <a:endParaRPr lang="he-IL"/>
          </a:p>
        </p:txBody>
      </p:sp>
    </p:spTree>
    <p:extLst>
      <p:ext uri="{BB962C8B-B14F-4D97-AF65-F5344CB8AC3E}">
        <p14:creationId xmlns:p14="http://schemas.microsoft.com/office/powerpoint/2010/main" val="4149216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660890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62</a:t>
            </a:fld>
            <a:endParaRPr lang="en-US"/>
          </a:p>
        </p:txBody>
      </p:sp>
    </p:spTree>
    <p:extLst>
      <p:ext uri="{BB962C8B-B14F-4D97-AF65-F5344CB8AC3E}">
        <p14:creationId xmlns:p14="http://schemas.microsoft.com/office/powerpoint/2010/main" val="1165328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63</a:t>
            </a:fld>
            <a:endParaRPr lang="en-US"/>
          </a:p>
        </p:txBody>
      </p:sp>
    </p:spTree>
    <p:extLst>
      <p:ext uri="{BB962C8B-B14F-4D97-AF65-F5344CB8AC3E}">
        <p14:creationId xmlns:p14="http://schemas.microsoft.com/office/powerpoint/2010/main" val="3170520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64</a:t>
            </a:fld>
            <a:endParaRPr lang="en-US"/>
          </a:p>
        </p:txBody>
      </p:sp>
    </p:spTree>
    <p:extLst>
      <p:ext uri="{BB962C8B-B14F-4D97-AF65-F5344CB8AC3E}">
        <p14:creationId xmlns:p14="http://schemas.microsoft.com/office/powerpoint/2010/main" val="354112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65</a:t>
            </a:fld>
            <a:endParaRPr lang="en-US"/>
          </a:p>
        </p:txBody>
      </p:sp>
    </p:spTree>
    <p:extLst>
      <p:ext uri="{BB962C8B-B14F-4D97-AF65-F5344CB8AC3E}">
        <p14:creationId xmlns:p14="http://schemas.microsoft.com/office/powerpoint/2010/main" val="1884101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66</a:t>
            </a:fld>
            <a:endParaRPr lang="en-US"/>
          </a:p>
        </p:txBody>
      </p:sp>
    </p:spTree>
    <p:extLst>
      <p:ext uri="{BB962C8B-B14F-4D97-AF65-F5344CB8AC3E}">
        <p14:creationId xmlns:p14="http://schemas.microsoft.com/office/powerpoint/2010/main" val="51346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26</a:t>
            </a:fld>
            <a:endParaRPr lang="he-IL"/>
          </a:p>
        </p:txBody>
      </p:sp>
    </p:spTree>
    <p:extLst>
      <p:ext uri="{BB962C8B-B14F-4D97-AF65-F5344CB8AC3E}">
        <p14:creationId xmlns:p14="http://schemas.microsoft.com/office/powerpoint/2010/main" val="27380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27</a:t>
            </a:fld>
            <a:endParaRPr lang="en-US"/>
          </a:p>
        </p:txBody>
      </p:sp>
    </p:spTree>
    <p:extLst>
      <p:ext uri="{BB962C8B-B14F-4D97-AF65-F5344CB8AC3E}">
        <p14:creationId xmlns:p14="http://schemas.microsoft.com/office/powerpoint/2010/main" val="288243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8937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3080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100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7" name="מלבן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2362200" y="4038600"/>
            <a:ext cx="6477000" cy="1828800"/>
          </a:xfrm>
        </p:spPr>
        <p:txBody>
          <a:bodyPr anchor="b"/>
          <a:lstStyle>
            <a:lvl1pPr>
              <a:defRPr cap="all" baseline="0"/>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09E9B90-60F7-4040-B7DA-C5F4030ACF8C}" type="datetimeFigureOut">
              <a:rPr lang="he-IL" smtClean="0"/>
              <a:pPr/>
              <a:t>כ'/סיון/תשע"ט</a:t>
            </a:fld>
            <a:endParaRPr lang="he-IL"/>
          </a:p>
        </p:txBody>
      </p:sp>
      <p:sp>
        <p:nvSpPr>
          <p:cNvPr id="17" name="מציין מיקום של כותרת תחתונה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he-IL"/>
          </a:p>
        </p:txBody>
      </p:sp>
      <p:sp>
        <p:nvSpPr>
          <p:cNvPr id="29" name="מציין מיקום של מספר שקופית 28"/>
          <p:cNvSpPr>
            <a:spLocks noGrp="1"/>
          </p:cNvSpPr>
          <p:nvPr>
            <p:ph type="sldNum" sz="quarter" idx="12"/>
          </p:nvPr>
        </p:nvSpPr>
        <p:spPr>
          <a:xfrm>
            <a:off x="8001000" y="228600"/>
            <a:ext cx="838200" cy="381000"/>
          </a:xfrm>
        </p:spPr>
        <p:txBody>
          <a:bodyPr/>
          <a:lstStyle>
            <a:lvl1pPr>
              <a:defRPr>
                <a:solidFill>
                  <a:schemeClr val="tx2"/>
                </a:solidFill>
              </a:defRPr>
            </a:lvl1pPr>
          </a:lstStyle>
          <a:p>
            <a:fld id="{B7F3EF8D-86A9-4BD9-B280-FD6E7DE3DB87}"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D09E9B90-60F7-4040-B7DA-C5F4030ACF8C}" type="datetimeFigureOut">
              <a:rPr lang="he-IL" smtClean="0"/>
              <a:pPr/>
              <a:t>כ'/סיון/תשע"ט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7F3EF8D-86A9-4BD9-B280-FD6E7DE3DB8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1"/>
      </p:bgRef>
    </p:bg>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609600"/>
            <a:ext cx="2057400" cy="5516563"/>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609600"/>
            <a:ext cx="5562600" cy="5516564"/>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a:xfrm>
            <a:off x="6553200" y="6248402"/>
            <a:ext cx="2209800" cy="365125"/>
          </a:xfrm>
        </p:spPr>
        <p:txBody>
          <a:bodyPr/>
          <a:lstStyle/>
          <a:p>
            <a:fld id="{D09E9B90-60F7-4040-B7DA-C5F4030ACF8C}" type="datetimeFigureOut">
              <a:rPr lang="he-IL" smtClean="0"/>
              <a:pPr/>
              <a:t>כ'/סיון/תשע"ט</a:t>
            </a:fld>
            <a:endParaRPr lang="he-IL"/>
          </a:p>
        </p:txBody>
      </p:sp>
      <p:sp>
        <p:nvSpPr>
          <p:cNvPr id="5" name="מציין מיקום של כותרת תחתונה 4"/>
          <p:cNvSpPr>
            <a:spLocks noGrp="1"/>
          </p:cNvSpPr>
          <p:nvPr>
            <p:ph type="ftr" sz="quarter" idx="11"/>
          </p:nvPr>
        </p:nvSpPr>
        <p:spPr>
          <a:xfrm>
            <a:off x="457201" y="6248207"/>
            <a:ext cx="5573483" cy="365125"/>
          </a:xfrm>
        </p:spPr>
        <p:txBody>
          <a:bodyPr/>
          <a:lstStyle/>
          <a:p>
            <a:endParaRPr lang="he-IL"/>
          </a:p>
        </p:txBody>
      </p:sp>
      <p:sp>
        <p:nvSpPr>
          <p:cNvPr id="7" name="מלבן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מלבן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מלבן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rot="5400000">
            <a:off x="5989638" y="144462"/>
            <a:ext cx="533400" cy="244476"/>
          </a:xfrm>
        </p:spPr>
        <p:txBody>
          <a:bodyPr/>
          <a:lstStyle/>
          <a:p>
            <a:fld id="{B7F3EF8D-86A9-4BD9-B280-FD6E7DE3DB87}"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12648" y="228600"/>
            <a:ext cx="8153400" cy="990600"/>
          </a:xfrm>
        </p:spPr>
        <p:txBody>
          <a:bodyPr/>
          <a:lstStyle/>
          <a:p>
            <a:r>
              <a:rPr kumimoji="0" lang="he-IL"/>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D09E9B90-60F7-4040-B7DA-C5F4030ACF8C}" type="datetimeFigureOut">
              <a:rPr lang="he-IL" smtClean="0"/>
              <a:pPr/>
              <a:t>כ'/סיון/תשע"ט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lvl1pPr>
              <a:defRPr>
                <a:solidFill>
                  <a:srgbClr val="FFFFFF"/>
                </a:solidFill>
              </a:defRPr>
            </a:lvl1pPr>
          </a:lstStyle>
          <a:p>
            <a:fld id="{B7F3EF8D-86A9-4BD9-B280-FD6E7DE3DB87}" type="slidenum">
              <a:rPr lang="he-IL" smtClean="0"/>
              <a:pPr/>
              <a:t>‹#›</a:t>
            </a:fld>
            <a:endParaRPr lang="he-IL"/>
          </a:p>
        </p:txBody>
      </p:sp>
      <p:sp>
        <p:nvSpPr>
          <p:cNvPr id="8" name="מציין מיקום תוכן 7"/>
          <p:cNvSpPr>
            <a:spLocks noGrp="1"/>
          </p:cNvSpPr>
          <p:nvPr>
            <p:ph sz="quarter" idx="1"/>
          </p:nvPr>
        </p:nvSpPr>
        <p:spPr>
          <a:xfrm>
            <a:off x="612648" y="1600200"/>
            <a:ext cx="8153400" cy="44958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1"/>
      </p:bgRef>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7" name="מלבן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מלבן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he-IL"/>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D09E9B90-60F7-4040-B7DA-C5F4030ACF8C}" type="datetimeFigureOut">
              <a:rPr lang="he-IL" smtClean="0"/>
              <a:pPr/>
              <a:t>כ'/סיון/תשע"ט</a:t>
            </a:fld>
            <a:endParaRPr lang="he-IL"/>
          </a:p>
        </p:txBody>
      </p:sp>
      <p:sp>
        <p:nvSpPr>
          <p:cNvPr id="13" name="מציין מיקום של מספר שקופית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7F3EF8D-86A9-4BD9-B280-FD6E7DE3DB87}" type="slidenum">
              <a:rPr lang="he-IL" smtClean="0"/>
              <a:pPr/>
              <a:t>‹#›</a:t>
            </a:fld>
            <a:endParaRPr lang="he-IL"/>
          </a:p>
        </p:txBody>
      </p:sp>
      <p:sp>
        <p:nvSpPr>
          <p:cNvPr id="14" name="מציין מיקום של כותרת תחתונה 13"/>
          <p:cNvSpPr>
            <a:spLocks noGrp="1"/>
          </p:cNvSpPr>
          <p:nvPr>
            <p:ph type="ftr" sz="quarter" idx="12"/>
          </p:nvPr>
        </p:nvSpPr>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9" name="מציין מיקום תוכן 8"/>
          <p:cNvSpPr>
            <a:spLocks noGrp="1"/>
          </p:cNvSpPr>
          <p:nvPr>
            <p:ph sz="quarter" idx="1"/>
          </p:nvPr>
        </p:nvSpPr>
        <p:spPr>
          <a:xfrm>
            <a:off x="609600" y="1589567"/>
            <a:ext cx="38862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844901" y="1589567"/>
            <a:ext cx="38862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8" name="מציין מיקום של תאריך 7"/>
          <p:cNvSpPr>
            <a:spLocks noGrp="1"/>
          </p:cNvSpPr>
          <p:nvPr>
            <p:ph type="dt" sz="half" idx="15"/>
          </p:nvPr>
        </p:nvSpPr>
        <p:spPr/>
        <p:txBody>
          <a:bodyPr rtlCol="0"/>
          <a:lstStyle/>
          <a:p>
            <a:fld id="{D09E9B90-60F7-4040-B7DA-C5F4030ACF8C}" type="datetimeFigureOut">
              <a:rPr lang="he-IL" smtClean="0"/>
              <a:pPr/>
              <a:t>כ'/סיון/תשע"ט</a:t>
            </a:fld>
            <a:endParaRPr lang="he-IL"/>
          </a:p>
        </p:txBody>
      </p:sp>
      <p:sp>
        <p:nvSpPr>
          <p:cNvPr id="10" name="מציין מיקום של מספר שקופית 9"/>
          <p:cNvSpPr>
            <a:spLocks noGrp="1"/>
          </p:cNvSpPr>
          <p:nvPr>
            <p:ph type="sldNum" sz="quarter" idx="16"/>
          </p:nvPr>
        </p:nvSpPr>
        <p:spPr/>
        <p:txBody>
          <a:bodyPr rtlCol="0"/>
          <a:lstStyle/>
          <a:p>
            <a:fld id="{B7F3EF8D-86A9-4BD9-B280-FD6E7DE3DB87}" type="slidenum">
              <a:rPr lang="he-IL" smtClean="0"/>
              <a:pPr/>
              <a:t>‹#›</a:t>
            </a:fld>
            <a:endParaRPr lang="he-IL"/>
          </a:p>
        </p:txBody>
      </p:sp>
      <p:sp>
        <p:nvSpPr>
          <p:cNvPr id="12" name="מציין מיקום של כותרת תחתונה 11"/>
          <p:cNvSpPr>
            <a:spLocks noGrp="1"/>
          </p:cNvSpPr>
          <p:nvPr>
            <p:ph type="ftr" sz="quarter" idx="17"/>
          </p:nvPr>
        </p:nvSpPr>
        <p:spPr/>
        <p:txBody>
          <a:bodyPr rtlCol="0"/>
          <a:lstStyle/>
          <a:p>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73050"/>
            <a:ext cx="8153400" cy="869950"/>
          </a:xfrm>
        </p:spPr>
        <p:txBody>
          <a:bodyPr anchor="ctr"/>
          <a:lstStyle>
            <a:lvl1pPr>
              <a:defRPr/>
            </a:lvl1pPr>
          </a:lstStyle>
          <a:p>
            <a:r>
              <a:rPr kumimoji="0" lang="he-IL"/>
              <a:t>לחץ כדי לערוך סגנון כותרת של תבנית בסיס</a:t>
            </a:r>
            <a:endParaRPr kumimoji="0" lang="en-US"/>
          </a:p>
        </p:txBody>
      </p:sp>
      <p:sp>
        <p:nvSpPr>
          <p:cNvPr id="11" name="מציין מיקום תוכן 10"/>
          <p:cNvSpPr>
            <a:spLocks noGrp="1"/>
          </p:cNvSpPr>
          <p:nvPr>
            <p:ph sz="quarter" idx="2"/>
          </p:nvPr>
        </p:nvSpPr>
        <p:spPr>
          <a:xfrm>
            <a:off x="609600" y="2438400"/>
            <a:ext cx="3886200" cy="35814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800600" y="2438400"/>
            <a:ext cx="3886200" cy="35814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0" name="מציין מיקום של תאריך 9"/>
          <p:cNvSpPr>
            <a:spLocks noGrp="1"/>
          </p:cNvSpPr>
          <p:nvPr>
            <p:ph type="dt" sz="half" idx="15"/>
          </p:nvPr>
        </p:nvSpPr>
        <p:spPr/>
        <p:txBody>
          <a:bodyPr rtlCol="0"/>
          <a:lstStyle/>
          <a:p>
            <a:fld id="{D09E9B90-60F7-4040-B7DA-C5F4030ACF8C}" type="datetimeFigureOut">
              <a:rPr lang="he-IL" smtClean="0"/>
              <a:pPr/>
              <a:t>כ'/סיון/תשע"ט</a:t>
            </a:fld>
            <a:endParaRPr lang="he-IL"/>
          </a:p>
        </p:txBody>
      </p:sp>
      <p:sp>
        <p:nvSpPr>
          <p:cNvPr id="12" name="מציין מיקום של מספר שקופית 11"/>
          <p:cNvSpPr>
            <a:spLocks noGrp="1"/>
          </p:cNvSpPr>
          <p:nvPr>
            <p:ph type="sldNum" sz="quarter" idx="16"/>
          </p:nvPr>
        </p:nvSpPr>
        <p:spPr/>
        <p:txBody>
          <a:bodyPr rtlCol="0"/>
          <a:lstStyle/>
          <a:p>
            <a:fld id="{B7F3EF8D-86A9-4BD9-B280-FD6E7DE3DB87}" type="slidenum">
              <a:rPr lang="he-IL" smtClean="0"/>
              <a:pPr/>
              <a:t>‹#›</a:t>
            </a:fld>
            <a:endParaRPr lang="he-IL"/>
          </a:p>
        </p:txBody>
      </p:sp>
      <p:sp>
        <p:nvSpPr>
          <p:cNvPr id="14" name="מציין מיקום של כותרת תחתונה 13"/>
          <p:cNvSpPr>
            <a:spLocks noGrp="1"/>
          </p:cNvSpPr>
          <p:nvPr>
            <p:ph type="ftr" sz="quarter" idx="17"/>
          </p:nvPr>
        </p:nvSpPr>
        <p:spPr/>
        <p:txBody>
          <a:bodyPr rtlCol="0"/>
          <a:lstStyle/>
          <a:p>
            <a:endParaRPr lang="he-IL"/>
          </a:p>
        </p:txBody>
      </p:sp>
      <p:sp>
        <p:nvSpPr>
          <p:cNvPr id="16" name="מציין מיקום טקסט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5" name="מציין מיקום טקסט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D09E9B90-60F7-4040-B7DA-C5F4030ACF8C}" type="datetimeFigureOut">
              <a:rPr lang="he-IL" smtClean="0"/>
              <a:pPr/>
              <a:t>כ'/סיון/תשע"ט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lvl1pPr>
              <a:defRPr>
                <a:solidFill>
                  <a:srgbClr val="FFFFFF"/>
                </a:solidFill>
              </a:defRPr>
            </a:lvl1pPr>
          </a:lstStyle>
          <a:p>
            <a:fld id="{B7F3EF8D-86A9-4BD9-B280-FD6E7DE3DB8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09E9B90-60F7-4040-B7DA-C5F4030ACF8C}" type="datetimeFigureOut">
              <a:rPr lang="he-IL" smtClean="0"/>
              <a:pPr/>
              <a:t>כ'/סיון/תשע"ט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a:xfrm>
            <a:off x="0" y="6248400"/>
            <a:ext cx="533400" cy="381000"/>
          </a:xfrm>
        </p:spPr>
        <p:txBody>
          <a:bodyPr/>
          <a:lstStyle>
            <a:lvl1pPr>
              <a:defRPr>
                <a:solidFill>
                  <a:schemeClr val="tx2"/>
                </a:solidFill>
              </a:defRPr>
            </a:lvl1pPr>
          </a:lstStyle>
          <a:p>
            <a:fld id="{B7F3EF8D-86A9-4BD9-B280-FD6E7DE3DB8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8077200" cy="869950"/>
          </a:xfrm>
        </p:spPr>
        <p:txBody>
          <a:bodyPr anchor="ctr"/>
          <a:lstStyle>
            <a:lvl1pPr algn="l">
              <a:buNone/>
              <a:defRPr sz="4400" b="0"/>
            </a:lvl1p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D09E9B90-60F7-4040-B7DA-C5F4030ACF8C}" type="datetimeFigureOut">
              <a:rPr lang="he-IL" smtClean="0"/>
              <a:pPr/>
              <a:t>כ'/סיון/תשע"ט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lvl1pPr>
              <a:defRPr>
                <a:solidFill>
                  <a:srgbClr val="FFFFFF"/>
                </a:solidFill>
              </a:defRPr>
            </a:lvl1pPr>
          </a:lstStyle>
          <a:p>
            <a:fld id="{B7F3EF8D-86A9-4BD9-B280-FD6E7DE3DB87}" type="slidenum">
              <a:rPr lang="he-IL" smtClean="0"/>
              <a:pPr/>
              <a:t>‹#›</a:t>
            </a:fld>
            <a:endParaRPr lang="he-IL"/>
          </a:p>
        </p:txBody>
      </p:sp>
      <p:sp>
        <p:nvSpPr>
          <p:cNvPr id="3" name="מציין מיקום טקסט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9" name="מציין מיקום תוכן 8"/>
          <p:cNvSpPr>
            <a:spLocks noGrp="1"/>
          </p:cNvSpPr>
          <p:nvPr>
            <p:ph sz="quarter" idx="1"/>
          </p:nvPr>
        </p:nvSpPr>
        <p:spPr>
          <a:xfrm>
            <a:off x="2362200" y="1752600"/>
            <a:ext cx="6400800" cy="44196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3">
        <a:schemeClr val="bg2"/>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e-IL"/>
              <a:t>לחץ כדי לערוך סגנונות טקסט של תבנית בסיס</a:t>
            </a:r>
          </a:p>
        </p:txBody>
      </p:sp>
      <p:sp>
        <p:nvSpPr>
          <p:cNvPr id="8" name="מלבן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he-IL"/>
              <a:t>לחץ כדי לערוך סגנון כותרת של תבנית בסיס</a:t>
            </a:r>
            <a:endParaRPr kumimoji="0" lang="en-US"/>
          </a:p>
        </p:txBody>
      </p:sp>
      <p:sp>
        <p:nvSpPr>
          <p:cNvPr id="11" name="מלבן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ציין מיקום של תאריך 11"/>
          <p:cNvSpPr>
            <a:spLocks noGrp="1"/>
          </p:cNvSpPr>
          <p:nvPr>
            <p:ph type="dt" sz="half" idx="10"/>
          </p:nvPr>
        </p:nvSpPr>
        <p:spPr>
          <a:xfrm>
            <a:off x="6248400" y="6248400"/>
            <a:ext cx="2667000" cy="365125"/>
          </a:xfrm>
        </p:spPr>
        <p:txBody>
          <a:bodyPr rtlCol="0"/>
          <a:lstStyle/>
          <a:p>
            <a:fld id="{D09E9B90-60F7-4040-B7DA-C5F4030ACF8C}" type="datetimeFigureOut">
              <a:rPr lang="he-IL" smtClean="0"/>
              <a:pPr/>
              <a:t>כ'/סיון/תשע"ט</a:t>
            </a:fld>
            <a:endParaRPr lang="he-IL"/>
          </a:p>
        </p:txBody>
      </p:sp>
      <p:sp>
        <p:nvSpPr>
          <p:cNvPr id="13" name="מציין מיקום של מספר שקופית 12"/>
          <p:cNvSpPr>
            <a:spLocks noGrp="1"/>
          </p:cNvSpPr>
          <p:nvPr>
            <p:ph type="sldNum" sz="quarter" idx="11"/>
          </p:nvPr>
        </p:nvSpPr>
        <p:spPr>
          <a:xfrm>
            <a:off x="0" y="4667249"/>
            <a:ext cx="1447800" cy="663578"/>
          </a:xfrm>
        </p:spPr>
        <p:txBody>
          <a:bodyPr rtlCol="0"/>
          <a:lstStyle>
            <a:lvl1pPr>
              <a:defRPr sz="2800"/>
            </a:lvl1pPr>
          </a:lstStyle>
          <a:p>
            <a:fld id="{B7F3EF8D-86A9-4BD9-B280-FD6E7DE3DB87}" type="slidenum">
              <a:rPr lang="he-IL" smtClean="0"/>
              <a:pPr/>
              <a:t>‹#›</a:t>
            </a:fld>
            <a:endParaRPr lang="he-IL"/>
          </a:p>
        </p:txBody>
      </p:sp>
      <p:sp>
        <p:nvSpPr>
          <p:cNvPr id="14" name="מציין מיקום של כותרת תחתונה 13"/>
          <p:cNvSpPr>
            <a:spLocks noGrp="1"/>
          </p:cNvSpPr>
          <p:nvPr>
            <p:ph type="ftr" sz="quarter" idx="12"/>
          </p:nvPr>
        </p:nvSpPr>
        <p:spPr>
          <a:xfrm>
            <a:off x="1600200" y="6248206"/>
            <a:ext cx="4572000" cy="365125"/>
          </a:xfrm>
        </p:spPr>
        <p:txBody>
          <a:bodyPr rtlCol="0"/>
          <a:lstStyle/>
          <a:p>
            <a:endParaRPr lang="he-IL"/>
          </a:p>
        </p:txBody>
      </p:sp>
      <p:sp>
        <p:nvSpPr>
          <p:cNvPr id="3" name="מציין מיקום של תמונה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he-IL"/>
              <a:t>לחץ על הסמל כדי להוסיף תמונה</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609600" y="228600"/>
            <a:ext cx="8153400" cy="990600"/>
          </a:xfrm>
          <a:prstGeom prst="rect">
            <a:avLst/>
          </a:prstGeom>
        </p:spPr>
        <p:txBody>
          <a:bodyPr vert="horz" anchor="ctr">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09E9B90-60F7-4040-B7DA-C5F4030ACF8C}" type="datetimeFigureOut">
              <a:rPr lang="he-IL" smtClean="0"/>
              <a:pPr/>
              <a:t>כ'/סיון/תשע"ט</a:t>
            </a:fld>
            <a:endParaRPr lang="he-IL"/>
          </a:p>
        </p:txBody>
      </p:sp>
      <p:sp>
        <p:nvSpPr>
          <p:cNvPr id="3" name="מציין מיקום של כותרת תחתונה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he-IL"/>
          </a:p>
        </p:txBody>
      </p:sp>
      <p:sp>
        <p:nvSpPr>
          <p:cNvPr id="7" name="מלבן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מלבן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מציין מיקום של מספר שקופית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7F3EF8D-86A9-4BD9-B280-FD6E7DE3DB87}"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5429264"/>
            <a:ext cx="5567386" cy="1295392"/>
          </a:xfrm>
        </p:spPr>
        <p:txBody>
          <a:bodyPr>
            <a:normAutofit/>
          </a:bodyPr>
          <a:lstStyle/>
          <a:p>
            <a:r>
              <a:rPr lang="he-IL" sz="3200" dirty="0"/>
              <a:t>2019</a:t>
            </a:r>
          </a:p>
        </p:txBody>
      </p:sp>
      <p:sp>
        <p:nvSpPr>
          <p:cNvPr id="3" name="כותרת משנה 2"/>
          <p:cNvSpPr>
            <a:spLocks noGrp="1"/>
          </p:cNvSpPr>
          <p:nvPr>
            <p:ph type="subTitle" idx="1"/>
          </p:nvPr>
        </p:nvSpPr>
        <p:spPr>
          <a:xfrm>
            <a:off x="1291883" y="1628800"/>
            <a:ext cx="6560234" cy="4104456"/>
          </a:xfrm>
        </p:spPr>
        <p:txBody>
          <a:bodyPr>
            <a:normAutofit fontScale="55000" lnSpcReduction="20000"/>
          </a:bodyPr>
          <a:lstStyle/>
          <a:p>
            <a:pPr algn="ctr"/>
            <a:endParaRPr lang="he-IL" dirty="0">
              <a:effectLst>
                <a:outerShdw blurRad="38100" dist="38100" dir="2700000" algn="tl">
                  <a:srgbClr val="000000">
                    <a:alpha val="43137"/>
                  </a:srgbClr>
                </a:outerShdw>
              </a:effectLst>
            </a:endParaRPr>
          </a:p>
          <a:p>
            <a:pPr algn="ctr"/>
            <a:endParaRPr lang="he-IL" sz="200" dirty="0">
              <a:effectLst>
                <a:outerShdw blurRad="38100" dist="38100" dir="2700000" algn="tl">
                  <a:srgbClr val="000000">
                    <a:alpha val="43137"/>
                  </a:srgbClr>
                </a:outerShdw>
              </a:effectLst>
            </a:endParaRPr>
          </a:p>
          <a:p>
            <a:pPr algn="ctr"/>
            <a:endParaRPr lang="he-IL" sz="1800" dirty="0">
              <a:effectLst>
                <a:outerShdw blurRad="38100" dist="38100" dir="2700000" algn="tl">
                  <a:srgbClr val="000000">
                    <a:alpha val="43137"/>
                  </a:srgbClr>
                </a:outerShdw>
              </a:effectLst>
            </a:endParaRPr>
          </a:p>
          <a:p>
            <a:pPr algn="ctr"/>
            <a:r>
              <a:rPr lang="en-US" sz="9600" b="1" dirty="0">
                <a:latin typeface="David" pitchFamily="34" charset="-79"/>
                <a:cs typeface="David" pitchFamily="34" charset="-79"/>
              </a:rPr>
              <a:t>GDPR</a:t>
            </a:r>
            <a:r>
              <a:rPr lang="he-IL" sz="9600" b="1" dirty="0">
                <a:latin typeface="David" pitchFamily="34" charset="-79"/>
                <a:cs typeface="David" pitchFamily="34" charset="-79"/>
              </a:rPr>
              <a:t> בתמצית</a:t>
            </a:r>
            <a:endParaRPr lang="en-US" sz="9600" b="1" dirty="0">
              <a:latin typeface="David" pitchFamily="34" charset="-79"/>
              <a:cs typeface="David" pitchFamily="34" charset="-79"/>
            </a:endParaRPr>
          </a:p>
          <a:p>
            <a:pPr marL="274320" lvl="0" indent="-274320" algn="ctr">
              <a:spcBef>
                <a:spcPct val="20000"/>
              </a:spcBef>
              <a:buClr>
                <a:schemeClr val="accent3"/>
              </a:buClr>
              <a:buSzPct val="95000"/>
              <a:defRPr/>
            </a:pPr>
            <a:endParaRPr lang="en-US" sz="4400" dirty="0">
              <a:solidFill>
                <a:schemeClr val="tx2"/>
              </a:solidFill>
              <a:latin typeface="David" pitchFamily="34" charset="-79"/>
              <a:cs typeface="David" pitchFamily="34" charset="-79"/>
            </a:endParaRPr>
          </a:p>
          <a:p>
            <a:pPr marL="274320" lvl="0" indent="-274320" algn="ctr">
              <a:spcBef>
                <a:spcPct val="20000"/>
              </a:spcBef>
              <a:buClr>
                <a:schemeClr val="accent3"/>
              </a:buClr>
              <a:buSzPct val="95000"/>
              <a:defRPr/>
            </a:pPr>
            <a:endParaRPr lang="he-IL" sz="4400" dirty="0">
              <a:solidFill>
                <a:schemeClr val="tx2"/>
              </a:solidFill>
              <a:latin typeface="David" pitchFamily="34" charset="-79"/>
              <a:cs typeface="David" pitchFamily="34" charset="-79"/>
            </a:endParaRPr>
          </a:p>
          <a:p>
            <a:pPr marL="274320" lvl="0" indent="-274320" algn="ctr">
              <a:spcBef>
                <a:spcPct val="20000"/>
              </a:spcBef>
              <a:buClr>
                <a:schemeClr val="accent3"/>
              </a:buClr>
              <a:buSzPct val="95000"/>
              <a:defRPr/>
            </a:pPr>
            <a:r>
              <a:rPr lang="he-IL" sz="5100" b="1" dirty="0">
                <a:solidFill>
                  <a:schemeClr val="tx2"/>
                </a:solidFill>
                <a:latin typeface="David" pitchFamily="34" charset="-79"/>
                <a:cs typeface="David" pitchFamily="34" charset="-79"/>
              </a:rPr>
              <a:t>עו"ד רועי </a:t>
            </a:r>
            <a:r>
              <a:rPr lang="he-IL" sz="5100" b="1" dirty="0" err="1">
                <a:solidFill>
                  <a:schemeClr val="tx2"/>
                </a:solidFill>
                <a:latin typeface="David" pitchFamily="34" charset="-79"/>
                <a:cs typeface="David" pitchFamily="34" charset="-79"/>
              </a:rPr>
              <a:t>סננס</a:t>
            </a:r>
            <a:endParaRPr lang="en-US" sz="4500" b="1" dirty="0">
              <a:solidFill>
                <a:schemeClr val="tx2"/>
              </a:solidFill>
              <a:latin typeface="David" pitchFamily="34" charset="-79"/>
              <a:cs typeface="David" pitchFamily="34" charset="-79"/>
            </a:endParaRPr>
          </a:p>
          <a:p>
            <a:pPr marL="274320" lvl="0" indent="-274320" algn="ctr">
              <a:spcBef>
                <a:spcPct val="20000"/>
              </a:spcBef>
              <a:buClr>
                <a:schemeClr val="accent3"/>
              </a:buClr>
              <a:buSzPct val="95000"/>
              <a:defRPr/>
            </a:pPr>
            <a:r>
              <a:rPr lang="he-IL" sz="3800" b="1" dirty="0">
                <a:solidFill>
                  <a:schemeClr val="tx2"/>
                </a:solidFill>
                <a:latin typeface="David" pitchFamily="34" charset="-79"/>
                <a:cs typeface="David" pitchFamily="34" charset="-79"/>
              </a:rPr>
              <a:t>דן חי ושות', עורכי דין</a:t>
            </a:r>
          </a:p>
          <a:p>
            <a:pPr marL="274320" lvl="0" indent="-274320" algn="ctr">
              <a:spcBef>
                <a:spcPct val="20000"/>
              </a:spcBef>
              <a:buClr>
                <a:schemeClr val="accent3"/>
              </a:buClr>
              <a:buSzPct val="95000"/>
              <a:defRPr/>
            </a:pPr>
            <a:r>
              <a:rPr lang="he-IL" sz="3800" b="1" dirty="0">
                <a:solidFill>
                  <a:schemeClr val="tx2"/>
                </a:solidFill>
                <a:latin typeface="David" pitchFamily="34" charset="-79"/>
                <a:cs typeface="David" pitchFamily="34" charset="-79"/>
              </a:rPr>
              <a:t>טל': 03-6005777</a:t>
            </a:r>
            <a:r>
              <a:rPr lang="en-US" sz="3800" b="1" dirty="0">
                <a:solidFill>
                  <a:schemeClr val="tx2"/>
                </a:solidFill>
                <a:latin typeface="David" pitchFamily="34" charset="-79"/>
                <a:cs typeface="David" pitchFamily="34" charset="-79"/>
              </a:rPr>
              <a:t>;</a:t>
            </a:r>
            <a:r>
              <a:rPr lang="he-IL" sz="3800" b="1" dirty="0">
                <a:solidFill>
                  <a:schemeClr val="tx2"/>
                </a:solidFill>
                <a:latin typeface="David" pitchFamily="34" charset="-79"/>
                <a:cs typeface="David" pitchFamily="34" charset="-79"/>
              </a:rPr>
              <a:t> פקס: 03-6005888</a:t>
            </a:r>
          </a:p>
          <a:p>
            <a:pPr marL="274320" lvl="0" indent="-274320" algn="ctr">
              <a:spcBef>
                <a:spcPct val="20000"/>
              </a:spcBef>
              <a:buClr>
                <a:schemeClr val="accent3"/>
              </a:buClr>
              <a:buSzPct val="95000"/>
              <a:defRPr/>
            </a:pPr>
            <a:r>
              <a:rPr lang="en-US" sz="3600" b="1" dirty="0">
                <a:solidFill>
                  <a:schemeClr val="tx2"/>
                </a:solidFill>
                <a:latin typeface="David" pitchFamily="34" charset="-79"/>
                <a:cs typeface="David" pitchFamily="34" charset="-79"/>
              </a:rPr>
              <a:t>www.hay-law.com</a:t>
            </a:r>
            <a:endParaRPr lang="he-IL" sz="3600" b="1" dirty="0">
              <a:solidFill>
                <a:schemeClr val="tx2"/>
              </a:solidFill>
              <a:effectLst>
                <a:outerShdw blurRad="38100" dist="38100" dir="2700000" algn="tl">
                  <a:srgbClr val="000000">
                    <a:alpha val="43137"/>
                  </a:srgbClr>
                </a:outerShdw>
              </a:effectLst>
              <a:latin typeface="David" pitchFamily="34" charset="-79"/>
              <a:cs typeface="David" pitchFamily="34" charset="-79"/>
            </a:endParaRPr>
          </a:p>
          <a:p>
            <a:pPr algn="ctr"/>
            <a:r>
              <a:rPr lang="en-US" sz="3600" b="1" dirty="0">
                <a:solidFill>
                  <a:schemeClr val="tx2"/>
                </a:solidFill>
                <a:latin typeface="David" pitchFamily="34" charset="-79"/>
                <a:cs typeface="David" pitchFamily="34" charset="-79"/>
              </a:rPr>
              <a:t>dan@hay-law.com</a:t>
            </a:r>
            <a:endParaRPr lang="he-IL" sz="3600" b="1" dirty="0">
              <a:solidFill>
                <a:schemeClr val="tx2"/>
              </a:solidFill>
              <a:latin typeface="David" pitchFamily="34" charset="-79"/>
              <a:cs typeface="David" pitchFamily="34" charset="-79"/>
            </a:endParaRPr>
          </a:p>
          <a:p>
            <a:pPr algn="ctr"/>
            <a:endParaRPr lang="he-IL" dirty="0">
              <a:effectLst>
                <a:outerShdw blurRad="38100" dist="38100" dir="2700000" algn="tl">
                  <a:srgbClr val="000000">
                    <a:alpha val="43137"/>
                  </a:srgbClr>
                </a:outerShdw>
              </a:effectLst>
              <a:latin typeface="Aharoni" pitchFamily="2" charset="-79"/>
              <a:cs typeface="Aharoni" pitchFamily="2" charset="-79"/>
            </a:endParaRPr>
          </a:p>
        </p:txBody>
      </p:sp>
      <p:pic>
        <p:nvPicPr>
          <p:cNvPr id="4" name="Picture 2" descr="http://www.danhay.co.il/images/logo.png"/>
          <p:cNvPicPr>
            <a:picLocks noChangeAspect="1" noChangeArrowheads="1"/>
          </p:cNvPicPr>
          <p:nvPr/>
        </p:nvPicPr>
        <p:blipFill>
          <a:blip r:embed="rId3" cstate="print"/>
          <a:srcRect/>
          <a:stretch>
            <a:fillRect/>
          </a:stretch>
        </p:blipFill>
        <p:spPr bwMode="auto">
          <a:xfrm>
            <a:off x="3059832" y="116632"/>
            <a:ext cx="3286148" cy="936104"/>
          </a:xfrm>
          <a:prstGeom prst="rect">
            <a:avLst/>
          </a:prstGeom>
          <a:noFill/>
          <a:effectLst>
            <a:outerShdw blurRad="50800" dist="38100" dir="5400000" algn="t"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95757" y="908720"/>
            <a:ext cx="875248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מה מחדשות התקנות האירופאיות החדשות</a:t>
            </a:r>
          </a:p>
          <a:p>
            <a:pPr lvl="0" algn="r"/>
            <a:endParaRPr lang="he-IL" sz="2000" b="1" dirty="0">
              <a:solidFill>
                <a:schemeClr val="accent6">
                  <a:lumMod val="40000"/>
                  <a:lumOff val="60000"/>
                </a:schemeClr>
              </a:solidFill>
              <a:latin typeface="David" panose="020E0502060401010101" pitchFamily="34" charset="-79"/>
              <a:cs typeface="David" panose="020E0502060401010101" pitchFamily="34" charset="-79"/>
            </a:endParaRPr>
          </a:p>
          <a:p>
            <a:pPr lvl="0" algn="r"/>
            <a:r>
              <a:rPr lang="he-IL" sz="2000" b="1" dirty="0">
                <a:solidFill>
                  <a:schemeClr val="tx1"/>
                </a:solidFill>
                <a:latin typeface="David" panose="020E0502060401010101" pitchFamily="34" charset="-79"/>
                <a:cs typeface="David" panose="020E0502060401010101" pitchFamily="34" charset="-79"/>
              </a:rPr>
              <a:t>1. הרחבת ההגדרה מהו ״מידע פרטי / אישי״ - כולל מידע המאפשר זיהויו של אדם, </a:t>
            </a:r>
          </a:p>
          <a:p>
            <a:pPr lvl="0" algn="r"/>
            <a:r>
              <a:rPr lang="he-IL" sz="2000" b="1" dirty="0">
                <a:solidFill>
                  <a:schemeClr val="tx1"/>
                </a:solidFill>
                <a:latin typeface="David" panose="020E0502060401010101" pitchFamily="34" charset="-79"/>
                <a:cs typeface="David" panose="020E0502060401010101" pitchFamily="34" charset="-79"/>
              </a:rPr>
              <a:t>    אף לא באופן ישיר.</a:t>
            </a:r>
          </a:p>
          <a:p>
            <a:pPr lvl="0" algn="r"/>
            <a:endParaRPr lang="he-IL" sz="1000" b="1" dirty="0">
              <a:solidFill>
                <a:schemeClr val="tx1"/>
              </a:solidFill>
              <a:latin typeface="David" panose="020E0502060401010101" pitchFamily="34" charset="-79"/>
              <a:cs typeface="David" panose="020E0502060401010101" pitchFamily="34" charset="-79"/>
            </a:endParaRPr>
          </a:p>
          <a:p>
            <a:pPr lvl="0" algn="r"/>
            <a:r>
              <a:rPr lang="he-IL" sz="2000" b="1" dirty="0">
                <a:solidFill>
                  <a:schemeClr val="tx1"/>
                </a:solidFill>
                <a:latin typeface="David" panose="020E0502060401010101" pitchFamily="34" charset="-79"/>
                <a:cs typeface="David" panose="020E0502060401010101" pitchFamily="34" charset="-79"/>
              </a:rPr>
              <a:t>2. עיקרון השקיפות והגדרת ההסכמה מרצון חופשי.</a:t>
            </a:r>
          </a:p>
          <a:p>
            <a:pPr lvl="0" algn="r"/>
            <a:r>
              <a:rPr lang="he-IL" sz="1200" b="1" dirty="0">
                <a:solidFill>
                  <a:schemeClr val="tx1"/>
                </a:solidFill>
                <a:latin typeface="David" panose="020E0502060401010101" pitchFamily="34" charset="-79"/>
                <a:cs typeface="David" panose="020E0502060401010101" pitchFamily="34" charset="-79"/>
              </a:rPr>
              <a:t> </a:t>
            </a:r>
            <a:endParaRPr lang="he-IL" sz="500" b="1" dirty="0">
              <a:solidFill>
                <a:schemeClr val="tx1"/>
              </a:solidFill>
              <a:latin typeface="David" panose="020E0502060401010101" pitchFamily="34" charset="-79"/>
              <a:cs typeface="David" panose="020E0502060401010101" pitchFamily="34" charset="-79"/>
            </a:endParaRPr>
          </a:p>
          <a:p>
            <a:pPr lvl="0" algn="r"/>
            <a:r>
              <a:rPr lang="he-IL" sz="2000" b="1" dirty="0">
                <a:solidFill>
                  <a:schemeClr val="tx1"/>
                </a:solidFill>
                <a:latin typeface="David" panose="020E0502060401010101" pitchFamily="34" charset="-79"/>
                <a:cs typeface="David" panose="020E0502060401010101" pitchFamily="34" charset="-79"/>
              </a:rPr>
              <a:t>3. זכויות מורחבות לנושא המידע - הזכות להישכח, הזכות לניוד המידע, הזכות לתיקון </a:t>
            </a:r>
          </a:p>
          <a:p>
            <a:pPr lvl="0" algn="r"/>
            <a:r>
              <a:rPr lang="he-IL" sz="2000" b="1" dirty="0">
                <a:solidFill>
                  <a:schemeClr val="tx1"/>
                </a:solidFill>
                <a:latin typeface="David" panose="020E0502060401010101" pitchFamily="34" charset="-79"/>
                <a:cs typeface="David" panose="020E0502060401010101" pitchFamily="34" charset="-79"/>
              </a:rPr>
              <a:t>    המידע ועוד.</a:t>
            </a:r>
          </a:p>
          <a:p>
            <a:pPr lvl="0" algn="r"/>
            <a:r>
              <a:rPr lang="he-IL" sz="1050" b="1" dirty="0">
                <a:solidFill>
                  <a:schemeClr val="tx1"/>
                </a:solidFill>
                <a:latin typeface="David" panose="020E0502060401010101" pitchFamily="34" charset="-79"/>
                <a:cs typeface="David" panose="020E0502060401010101" pitchFamily="34" charset="-79"/>
              </a:rPr>
              <a:t> </a:t>
            </a:r>
          </a:p>
          <a:p>
            <a:pPr lvl="0" algn="r"/>
            <a:r>
              <a:rPr lang="he-IL" sz="2000" b="1" dirty="0">
                <a:solidFill>
                  <a:schemeClr val="tx1"/>
                </a:solidFill>
                <a:latin typeface="David" panose="020E0502060401010101" pitchFamily="34" charset="-79"/>
                <a:cs typeface="David" panose="020E0502060401010101" pitchFamily="34" charset="-79"/>
              </a:rPr>
              <a:t>4. בסיסים חוקיים לשימוש במידע או העברתו לכל גורם (לרבות ספקים, רשויות, מדינות).</a:t>
            </a:r>
          </a:p>
          <a:p>
            <a:pPr lvl="0" algn="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314744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95757" y="1196752"/>
            <a:ext cx="875248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מה מחדשות התקנות האירופאיות החדשות</a:t>
            </a:r>
          </a:p>
          <a:p>
            <a:pPr lvl="0" algn="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r>
              <a:rPr lang="he-IL" sz="2000" b="1" dirty="0">
                <a:solidFill>
                  <a:schemeClr val="tx1"/>
                </a:solidFill>
                <a:latin typeface="David" panose="020E0502060401010101" pitchFamily="34" charset="-79"/>
                <a:cs typeface="David" panose="020E0502060401010101" pitchFamily="34" charset="-79"/>
              </a:rPr>
              <a:t>5. ההגנה נפרשת החל משלב התכנון, טרם איסוף המידע וניהול השימוש בו –</a:t>
            </a:r>
          </a:p>
          <a:p>
            <a:pPr lvl="0" algn="r"/>
            <a:r>
              <a:rPr lang="en-US" sz="2000" b="1" dirty="0">
                <a:solidFill>
                  <a:schemeClr val="tx1"/>
                </a:solidFill>
                <a:latin typeface="David" panose="020E0502060401010101" pitchFamily="34" charset="-79"/>
                <a:cs typeface="David" panose="020E0502060401010101" pitchFamily="34" charset="-79"/>
              </a:rPr>
              <a:t>(Privacy by Design)    </a:t>
            </a:r>
          </a:p>
          <a:p>
            <a:pPr lvl="0" algn="r"/>
            <a:r>
              <a:rPr lang="en-US" sz="1000" b="1" dirty="0">
                <a:solidFill>
                  <a:schemeClr val="tx1"/>
                </a:solidFill>
                <a:latin typeface="David" panose="020E0502060401010101" pitchFamily="34" charset="-79"/>
                <a:cs typeface="David" panose="020E0502060401010101" pitchFamily="34" charset="-79"/>
              </a:rPr>
              <a:t> </a:t>
            </a:r>
          </a:p>
          <a:p>
            <a:pPr lvl="0" algn="r"/>
            <a:r>
              <a:rPr lang="he-IL" sz="2000" b="1" dirty="0">
                <a:solidFill>
                  <a:schemeClr val="tx1"/>
                </a:solidFill>
                <a:latin typeface="David" panose="020E0502060401010101" pitchFamily="34" charset="-79"/>
                <a:cs typeface="David" panose="020E0502060401010101" pitchFamily="34" charset="-79"/>
              </a:rPr>
              <a:t>6. חובת דיווח ישירות לנושאי המידע אודות אירועי אבטחה בנוגע למידע אודותיהם </a:t>
            </a:r>
          </a:p>
          <a:p>
            <a:pPr lvl="0" algn="r"/>
            <a:r>
              <a:rPr lang="he-IL" sz="2000" b="1" dirty="0">
                <a:solidFill>
                  <a:schemeClr val="tx1"/>
                </a:solidFill>
                <a:latin typeface="David" panose="020E0502060401010101" pitchFamily="34" charset="-79"/>
                <a:cs typeface="David" panose="020E0502060401010101" pitchFamily="34" charset="-79"/>
              </a:rPr>
              <a:t>    (נוסף על חובות דיווח לרשויות).</a:t>
            </a:r>
          </a:p>
          <a:p>
            <a:pPr lvl="0" algn="r"/>
            <a:r>
              <a:rPr lang="he-IL" sz="1000" b="1" dirty="0">
                <a:solidFill>
                  <a:schemeClr val="tx1"/>
                </a:solidFill>
                <a:latin typeface="David" panose="020E0502060401010101" pitchFamily="34" charset="-79"/>
                <a:cs typeface="David" panose="020E0502060401010101" pitchFamily="34" charset="-79"/>
              </a:rPr>
              <a:t> </a:t>
            </a:r>
          </a:p>
          <a:p>
            <a:pPr lvl="0" algn="r"/>
            <a:r>
              <a:rPr lang="he-IL" sz="2000" b="1" dirty="0">
                <a:solidFill>
                  <a:schemeClr val="tx1"/>
                </a:solidFill>
                <a:latin typeface="David" panose="020E0502060401010101" pitchFamily="34" charset="-79"/>
                <a:cs typeface="David" panose="020E0502060401010101" pitchFamily="34" charset="-79"/>
              </a:rPr>
              <a:t>7. אחזקת תיעוד (על תהליכי עבודה, עיבוד המידע, נהלים, מדיניות) להוכחת עמידה </a:t>
            </a:r>
          </a:p>
          <a:p>
            <a:pPr lvl="0" algn="r"/>
            <a:r>
              <a:rPr lang="he-IL" sz="2000" b="1" dirty="0">
                <a:solidFill>
                  <a:schemeClr val="tx1"/>
                </a:solidFill>
                <a:latin typeface="David" panose="020E0502060401010101" pitchFamily="34" charset="-79"/>
                <a:cs typeface="David" panose="020E0502060401010101" pitchFamily="34" charset="-79"/>
              </a:rPr>
              <a:t>    בדרישות התקנות.</a:t>
            </a:r>
          </a:p>
          <a:p>
            <a:pPr lvl="0" algn="r"/>
            <a:r>
              <a:rPr lang="he-IL" sz="1000" b="1" dirty="0">
                <a:solidFill>
                  <a:schemeClr val="tx1"/>
                </a:solidFill>
                <a:latin typeface="David" panose="020E0502060401010101" pitchFamily="34" charset="-79"/>
                <a:cs typeface="David" panose="020E0502060401010101" pitchFamily="34" charset="-79"/>
              </a:rPr>
              <a:t> </a:t>
            </a:r>
          </a:p>
          <a:p>
            <a:pPr lvl="0" algn="r"/>
            <a:r>
              <a:rPr lang="he-IL" sz="2000" b="1" dirty="0">
                <a:solidFill>
                  <a:schemeClr val="tx1"/>
                </a:solidFill>
                <a:latin typeface="David" panose="020E0502060401010101" pitchFamily="34" charset="-79"/>
                <a:cs typeface="David" panose="020E0502060401010101" pitchFamily="34" charset="-79"/>
              </a:rPr>
              <a:t>8. סעדים, תביעות אזרחיות וקנסות מנהליים – בין 2% ל-4% מהמחזור או 10-20 </a:t>
            </a:r>
          </a:p>
          <a:p>
            <a:pPr lvl="0" algn="r"/>
            <a:r>
              <a:rPr lang="he-IL" sz="2000" b="1" dirty="0">
                <a:solidFill>
                  <a:schemeClr val="tx1"/>
                </a:solidFill>
                <a:latin typeface="David" panose="020E0502060401010101" pitchFamily="34" charset="-79"/>
                <a:cs typeface="David" panose="020E0502060401010101" pitchFamily="34" charset="-79"/>
              </a:rPr>
              <a:t>    מיליון יורו.</a:t>
            </a:r>
          </a:p>
          <a:p>
            <a:pPr lvl="0" algn="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71838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07504" y="260648"/>
            <a:ext cx="839244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דרישת ההסכמה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3200" b="1" dirty="0">
              <a:solidFill>
                <a:schemeClr val="accent6">
                  <a:lumMod val="40000"/>
                  <a:lumOff val="60000"/>
                </a:schemeClr>
              </a:solidFill>
              <a:latin typeface="David" panose="020E0502060401010101" pitchFamily="34" charset="-79"/>
              <a:cs typeface="David" panose="020E0502060401010101" pitchFamily="34" charset="-79"/>
            </a:endParaRPr>
          </a:p>
          <a:p>
            <a:pPr lvl="0" algn="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r>
              <a:rPr lang="he-IL" sz="2400" b="1" dirty="0">
                <a:solidFill>
                  <a:schemeClr val="tx1"/>
                </a:solidFill>
                <a:latin typeface="David" panose="020E0502060401010101" pitchFamily="34" charset="-79"/>
                <a:cs typeface="David" panose="020E0502060401010101" pitchFamily="34" charset="-79"/>
              </a:rPr>
              <a:t>אינדיקציה הניתנת באופן חופשי, מודע וברור לצורך מסוים (</a:t>
            </a:r>
            <a:r>
              <a:rPr lang="en-US" sz="2400" b="1" dirty="0">
                <a:solidFill>
                  <a:schemeClr val="tx1"/>
                </a:solidFill>
                <a:latin typeface="David" panose="020E0502060401010101" pitchFamily="34" charset="-79"/>
                <a:cs typeface="David" panose="020E0502060401010101" pitchFamily="34" charset="-79"/>
              </a:rPr>
              <a:t>Specific</a:t>
            </a:r>
            <a:r>
              <a:rPr lang="he-IL" sz="2400" b="1" dirty="0">
                <a:solidFill>
                  <a:schemeClr val="tx1"/>
                </a:solidFill>
                <a:latin typeface="David" panose="020E0502060401010101" pitchFamily="34" charset="-79"/>
                <a:cs typeface="David" panose="020E0502060401010101" pitchFamily="34" charset="-79"/>
              </a:rPr>
              <a:t>) והבאה לידי ביטוי בהצהרה או בפעולה אקטיבית המסמלת הסכמה של אדם לאיסוף ועיבוד מידע אישי הנוגע אליו.</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72086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96657" y="785656"/>
            <a:ext cx="839244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זכויות נושאי המידע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endParaRPr lang="he-IL" sz="1100" b="1" u="sng" dirty="0">
              <a:solidFill>
                <a:schemeClr val="tx1"/>
              </a:solidFill>
              <a:latin typeface="David" panose="020E0502060401010101" pitchFamily="34" charset="-79"/>
              <a:cs typeface="David" panose="020E0502060401010101" pitchFamily="34" charset="-79"/>
            </a:endParaRPr>
          </a:p>
          <a:p>
            <a:pPr lvl="0" algn="r">
              <a:lnSpc>
                <a:spcPct val="150000"/>
              </a:lnSpc>
            </a:pPr>
            <a:r>
              <a:rPr lang="he-IL" sz="2400" b="1" u="sng" dirty="0">
                <a:solidFill>
                  <a:schemeClr val="tx1"/>
                </a:solidFill>
                <a:latin typeface="David" panose="020E0502060401010101" pitchFamily="34" charset="-79"/>
                <a:cs typeface="David" panose="020E0502060401010101" pitchFamily="34" charset="-79"/>
              </a:rPr>
              <a:t>הזכות ליידוע</a:t>
            </a:r>
            <a:r>
              <a:rPr lang="he-IL" sz="2400" b="1" dirty="0">
                <a:solidFill>
                  <a:schemeClr val="tx1"/>
                </a:solidFill>
                <a:latin typeface="David" panose="020E0502060401010101" pitchFamily="34" charset="-79"/>
                <a:cs typeface="David" panose="020E0502060401010101" pitchFamily="34" charset="-79"/>
              </a:rPr>
              <a:t> - </a:t>
            </a:r>
            <a:r>
              <a:rPr lang="he-IL" sz="2400" dirty="0">
                <a:solidFill>
                  <a:schemeClr val="tx1"/>
                </a:solidFill>
                <a:latin typeface="David" panose="020E0502060401010101" pitchFamily="34" charset="-79"/>
                <a:cs typeface="David" panose="020E0502060401010101" pitchFamily="34" charset="-79"/>
              </a:rPr>
              <a:t>על ארגונים להיות ברורים ושקופים באשר למטרות 	            והשימושים שהם עושים במידע הפרטי.</a:t>
            </a:r>
            <a:br>
              <a:rPr lang="he-IL" sz="2400" b="1" dirty="0">
                <a:solidFill>
                  <a:schemeClr val="tx1"/>
                </a:solidFill>
                <a:latin typeface="David" panose="020E0502060401010101" pitchFamily="34" charset="-79"/>
                <a:cs typeface="David" panose="020E0502060401010101" pitchFamily="34" charset="-79"/>
              </a:rPr>
            </a:br>
            <a:endParaRPr lang="en-US" sz="900" b="1" dirty="0">
              <a:solidFill>
                <a:schemeClr val="tx1"/>
              </a:solidFill>
              <a:latin typeface="David" panose="020E0502060401010101" pitchFamily="34" charset="-79"/>
              <a:cs typeface="David" panose="020E0502060401010101" pitchFamily="34" charset="-79"/>
            </a:endParaRPr>
          </a:p>
          <a:p>
            <a:pPr lvl="0" algn="ctr">
              <a:lnSpc>
                <a:spcPct val="150000"/>
              </a:lnSpc>
            </a:pPr>
            <a:r>
              <a:rPr lang="en-US" sz="2400" b="1" dirty="0">
                <a:solidFill>
                  <a:schemeClr val="tx1"/>
                </a:solidFill>
                <a:latin typeface="David" panose="020E0502060401010101" pitchFamily="34" charset="-79"/>
                <a:cs typeface="David" panose="020E0502060401010101" pitchFamily="34" charset="-79"/>
              </a:rPr>
              <a:t>        </a:t>
            </a:r>
            <a:r>
              <a:rPr lang="en-US" sz="2400" b="1" u="sng" dirty="0">
                <a:solidFill>
                  <a:schemeClr val="tx1"/>
                </a:solidFill>
                <a:latin typeface="David" panose="020E0502060401010101" pitchFamily="34" charset="-79"/>
                <a:cs typeface="David" panose="020E0502060401010101" pitchFamily="34" charset="-79"/>
              </a:rPr>
              <a:t>Using clear and plain language</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77336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79512" y="592510"/>
            <a:ext cx="839244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זכויות נושאי המידע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endParaRPr lang="he-IL" sz="1100" b="1" dirty="0">
              <a:solidFill>
                <a:schemeClr val="tx1"/>
              </a:solidFill>
              <a:latin typeface="David" panose="020E0502060401010101" pitchFamily="34" charset="-79"/>
              <a:cs typeface="David" panose="020E0502060401010101" pitchFamily="34" charset="-79"/>
            </a:endParaRPr>
          </a:p>
          <a:p>
            <a:pPr lvl="0" algn="r">
              <a:lnSpc>
                <a:spcPct val="150000"/>
              </a:lnSpc>
            </a:pPr>
            <a:r>
              <a:rPr lang="he-IL" sz="2400" b="1" u="sng" dirty="0">
                <a:solidFill>
                  <a:schemeClr val="tx1"/>
                </a:solidFill>
                <a:latin typeface="David" panose="020E0502060401010101" pitchFamily="34" charset="-79"/>
                <a:cs typeface="David" panose="020E0502060401010101" pitchFamily="34" charset="-79"/>
              </a:rPr>
              <a:t>הזכות לגישה</a:t>
            </a:r>
            <a:r>
              <a:rPr lang="he-IL" sz="2400" b="1" dirty="0">
                <a:solidFill>
                  <a:schemeClr val="tx1"/>
                </a:solidFill>
                <a:latin typeface="David" panose="020E0502060401010101" pitchFamily="34" charset="-79"/>
                <a:cs typeface="David" panose="020E0502060401010101" pitchFamily="34" charset="-79"/>
              </a:rPr>
              <a:t> - </a:t>
            </a:r>
            <a:r>
              <a:rPr lang="he-IL" sz="2400" dirty="0">
                <a:solidFill>
                  <a:schemeClr val="tx1"/>
                </a:solidFill>
                <a:latin typeface="David" panose="020E0502060401010101" pitchFamily="34" charset="-79"/>
                <a:cs typeface="David" panose="020E0502060401010101" pitchFamily="34" charset="-79"/>
              </a:rPr>
              <a:t>לנושאי המידע הזכות לדעת בדיוק איזה מידע נאסף 		עליהם, איך הוא מועבד, למי הוא מועבר וכיו״ב - </a:t>
            </a:r>
          </a:p>
          <a:p>
            <a:pPr lvl="0" algn="r">
              <a:lnSpc>
                <a:spcPct val="150000"/>
              </a:lnSpc>
            </a:pPr>
            <a:r>
              <a:rPr lang="he-IL" sz="2400" dirty="0">
                <a:solidFill>
                  <a:schemeClr val="tx1"/>
                </a:solidFill>
                <a:latin typeface="David" panose="020E0502060401010101" pitchFamily="34" charset="-79"/>
                <a:cs typeface="David" panose="020E0502060401010101" pitchFamily="34" charset="-79"/>
              </a:rPr>
              <a:t>		ואף לעיין במידע זה לבקשתם.</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42451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220945" y="469393"/>
            <a:ext cx="839244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זכויות נושאי המידע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endParaRPr lang="he-IL" sz="1100" b="1" dirty="0">
              <a:solidFill>
                <a:schemeClr val="tx1"/>
              </a:solidFill>
              <a:latin typeface="David" panose="020E0502060401010101" pitchFamily="34" charset="-79"/>
              <a:cs typeface="David" panose="020E0502060401010101" pitchFamily="34" charset="-79"/>
            </a:endParaRPr>
          </a:p>
          <a:p>
            <a:pPr lvl="0" algn="r">
              <a:lnSpc>
                <a:spcPct val="150000"/>
              </a:lnSpc>
            </a:pPr>
            <a:r>
              <a:rPr lang="he-IL" sz="2400" b="1" u="sng" dirty="0">
                <a:solidFill>
                  <a:schemeClr val="tx1"/>
                </a:solidFill>
                <a:latin typeface="David" panose="020E0502060401010101" pitchFamily="34" charset="-79"/>
                <a:cs typeface="David" panose="020E0502060401010101" pitchFamily="34" charset="-79"/>
              </a:rPr>
              <a:t>הזכות לתיקון</a:t>
            </a:r>
            <a:r>
              <a:rPr lang="he-IL" sz="2400" b="1" dirty="0">
                <a:solidFill>
                  <a:schemeClr val="tx1"/>
                </a:solidFill>
                <a:latin typeface="David" panose="020E0502060401010101" pitchFamily="34" charset="-79"/>
                <a:cs typeface="David" panose="020E0502060401010101" pitchFamily="34" charset="-79"/>
              </a:rPr>
              <a:t> - </a:t>
            </a:r>
            <a:r>
              <a:rPr lang="he-IL" sz="2400" dirty="0">
                <a:solidFill>
                  <a:schemeClr val="tx1"/>
                </a:solidFill>
                <a:latin typeface="David" panose="020E0502060401010101" pitchFamily="34" charset="-79"/>
                <a:cs typeface="David" panose="020E0502060401010101" pitchFamily="34" charset="-79"/>
              </a:rPr>
              <a:t>לנושאי המידע הזכות לתיקון המידע אודותיהם במידה 		ואינו מדויק או אינו שלם.</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330353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391064" y="670681"/>
            <a:ext cx="8361871"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זכויות נושאי המידע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endParaRPr lang="he-IL" sz="1100" b="1" dirty="0">
              <a:solidFill>
                <a:schemeClr val="tx1"/>
              </a:solidFill>
              <a:latin typeface="David" panose="020E0502060401010101" pitchFamily="34" charset="-79"/>
              <a:cs typeface="David" panose="020E0502060401010101" pitchFamily="34" charset="-79"/>
            </a:endParaRPr>
          </a:p>
          <a:p>
            <a:pPr lvl="0" algn="r">
              <a:lnSpc>
                <a:spcPct val="150000"/>
              </a:lnSpc>
            </a:pPr>
            <a:r>
              <a:rPr lang="he-IL" sz="2400" b="1" u="sng" dirty="0">
                <a:solidFill>
                  <a:schemeClr val="tx1"/>
                </a:solidFill>
                <a:latin typeface="David" panose="020E0502060401010101" pitchFamily="34" charset="-79"/>
                <a:cs typeface="David" panose="020E0502060401010101" pitchFamily="34" charset="-79"/>
              </a:rPr>
              <a:t>הזכות להישכח</a:t>
            </a:r>
            <a:r>
              <a:rPr lang="he-IL" sz="2400" b="1" dirty="0">
                <a:solidFill>
                  <a:schemeClr val="tx1"/>
                </a:solidFill>
                <a:latin typeface="David" panose="020E0502060401010101" pitchFamily="34" charset="-79"/>
                <a:cs typeface="David" panose="020E0502060401010101" pitchFamily="34" charset="-79"/>
              </a:rPr>
              <a:t> - </a:t>
            </a:r>
            <a:r>
              <a:rPr lang="he-IL" sz="2400" dirty="0">
                <a:solidFill>
                  <a:schemeClr val="tx1"/>
                </a:solidFill>
                <a:latin typeface="David" panose="020E0502060401010101" pitchFamily="34" charset="-79"/>
                <a:cs typeface="David" panose="020E0502060401010101" pitchFamily="34" charset="-79"/>
              </a:rPr>
              <a:t>החובה לאפשר לנושאי המידע להביא למחיקת המידע 		  אודותיהם, לרבות עקבות או קישוריות למידע זה. </a:t>
            </a:r>
          </a:p>
          <a:p>
            <a:pPr lvl="0" algn="r">
              <a:lnSpc>
                <a:spcPct val="150000"/>
              </a:lnSpc>
            </a:pPr>
            <a:r>
              <a:rPr lang="he-IL" sz="2400" b="1" dirty="0">
                <a:solidFill>
                  <a:schemeClr val="tx1"/>
                </a:solidFill>
                <a:latin typeface="David" panose="020E0502060401010101" pitchFamily="34" charset="-79"/>
                <a:cs typeface="David" panose="020E0502060401010101" pitchFamily="34" charset="-79"/>
              </a:rPr>
              <a:t>                             </a:t>
            </a:r>
            <a:r>
              <a:rPr lang="he-IL" sz="2400" b="1" u="sng" dirty="0">
                <a:solidFill>
                  <a:schemeClr val="tx1"/>
                </a:solidFill>
                <a:latin typeface="David" panose="020E0502060401010101" pitchFamily="34" charset="-79"/>
                <a:cs typeface="David" panose="020E0502060401010101" pitchFamily="34" charset="-79"/>
              </a:rPr>
              <a:t>זהו התוצר המוכר והמפורסם ביותר של התקנות</a:t>
            </a:r>
            <a:r>
              <a:rPr lang="he-IL" sz="2400" b="1" dirty="0">
                <a:solidFill>
                  <a:schemeClr val="tx1"/>
                </a:solidFill>
                <a:latin typeface="David" panose="020E0502060401010101" pitchFamily="34" charset="-79"/>
                <a:cs typeface="David" panose="020E0502060401010101" pitchFamily="34" charset="-79"/>
              </a:rPr>
              <a:t>. </a:t>
            </a:r>
            <a:br>
              <a:rPr lang="he-IL" sz="2400" b="1" dirty="0">
                <a:solidFill>
                  <a:schemeClr val="tx1"/>
                </a:solidFill>
                <a:latin typeface="David" panose="020E0502060401010101" pitchFamily="34" charset="-79"/>
                <a:cs typeface="David" panose="020E0502060401010101" pitchFamily="34" charset="-79"/>
              </a:rPr>
            </a:br>
            <a:br>
              <a:rPr lang="he-IL" sz="2400" b="1" u="sng" dirty="0">
                <a:solidFill>
                  <a:schemeClr val="tx1"/>
                </a:solidFill>
                <a:latin typeface="David" panose="020E0502060401010101" pitchFamily="34" charset="-79"/>
                <a:cs typeface="David" panose="020E0502060401010101" pitchFamily="34" charset="-79"/>
              </a:rPr>
            </a:br>
            <a:r>
              <a:rPr lang="he-IL" sz="2400" b="1" u="sng" dirty="0">
                <a:solidFill>
                  <a:schemeClr val="tx1"/>
                </a:solidFill>
                <a:latin typeface="David" panose="020E0502060401010101" pitchFamily="34" charset="-79"/>
                <a:cs typeface="David" panose="020E0502060401010101" pitchFamily="34" charset="-79"/>
              </a:rPr>
              <a:t>הזכות לניידות</a:t>
            </a:r>
            <a:r>
              <a:rPr lang="he-IL" sz="2400" b="1" dirty="0">
                <a:solidFill>
                  <a:schemeClr val="tx1"/>
                </a:solidFill>
                <a:latin typeface="David" panose="020E0502060401010101" pitchFamily="34" charset="-79"/>
                <a:cs typeface="David" panose="020E0502060401010101" pitchFamily="34" charset="-79"/>
              </a:rPr>
              <a:t> - </a:t>
            </a:r>
            <a:r>
              <a:rPr lang="he-IL" sz="2400" dirty="0">
                <a:solidFill>
                  <a:schemeClr val="tx1"/>
                </a:solidFill>
                <a:latin typeface="David" panose="020E0502060401010101" pitchFamily="34" charset="-79"/>
                <a:cs typeface="David" panose="020E0502060401010101" pitchFamily="34" charset="-79"/>
              </a:rPr>
              <a:t>לנושאי המידע הזכות לפעול ולנוע עם המידע שלהם 		בהתאם להחלטתם - ועל בעל השליטה להגיש להם אותו.</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337634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249544" y="1036401"/>
            <a:ext cx="8361871"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זכויות נושאי המידע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endParaRPr lang="he-IL" sz="1100" b="1" dirty="0">
              <a:solidFill>
                <a:schemeClr val="tx1"/>
              </a:solidFill>
              <a:latin typeface="David" panose="020E0502060401010101" pitchFamily="34" charset="-79"/>
              <a:cs typeface="David" panose="020E0502060401010101" pitchFamily="34" charset="-79"/>
            </a:endParaRPr>
          </a:p>
          <a:p>
            <a:pPr lvl="0" algn="r">
              <a:lnSpc>
                <a:spcPct val="150000"/>
              </a:lnSpc>
            </a:pPr>
            <a:r>
              <a:rPr lang="he-IL" sz="2400" b="1" u="sng" dirty="0">
                <a:solidFill>
                  <a:schemeClr val="tx1"/>
                </a:solidFill>
                <a:latin typeface="David" panose="020E0502060401010101" pitchFamily="34" charset="-79"/>
                <a:cs typeface="David" panose="020E0502060401010101" pitchFamily="34" charset="-79"/>
              </a:rPr>
              <a:t>הזכות לקבל החלטה עצמאית אנושית ופרופיל אישי</a:t>
            </a:r>
            <a:br>
              <a:rPr lang="he-IL" sz="2400" b="1" u="sng" dirty="0">
                <a:solidFill>
                  <a:schemeClr val="tx1"/>
                </a:solidFill>
                <a:latin typeface="David" panose="020E0502060401010101" pitchFamily="34" charset="-79"/>
                <a:cs typeface="David" panose="020E0502060401010101" pitchFamily="34" charset="-79"/>
              </a:rPr>
            </a:br>
            <a:br>
              <a:rPr lang="he-IL" sz="1000" b="1" u="sng"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לנושאי המידע הזכות לדעת את פרטי תהליך עיבוד המידע אודותיהם והאם נעשה בו שימוש במנגנון קבלת החלטות אוטומטי – הכל לאור זכותם לבחור שלא להיות מושאים לקבלת החלטות המשפיעות על ענייניהם על בסיס החלטה אוטומטית של בינה מלאכותית או על בסיס פרופיל שלהם.</a:t>
            </a:r>
          </a:p>
          <a:p>
            <a:pPr lvl="0" algn="r">
              <a:lnSpc>
                <a:spcPct val="150000"/>
              </a:lnSpc>
            </a:pP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63073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31568" y="543072"/>
            <a:ext cx="8928992"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a:t>
            </a:r>
            <a:r>
              <a:rPr lang="en-US" sz="3200" b="1" dirty="0">
                <a:solidFill>
                  <a:schemeClr val="accent6">
                    <a:lumMod val="40000"/>
                    <a:lumOff val="60000"/>
                  </a:schemeClr>
                </a:solidFill>
                <a:latin typeface="David" panose="020E0502060401010101" pitchFamily="34" charset="-79"/>
                <a:cs typeface="David" panose="020E0502060401010101" pitchFamily="34" charset="-79"/>
              </a:rPr>
              <a:t>    </a:t>
            </a:r>
            <a:r>
              <a:rPr lang="he-IL" sz="3200" b="1" dirty="0">
                <a:solidFill>
                  <a:schemeClr val="accent6">
                    <a:lumMod val="40000"/>
                    <a:lumOff val="60000"/>
                  </a:schemeClr>
                </a:solidFill>
                <a:latin typeface="David" panose="020E0502060401010101" pitchFamily="34" charset="-79"/>
                <a:cs typeface="David" panose="020E0502060401010101" pitchFamily="34" charset="-79"/>
              </a:rPr>
              <a:t>זכויות נושאי המידע על פי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endParaRPr lang="he-IL" sz="1800" b="1" dirty="0">
              <a:solidFill>
                <a:schemeClr val="accent6">
                  <a:lumMod val="40000"/>
                  <a:lumOff val="60000"/>
                </a:schemeClr>
              </a:solidFill>
              <a:latin typeface="David" panose="020E0502060401010101" pitchFamily="34" charset="-79"/>
              <a:cs typeface="David" panose="020E0502060401010101" pitchFamily="34" charset="-79"/>
            </a:endParaRPr>
          </a:p>
          <a:p>
            <a:pPr lvl="0" algn="r">
              <a:lnSpc>
                <a:spcPct val="150000"/>
              </a:lnSpc>
            </a:pPr>
            <a:endParaRPr lang="he-IL" sz="1100" b="1" dirty="0">
              <a:solidFill>
                <a:schemeClr val="tx1"/>
              </a:solidFill>
              <a:latin typeface="David" panose="020E0502060401010101" pitchFamily="34" charset="-79"/>
              <a:cs typeface="David" panose="020E0502060401010101" pitchFamily="34" charset="-79"/>
            </a:endParaRPr>
          </a:p>
          <a:p>
            <a:pPr lvl="0" algn="r">
              <a:lnSpc>
                <a:spcPct val="150000"/>
              </a:lnSpc>
            </a:pPr>
            <a:r>
              <a:rPr lang="he-IL" sz="2400" b="1" u="sng" dirty="0">
                <a:solidFill>
                  <a:schemeClr val="tx1"/>
                </a:solidFill>
                <a:latin typeface="David" panose="020E0502060401010101" pitchFamily="34" charset="-79"/>
                <a:cs typeface="David" panose="020E0502060401010101" pitchFamily="34" charset="-79"/>
              </a:rPr>
              <a:t>הזכות להגביל או להימנע </a:t>
            </a:r>
            <a:r>
              <a:rPr lang="he-IL" sz="2400" dirty="0">
                <a:solidFill>
                  <a:schemeClr val="tx1"/>
                </a:solidFill>
                <a:latin typeface="David" panose="020E0502060401010101" pitchFamily="34" charset="-79"/>
                <a:cs typeface="David" panose="020E0502060401010101" pitchFamily="34" charset="-79"/>
              </a:rPr>
              <a:t>- במקרים מסוימים לנושאי המידע הזכות להתנגד </a:t>
            </a:r>
          </a:p>
          <a:p>
            <a:pPr lvl="0" algn="r">
              <a:lnSpc>
                <a:spcPct val="150000"/>
              </a:lnSpc>
            </a:pPr>
            <a:r>
              <a:rPr lang="he-IL" sz="2400" dirty="0">
                <a:solidFill>
                  <a:schemeClr val="tx1"/>
                </a:solidFill>
                <a:latin typeface="David" panose="020E0502060401010101" pitchFamily="34" charset="-79"/>
                <a:cs typeface="David" panose="020E0502060401010101" pitchFamily="34" charset="-79"/>
              </a:rPr>
              <a:t>			</a:t>
            </a:r>
            <a:r>
              <a:rPr lang="en-US" sz="2400" dirty="0">
                <a:solidFill>
                  <a:schemeClr val="tx1"/>
                </a:solidFill>
                <a:latin typeface="David" panose="020E0502060401010101" pitchFamily="34" charset="-79"/>
                <a:cs typeface="David" panose="020E0502060401010101" pitchFamily="34" charset="-79"/>
              </a:rPr>
              <a:t> </a:t>
            </a:r>
            <a:r>
              <a:rPr lang="he-IL" sz="2400" dirty="0">
                <a:solidFill>
                  <a:schemeClr val="tx1"/>
                </a:solidFill>
                <a:latin typeface="David" panose="020E0502060401010101" pitchFamily="34" charset="-79"/>
                <a:cs typeface="David" panose="020E0502060401010101" pitchFamily="34" charset="-79"/>
              </a:rPr>
              <a:t>   או להגביל שימוש שייעשה במידע הפרטי אודותיהם, </a:t>
            </a:r>
            <a:r>
              <a:rPr lang="en-US" sz="2400" dirty="0">
                <a:solidFill>
                  <a:schemeClr val="tx1"/>
                </a:solidFill>
                <a:latin typeface="David" panose="020E0502060401010101" pitchFamily="34" charset="-79"/>
                <a:cs typeface="David" panose="020E0502060401010101" pitchFamily="34" charset="-79"/>
              </a:rPr>
              <a:t>			    </a:t>
            </a:r>
            <a:r>
              <a:rPr lang="he-IL" sz="2400" dirty="0">
                <a:solidFill>
                  <a:schemeClr val="tx1"/>
                </a:solidFill>
                <a:latin typeface="David" panose="020E0502060401010101" pitchFamily="34" charset="-79"/>
                <a:cs typeface="David" panose="020E0502060401010101" pitchFamily="34" charset="-79"/>
              </a:rPr>
              <a:t>באופן חלקי או מלא.</a:t>
            </a:r>
          </a:p>
          <a:p>
            <a:pPr lvl="0" algn="r">
              <a:lnSpc>
                <a:spcPct val="150000"/>
              </a:lnSpc>
            </a:pP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38522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08520" y="1558677"/>
            <a:ext cx="9036496" cy="3970766"/>
          </a:xfrm>
        </p:spPr>
        <p:txBody>
          <a:bodyPr>
            <a:noAutofit/>
          </a:bodyPr>
          <a:lstStyle/>
          <a:p>
            <a:pPr lvl="0" algn="r"/>
            <a:r>
              <a:rPr lang="he-IL" sz="2800" b="1" u="sng" dirty="0">
                <a:solidFill>
                  <a:schemeClr val="tx1"/>
                </a:solidFill>
                <a:latin typeface="David" panose="020E0502060401010101" pitchFamily="34" charset="-79"/>
                <a:cs typeface="David" panose="020E0502060401010101" pitchFamily="34" charset="-79"/>
              </a:rPr>
              <a:t>תמצית הדרישות הייחודיות לתקנות</a:t>
            </a:r>
            <a:r>
              <a:rPr lang="he-IL" sz="2800" b="1" dirty="0">
                <a:solidFill>
                  <a:schemeClr val="tx1"/>
                </a:solidFill>
                <a:latin typeface="David" panose="020E0502060401010101" pitchFamily="34" charset="-79"/>
                <a:cs typeface="David" panose="020E0502060401010101" pitchFamily="34" charset="-79"/>
              </a:rPr>
              <a:t>:</a:t>
            </a:r>
            <a:br>
              <a:rPr lang="he-IL" sz="2000" dirty="0">
                <a:solidFill>
                  <a:schemeClr val="tx1"/>
                </a:solidFill>
                <a:latin typeface="David" panose="020E0502060401010101" pitchFamily="34" charset="-79"/>
                <a:cs typeface="David" panose="020E0502060401010101" pitchFamily="34" charset="-79"/>
              </a:rPr>
            </a:br>
            <a:br>
              <a:rPr lang="en-US" sz="20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ארגון המידע האישי בדרך שתאפשר שליטה לנושא המידע;</a:t>
            </a:r>
            <a:br>
              <a:rPr lang="en-US" sz="2400" dirty="0">
                <a:solidFill>
                  <a:schemeClr val="tx1"/>
                </a:solidFill>
                <a:latin typeface="David" panose="020E0502060401010101" pitchFamily="34" charset="-79"/>
                <a:cs typeface="David" panose="020E0502060401010101" pitchFamily="34" charset="-79"/>
              </a:rPr>
            </a:br>
            <a:r>
              <a:rPr lang="en-US"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הקפדה על תהליכי קבלת ההסכמה;</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מינוי ממונה מידע/פרטיות בארגון </a:t>
            </a:r>
            <a:r>
              <a:rPr lang="he-IL" sz="2000" dirty="0">
                <a:solidFill>
                  <a:schemeClr val="tx1"/>
                </a:solidFill>
                <a:latin typeface="David" panose="020E0502060401010101" pitchFamily="34" charset="-79"/>
                <a:cs typeface="David" panose="020E0502060401010101" pitchFamily="34" charset="-79"/>
              </a:rPr>
              <a:t>(</a:t>
            </a:r>
            <a:r>
              <a:rPr lang="en-US" sz="2000" dirty="0">
                <a:solidFill>
                  <a:schemeClr val="tx1"/>
                </a:solidFill>
                <a:latin typeface="David" panose="020E0502060401010101" pitchFamily="34" charset="-79"/>
                <a:cs typeface="David" panose="020E0502060401010101" pitchFamily="34" charset="-79"/>
              </a:rPr>
              <a:t>DPO</a:t>
            </a:r>
            <a:r>
              <a:rPr lang="he-IL" sz="2000" dirty="0">
                <a:solidFill>
                  <a:schemeClr val="tx1"/>
                </a:solidFill>
                <a:latin typeface="David" panose="020E0502060401010101" pitchFamily="34" charset="-79"/>
                <a:cs typeface="David" panose="020E0502060401010101" pitchFamily="34" charset="-79"/>
              </a:rPr>
              <a:t>)</a:t>
            </a:r>
            <a:r>
              <a:rPr lang="he-IL" sz="2400" dirty="0">
                <a:solidFill>
                  <a:schemeClr val="tx1"/>
                </a:solidFill>
                <a:latin typeface="David" panose="020E0502060401010101" pitchFamily="34" charset="-79"/>
                <a:cs typeface="David" panose="020E0502060401010101" pitchFamily="34" charset="-79"/>
              </a:rPr>
              <a:t>;</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תיעוד שוטף של עמידה בדרישות התקנות – תהליכי העבודה, </a:t>
            </a:r>
          </a:p>
          <a:p>
            <a:pPr lvl="0" algn="r"/>
            <a:r>
              <a:rPr lang="he-IL" sz="2400" dirty="0">
                <a:solidFill>
                  <a:schemeClr val="tx1"/>
                </a:solidFill>
                <a:latin typeface="David" panose="020E0502060401010101" pitchFamily="34" charset="-79"/>
                <a:cs typeface="David" panose="020E0502060401010101" pitchFamily="34" charset="-79"/>
              </a:rPr>
              <a:t>  שרשרת העיבוד, חלוקת תפקידים ותחומי אחריות ועוד.</a:t>
            </a:r>
            <a:br>
              <a:rPr lang="en-US" sz="2000" dirty="0">
                <a:solidFill>
                  <a:schemeClr val="tx1"/>
                </a:solidFill>
                <a:latin typeface="David" panose="020E0502060401010101" pitchFamily="34" charset="-79"/>
                <a:cs typeface="David" panose="020E0502060401010101" pitchFamily="34" charset="-79"/>
              </a:rPr>
            </a:br>
            <a:endParaRPr lang="he-IL" sz="2000" dirty="0">
              <a:solidFill>
                <a:schemeClr val="tx1"/>
              </a:solidFill>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381B37B1-287C-4BFF-83B5-59F90144C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16655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71746" y="1016732"/>
            <a:ext cx="8928992" cy="4824536"/>
          </a:xfrm>
        </p:spPr>
        <p:txBody>
          <a:bodyPr>
            <a:noAutofit/>
          </a:bodyPr>
          <a:lstStyle/>
          <a:p>
            <a:pPr lvl="0" algn="r"/>
            <a:r>
              <a:rPr lang="en-US" sz="2000" dirty="0">
                <a:solidFill>
                  <a:schemeClr val="tx1"/>
                </a:solidFill>
                <a:latin typeface="David" panose="020E0502060401010101" pitchFamily="34" charset="-79"/>
                <a:cs typeface="David" panose="020E0502060401010101" pitchFamily="34" charset="-79"/>
              </a:rPr>
              <a:t> </a:t>
            </a:r>
            <a:endParaRPr lang="he-IL" sz="2000" dirty="0">
              <a:solidFill>
                <a:schemeClr val="tx1"/>
              </a:solidFill>
              <a:latin typeface="David" panose="020E0502060401010101" pitchFamily="34" charset="-79"/>
              <a:cs typeface="David" panose="020E0502060401010101" pitchFamily="34" charset="-79"/>
            </a:endParaRPr>
          </a:p>
          <a:p>
            <a:pPr lvl="0" algn="r"/>
            <a:br>
              <a:rPr lang="en-US" sz="2400" dirty="0">
                <a:solidFill>
                  <a:schemeClr val="tx1"/>
                </a:solidFill>
                <a:latin typeface="David" panose="020E0502060401010101" pitchFamily="34" charset="-79"/>
                <a:cs typeface="David" panose="020E0502060401010101" pitchFamily="34" charset="-79"/>
              </a:rPr>
            </a:br>
            <a:r>
              <a:rPr lang="en-US" sz="2400" b="1" dirty="0">
                <a:solidFill>
                  <a:srgbClr val="FFC000"/>
                </a:solidFill>
                <a:latin typeface="David" panose="020E0502060401010101" pitchFamily="34" charset="-79"/>
                <a:cs typeface="David" panose="020E0502060401010101" pitchFamily="34" charset="-79"/>
              </a:rPr>
              <a:t>G</a:t>
            </a:r>
            <a:r>
              <a:rPr lang="en-US" sz="2400" b="1" dirty="0">
                <a:solidFill>
                  <a:schemeClr val="tx1"/>
                </a:solidFill>
                <a:latin typeface="David" panose="020E0502060401010101" pitchFamily="34" charset="-79"/>
                <a:cs typeface="David" panose="020E0502060401010101" pitchFamily="34" charset="-79"/>
              </a:rPr>
              <a:t>ENERAL   </a:t>
            </a:r>
            <a:r>
              <a:rPr lang="en-US" sz="2400" b="1" dirty="0">
                <a:solidFill>
                  <a:srgbClr val="FFC000"/>
                </a:solidFill>
                <a:latin typeface="David" panose="020E0502060401010101" pitchFamily="34" charset="-79"/>
                <a:cs typeface="David" panose="020E0502060401010101" pitchFamily="34" charset="-79"/>
              </a:rPr>
              <a:t>D</a:t>
            </a:r>
            <a:r>
              <a:rPr lang="en-US" sz="2400" b="1" dirty="0">
                <a:solidFill>
                  <a:schemeClr val="tx1"/>
                </a:solidFill>
                <a:latin typeface="David" panose="020E0502060401010101" pitchFamily="34" charset="-79"/>
                <a:cs typeface="David" panose="020E0502060401010101" pitchFamily="34" charset="-79"/>
              </a:rPr>
              <a:t>ATA   </a:t>
            </a:r>
            <a:r>
              <a:rPr lang="en-US" sz="2400" b="1" dirty="0">
                <a:solidFill>
                  <a:srgbClr val="FFC000"/>
                </a:solidFill>
                <a:latin typeface="David" panose="020E0502060401010101" pitchFamily="34" charset="-79"/>
                <a:cs typeface="David" panose="020E0502060401010101" pitchFamily="34" charset="-79"/>
              </a:rPr>
              <a:t>P</a:t>
            </a:r>
            <a:r>
              <a:rPr lang="en-US" sz="2400" b="1" dirty="0">
                <a:solidFill>
                  <a:schemeClr val="tx1"/>
                </a:solidFill>
                <a:latin typeface="David" panose="020E0502060401010101" pitchFamily="34" charset="-79"/>
                <a:cs typeface="David" panose="020E0502060401010101" pitchFamily="34" charset="-79"/>
              </a:rPr>
              <a:t>ROTECTION   </a:t>
            </a:r>
            <a:r>
              <a:rPr lang="en-US" sz="2400" b="1" dirty="0">
                <a:solidFill>
                  <a:srgbClr val="FFC000"/>
                </a:solidFill>
                <a:latin typeface="David" panose="020E0502060401010101" pitchFamily="34" charset="-79"/>
                <a:cs typeface="David" panose="020E0502060401010101" pitchFamily="34" charset="-79"/>
              </a:rPr>
              <a:t>R</a:t>
            </a:r>
            <a:r>
              <a:rPr lang="en-US" sz="2400" b="1" dirty="0">
                <a:solidFill>
                  <a:schemeClr val="tx1"/>
                </a:solidFill>
                <a:latin typeface="David" panose="020E0502060401010101" pitchFamily="34" charset="-79"/>
                <a:cs typeface="David" panose="020E0502060401010101" pitchFamily="34" charset="-79"/>
              </a:rPr>
              <a:t>EGULATION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r>
              <a:rPr lang="he-IL" sz="4000" dirty="0">
                <a:solidFill>
                  <a:schemeClr val="tx1"/>
                </a:solidFill>
                <a:latin typeface="David" panose="020E0502060401010101" pitchFamily="34" charset="-79"/>
                <a:cs typeface="David" panose="020E0502060401010101" pitchFamily="34" charset="-79"/>
              </a:rPr>
              <a:t>                    </a:t>
            </a:r>
            <a:r>
              <a:rPr lang="he-IL" sz="2400" b="1" dirty="0">
                <a:solidFill>
                  <a:schemeClr val="tx1"/>
                </a:solidFill>
                <a:latin typeface="David" panose="020E0502060401010101" pitchFamily="34" charset="-79"/>
                <a:cs typeface="David" panose="020E0502060401010101" pitchFamily="34" charset="-79"/>
              </a:rPr>
              <a:t>תקנות הגנת המידע האירופאיות</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p>
          <a:p>
            <a:pPr lvl="0" algn="r"/>
            <a:br>
              <a:rPr lang="en-US" sz="600" dirty="0">
                <a:solidFill>
                  <a:schemeClr val="tx1"/>
                </a:solidFill>
                <a:latin typeface="David" panose="020E0502060401010101" pitchFamily="34" charset="-79"/>
                <a:cs typeface="David" panose="020E0502060401010101" pitchFamily="34" charset="-79"/>
              </a:rPr>
            </a:br>
            <a:r>
              <a:rPr lang="he-IL" sz="2400" b="1" u="sng" dirty="0">
                <a:solidFill>
                  <a:schemeClr val="tx1"/>
                </a:solidFill>
                <a:latin typeface="David" panose="020E0502060401010101" pitchFamily="34" charset="-79"/>
                <a:cs typeface="David" panose="020E0502060401010101" pitchFamily="34" charset="-79"/>
              </a:rPr>
              <a:t>עוסקות בשלושה נושאים</a:t>
            </a:r>
            <a:r>
              <a:rPr lang="he-IL" sz="2400" dirty="0">
                <a:solidFill>
                  <a:schemeClr val="tx1"/>
                </a:solidFill>
                <a:latin typeface="David" panose="020E0502060401010101" pitchFamily="34" charset="-79"/>
                <a:cs typeface="David" panose="020E0502060401010101" pitchFamily="34" charset="-79"/>
              </a:rPr>
              <a:t>:</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1. </a:t>
            </a:r>
            <a:r>
              <a:rPr lang="he-IL" sz="2400" dirty="0">
                <a:solidFill>
                  <a:schemeClr val="tx1"/>
                </a:solidFill>
                <a:latin typeface="David" panose="020E0502060401010101" pitchFamily="34" charset="-79"/>
                <a:cs typeface="David" panose="020E0502060401010101" pitchFamily="34" charset="-79"/>
              </a:rPr>
              <a:t>הגדרת התפקידים בניהול המידע - הבעלות, ההחזקה, העיבוד וניהול המידע, </a:t>
            </a:r>
          </a:p>
          <a:p>
            <a:pPr lvl="0" algn="r"/>
            <a:r>
              <a:rPr lang="he-IL" sz="2400" dirty="0">
                <a:solidFill>
                  <a:schemeClr val="tx1"/>
                </a:solidFill>
                <a:latin typeface="David" panose="020E0502060401010101" pitchFamily="34" charset="-79"/>
                <a:cs typeface="David" panose="020E0502060401010101" pitchFamily="34" charset="-79"/>
              </a:rPr>
              <a:t>    וההגנה על המידע בהתאם.</a:t>
            </a:r>
            <a:br>
              <a:rPr lang="he-IL" sz="2400" dirty="0">
                <a:solidFill>
                  <a:schemeClr val="tx1"/>
                </a:solidFill>
                <a:latin typeface="David" panose="020E0502060401010101" pitchFamily="34" charset="-79"/>
                <a:cs typeface="David" panose="020E0502060401010101" pitchFamily="34" charset="-79"/>
              </a:rPr>
            </a:br>
            <a:br>
              <a:rPr lang="en-US" sz="2400"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2. </a:t>
            </a:r>
            <a:r>
              <a:rPr lang="he-IL" sz="2400" dirty="0">
                <a:solidFill>
                  <a:schemeClr val="tx1"/>
                </a:solidFill>
                <a:latin typeface="David" panose="020E0502060401010101" pitchFamily="34" charset="-79"/>
                <a:cs typeface="David" panose="020E0502060401010101" pitchFamily="34" charset="-79"/>
              </a:rPr>
              <a:t>כללים לעניין עיבוד המידע, תנאים ומטרות לגיטימיות.</a:t>
            </a:r>
            <a:br>
              <a:rPr lang="he-IL" sz="2400" dirty="0">
                <a:solidFill>
                  <a:schemeClr val="tx1"/>
                </a:solidFill>
                <a:latin typeface="David" panose="020E0502060401010101" pitchFamily="34" charset="-79"/>
                <a:cs typeface="David" panose="020E0502060401010101" pitchFamily="34" charset="-79"/>
              </a:rPr>
            </a:br>
            <a:br>
              <a:rPr lang="en-US" sz="2400"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3. </a:t>
            </a:r>
            <a:r>
              <a:rPr lang="he-IL" sz="2400" dirty="0">
                <a:solidFill>
                  <a:schemeClr val="tx1"/>
                </a:solidFill>
                <a:latin typeface="David" panose="020E0502060401010101" pitchFamily="34" charset="-79"/>
                <a:cs typeface="David" panose="020E0502060401010101" pitchFamily="34" charset="-79"/>
              </a:rPr>
              <a:t>ההגנה על המידע ושמירה על זכויות נושאי המידע.</a:t>
            </a:r>
            <a:br>
              <a:rPr lang="en-US" sz="28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000" dirty="0">
                <a:solidFill>
                  <a:schemeClr val="tx1"/>
                </a:solidFill>
                <a:latin typeface="David" panose="020E0502060401010101" pitchFamily="34" charset="-79"/>
                <a:cs typeface="David" panose="020E0502060401010101" pitchFamily="34" charset="-79"/>
              </a:rPr>
            </a:br>
            <a:endParaRPr lang="he-IL" sz="2400" dirty="0">
              <a:solidFill>
                <a:schemeClr val="tx1"/>
              </a:solidFill>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6" name="תמונה 5">
            <a:extLst>
              <a:ext uri="{FF2B5EF4-FFF2-40B4-BE49-F238E27FC236}">
                <a16:creationId xmlns:a16="http://schemas.microsoft.com/office/drawing/2014/main" id="{7DBD3917-FE46-45EC-8642-D268FD2F2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46068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70254" y="974622"/>
            <a:ext cx="8803492" cy="4908755"/>
          </a:xfrm>
        </p:spPr>
        <p:txBody>
          <a:bodyPr>
            <a:noAutofit/>
          </a:bodyPr>
          <a:lstStyle/>
          <a:p>
            <a:pPr lvl="0" algn="just"/>
            <a:r>
              <a:rPr lang="he-IL" sz="23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ההתייחסות ב-</a:t>
            </a:r>
            <a:r>
              <a:rPr lang="en-US" sz="23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GDPR </a:t>
            </a:r>
            <a:r>
              <a:rPr lang="he-IL" sz="23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לעבודה באתר אינטרנט לוקחת בחשבון את הנקודות הבאות</a:t>
            </a:r>
            <a:r>
              <a:rPr lang="he-IL" sz="23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a:p>
            <a:pPr lvl="0" algn="just"/>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 חלון הראווה – אתר האינטרנט הוא מקור פתוח לבחינה של הנעשה בחברה – </a:t>
            </a:r>
          </a:p>
          <a:p>
            <a:pPr lvl="0" algn="just"/>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על-ידי גולשים ורגולטורים כאחד. </a:t>
            </a:r>
          </a:p>
          <a:p>
            <a:pPr lvl="0" algn="just"/>
            <a:r>
              <a:rPr lang="he-IL" sz="20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ניתן דיי בקלות לזהות:</a:t>
            </a:r>
          </a:p>
          <a:p>
            <a:pPr lvl="0" algn="just"/>
            <a:r>
              <a:rPr lang="he-IL" sz="2000" b="1" i="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a:t>
            </a:r>
            <a:r>
              <a:rPr lang="en-US" sz="2000" i="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איזה מידע נאסף </a:t>
            </a:r>
            <a:r>
              <a:rPr lang="he-IL" sz="20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לרבות שימוש בכלי עיבוד אוטומטיים – </a:t>
            </a:r>
            <a:r>
              <a:rPr lang="en-US"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Cookies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וחבריהם.</a:t>
            </a:r>
          </a:p>
          <a:p>
            <a:pPr lvl="0" algn="just"/>
            <a:r>
              <a:rPr lang="he-IL" sz="2000" b="1" i="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האם האתר מאובטח – גם למי שלא מבין, ישנם סימנים פשוטים שמעידים </a:t>
            </a:r>
          </a:p>
          <a:p>
            <a:pPr lvl="0" algn="just"/>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על אבטחה (כמו תעודות </a:t>
            </a:r>
            <a:r>
              <a:rPr lang="en-US"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SSL</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ו-</a:t>
            </a:r>
            <a:r>
              <a:rPr lang="en-US"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Http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לעומת </a:t>
            </a:r>
            <a:r>
              <a:rPr lang="en-US"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Https</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en-US"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lvl="0" algn="just"/>
            <a:r>
              <a:rPr lang="en-US" sz="20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3</a:t>
            </a:r>
            <a:r>
              <a:rPr lang="he-IL" sz="20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אתרים שהם מעבר ל-אינפורמטיביים (אתרי מכירה למשל) יהיו בחשיפה </a:t>
            </a:r>
          </a:p>
          <a:p>
            <a:pPr lvl="0" algn="just"/>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גבוהה יותר.</a:t>
            </a:r>
          </a:p>
          <a:p>
            <a:pPr lvl="0" algn="just"/>
            <a:r>
              <a:rPr lang="he-IL" sz="20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 </a:t>
            </a:r>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גם אם אין ממשק מהאתר למערכות ליבה של החברה, דיי בניוזלטר באתר כך </a:t>
            </a:r>
          </a:p>
          <a:p>
            <a:pPr lvl="0" algn="just"/>
            <a:r>
              <a:rPr lang="he-IL" sz="20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שיכיל מידע אישי רב.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381B37B1-287C-4BFF-83B5-59F90144C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107362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08520" y="1484784"/>
            <a:ext cx="9036496" cy="4608512"/>
          </a:xfrm>
        </p:spPr>
        <p:txBody>
          <a:bodyPr>
            <a:noAutofit/>
          </a:bodyPr>
          <a:lstStyle/>
          <a:p>
            <a:pPr lvl="0" algn="just"/>
            <a:r>
              <a:rPr lang="he-IL" sz="25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הפתרונות שמבסס ה-</a:t>
            </a:r>
            <a:r>
              <a:rPr lang="en-US" sz="25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GDPR </a:t>
            </a:r>
            <a:r>
              <a:rPr lang="he-IL" sz="25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לעבודה ברשת</a:t>
            </a:r>
            <a:r>
              <a:rPr lang="he-IL" sz="25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p>
          <a:p>
            <a:pPr lvl="0" algn="just"/>
            <a:endParaRPr lang="he-IL" sz="11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lvl="0" algn="just"/>
            <a:r>
              <a:rPr lang="he-IL" sz="22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מדיניות פרטיות מותאמת ל-</a:t>
            </a:r>
            <a:r>
              <a:rPr lang="en-US"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GDPR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 שיקוף המידע הנאסף באתר/</a:t>
            </a:r>
          </a:p>
          <a:p>
            <a:pPr lvl="0" algn="just"/>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אפליקציה ומה נעשה בו. מה הכוונה?</a:t>
            </a:r>
          </a:p>
          <a:p>
            <a:pPr lvl="0" algn="just"/>
            <a:r>
              <a:rPr lang="he-IL" sz="2200" b="1" i="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מדיניות פשוטה, ברורה וקולעת, המפרטת אודות כל המידע </a:t>
            </a:r>
          </a:p>
          <a:p>
            <a:pPr lvl="0" algn="just"/>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שנאסף והשימושים שנעשים בו, לרבות על בסיס מה הם נעשים.</a:t>
            </a:r>
          </a:p>
          <a:p>
            <a:pPr lvl="0" algn="just"/>
            <a:r>
              <a:rPr lang="he-IL" sz="2200" b="1" i="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מדיניות המתייחסת לשימוש ב- </a:t>
            </a:r>
            <a:r>
              <a:rPr lang="en-US"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Cookies</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en-US"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מסבירה ומאפשרת ניהול </a:t>
            </a:r>
          </a:p>
          <a:p>
            <a:pPr lvl="0" algn="just"/>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הסכמות ביחס אליהן.</a:t>
            </a:r>
          </a:p>
          <a:p>
            <a:pPr lvl="0" algn="just"/>
            <a:r>
              <a:rPr lang="he-IL" sz="22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r>
              <a:rPr lang="en-US"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Sticky Note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הצבת הודעה דביקה המספרת לגולש על השימוש </a:t>
            </a:r>
          </a:p>
          <a:p>
            <a:pPr lvl="0" algn="just"/>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ב-</a:t>
            </a:r>
            <a:r>
              <a:rPr lang="en-US"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Cookies </a:t>
            </a:r>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ומאפשרת לו לבחור האם מסכים לשימוש בהן או לא</a:t>
            </a:r>
          </a:p>
          <a:p>
            <a:pPr lvl="0" algn="just"/>
            <a:r>
              <a:rPr lang="he-IL" sz="22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(בהתאם למטרות השימוש).</a:t>
            </a:r>
          </a:p>
          <a:p>
            <a:pPr lvl="0" algn="just"/>
            <a:br>
              <a:rPr lang="en-US" sz="2000" dirty="0">
                <a:solidFill>
                  <a:schemeClr val="tx1"/>
                </a:solidFill>
                <a:latin typeface="David" panose="020E0502060401010101" pitchFamily="34" charset="-79"/>
                <a:cs typeface="David" panose="020E0502060401010101" pitchFamily="34" charset="-79"/>
              </a:rPr>
            </a:br>
            <a:endParaRPr lang="he-IL" sz="2000" dirty="0">
              <a:solidFill>
                <a:schemeClr val="tx1"/>
              </a:solidFill>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381B37B1-287C-4BFF-83B5-59F90144C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58912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5429264"/>
            <a:ext cx="5567386" cy="1295392"/>
          </a:xfrm>
        </p:spPr>
        <p:txBody>
          <a:bodyPr>
            <a:normAutofit/>
          </a:bodyPr>
          <a:lstStyle/>
          <a:p>
            <a:r>
              <a:rPr lang="he-IL" sz="3200" dirty="0"/>
              <a:t>2019</a:t>
            </a:r>
          </a:p>
        </p:txBody>
      </p:sp>
      <p:sp>
        <p:nvSpPr>
          <p:cNvPr id="3" name="כותרת משנה 2"/>
          <p:cNvSpPr>
            <a:spLocks noGrp="1"/>
          </p:cNvSpPr>
          <p:nvPr>
            <p:ph type="subTitle" idx="1"/>
          </p:nvPr>
        </p:nvSpPr>
        <p:spPr>
          <a:xfrm>
            <a:off x="629815" y="1772816"/>
            <a:ext cx="7858148" cy="4032448"/>
          </a:xfrm>
        </p:spPr>
        <p:txBody>
          <a:bodyPr>
            <a:normAutofit fontScale="85000" lnSpcReduction="20000"/>
          </a:bodyPr>
          <a:lstStyle/>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marL="274320" lvl="0" indent="-274320" algn="ctr">
              <a:spcBef>
                <a:spcPct val="20000"/>
              </a:spcBef>
              <a:buClr>
                <a:schemeClr val="accent3"/>
              </a:buClr>
              <a:buSzPct val="95000"/>
              <a:defRPr/>
            </a:pPr>
            <a:r>
              <a:rPr lang="he-IL" sz="3300" b="1" dirty="0">
                <a:solidFill>
                  <a:schemeClr val="tx2"/>
                </a:solidFill>
                <a:latin typeface="David" panose="020E0502060401010101" pitchFamily="34" charset="-79"/>
                <a:cs typeface="David" panose="020E0502060401010101" pitchFamily="34" charset="-79"/>
              </a:rPr>
              <a:t>עו"ד רועי </a:t>
            </a:r>
            <a:r>
              <a:rPr lang="he-IL" sz="3300" b="1" dirty="0" err="1">
                <a:solidFill>
                  <a:schemeClr val="tx2"/>
                </a:solidFill>
                <a:latin typeface="David" panose="020E0502060401010101" pitchFamily="34" charset="-79"/>
                <a:cs typeface="David" panose="020E0502060401010101" pitchFamily="34" charset="-79"/>
              </a:rPr>
              <a:t>סננס</a:t>
            </a:r>
            <a:endParaRPr lang="en-US" sz="3300" b="1" dirty="0">
              <a:solidFill>
                <a:schemeClr val="tx2"/>
              </a:solidFill>
              <a:latin typeface="David" panose="020E0502060401010101" pitchFamily="34" charset="-79"/>
              <a:cs typeface="David" panose="020E0502060401010101" pitchFamily="34" charset="-79"/>
            </a:endParaRPr>
          </a:p>
          <a:p>
            <a:pPr marL="274320" lvl="0" indent="-274320" algn="ctr">
              <a:spcBef>
                <a:spcPct val="20000"/>
              </a:spcBef>
              <a:buClr>
                <a:schemeClr val="accent3"/>
              </a:buClr>
              <a:buSzPct val="95000"/>
              <a:defRPr/>
            </a:pPr>
            <a:r>
              <a:rPr lang="he-IL" sz="2100" b="1" dirty="0">
                <a:solidFill>
                  <a:schemeClr val="tx2"/>
                </a:solidFill>
                <a:latin typeface="David" panose="020E0502060401010101" pitchFamily="34" charset="-79"/>
                <a:cs typeface="David" panose="020E0502060401010101" pitchFamily="34" charset="-79"/>
              </a:rPr>
              <a:t>דן חי ושות', עורכי דין</a:t>
            </a:r>
          </a:p>
          <a:p>
            <a:pPr marL="274320" lvl="0" indent="-274320" algn="ctr">
              <a:spcBef>
                <a:spcPct val="20000"/>
              </a:spcBef>
              <a:buClr>
                <a:schemeClr val="accent3"/>
              </a:buClr>
              <a:buSzPct val="95000"/>
              <a:defRPr/>
            </a:pPr>
            <a:r>
              <a:rPr lang="he-IL" sz="2100" dirty="0">
                <a:solidFill>
                  <a:schemeClr val="tx2"/>
                </a:solidFill>
                <a:latin typeface="David" panose="020E0502060401010101" pitchFamily="34" charset="-79"/>
                <a:cs typeface="David" panose="020E0502060401010101" pitchFamily="34" charset="-79"/>
              </a:rPr>
              <a:t>דרך אבא הלל </a:t>
            </a:r>
            <a:r>
              <a:rPr lang="he-IL" sz="2100" dirty="0" err="1">
                <a:solidFill>
                  <a:schemeClr val="tx2"/>
                </a:solidFill>
                <a:latin typeface="David" panose="020E0502060401010101" pitchFamily="34" charset="-79"/>
                <a:cs typeface="David" panose="020E0502060401010101" pitchFamily="34" charset="-79"/>
              </a:rPr>
              <a:t>סילבר</a:t>
            </a:r>
            <a:r>
              <a:rPr lang="he-IL" sz="2100" dirty="0">
                <a:solidFill>
                  <a:schemeClr val="tx2"/>
                </a:solidFill>
                <a:latin typeface="David" panose="020E0502060401010101" pitchFamily="34" charset="-79"/>
                <a:cs typeface="David" panose="020E0502060401010101" pitchFamily="34" charset="-79"/>
              </a:rPr>
              <a:t> 12, רמת גן 52506</a:t>
            </a:r>
          </a:p>
          <a:p>
            <a:pPr marL="274320" lvl="0" indent="-274320" algn="ctr">
              <a:spcBef>
                <a:spcPct val="20000"/>
              </a:spcBef>
              <a:buClr>
                <a:schemeClr val="accent3"/>
              </a:buClr>
              <a:buSzPct val="95000"/>
              <a:defRPr/>
            </a:pPr>
            <a:r>
              <a:rPr lang="he-IL" sz="2100" dirty="0">
                <a:solidFill>
                  <a:schemeClr val="tx2"/>
                </a:solidFill>
                <a:latin typeface="David" panose="020E0502060401010101" pitchFamily="34" charset="-79"/>
                <a:cs typeface="David" panose="020E0502060401010101" pitchFamily="34" charset="-79"/>
              </a:rPr>
              <a:t>טל: 03-6005777</a:t>
            </a:r>
            <a:r>
              <a:rPr lang="en-US" sz="2100" dirty="0">
                <a:solidFill>
                  <a:schemeClr val="tx2"/>
                </a:solidFill>
                <a:latin typeface="David" panose="020E0502060401010101" pitchFamily="34" charset="-79"/>
                <a:cs typeface="David" panose="020E0502060401010101" pitchFamily="34" charset="-79"/>
              </a:rPr>
              <a:t>;</a:t>
            </a:r>
            <a:r>
              <a:rPr lang="he-IL" sz="2100" dirty="0">
                <a:solidFill>
                  <a:schemeClr val="tx2"/>
                </a:solidFill>
                <a:latin typeface="David" panose="020E0502060401010101" pitchFamily="34" charset="-79"/>
                <a:cs typeface="David" panose="020E0502060401010101" pitchFamily="34" charset="-79"/>
              </a:rPr>
              <a:t> פקס: 03-6005888</a:t>
            </a:r>
          </a:p>
          <a:p>
            <a:pPr marL="274320" lvl="0" indent="-274320" algn="ctr">
              <a:spcBef>
                <a:spcPct val="20000"/>
              </a:spcBef>
              <a:buClr>
                <a:schemeClr val="accent3"/>
              </a:buClr>
              <a:buSzPct val="95000"/>
              <a:defRPr/>
            </a:pPr>
            <a:r>
              <a:rPr lang="en-US" sz="2100" dirty="0">
                <a:solidFill>
                  <a:schemeClr val="tx2"/>
                </a:solidFill>
                <a:latin typeface="David" panose="020E0502060401010101" pitchFamily="34" charset="-79"/>
                <a:cs typeface="David" panose="020E0502060401010101" pitchFamily="34" charset="-79"/>
              </a:rPr>
              <a:t>www.hay-law.com</a:t>
            </a:r>
            <a:endParaRPr lang="he-IL" sz="21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r>
              <a:rPr lang="en-US" sz="1900" dirty="0">
                <a:solidFill>
                  <a:schemeClr val="tx1"/>
                </a:solidFill>
                <a:latin typeface="David" panose="020E0502060401010101" pitchFamily="34" charset="-79"/>
                <a:cs typeface="David" panose="020E0502060401010101" pitchFamily="34" charset="-79"/>
              </a:rPr>
              <a:t>dan@hay-law.com</a:t>
            </a:r>
            <a:endParaRPr lang="he-IL" sz="1900" dirty="0">
              <a:solidFill>
                <a:schemeClr val="tx1"/>
              </a:solidFill>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4" name="Picture 2" descr="http://www.danhay.co.il/images/logo.png"/>
          <p:cNvPicPr>
            <a:picLocks noChangeAspect="1" noChangeArrowheads="1"/>
          </p:cNvPicPr>
          <p:nvPr/>
        </p:nvPicPr>
        <p:blipFill>
          <a:blip r:embed="rId2" cstate="print"/>
          <a:srcRect/>
          <a:stretch>
            <a:fillRect/>
          </a:stretch>
        </p:blipFill>
        <p:spPr bwMode="auto">
          <a:xfrm>
            <a:off x="3131840" y="116632"/>
            <a:ext cx="3097614" cy="936104"/>
          </a:xfrm>
          <a:prstGeom prst="rect">
            <a:avLst/>
          </a:prstGeom>
          <a:noFill/>
          <a:effectLst>
            <a:outerShdw blurRad="50800" dist="38100" dir="5400000" algn="t" rotWithShape="0">
              <a:prstClr val="black">
                <a:alpha val="40000"/>
              </a:prstClr>
            </a:outerShdw>
          </a:effectLst>
        </p:spPr>
      </p:pic>
      <p:sp>
        <p:nvSpPr>
          <p:cNvPr id="6" name="מלבן 5"/>
          <p:cNvSpPr/>
          <p:nvPr/>
        </p:nvSpPr>
        <p:spPr>
          <a:xfrm>
            <a:off x="2500298" y="2071678"/>
            <a:ext cx="4572000" cy="2185150"/>
          </a:xfrm>
          <a:prstGeom prst="rect">
            <a:avLst/>
          </a:prstGeom>
        </p:spPr>
        <p:txBody>
          <a:bodyPr>
            <a:spAutoFit/>
          </a:bodyPr>
          <a:lstStyle/>
          <a:p>
            <a:pPr lvl="0" algn="ctr">
              <a:lnSpc>
                <a:spcPct val="170000"/>
              </a:lnSpc>
            </a:pPr>
            <a:endParaRPr lang="en-US" sz="9600" dirty="0">
              <a:latin typeface="Batang" pitchFamily="18" charset="-127"/>
              <a:ea typeface="Batang" pitchFamily="18" charset="-127"/>
              <a:cs typeface="Aharoni" pitchFamily="2" charset="-79"/>
            </a:endParaRPr>
          </a:p>
        </p:txBody>
      </p:sp>
      <p:sp>
        <p:nvSpPr>
          <p:cNvPr id="7" name="מלבן 6"/>
          <p:cNvSpPr/>
          <p:nvPr/>
        </p:nvSpPr>
        <p:spPr>
          <a:xfrm>
            <a:off x="3622575" y="2104980"/>
            <a:ext cx="1872629"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he-IL" sz="6600" b="1" cap="none" spc="150" dirty="0">
                <a:ln w="11430"/>
                <a:solidFill>
                  <a:srgbClr val="F8F8F8"/>
                </a:solidFill>
                <a:effectLst>
                  <a:outerShdw blurRad="25400" algn="tl" rotWithShape="0">
                    <a:srgbClr val="000000">
                      <a:alpha val="43000"/>
                    </a:srgbClr>
                  </a:outerShdw>
                </a:effectLst>
                <a:latin typeface="David" panose="020E0502060401010101" pitchFamily="34" charset="-79"/>
                <a:cs typeface="David" panose="020E0502060401010101" pitchFamily="34" charset="-79"/>
              </a:rPr>
              <a:t>תודה</a:t>
            </a:r>
            <a:endParaRPr lang="he-IL" sz="4800" b="1" cap="none" spc="150" dirty="0">
              <a:ln w="11430"/>
              <a:solidFill>
                <a:srgbClr val="F8F8F8"/>
              </a:solidFill>
              <a:effectLst>
                <a:outerShdw blurRad="25400" algn="tl" rotWithShape="0">
                  <a:srgbClr val="000000">
                    <a:alpha val="43000"/>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8905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5429264"/>
            <a:ext cx="5567386" cy="1295392"/>
          </a:xfrm>
        </p:spPr>
        <p:txBody>
          <a:bodyPr>
            <a:normAutofit/>
          </a:bodyPr>
          <a:lstStyle/>
          <a:p>
            <a:r>
              <a:rPr lang="he-IL" sz="3200" dirty="0"/>
              <a:t>2019</a:t>
            </a:r>
          </a:p>
        </p:txBody>
      </p:sp>
      <p:sp>
        <p:nvSpPr>
          <p:cNvPr id="3" name="כותרת משנה 2"/>
          <p:cNvSpPr>
            <a:spLocks noGrp="1"/>
          </p:cNvSpPr>
          <p:nvPr>
            <p:ph type="subTitle" idx="1"/>
          </p:nvPr>
        </p:nvSpPr>
        <p:spPr>
          <a:xfrm>
            <a:off x="555797" y="1160748"/>
            <a:ext cx="8032405" cy="2736304"/>
          </a:xfrm>
        </p:spPr>
        <p:txBody>
          <a:bodyPr>
            <a:normAutofit/>
          </a:bodyPr>
          <a:lstStyle/>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r>
              <a:rPr lang="he-IL"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a:t>
            </a:r>
            <a:r>
              <a:rPr 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GDPR</a:t>
            </a:r>
            <a:r>
              <a:rPr lang="he-IL"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ודיני הפרטיות בישראל</a:t>
            </a:r>
          </a:p>
          <a:p>
            <a:pPr algn="ctr"/>
            <a:r>
              <a:rPr lang="he-IL"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בין מזרח למערב</a:t>
            </a: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9" name="Picture 2" descr="http://www.danhay.co.il/images/logo.png">
            <a:extLst>
              <a:ext uri="{FF2B5EF4-FFF2-40B4-BE49-F238E27FC236}">
                <a16:creationId xmlns:a16="http://schemas.microsoft.com/office/drawing/2014/main" id="{32A9AEC4-9A74-4D07-9FE8-BAB859A28D10}"/>
              </a:ext>
            </a:extLst>
          </p:cNvPr>
          <p:cNvPicPr>
            <a:picLocks noChangeAspect="1" noChangeArrowheads="1"/>
          </p:cNvPicPr>
          <p:nvPr/>
        </p:nvPicPr>
        <p:blipFill>
          <a:blip r:embed="rId3" cstate="print"/>
          <a:srcRect/>
          <a:stretch>
            <a:fillRect/>
          </a:stretch>
        </p:blipFill>
        <p:spPr bwMode="auto">
          <a:xfrm>
            <a:off x="3283727" y="130622"/>
            <a:ext cx="2808312" cy="922114"/>
          </a:xfrm>
          <a:prstGeom prst="rect">
            <a:avLst/>
          </a:prstGeom>
          <a:noFill/>
          <a:effectLst>
            <a:outerShdw blurRad="50800" dist="38100" dir="5400000" algn="t" rotWithShape="0">
              <a:prstClr val="black">
                <a:alpha val="40000"/>
              </a:prstClr>
            </a:outerShdw>
          </a:effectLst>
        </p:spPr>
      </p:pic>
      <p:sp>
        <p:nvSpPr>
          <p:cNvPr id="10" name="מלבן 9">
            <a:extLst>
              <a:ext uri="{FF2B5EF4-FFF2-40B4-BE49-F238E27FC236}">
                <a16:creationId xmlns:a16="http://schemas.microsoft.com/office/drawing/2014/main" id="{83D1A099-10FE-4ABB-A8B7-C87DEC598561}"/>
              </a:ext>
            </a:extLst>
          </p:cNvPr>
          <p:cNvSpPr/>
          <p:nvPr/>
        </p:nvSpPr>
        <p:spPr>
          <a:xfrm>
            <a:off x="2357438" y="3789040"/>
            <a:ext cx="4572000" cy="2219069"/>
          </a:xfrm>
          <a:prstGeom prst="rect">
            <a:avLst/>
          </a:prstGeom>
        </p:spPr>
        <p:txBody>
          <a:bodyPr wrap="square">
            <a:spAutoFit/>
          </a:bodyPr>
          <a:lstStyle/>
          <a:p>
            <a:pPr marL="274320" lvl="0" indent="-274320" algn="ctr">
              <a:spcBef>
                <a:spcPct val="20000"/>
              </a:spcBef>
              <a:buClr>
                <a:schemeClr val="accent3"/>
              </a:buClr>
              <a:buSzPct val="95000"/>
              <a:defRPr/>
            </a:pPr>
            <a:r>
              <a:rPr lang="he-IL" sz="2800" b="1" dirty="0">
                <a:latin typeface="David" panose="020E0502060401010101" pitchFamily="34" charset="-79"/>
                <a:cs typeface="David" panose="020E0502060401010101" pitchFamily="34" charset="-79"/>
              </a:rPr>
              <a:t>עו"ד דן חי</a:t>
            </a:r>
            <a:endParaRPr lang="en-US" sz="2800" b="1" dirty="0">
              <a:latin typeface="David" panose="020E0502060401010101" pitchFamily="34" charset="-79"/>
              <a:cs typeface="David" panose="020E0502060401010101" pitchFamily="34" charset="-79"/>
            </a:endParaRPr>
          </a:p>
          <a:p>
            <a:pPr marL="274320" lvl="0" indent="-274320" algn="ctr">
              <a:spcBef>
                <a:spcPct val="20000"/>
              </a:spcBef>
              <a:buClr>
                <a:schemeClr val="accent3"/>
              </a:buClr>
              <a:buSzPct val="95000"/>
              <a:defRPr/>
            </a:pPr>
            <a:r>
              <a:rPr lang="he-IL" sz="2000" b="1" dirty="0">
                <a:latin typeface="David" panose="020E0502060401010101" pitchFamily="34" charset="-79"/>
                <a:cs typeface="David" panose="020E0502060401010101" pitchFamily="34" charset="-79"/>
              </a:rPr>
              <a:t>דן חי ושות', עורכי דין</a:t>
            </a:r>
          </a:p>
          <a:p>
            <a:pPr marL="274320" lvl="0" indent="-274320" algn="ctr">
              <a:spcBef>
                <a:spcPct val="20000"/>
              </a:spcBef>
              <a:buClr>
                <a:schemeClr val="accent3"/>
              </a:buClr>
              <a:buSzPct val="95000"/>
              <a:defRPr/>
            </a:pPr>
            <a:r>
              <a:rPr lang="he-IL" sz="1900" dirty="0">
                <a:solidFill>
                  <a:schemeClr val="tx2"/>
                </a:solidFill>
                <a:latin typeface="David" panose="020E0502060401010101" pitchFamily="34" charset="-79"/>
                <a:cs typeface="David" panose="020E0502060401010101" pitchFamily="34" charset="-79"/>
              </a:rPr>
              <a:t>דרך אבא הלל </a:t>
            </a:r>
            <a:r>
              <a:rPr lang="he-IL" sz="1900" dirty="0" err="1">
                <a:solidFill>
                  <a:schemeClr val="tx2"/>
                </a:solidFill>
                <a:latin typeface="David" panose="020E0502060401010101" pitchFamily="34" charset="-79"/>
                <a:cs typeface="David" panose="020E0502060401010101" pitchFamily="34" charset="-79"/>
              </a:rPr>
              <a:t>סילבר</a:t>
            </a:r>
            <a:r>
              <a:rPr lang="he-IL" sz="1900" dirty="0">
                <a:solidFill>
                  <a:schemeClr val="tx2"/>
                </a:solidFill>
                <a:latin typeface="David" panose="020E0502060401010101" pitchFamily="34" charset="-79"/>
                <a:cs typeface="David" panose="020E0502060401010101" pitchFamily="34" charset="-79"/>
              </a:rPr>
              <a:t> 12, רמת גן 52506</a:t>
            </a:r>
          </a:p>
          <a:p>
            <a:pPr marL="274320" lvl="0" indent="-274320" algn="ctr">
              <a:spcBef>
                <a:spcPct val="20000"/>
              </a:spcBef>
              <a:buClr>
                <a:schemeClr val="accent3"/>
              </a:buClr>
              <a:buSzPct val="95000"/>
              <a:defRPr/>
            </a:pPr>
            <a:r>
              <a:rPr lang="he-IL" sz="1900" dirty="0">
                <a:solidFill>
                  <a:schemeClr val="tx2"/>
                </a:solidFill>
                <a:latin typeface="David" panose="020E0502060401010101" pitchFamily="34" charset="-79"/>
                <a:cs typeface="David" panose="020E0502060401010101" pitchFamily="34" charset="-79"/>
              </a:rPr>
              <a:t>טל: 03-6005777</a:t>
            </a:r>
            <a:r>
              <a:rPr lang="en-US" sz="1900" dirty="0">
                <a:solidFill>
                  <a:schemeClr val="tx2"/>
                </a:solidFill>
                <a:latin typeface="David" panose="020E0502060401010101" pitchFamily="34" charset="-79"/>
                <a:cs typeface="David" panose="020E0502060401010101" pitchFamily="34" charset="-79"/>
              </a:rPr>
              <a:t>;</a:t>
            </a:r>
            <a:r>
              <a:rPr lang="he-IL" sz="1900" dirty="0">
                <a:solidFill>
                  <a:schemeClr val="tx2"/>
                </a:solidFill>
                <a:latin typeface="David" panose="020E0502060401010101" pitchFamily="34" charset="-79"/>
                <a:cs typeface="David" panose="020E0502060401010101" pitchFamily="34" charset="-79"/>
              </a:rPr>
              <a:t> פקס: 03-6005888</a:t>
            </a:r>
          </a:p>
          <a:p>
            <a:pPr marL="274320" lvl="0" indent="-274320" algn="ctr">
              <a:spcBef>
                <a:spcPct val="20000"/>
              </a:spcBef>
              <a:buClr>
                <a:schemeClr val="accent3"/>
              </a:buClr>
              <a:buSzPct val="95000"/>
              <a:defRPr/>
            </a:pPr>
            <a:r>
              <a:rPr lang="en-US" sz="1900" dirty="0">
                <a:solidFill>
                  <a:schemeClr val="tx2"/>
                </a:solidFill>
                <a:latin typeface="David" panose="020E0502060401010101" pitchFamily="34" charset="-79"/>
                <a:cs typeface="David" panose="020E0502060401010101" pitchFamily="34" charset="-79"/>
              </a:rPr>
              <a:t>www.hay-law.com</a:t>
            </a:r>
            <a:endParaRPr lang="he-IL" sz="19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r>
              <a:rPr lang="en-US" sz="1900" dirty="0">
                <a:latin typeface="David" panose="020E0502060401010101" pitchFamily="34" charset="-79"/>
                <a:cs typeface="David" panose="020E0502060401010101" pitchFamily="34" charset="-79"/>
              </a:rPr>
              <a:t>dan@hay-law.com</a:t>
            </a:r>
            <a:endParaRPr lang="he-IL" sz="19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3396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5429264"/>
            <a:ext cx="5567386" cy="1295392"/>
          </a:xfrm>
        </p:spPr>
        <p:txBody>
          <a:bodyPr>
            <a:normAutofit/>
          </a:bodyPr>
          <a:lstStyle/>
          <a:p>
            <a:r>
              <a:rPr lang="he-IL" sz="3200" dirty="0"/>
              <a:t>2019</a:t>
            </a:r>
          </a:p>
        </p:txBody>
      </p:sp>
      <p:sp>
        <p:nvSpPr>
          <p:cNvPr id="3" name="כותרת משנה 2"/>
          <p:cNvSpPr>
            <a:spLocks noGrp="1"/>
          </p:cNvSpPr>
          <p:nvPr>
            <p:ph type="subTitle" idx="1"/>
          </p:nvPr>
        </p:nvSpPr>
        <p:spPr>
          <a:xfrm>
            <a:off x="0" y="1160748"/>
            <a:ext cx="8964487" cy="4500500"/>
          </a:xfrm>
        </p:spPr>
        <p:txBody>
          <a:bodyPr>
            <a:normAutofit/>
          </a:bodyPr>
          <a:lstStyle/>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2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מי אמר את הדברים הבאים ומתי:</a:t>
            </a:r>
          </a:p>
          <a:p>
            <a:pPr algn="r"/>
            <a:endParaRPr lang="he-IL" sz="2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"חסרה בחוק הזה קביעה שכל שימוש במידע בכוח חובה, או דין, או חוק אחר יובא לידיעתו של האדם הנוגע בדבר..."</a:t>
            </a:r>
          </a:p>
          <a:p>
            <a:pPr algn="r"/>
            <a:endParaRPr lang="he-IL" sz="2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ח"כ שלומית אלוני, ישיבה מס' 239 של ועדת חוק ומשפט, הכנסת ה-9 (03.11.1980)</a:t>
            </a:r>
          </a:p>
          <a:p>
            <a:pPr algn="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6" name="Picture 2" descr="http://www.danhay.co.il/images/logo.png">
            <a:extLst>
              <a:ext uri="{FF2B5EF4-FFF2-40B4-BE49-F238E27FC236}">
                <a16:creationId xmlns:a16="http://schemas.microsoft.com/office/drawing/2014/main" id="{3F79DB6D-6B8C-478B-B04B-61798D644022}"/>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830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5429264"/>
            <a:ext cx="5567386" cy="1295392"/>
          </a:xfrm>
        </p:spPr>
        <p:txBody>
          <a:bodyPr>
            <a:normAutofit/>
          </a:bodyPr>
          <a:lstStyle/>
          <a:p>
            <a:r>
              <a:rPr lang="he-IL" sz="3200" dirty="0"/>
              <a:t>2019</a:t>
            </a:r>
          </a:p>
        </p:txBody>
      </p:sp>
      <p:sp>
        <p:nvSpPr>
          <p:cNvPr id="3" name="כותרת משנה 2"/>
          <p:cNvSpPr>
            <a:spLocks noGrp="1"/>
          </p:cNvSpPr>
          <p:nvPr>
            <p:ph type="subTitle" idx="1"/>
          </p:nvPr>
        </p:nvSpPr>
        <p:spPr>
          <a:xfrm>
            <a:off x="323528" y="796823"/>
            <a:ext cx="8640960" cy="4644516"/>
          </a:xfrm>
        </p:spPr>
        <p:txBody>
          <a:bodyPr>
            <a:normAutofit fontScale="92500" lnSpcReduction="10000"/>
          </a:bodyPr>
          <a:lstStyle/>
          <a:p>
            <a:pPr algn="r"/>
            <a:endPar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2200"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b="1" u="sng" dirty="0">
                <a:latin typeface="David" panose="020E0502060401010101" pitchFamily="34" charset="-79"/>
                <a:cs typeface="David" panose="020E0502060401010101" pitchFamily="34" charset="-79"/>
              </a:rPr>
              <a:t>קצת היסטוריה</a:t>
            </a:r>
            <a:r>
              <a:rPr lang="he-IL" b="1" dirty="0">
                <a:latin typeface="David" panose="020E0502060401010101" pitchFamily="34" charset="-79"/>
                <a:cs typeface="David" panose="020E0502060401010101" pitchFamily="34" charset="-79"/>
              </a:rPr>
              <a:t>:</a:t>
            </a:r>
            <a:endParaRPr lang="en-US"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 </a:t>
            </a:r>
            <a:endParaRPr lang="en-US" sz="24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23.01.1981 - </a:t>
            </a:r>
            <a:r>
              <a:rPr lang="he-IL" sz="2400" dirty="0">
                <a:latin typeface="David" panose="020E0502060401010101" pitchFamily="34" charset="-79"/>
                <a:cs typeface="David" panose="020E0502060401010101" pitchFamily="34" charset="-79"/>
              </a:rPr>
              <a:t>דו"ח הועדה למניעת פגיעה באזרח באמצעות מידע המרוכז במחשבים 	        (יו"ר: דוד גלס) מוגש לשר המשפטים (שמואל תמיר).</a:t>
            </a:r>
            <a:endParaRPr lang="en-US" sz="2400"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 </a:t>
            </a:r>
            <a:endParaRPr lang="en-US" sz="24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04.02.1981 - </a:t>
            </a:r>
            <a:r>
              <a:rPr lang="he-IL" sz="2400" dirty="0">
                <a:latin typeface="David" panose="020E0502060401010101" pitchFamily="34" charset="-79"/>
                <a:cs typeface="David" panose="020E0502060401010101" pitchFamily="34" charset="-79"/>
              </a:rPr>
              <a:t>דו"ח גלב מאושר בוועדת חוקה ומוסף להצעת חוק הגנת הפרטיות    		        כפרק ב'.</a:t>
            </a:r>
            <a:endParaRPr lang="en-US" sz="2400" dirty="0">
              <a:latin typeface="David" panose="020E0502060401010101" pitchFamily="34" charset="-79"/>
              <a:cs typeface="David" panose="020E0502060401010101" pitchFamily="34" charset="-79"/>
            </a:endParaRPr>
          </a:p>
          <a:p>
            <a:pPr algn="r"/>
            <a:r>
              <a:rPr lang="he-IL" sz="2400" dirty="0">
                <a:latin typeface="David" panose="020E0502060401010101" pitchFamily="34" charset="-79"/>
                <a:cs typeface="David" panose="020E0502060401010101" pitchFamily="34" charset="-79"/>
              </a:rPr>
              <a:t> </a:t>
            </a:r>
            <a:endParaRPr lang="en-US" sz="2400"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23.02.1981 - </a:t>
            </a:r>
            <a:r>
              <a:rPr lang="he-IL" sz="2400" dirty="0">
                <a:latin typeface="David" panose="020E0502060401010101" pitchFamily="34" charset="-79"/>
                <a:cs typeface="David" panose="020E0502060401010101" pitchFamily="34" charset="-79"/>
              </a:rPr>
              <a:t>חוק הגנת הפרטיות מאושר בכנסת.</a:t>
            </a:r>
            <a:endParaRPr lang="en-US" sz="2400" dirty="0">
              <a:latin typeface="David" panose="020E0502060401010101" pitchFamily="34" charset="-79"/>
              <a:cs typeface="David" panose="020E0502060401010101" pitchFamily="34" charset="-79"/>
            </a:endParaRPr>
          </a:p>
          <a:p>
            <a:pPr algn="r"/>
            <a:endPar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6" name="Picture 2" descr="http://www.danhay.co.il/images/logo.png">
            <a:extLst>
              <a:ext uri="{FF2B5EF4-FFF2-40B4-BE49-F238E27FC236}">
                <a16:creationId xmlns:a16="http://schemas.microsoft.com/office/drawing/2014/main" id="{4D1A6AF7-1830-41DC-BA56-54D2562A8738}"/>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1503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5429264"/>
            <a:ext cx="5567386" cy="1295392"/>
          </a:xfrm>
        </p:spPr>
        <p:txBody>
          <a:bodyPr>
            <a:normAutofit/>
          </a:bodyPr>
          <a:lstStyle/>
          <a:p>
            <a:r>
              <a:rPr lang="he-IL" sz="3200" dirty="0"/>
              <a:t>2019</a:t>
            </a:r>
          </a:p>
        </p:txBody>
      </p:sp>
      <p:sp>
        <p:nvSpPr>
          <p:cNvPr id="3" name="כותרת משנה 2"/>
          <p:cNvSpPr>
            <a:spLocks noGrp="1"/>
          </p:cNvSpPr>
          <p:nvPr>
            <p:ph type="subTitle" idx="1"/>
          </p:nvPr>
        </p:nvSpPr>
        <p:spPr>
          <a:xfrm>
            <a:off x="1" y="1142746"/>
            <a:ext cx="9031570" cy="4572508"/>
          </a:xfrm>
        </p:spPr>
        <p:txBody>
          <a:bodyPr>
            <a:normAutofit fontScale="25000" lnSpcReduction="20000"/>
          </a:bodyPr>
          <a:lstStyle/>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4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8800"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ועוד היסטוריה</a:t>
            </a:r>
            <a:r>
              <a:rPr lang="he-IL" sz="8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a:p>
            <a:pPr algn="r"/>
            <a:endParaRPr lang="he-IL" sz="3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8800" b="1" dirty="0">
                <a:solidFill>
                  <a:schemeClr val="tx2">
                    <a:lumMod val="9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12.03.1996 - התקבל חוק הגנת הפרטיות (תיקון מס' 4) (מאגרי מידע), התשנ"ו-1996.</a:t>
            </a:r>
          </a:p>
          <a:p>
            <a:pPr algn="r"/>
            <a:endParaRPr lang="he-IL" sz="8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8800"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תיקונים בולטים</a:t>
            </a:r>
            <a:r>
              <a:rPr lang="he-IL" sz="8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p>
          <a:p>
            <a:pPr algn="r"/>
            <a:r>
              <a:rPr lang="he-IL" sz="8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הוספת סמכויות הרשם שלא לרשום מאגר מידע כאשר</a:t>
            </a:r>
          </a:p>
          <a:p>
            <a:pPr algn="r"/>
            <a:r>
              <a:rPr lang="he-IL" sz="8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הוסיף פרק המשנה העוסק בדיוור ישיר</a:t>
            </a:r>
          </a:p>
          <a:p>
            <a:pPr algn="r"/>
            <a:r>
              <a:rPr lang="he-IL" sz="8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עדכון ההוראות ביחס לחובת רישום מאגרי המידע</a:t>
            </a:r>
          </a:p>
          <a:p>
            <a:pPr algn="r"/>
            <a:endParaRPr lang="he-IL" sz="8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8800" b="1" dirty="0">
                <a:solidFill>
                  <a:schemeClr val="tx2">
                    <a:lumMod val="9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19.06.2007 - התקבל חוק הגנת הפרטיות (תיקון מס' 9), התשס"ז-2007</a:t>
            </a:r>
          </a:p>
          <a:p>
            <a:pPr algn="r"/>
            <a:endParaRPr lang="he-IL" sz="8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8800"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תיקון בולט</a:t>
            </a:r>
            <a:r>
              <a:rPr lang="he-IL" sz="8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8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הוספת המילה "מדעת" להגדרת הפרטיות</a:t>
            </a: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endPar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6" name="Picture 2" descr="http://www.danhay.co.il/images/logo.png">
            <a:extLst>
              <a:ext uri="{FF2B5EF4-FFF2-40B4-BE49-F238E27FC236}">
                <a16:creationId xmlns:a16="http://schemas.microsoft.com/office/drawing/2014/main" id="{1D1EC980-B0BB-4B2C-A72B-72181005CA3E}"/>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48713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1331640" y="1772816"/>
            <a:ext cx="6705600" cy="3024336"/>
          </a:xfrm>
        </p:spPr>
        <p:txBody>
          <a:bodyPr>
            <a:noAutofit/>
          </a:bodyPr>
          <a:lstStyle/>
          <a:p>
            <a:pPr algn="ctr" rtl="0"/>
            <a:r>
              <a:rPr lang="he-IL" sz="4400" b="1" dirty="0">
                <a:latin typeface="David" panose="020E0502060401010101" pitchFamily="34" charset="-79"/>
                <a:cs typeface="David" panose="020E0502060401010101" pitchFamily="34" charset="-79"/>
              </a:rPr>
              <a:t>החוק בישראל:</a:t>
            </a:r>
          </a:p>
          <a:p>
            <a:pPr algn="ctr" rtl="0"/>
            <a:endParaRPr lang="he-IL" sz="1000" b="1" dirty="0">
              <a:latin typeface="David" panose="020E0502060401010101" pitchFamily="34" charset="-79"/>
              <a:cs typeface="David" panose="020E0502060401010101" pitchFamily="34" charset="-79"/>
            </a:endParaRPr>
          </a:p>
          <a:p>
            <a:pPr algn="ctr" rtl="0"/>
            <a:r>
              <a:rPr lang="he-IL" sz="4400" b="1" dirty="0">
                <a:solidFill>
                  <a:schemeClr val="tx2">
                    <a:lumMod val="90000"/>
                  </a:schemeClr>
                </a:solidFill>
                <a:latin typeface="David" panose="020E0502060401010101" pitchFamily="34" charset="-79"/>
                <a:cs typeface="David" panose="020E0502060401010101" pitchFamily="34" charset="-79"/>
              </a:rPr>
              <a:t>הבסיס לעבודה במידע אישי -</a:t>
            </a:r>
          </a:p>
          <a:p>
            <a:pPr algn="ctr" rtl="0"/>
            <a:endParaRPr lang="he-IL" sz="1100" b="1" dirty="0">
              <a:solidFill>
                <a:schemeClr val="tx2">
                  <a:lumMod val="90000"/>
                </a:schemeClr>
              </a:solidFill>
              <a:latin typeface="David" panose="020E0502060401010101" pitchFamily="34" charset="-79"/>
              <a:cs typeface="David" panose="020E0502060401010101" pitchFamily="34" charset="-79"/>
            </a:endParaRPr>
          </a:p>
          <a:p>
            <a:pPr algn="ctr" rtl="0"/>
            <a:r>
              <a:rPr lang="he-IL" sz="4400" b="1" dirty="0">
                <a:solidFill>
                  <a:schemeClr val="tx2">
                    <a:lumMod val="90000"/>
                  </a:schemeClr>
                </a:solidFill>
                <a:latin typeface="David" panose="020E0502060401010101" pitchFamily="34" charset="-79"/>
                <a:cs typeface="David" panose="020E0502060401010101" pitchFamily="34" charset="-79"/>
              </a:rPr>
              <a:t>מאגרי המידע</a:t>
            </a:r>
          </a:p>
          <a:p>
            <a:pPr algn="r" rtl="1"/>
            <a:endParaRPr lang="en-US" sz="2400" dirty="0">
              <a:latin typeface="David" panose="020E0502060401010101" pitchFamily="34" charset="-79"/>
              <a:cs typeface="David" panose="020E0502060401010101" pitchFamily="34" charset="-79"/>
            </a:endParaRPr>
          </a:p>
          <a:p>
            <a:pPr algn="r" rtl="1"/>
            <a:endParaRPr lang="he-IL" sz="2400" dirty="0">
              <a:latin typeface="David" panose="020E0502060401010101" pitchFamily="34" charset="-79"/>
              <a:cs typeface="David" panose="020E0502060401010101" pitchFamily="34" charset="-79"/>
            </a:endParaRPr>
          </a:p>
        </p:txBody>
      </p:sp>
      <p:sp>
        <p:nvSpPr>
          <p:cNvPr id="6" name="כותרת 1">
            <a:extLst>
              <a:ext uri="{FF2B5EF4-FFF2-40B4-BE49-F238E27FC236}">
                <a16:creationId xmlns:a16="http://schemas.microsoft.com/office/drawing/2014/main" id="{2DD146D2-E104-4AE2-B31E-5F8C14CE6653}"/>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7" name="Picture 2" descr="http://www.danhay.co.il/images/logo.png">
            <a:extLst>
              <a:ext uri="{FF2B5EF4-FFF2-40B4-BE49-F238E27FC236}">
                <a16:creationId xmlns:a16="http://schemas.microsoft.com/office/drawing/2014/main" id="{998C2429-8A1F-4454-B529-B19494673C05}"/>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2926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89095" y="410270"/>
            <a:ext cx="6477000" cy="1828800"/>
          </a:xfrm>
        </p:spPr>
        <p:txBody>
          <a:bodyPr>
            <a:noAutofit/>
          </a:bodyPr>
          <a:lstStyle/>
          <a:p>
            <a:pPr algn="ctr"/>
            <a:r>
              <a:rPr lang="he-IL" sz="4000" b="1" dirty="0">
                <a:latin typeface="David" panose="020E0502060401010101" pitchFamily="34" charset="-79"/>
                <a:cs typeface="David" panose="020E0502060401010101" pitchFamily="34" charset="-79"/>
              </a:rPr>
              <a:t>מאגר מידע על פי החוק בישראל:</a:t>
            </a:r>
            <a:br>
              <a:rPr lang="en-US" sz="4000" b="1" dirty="0">
                <a:latin typeface="David" panose="020E0502060401010101" pitchFamily="34" charset="-79"/>
                <a:cs typeface="David" panose="020E0502060401010101" pitchFamily="34" charset="-79"/>
              </a:rPr>
            </a:br>
            <a:r>
              <a:rPr lang="he-IL" sz="2800" b="1" dirty="0">
                <a:latin typeface="David" panose="020E0502060401010101" pitchFamily="34" charset="-79"/>
                <a:cs typeface="David" panose="020E0502060401010101" pitchFamily="34" charset="-79"/>
              </a:rPr>
              <a:t>(תנאים מצטברים)</a:t>
            </a:r>
            <a:br>
              <a:rPr lang="en-US" sz="2800" dirty="0">
                <a:latin typeface="David" panose="020E0502060401010101" pitchFamily="34" charset="-79"/>
                <a:cs typeface="David" panose="020E0502060401010101" pitchFamily="34" charset="-79"/>
              </a:rPr>
            </a:br>
            <a:endParaRPr lang="en-US" sz="28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2186880" y="3429000"/>
            <a:ext cx="6705600" cy="685800"/>
          </a:xfrm>
        </p:spPr>
        <p:txBody>
          <a:bodyPr>
            <a:noAutofit/>
          </a:bodyPr>
          <a:lstStyle/>
          <a:p>
            <a:pPr lvl="0" algn="r"/>
            <a:endParaRPr lang="he-IL" sz="500" b="1" dirty="0">
              <a:latin typeface="David" panose="020E0502060401010101" pitchFamily="34" charset="-79"/>
              <a:cs typeface="David" panose="020E0502060401010101" pitchFamily="34" charset="-79"/>
            </a:endParaRPr>
          </a:p>
          <a:p>
            <a:pPr lvl="0" algn="r"/>
            <a:endParaRPr lang="he-IL" sz="900" b="1" dirty="0">
              <a:latin typeface="David" panose="020E0502060401010101" pitchFamily="34" charset="-79"/>
              <a:cs typeface="David" panose="020E0502060401010101" pitchFamily="34" charset="-79"/>
            </a:endParaRPr>
          </a:p>
          <a:p>
            <a:pPr lvl="0" algn="r"/>
            <a:r>
              <a:rPr lang="he-IL" sz="2000" b="1" dirty="0">
                <a:latin typeface="David" panose="020E0502060401010101" pitchFamily="34" charset="-79"/>
                <a:cs typeface="David" panose="020E0502060401010101" pitchFamily="34" charset="-79"/>
              </a:rPr>
              <a:t>אוסף נתוני מידע</a:t>
            </a:r>
          </a:p>
          <a:p>
            <a:pPr lvl="0" algn="r"/>
            <a:endParaRPr lang="en-US" sz="600" b="1" dirty="0">
              <a:latin typeface="David" panose="020E0502060401010101" pitchFamily="34" charset="-79"/>
              <a:cs typeface="David" panose="020E0502060401010101" pitchFamily="34" charset="-79"/>
            </a:endParaRPr>
          </a:p>
          <a:p>
            <a:pPr lvl="0" algn="r"/>
            <a:r>
              <a:rPr lang="he-IL" sz="2000" b="1" dirty="0">
                <a:latin typeface="David" panose="020E0502060401010101" pitchFamily="34" charset="-79"/>
                <a:cs typeface="David" panose="020E0502060401010101" pitchFamily="34" charset="-79"/>
              </a:rPr>
              <a:t>מוחזק באמצעי מגנטי או אופטי</a:t>
            </a:r>
            <a:endParaRPr lang="en-US" sz="2000" b="1" dirty="0">
              <a:latin typeface="David" panose="020E0502060401010101" pitchFamily="34" charset="-79"/>
              <a:cs typeface="David" panose="020E0502060401010101" pitchFamily="34" charset="-79"/>
            </a:endParaRPr>
          </a:p>
          <a:p>
            <a:pPr algn="r"/>
            <a:endParaRPr lang="en-US" sz="600" b="1" dirty="0">
              <a:latin typeface="David" panose="020E0502060401010101" pitchFamily="34" charset="-79"/>
              <a:cs typeface="David" panose="020E0502060401010101" pitchFamily="34" charset="-79"/>
            </a:endParaRPr>
          </a:p>
          <a:p>
            <a:pPr lvl="0" algn="r"/>
            <a:r>
              <a:rPr lang="he-IL" sz="2000" b="1" dirty="0">
                <a:latin typeface="David" panose="020E0502060401010101" pitchFamily="34" charset="-79"/>
                <a:cs typeface="David" panose="020E0502060401010101" pitchFamily="34" charset="-79"/>
              </a:rPr>
              <a:t>מיועד לעיבוד ממוחשב</a:t>
            </a:r>
            <a:endParaRPr lang="en-US" sz="2000" b="1" dirty="0">
              <a:latin typeface="David" panose="020E0502060401010101" pitchFamily="34" charset="-79"/>
              <a:cs typeface="David" panose="020E0502060401010101" pitchFamily="34" charset="-79"/>
            </a:endParaRPr>
          </a:p>
          <a:p>
            <a:pPr algn="r"/>
            <a:endParaRPr lang="en-US" sz="600" b="1" dirty="0">
              <a:latin typeface="David" panose="020E0502060401010101" pitchFamily="34" charset="-79"/>
              <a:cs typeface="David" panose="020E0502060401010101" pitchFamily="34" charset="-79"/>
            </a:endParaRPr>
          </a:p>
          <a:p>
            <a:pPr lvl="0" algn="r"/>
            <a:r>
              <a:rPr lang="he-IL" sz="2000" b="1" dirty="0">
                <a:latin typeface="David" panose="020E0502060401010101" pitchFamily="34" charset="-79"/>
                <a:cs typeface="David" panose="020E0502060401010101" pitchFamily="34" charset="-79"/>
              </a:rPr>
              <a:t>משמש למטרות עסק (להבדיל משימוש אישי)</a:t>
            </a:r>
            <a:endParaRPr lang="en-US" sz="2000" b="1" dirty="0">
              <a:latin typeface="David" panose="020E0502060401010101" pitchFamily="34" charset="-79"/>
              <a:cs typeface="David" panose="020E0502060401010101" pitchFamily="34" charset="-79"/>
            </a:endParaRPr>
          </a:p>
          <a:p>
            <a:pPr algn="r"/>
            <a:endParaRPr lang="en-US" sz="600" b="1" dirty="0">
              <a:latin typeface="David" panose="020E0502060401010101" pitchFamily="34" charset="-79"/>
              <a:cs typeface="David" panose="020E0502060401010101" pitchFamily="34" charset="-79"/>
            </a:endParaRPr>
          </a:p>
          <a:p>
            <a:pPr lvl="0" algn="r"/>
            <a:r>
              <a:rPr lang="he-IL" sz="2000" b="1" dirty="0">
                <a:latin typeface="David" panose="020E0502060401010101" pitchFamily="34" charset="-79"/>
                <a:cs typeface="David" panose="020E0502060401010101" pitchFamily="34" charset="-79"/>
              </a:rPr>
              <a:t>אינו כולל רק שם, מען ודרכי התקשרות</a:t>
            </a:r>
          </a:p>
          <a:p>
            <a:pPr lvl="0" algn="r">
              <a:buNone/>
            </a:pPr>
            <a:endParaRPr lang="en-US" sz="300" b="1" dirty="0">
              <a:latin typeface="David" panose="020E0502060401010101" pitchFamily="34" charset="-79"/>
              <a:cs typeface="David" panose="020E0502060401010101" pitchFamily="34" charset="-79"/>
            </a:endParaRPr>
          </a:p>
          <a:p>
            <a:pPr algn="r">
              <a:buNone/>
            </a:pPr>
            <a:r>
              <a:rPr lang="he-IL" sz="2000" b="1" dirty="0">
                <a:latin typeface="David" panose="020E0502060401010101" pitchFamily="34" charset="-79"/>
                <a:cs typeface="David" panose="020E0502060401010101" pitchFamily="34" charset="-79"/>
              </a:rPr>
              <a:t>                                או – </a:t>
            </a:r>
          </a:p>
          <a:p>
            <a:pPr algn="r">
              <a:buNone/>
            </a:pPr>
            <a:endParaRPr lang="en-US" sz="300" b="1" dirty="0">
              <a:latin typeface="David" panose="020E0502060401010101" pitchFamily="34" charset="-79"/>
              <a:cs typeface="David" panose="020E0502060401010101" pitchFamily="34" charset="-79"/>
            </a:endParaRPr>
          </a:p>
          <a:p>
            <a:pPr algn="r">
              <a:buNone/>
            </a:pPr>
            <a:r>
              <a:rPr lang="he-IL" sz="2000" b="1" dirty="0">
                <a:latin typeface="David" panose="020E0502060401010101" pitchFamily="34" charset="-79"/>
                <a:cs typeface="David" panose="020E0502060401010101" pitchFamily="34" charset="-79"/>
              </a:rPr>
              <a:t>כולל רק שם מען ודרכי התקשרות אך אינו המאגר היחיד בעסק</a:t>
            </a:r>
            <a:endParaRPr lang="en-US" sz="2000" b="1" dirty="0">
              <a:latin typeface="David" panose="020E0502060401010101" pitchFamily="34" charset="-79"/>
              <a:cs typeface="David" panose="020E0502060401010101" pitchFamily="34" charset="-79"/>
            </a:endParaRPr>
          </a:p>
          <a:p>
            <a:pPr algn="r" rtl="1">
              <a:buNone/>
            </a:pPr>
            <a:endParaRPr lang="he-IL" sz="500" b="1" dirty="0">
              <a:latin typeface="David" panose="020E0502060401010101" pitchFamily="34" charset="-79"/>
              <a:cs typeface="David" panose="020E0502060401010101" pitchFamily="34" charset="-79"/>
            </a:endParaRPr>
          </a:p>
        </p:txBody>
      </p:sp>
      <p:pic>
        <p:nvPicPr>
          <p:cNvPr id="5" name="תמונה 4" descr="5434464849_f822a581d5_z.jpg"/>
          <p:cNvPicPr>
            <a:picLocks noChangeAspect="1"/>
          </p:cNvPicPr>
          <p:nvPr/>
        </p:nvPicPr>
        <p:blipFill>
          <a:blip r:embed="rId3" cstate="print"/>
          <a:stretch>
            <a:fillRect/>
          </a:stretch>
        </p:blipFill>
        <p:spPr>
          <a:xfrm>
            <a:off x="35496" y="2383086"/>
            <a:ext cx="3744416" cy="2342058"/>
          </a:xfrm>
          <a:prstGeom prst="rect">
            <a:avLst/>
          </a:prstGeom>
        </p:spPr>
      </p:pic>
      <p:pic>
        <p:nvPicPr>
          <p:cNvPr id="7" name="Picture 2" descr="http://www.danhay.co.il/images/logo.png">
            <a:extLst>
              <a:ext uri="{FF2B5EF4-FFF2-40B4-BE49-F238E27FC236}">
                <a16:creationId xmlns:a16="http://schemas.microsoft.com/office/drawing/2014/main" id="{E4D9BF0A-DE7F-4CE0-A8B7-CE16FA8E1916}"/>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2D9A6A46-082B-4C13-98B1-985CE9E700C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206974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180656"/>
            <a:ext cx="7992887" cy="1828800"/>
          </a:xfrm>
        </p:spPr>
        <p:txBody>
          <a:bodyPr>
            <a:noAutofit/>
          </a:bodyPr>
          <a:lstStyle/>
          <a:p>
            <a:pPr algn="ctr"/>
            <a:r>
              <a:rPr lang="he-IL" sz="3200" b="1" dirty="0">
                <a:latin typeface="David" panose="020E0502060401010101" pitchFamily="34" charset="-79"/>
                <a:cs typeface="David" panose="020E0502060401010101" pitchFamily="34" charset="-79"/>
              </a:rPr>
              <a:t>דרכי התקשרות – האם כתובת מייל היא מידע?</a:t>
            </a:r>
            <a:br>
              <a:rPr lang="en-US" sz="3200" dirty="0">
                <a:latin typeface="David" panose="020E0502060401010101" pitchFamily="34" charset="-79"/>
                <a:cs typeface="David" panose="020E0502060401010101" pitchFamily="34" charset="-79"/>
              </a:rPr>
            </a:br>
            <a:endParaRPr lang="en-US" sz="32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467545" y="1844824"/>
            <a:ext cx="8424935" cy="3680626"/>
          </a:xfrm>
        </p:spPr>
        <p:txBody>
          <a:bodyPr>
            <a:noAutofit/>
          </a:bodyPr>
          <a:lstStyle/>
          <a:p>
            <a:pPr lvl="0" algn="r"/>
            <a:r>
              <a:rPr lang="he-IL" sz="2500" b="1" u="sng" dirty="0">
                <a:latin typeface="David" panose="020E0502060401010101" pitchFamily="34" charset="-79"/>
                <a:cs typeface="David" panose="020E0502060401010101" pitchFamily="34" charset="-79"/>
              </a:rPr>
              <a:t>גילוי דעת של הרשות</a:t>
            </a:r>
            <a:r>
              <a:rPr lang="he-IL" sz="2500" b="1" dirty="0">
                <a:latin typeface="David" panose="020E0502060401010101" pitchFamily="34" charset="-79"/>
                <a:cs typeface="David" panose="020E0502060401010101" pitchFamily="34" charset="-79"/>
              </a:rPr>
              <a:t>:</a:t>
            </a:r>
          </a:p>
          <a:p>
            <a:pPr lvl="0" algn="just"/>
            <a:r>
              <a:rPr lang="he-IL" sz="2500" b="1" dirty="0">
                <a:latin typeface="David" panose="020E0502060401010101" pitchFamily="34" charset="-79"/>
                <a:cs typeface="David" panose="020E0502060401010101" pitchFamily="34" charset="-79"/>
              </a:rPr>
              <a:t>כתובת דוא"ל של אדם עשויה להוות "מידע" כהגדרתו בסעיף 7 לחוק.</a:t>
            </a:r>
          </a:p>
          <a:p>
            <a:pPr lvl="0" algn="r"/>
            <a:endParaRPr lang="he-IL" sz="2500" b="1" u="sng" dirty="0">
              <a:latin typeface="David" panose="020E0502060401010101" pitchFamily="34" charset="-79"/>
              <a:cs typeface="David" panose="020E0502060401010101" pitchFamily="34" charset="-79"/>
            </a:endParaRPr>
          </a:p>
          <a:p>
            <a:pPr lvl="0" algn="just"/>
            <a:r>
              <a:rPr lang="he-IL" sz="2500" b="1" u="sng" dirty="0">
                <a:latin typeface="David" panose="020E0502060401010101" pitchFamily="34" charset="-79"/>
                <a:cs typeface="David" panose="020E0502060401010101" pitchFamily="34" charset="-79"/>
              </a:rPr>
              <a:t>הסיבה</a:t>
            </a:r>
            <a:r>
              <a:rPr lang="he-IL" sz="2500" b="1" dirty="0">
                <a:latin typeface="David" panose="020E0502060401010101" pitchFamily="34" charset="-79"/>
                <a:cs typeface="David" panose="020E0502060401010101" pitchFamily="34" charset="-79"/>
              </a:rPr>
              <a:t>: </a:t>
            </a:r>
          </a:p>
          <a:p>
            <a:pPr lvl="0" algn="just"/>
            <a:r>
              <a:rPr lang="he-IL" sz="2500" b="1" dirty="0">
                <a:latin typeface="David" panose="020E0502060401010101" pitchFamily="34" charset="-79"/>
                <a:cs typeface="David" panose="020E0502060401010101" pitchFamily="34" charset="-79"/>
              </a:rPr>
              <a:t>במקרים רבים ניתן להסיק מכתובת הדוא"ל של אדם נתונים אישיים נוספים על אודותיו שנכנסים לגדר אחד או יותר מרכיבי הגדרת "מידע" בחוק.</a:t>
            </a:r>
          </a:p>
          <a:p>
            <a:pPr algn="r" rtl="1">
              <a:buNone/>
            </a:pPr>
            <a:endParaRPr lang="he-IL" sz="5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E4D9BF0A-DE7F-4CE0-A8B7-CE16FA8E1916}"/>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2D9A6A46-082B-4C13-98B1-985CE9E700C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404579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39079" y="1844824"/>
            <a:ext cx="8752486" cy="3250686"/>
          </a:xfrm>
        </p:spPr>
        <p:txBody>
          <a:bodyPr>
            <a:noAutofit/>
          </a:bodyPr>
          <a:lstStyle/>
          <a:p>
            <a:pPr lvl="0" algn="r"/>
            <a:r>
              <a:rPr lang="he-IL" sz="2800" b="1" u="sng" dirty="0">
                <a:solidFill>
                  <a:schemeClr val="tx1"/>
                </a:solidFill>
                <a:latin typeface="David" panose="020E0502060401010101" pitchFamily="34" charset="-79"/>
                <a:cs typeface="David" panose="020E0502060401010101" pitchFamily="34" charset="-79"/>
              </a:rPr>
              <a:t>על מי חלות התקנות</a:t>
            </a:r>
            <a:r>
              <a:rPr lang="he-IL" sz="2800" b="1" dirty="0">
                <a:solidFill>
                  <a:schemeClr val="tx1"/>
                </a:solidFill>
                <a:latin typeface="David" panose="020E0502060401010101" pitchFamily="34" charset="-79"/>
                <a:cs typeface="David" panose="020E0502060401010101" pitchFamily="34" charset="-79"/>
              </a:rPr>
              <a:t>:</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1. ארגון הפועל באיחוד האירופאי;</a:t>
            </a:r>
            <a:br>
              <a:rPr lang="en-US" sz="2400" dirty="0">
                <a:solidFill>
                  <a:schemeClr val="tx1"/>
                </a:solidFill>
                <a:latin typeface="David" panose="020E0502060401010101" pitchFamily="34" charset="-79"/>
                <a:cs typeface="David" panose="020E0502060401010101" pitchFamily="34" charset="-79"/>
              </a:rPr>
            </a:br>
            <a:r>
              <a:rPr lang="en-US"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2. גורם שאוסף מידע על תושבי האיחוד האירופאי ומעבד אותו </a:t>
            </a:r>
          </a:p>
          <a:p>
            <a:pPr lvl="0" algn="r"/>
            <a:r>
              <a:rPr lang="he-IL" sz="2400" dirty="0">
                <a:solidFill>
                  <a:schemeClr val="tx1"/>
                </a:solidFill>
                <a:latin typeface="David" panose="020E0502060401010101" pitchFamily="34" charset="-79"/>
                <a:cs typeface="David" panose="020E0502060401010101" pitchFamily="34" charset="-79"/>
              </a:rPr>
              <a:t>    (מיקום העיבוד אינו משנה);</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3. ארגון המציע שירותים או מוצרים לתושבי האיחוד </a:t>
            </a:r>
          </a:p>
          <a:p>
            <a:pPr lvl="0" algn="r"/>
            <a:r>
              <a:rPr lang="he-IL" sz="2400" dirty="0">
                <a:solidFill>
                  <a:schemeClr val="tx1"/>
                </a:solidFill>
                <a:latin typeface="David" panose="020E0502060401010101" pitchFamily="34" charset="-79"/>
                <a:cs typeface="David" panose="020E0502060401010101" pitchFamily="34" charset="-79"/>
              </a:rPr>
              <a:t>    (בתמורה או שלא בתמורה);</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4. גורם </a:t>
            </a:r>
            <a:r>
              <a:rPr lang="he-IL" sz="2400" dirty="0" err="1">
                <a:solidFill>
                  <a:schemeClr val="tx1"/>
                </a:solidFill>
                <a:latin typeface="David" panose="020E0502060401010101" pitchFamily="34" charset="-79"/>
                <a:cs typeface="David" panose="020E0502060401010101" pitchFamily="34" charset="-79"/>
              </a:rPr>
              <a:t>המנטר</a:t>
            </a:r>
            <a:r>
              <a:rPr lang="he-IL" sz="2400" dirty="0">
                <a:solidFill>
                  <a:schemeClr val="tx1"/>
                </a:solidFill>
                <a:latin typeface="David" panose="020E0502060401010101" pitchFamily="34" charset="-79"/>
                <a:cs typeface="David" panose="020E0502060401010101" pitchFamily="34" charset="-79"/>
              </a:rPr>
              <a:t> התנהגות של תושבי האיחוד במדינות האיחוד.</a:t>
            </a:r>
            <a:br>
              <a:rPr lang="en-US" sz="2000" dirty="0">
                <a:solidFill>
                  <a:schemeClr val="tx1"/>
                </a:solidFill>
                <a:latin typeface="David" panose="020E0502060401010101" pitchFamily="34" charset="-79"/>
                <a:cs typeface="David" panose="020E0502060401010101" pitchFamily="34" charset="-79"/>
              </a:rPr>
            </a:br>
            <a:r>
              <a:rPr lang="he-IL" sz="20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406137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89095" y="410270"/>
            <a:ext cx="6477000" cy="1828800"/>
          </a:xfrm>
        </p:spPr>
        <p:txBody>
          <a:bodyPr>
            <a:noAutofit/>
          </a:bodyPr>
          <a:lstStyle/>
          <a:p>
            <a:pPr algn="ctr"/>
            <a:br>
              <a:rPr lang="en-US" sz="2800" dirty="0">
                <a:latin typeface="David" panose="020E0502060401010101" pitchFamily="34" charset="-79"/>
                <a:cs typeface="David" panose="020E0502060401010101" pitchFamily="34" charset="-79"/>
              </a:rPr>
            </a:br>
            <a:endParaRPr lang="en-US" sz="28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171138" y="150838"/>
            <a:ext cx="9001000" cy="4176464"/>
          </a:xfrm>
        </p:spPr>
        <p:txBody>
          <a:bodyPr>
            <a:noAutofit/>
          </a:bodyPr>
          <a:lstStyle/>
          <a:p>
            <a:pPr lvl="0" algn="r"/>
            <a:endParaRPr lang="he-IL" sz="2900" b="1" dirty="0">
              <a:latin typeface="David" panose="020E0502060401010101" pitchFamily="34" charset="-79"/>
              <a:cs typeface="David" panose="020E0502060401010101" pitchFamily="34" charset="-79"/>
            </a:endParaRPr>
          </a:p>
          <a:p>
            <a:pPr lvl="0" algn="ctr"/>
            <a:r>
              <a:rPr lang="he-IL" sz="3000" b="1" dirty="0">
                <a:latin typeface="David" panose="020E0502060401010101" pitchFamily="34" charset="-79"/>
                <a:cs typeface="David" panose="020E0502060401010101" pitchFamily="34" charset="-79"/>
              </a:rPr>
              <a:t>"מיועד לעיבוד ממוחשב" - אין הגדרה בחוק </a:t>
            </a:r>
          </a:p>
          <a:p>
            <a:pPr lvl="0" algn="ctr"/>
            <a:endParaRPr lang="he-IL" sz="3000" b="1" dirty="0">
              <a:latin typeface="David" panose="020E0502060401010101" pitchFamily="34" charset="-79"/>
              <a:cs typeface="David" panose="020E0502060401010101" pitchFamily="34" charset="-79"/>
            </a:endParaRPr>
          </a:p>
          <a:p>
            <a:pPr lvl="0" algn="ctr"/>
            <a:r>
              <a:rPr lang="he-IL" sz="3000" b="1" dirty="0">
                <a:latin typeface="David" panose="020E0502060401010101" pitchFamily="34" charset="-79"/>
                <a:cs typeface="David" panose="020E0502060401010101" pitchFamily="34" charset="-79"/>
              </a:rPr>
              <a:t>הגדרה קרובה - שימוש: "לרבות גילוי, העברה ומסירה"</a:t>
            </a:r>
          </a:p>
          <a:p>
            <a:pPr algn="r" rtl="1">
              <a:buNone/>
            </a:pPr>
            <a:endParaRPr lang="he-IL" sz="5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E4D9BF0A-DE7F-4CE0-A8B7-CE16FA8E1916}"/>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2D9A6A46-082B-4C13-98B1-985CE9E700C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2" name="תמונה 11">
            <a:extLst>
              <a:ext uri="{FF2B5EF4-FFF2-40B4-BE49-F238E27FC236}">
                <a16:creationId xmlns:a16="http://schemas.microsoft.com/office/drawing/2014/main" id="{963DDE94-F1DE-4487-8DE4-B30B6ACEDCE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3933056"/>
            <a:ext cx="3888432" cy="1982118"/>
          </a:xfrm>
          <a:prstGeom prst="rect">
            <a:avLst/>
          </a:prstGeom>
        </p:spPr>
      </p:pic>
    </p:spTree>
    <p:extLst>
      <p:ext uri="{BB962C8B-B14F-4D97-AF65-F5344CB8AC3E}">
        <p14:creationId xmlns:p14="http://schemas.microsoft.com/office/powerpoint/2010/main" val="359125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0" y="1196752"/>
            <a:ext cx="8892480" cy="4104456"/>
          </a:xfrm>
        </p:spPr>
        <p:txBody>
          <a:bodyPr>
            <a:noAutofit/>
          </a:bodyPr>
          <a:lstStyle/>
          <a:p>
            <a:pPr lvl="0" algn="r"/>
            <a:endParaRPr lang="he-IL" sz="500" b="1" dirty="0">
              <a:latin typeface="David" panose="020E0502060401010101" pitchFamily="34" charset="-79"/>
              <a:cs typeface="David" panose="020E0502060401010101" pitchFamily="34" charset="-79"/>
            </a:endParaRPr>
          </a:p>
          <a:p>
            <a:pPr lvl="0" algn="r"/>
            <a:endParaRPr lang="he-IL" sz="1100" b="1" dirty="0">
              <a:latin typeface="David" panose="020E0502060401010101" pitchFamily="34" charset="-79"/>
              <a:cs typeface="David" panose="020E0502060401010101" pitchFamily="34" charset="-79"/>
            </a:endParaRPr>
          </a:p>
          <a:p>
            <a:pPr lvl="0" algn="r"/>
            <a:r>
              <a:rPr lang="he-IL" sz="3000" b="1" dirty="0">
                <a:latin typeface="David" panose="020E0502060401010101" pitchFamily="34" charset="-79"/>
                <a:cs typeface="David" panose="020E0502060401010101" pitchFamily="34" charset="-79"/>
              </a:rPr>
              <a:t>האם "תוצרי צילום" הוא מאגר מידע (בהעדר אמצעי זיהוי)?</a:t>
            </a:r>
          </a:p>
          <a:p>
            <a:pPr lvl="0" algn="r"/>
            <a:endParaRPr lang="he-IL" sz="3000" b="1" dirty="0">
              <a:latin typeface="David" panose="020E0502060401010101" pitchFamily="34" charset="-79"/>
              <a:cs typeface="David" panose="020E0502060401010101" pitchFamily="34" charset="-79"/>
            </a:endParaRPr>
          </a:p>
          <a:p>
            <a:pPr lvl="0" algn="r"/>
            <a:r>
              <a:rPr lang="he-IL" sz="3000" b="1" dirty="0">
                <a:latin typeface="David" panose="020E0502060401010101" pitchFamily="34" charset="-79"/>
                <a:cs typeface="David" panose="020E0502060401010101" pitchFamily="34" charset="-79"/>
              </a:rPr>
              <a:t>האם הקלטות ממוקד טלפוני הם מאגר מידע (בהעדר יכולת לזהות מילים בשיחה)?</a:t>
            </a:r>
          </a:p>
          <a:p>
            <a:pPr algn="r" rtl="1">
              <a:buNone/>
            </a:pPr>
            <a:endParaRPr lang="he-IL" sz="5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E4D9BF0A-DE7F-4CE0-A8B7-CE16FA8E1916}"/>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2D9A6A46-082B-4C13-98B1-985CE9E700C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185301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89095" y="410270"/>
            <a:ext cx="6477000" cy="1828800"/>
          </a:xfrm>
        </p:spPr>
        <p:txBody>
          <a:bodyPr>
            <a:noAutofit/>
          </a:bodyPr>
          <a:lstStyle/>
          <a:p>
            <a:pPr algn="ctr"/>
            <a:br>
              <a:rPr lang="en-US" sz="2800" dirty="0">
                <a:latin typeface="David" panose="020E0502060401010101" pitchFamily="34" charset="-79"/>
                <a:cs typeface="David" panose="020E0502060401010101" pitchFamily="34" charset="-79"/>
              </a:rPr>
            </a:br>
            <a:endParaRPr lang="en-US" sz="28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75965" y="850651"/>
            <a:ext cx="8784976" cy="4392488"/>
          </a:xfrm>
        </p:spPr>
        <p:txBody>
          <a:bodyPr>
            <a:noAutofit/>
          </a:bodyPr>
          <a:lstStyle/>
          <a:p>
            <a:pPr lvl="0" algn="r"/>
            <a:r>
              <a:rPr lang="he-IL" sz="2800" b="1" u="sng" dirty="0">
                <a:latin typeface="David" panose="020E0502060401010101" pitchFamily="34" charset="-79"/>
                <a:cs typeface="David" panose="020E0502060401010101" pitchFamily="34" charset="-79"/>
              </a:rPr>
              <a:t>הרשות להגנת הפרטיות</a:t>
            </a:r>
            <a:r>
              <a:rPr lang="he-IL" sz="2800" b="1" dirty="0">
                <a:latin typeface="David" panose="020E0502060401010101" pitchFamily="34" charset="-79"/>
                <a:cs typeface="David" panose="020E0502060401010101" pitchFamily="34" charset="-79"/>
              </a:rPr>
              <a:t>:</a:t>
            </a:r>
          </a:p>
          <a:p>
            <a:pPr lvl="0" algn="r"/>
            <a:endParaRPr lang="he-IL" sz="2800" b="1" dirty="0">
              <a:solidFill>
                <a:schemeClr val="tx2">
                  <a:lumMod val="90000"/>
                </a:schemeClr>
              </a:solidFill>
              <a:latin typeface="David" panose="020E0502060401010101" pitchFamily="34" charset="-79"/>
              <a:cs typeface="David" panose="020E0502060401010101" pitchFamily="34" charset="-79"/>
            </a:endParaRPr>
          </a:p>
          <a:p>
            <a:pPr lvl="0" algn="r"/>
            <a:r>
              <a:rPr lang="he-IL" sz="2800" b="1" dirty="0">
                <a:solidFill>
                  <a:schemeClr val="tx2">
                    <a:lumMod val="90000"/>
                  </a:schemeClr>
                </a:solidFill>
                <a:latin typeface="David" panose="020E0502060401010101" pitchFamily="34" charset="-79"/>
                <a:cs typeface="David" panose="020E0502060401010101" pitchFamily="34" charset="-79"/>
              </a:rPr>
              <a:t>מאגר תוצרי צילום</a:t>
            </a:r>
            <a:r>
              <a:rPr lang="he-IL" sz="2800" b="1" dirty="0">
                <a:latin typeface="David" panose="020E0502060401010101" pitchFamily="34" charset="-79"/>
                <a:cs typeface="David" panose="020E0502060401010101" pitchFamily="34" charset="-79"/>
              </a:rPr>
              <a:t> </a:t>
            </a:r>
          </a:p>
          <a:p>
            <a:pPr lvl="0" algn="r"/>
            <a:r>
              <a:rPr lang="he-IL" sz="2800" dirty="0">
                <a:latin typeface="David" panose="020E0502060401010101" pitchFamily="34" charset="-79"/>
                <a:cs typeface="David" panose="020E0502060401010101" pitchFamily="34" charset="-79"/>
              </a:rPr>
              <a:t>מכיל מידע מזוהה או </a:t>
            </a:r>
            <a:r>
              <a:rPr lang="he-IL" sz="2800" b="1" u="sng" dirty="0">
                <a:latin typeface="David" panose="020E0502060401010101" pitchFamily="34" charset="-79"/>
                <a:cs typeface="David" panose="020E0502060401010101" pitchFamily="34" charset="-79"/>
              </a:rPr>
              <a:t>ניתן לזיהוי</a:t>
            </a:r>
            <a:r>
              <a:rPr lang="he-IL" sz="2800" b="1"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ולכן מאגר מידע.</a:t>
            </a:r>
          </a:p>
          <a:p>
            <a:pPr lvl="0" algn="r"/>
            <a:endParaRPr lang="he-IL" sz="2800" b="1" dirty="0">
              <a:latin typeface="David" panose="020E0502060401010101" pitchFamily="34" charset="-79"/>
              <a:cs typeface="David" panose="020E0502060401010101" pitchFamily="34" charset="-79"/>
            </a:endParaRPr>
          </a:p>
          <a:p>
            <a:pPr lvl="0" algn="r"/>
            <a:r>
              <a:rPr lang="he-IL" sz="2800" b="1" dirty="0">
                <a:solidFill>
                  <a:schemeClr val="tx2">
                    <a:lumMod val="90000"/>
                  </a:schemeClr>
                </a:solidFill>
                <a:latin typeface="David" panose="020E0502060401010101" pitchFamily="34" charset="-79"/>
                <a:cs typeface="David" panose="020E0502060401010101" pitchFamily="34" charset="-79"/>
              </a:rPr>
              <a:t>הקלטות קול </a:t>
            </a:r>
            <a:endParaRPr lang="he-IL" sz="2800" b="1" dirty="0">
              <a:latin typeface="David" panose="020E0502060401010101" pitchFamily="34" charset="-79"/>
              <a:cs typeface="David" panose="020E0502060401010101" pitchFamily="34" charset="-79"/>
            </a:endParaRPr>
          </a:p>
          <a:p>
            <a:pPr lvl="0" algn="r"/>
            <a:r>
              <a:rPr lang="he-IL" sz="2800" dirty="0">
                <a:latin typeface="David" panose="020E0502060401010101" pitchFamily="34" charset="-79"/>
                <a:cs typeface="David" panose="020E0502060401010101" pitchFamily="34" charset="-79"/>
              </a:rPr>
              <a:t>חלק ממאגר מידע – ניתנות לזיהוי עם אדם.</a:t>
            </a:r>
          </a:p>
          <a:p>
            <a:pPr algn="r" rtl="1">
              <a:buNone/>
            </a:pPr>
            <a:endParaRPr lang="he-IL" sz="5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E4D9BF0A-DE7F-4CE0-A8B7-CE16FA8E1916}"/>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2D9A6A46-082B-4C13-98B1-985CE9E700C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1166008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78569" y="-75224"/>
            <a:ext cx="6477000" cy="1828800"/>
          </a:xfrm>
        </p:spPr>
        <p:txBody>
          <a:bodyPr>
            <a:noAutofit/>
          </a:bodyPr>
          <a:lstStyle/>
          <a:p>
            <a:pPr algn="ctr"/>
            <a:r>
              <a:rPr lang="he-IL" sz="3200" b="1" dirty="0">
                <a:latin typeface="David" panose="020E0502060401010101" pitchFamily="34" charset="-79"/>
                <a:cs typeface="David" panose="020E0502060401010101" pitchFamily="34" charset="-79"/>
              </a:rPr>
              <a:t>מתי יש לרשום מאגר מידע? </a:t>
            </a:r>
            <a:br>
              <a:rPr lang="he-IL" sz="3200" b="1" dirty="0">
                <a:latin typeface="David" panose="020E0502060401010101" pitchFamily="34" charset="-79"/>
                <a:cs typeface="David" panose="020E0502060401010101" pitchFamily="34" charset="-79"/>
              </a:rPr>
            </a:br>
            <a:r>
              <a:rPr lang="he-IL" sz="2800" b="1" dirty="0">
                <a:latin typeface="David" panose="020E0502060401010101" pitchFamily="34" charset="-79"/>
                <a:cs typeface="David" panose="020E0502060401010101" pitchFamily="34" charset="-79"/>
              </a:rPr>
              <a:t>(תנאים חלופיים)</a:t>
            </a:r>
            <a:endParaRPr lang="en-US" sz="32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1979712" y="3248520"/>
            <a:ext cx="6705600" cy="685800"/>
          </a:xfrm>
        </p:spPr>
        <p:txBody>
          <a:bodyPr>
            <a:noAutofit/>
          </a:bodyPr>
          <a:lstStyle/>
          <a:p>
            <a:pPr algn="r">
              <a:buNone/>
            </a:pPr>
            <a:endParaRPr lang="en-US" sz="1800" b="1" dirty="0">
              <a:latin typeface="David" panose="020E0502060401010101" pitchFamily="34" charset="-79"/>
              <a:cs typeface="David" panose="020E0502060401010101" pitchFamily="34" charset="-79"/>
            </a:endParaRPr>
          </a:p>
          <a:p>
            <a:pPr lvl="0" algn="r"/>
            <a:endParaRPr lang="he-IL" sz="1800" b="1" dirty="0">
              <a:latin typeface="David" panose="020E0502060401010101" pitchFamily="34" charset="-79"/>
              <a:cs typeface="David" panose="020E0502060401010101" pitchFamily="34" charset="-79"/>
            </a:endParaRPr>
          </a:p>
          <a:p>
            <a:pPr lvl="0" algn="r"/>
            <a:endParaRPr lang="he-IL" sz="18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המאגר הוא של גוף ציבורי</a:t>
            </a:r>
            <a:endParaRPr lang="en-US" sz="2400" b="1" dirty="0">
              <a:latin typeface="David" panose="020E0502060401010101" pitchFamily="34" charset="-79"/>
              <a:cs typeface="David" panose="020E0502060401010101" pitchFamily="34" charset="-79"/>
            </a:endParaRPr>
          </a:p>
          <a:p>
            <a:pPr lvl="0" algn="r"/>
            <a:endParaRPr lang="he-IL" sz="1100" b="1" dirty="0">
              <a:latin typeface="David" panose="020E0502060401010101" pitchFamily="34" charset="-79"/>
              <a:cs typeface="David" panose="020E0502060401010101" pitchFamily="34" charset="-79"/>
            </a:endParaRPr>
          </a:p>
          <a:p>
            <a:pPr lvl="0" algn="r"/>
            <a:r>
              <a:rPr lang="he-IL" sz="2400" b="1" dirty="0">
                <a:latin typeface="David" panose="020E0502060401010101" pitchFamily="34" charset="-79"/>
                <a:cs typeface="David" panose="020E0502060401010101" pitchFamily="34" charset="-79"/>
              </a:rPr>
              <a:t>יש במאגר מידע על 10,000 אנשים ויותר</a:t>
            </a:r>
            <a:endParaRPr lang="en-US" sz="2400" b="1" dirty="0">
              <a:latin typeface="David" panose="020E0502060401010101" pitchFamily="34" charset="-79"/>
              <a:cs typeface="David" panose="020E0502060401010101" pitchFamily="34" charset="-79"/>
            </a:endParaRPr>
          </a:p>
          <a:p>
            <a:pPr marL="0" indent="0" algn="r">
              <a:buNone/>
            </a:pPr>
            <a:endParaRPr lang="en-US" sz="1100" b="1" dirty="0">
              <a:latin typeface="David" panose="020E0502060401010101" pitchFamily="34" charset="-79"/>
              <a:cs typeface="David" panose="020E0502060401010101" pitchFamily="34" charset="-79"/>
            </a:endParaRPr>
          </a:p>
          <a:p>
            <a:pPr lvl="0" algn="r"/>
            <a:r>
              <a:rPr lang="he-IL" sz="2400" b="1" dirty="0">
                <a:latin typeface="David" panose="020E0502060401010101" pitchFamily="34" charset="-79"/>
                <a:cs typeface="David" panose="020E0502060401010101" pitchFamily="34" charset="-79"/>
              </a:rPr>
              <a:t>המידע לא נמסר על-ידי מושאי המידע</a:t>
            </a:r>
            <a:endParaRPr lang="en-US" sz="2400" b="1" dirty="0">
              <a:latin typeface="David" panose="020E0502060401010101" pitchFamily="34" charset="-79"/>
              <a:cs typeface="David" panose="020E0502060401010101" pitchFamily="34" charset="-79"/>
            </a:endParaRPr>
          </a:p>
          <a:p>
            <a:pPr algn="r"/>
            <a:endParaRPr lang="en-US" sz="1100" b="1" dirty="0">
              <a:latin typeface="David" panose="020E0502060401010101" pitchFamily="34" charset="-79"/>
              <a:cs typeface="David" panose="020E0502060401010101" pitchFamily="34" charset="-79"/>
            </a:endParaRPr>
          </a:p>
          <a:p>
            <a:pPr lvl="0" algn="r"/>
            <a:r>
              <a:rPr lang="he-IL" sz="2400" b="1" dirty="0">
                <a:latin typeface="David" panose="020E0502060401010101" pitchFamily="34" charset="-79"/>
                <a:cs typeface="David" panose="020E0502060401010101" pitchFamily="34" charset="-79"/>
              </a:rPr>
              <a:t>המאגר משמש לשרותי דיוור ישיר</a:t>
            </a:r>
            <a:endParaRPr lang="en-US" sz="2400" b="1" dirty="0">
              <a:latin typeface="David" panose="020E0502060401010101" pitchFamily="34" charset="-79"/>
              <a:cs typeface="David" panose="020E0502060401010101" pitchFamily="34" charset="-79"/>
            </a:endParaRPr>
          </a:p>
          <a:p>
            <a:pPr algn="r"/>
            <a:endParaRPr lang="en-US" sz="1100" b="1" dirty="0">
              <a:latin typeface="David" panose="020E0502060401010101" pitchFamily="34" charset="-79"/>
              <a:cs typeface="David" panose="020E0502060401010101" pitchFamily="34" charset="-79"/>
            </a:endParaRPr>
          </a:p>
          <a:p>
            <a:pPr lvl="0" algn="r"/>
            <a:r>
              <a:rPr lang="he-IL" sz="2400" b="1" dirty="0">
                <a:latin typeface="David" panose="020E0502060401010101" pitchFamily="34" charset="-79"/>
                <a:cs typeface="David" panose="020E0502060401010101" pitchFamily="34" charset="-79"/>
              </a:rPr>
              <a:t>יש במאגר מידע רגיש</a:t>
            </a:r>
            <a:endParaRPr lang="en-US" sz="2400" b="1" dirty="0">
              <a:latin typeface="David" panose="020E0502060401010101" pitchFamily="34" charset="-79"/>
              <a:cs typeface="David" panose="020E0502060401010101" pitchFamily="34" charset="-79"/>
            </a:endParaRPr>
          </a:p>
          <a:p>
            <a:pPr algn="r">
              <a:buNone/>
            </a:pPr>
            <a:r>
              <a:rPr lang="he-IL" sz="2400" b="1" dirty="0">
                <a:latin typeface="David" panose="020E0502060401010101" pitchFamily="34" charset="-79"/>
                <a:cs typeface="David" panose="020E0502060401010101" pitchFamily="34" charset="-79"/>
              </a:rPr>
              <a:t> </a:t>
            </a:r>
            <a:endParaRPr lang="en-US" sz="2400" b="1" dirty="0">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420888"/>
            <a:ext cx="2906542" cy="3008376"/>
          </a:xfrm>
          <a:prstGeom prst="rect">
            <a:avLst/>
          </a:prstGeom>
        </p:spPr>
      </p:pic>
      <p:pic>
        <p:nvPicPr>
          <p:cNvPr id="7" name="Picture 2" descr="http://www.danhay.co.il/images/logo.png">
            <a:extLst>
              <a:ext uri="{FF2B5EF4-FFF2-40B4-BE49-F238E27FC236}">
                <a16:creationId xmlns:a16="http://schemas.microsoft.com/office/drawing/2014/main" id="{F43F0CE7-BFB4-4785-9F5D-DEBD4D697863}"/>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E0D1E8BC-6433-4671-B95B-5FC4D795F38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376937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395536" y="2060848"/>
            <a:ext cx="8352928" cy="2160240"/>
          </a:xfrm>
        </p:spPr>
        <p:txBody>
          <a:bodyPr>
            <a:noAutofit/>
          </a:bodyPr>
          <a:lstStyle/>
          <a:p>
            <a:pPr algn="r">
              <a:buNone/>
            </a:pPr>
            <a:endParaRPr lang="en-US" sz="1800" b="1" dirty="0">
              <a:latin typeface="David" panose="020E0502060401010101" pitchFamily="34" charset="-79"/>
              <a:cs typeface="David" panose="020E0502060401010101" pitchFamily="34" charset="-79"/>
            </a:endParaRPr>
          </a:p>
          <a:p>
            <a:pPr lvl="0" algn="r"/>
            <a:endParaRPr lang="he-IL" sz="1600" b="1" dirty="0">
              <a:latin typeface="David" panose="020E0502060401010101" pitchFamily="34" charset="-79"/>
              <a:cs typeface="David" panose="020E0502060401010101" pitchFamily="34" charset="-79"/>
            </a:endParaRPr>
          </a:p>
          <a:p>
            <a:pPr lvl="0" algn="just"/>
            <a:r>
              <a:rPr lang="he-IL" sz="3300" b="1" dirty="0">
                <a:latin typeface="David" panose="020E0502060401010101" pitchFamily="34" charset="-79"/>
                <a:cs typeface="David" panose="020E0502060401010101" pitchFamily="34" charset="-79"/>
              </a:rPr>
              <a:t>"המאגר כולל מידע על אנשים והמידע לא נמסר על ידיהם, מטעמם או בהסכמתם למאגר זה".</a:t>
            </a:r>
          </a:p>
          <a:p>
            <a:pPr lvl="0" algn="just"/>
            <a:endParaRPr lang="he-IL" sz="1800" b="1" dirty="0">
              <a:latin typeface="David" panose="020E0502060401010101" pitchFamily="34" charset="-79"/>
              <a:cs typeface="David" panose="020E0502060401010101" pitchFamily="34" charset="-79"/>
            </a:endParaRPr>
          </a:p>
          <a:p>
            <a:pPr lvl="0" algn="just"/>
            <a:endParaRPr lang="he-IL" sz="3300" b="1" dirty="0">
              <a:latin typeface="David" panose="020E0502060401010101" pitchFamily="34" charset="-79"/>
              <a:cs typeface="David" panose="020E0502060401010101" pitchFamily="34" charset="-79"/>
            </a:endParaRPr>
          </a:p>
          <a:p>
            <a:pPr lvl="0" algn="just"/>
            <a:r>
              <a:rPr lang="he-IL" sz="3300" b="1" dirty="0">
                <a:solidFill>
                  <a:schemeClr val="tx2">
                    <a:lumMod val="90000"/>
                  </a:schemeClr>
                </a:solidFill>
                <a:latin typeface="David" panose="020E0502060401010101" pitchFamily="34" charset="-79"/>
                <a:cs typeface="David" panose="020E0502060401010101" pitchFamily="34" charset="-79"/>
              </a:rPr>
              <a:t>- האם יתכן?</a:t>
            </a:r>
          </a:p>
          <a:p>
            <a:pPr algn="r">
              <a:buNone/>
            </a:pPr>
            <a:r>
              <a:rPr lang="he-IL" sz="2400" b="1" dirty="0">
                <a:latin typeface="David" panose="020E0502060401010101" pitchFamily="34" charset="-79"/>
                <a:cs typeface="David" panose="020E0502060401010101" pitchFamily="34" charset="-79"/>
              </a:rPr>
              <a:t> </a:t>
            </a:r>
            <a:endParaRPr lang="en-US" sz="24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F43F0CE7-BFB4-4785-9F5D-DEBD4D697863}"/>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E0D1E8BC-6433-4671-B95B-5FC4D795F38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758231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323528" y="980728"/>
            <a:ext cx="8217768" cy="4564674"/>
          </a:xfrm>
        </p:spPr>
        <p:txBody>
          <a:bodyPr>
            <a:noAutofit/>
          </a:bodyPr>
          <a:lstStyle/>
          <a:p>
            <a:pPr algn="r">
              <a:buNone/>
            </a:pPr>
            <a:endParaRPr lang="en-US" sz="1800" b="1" dirty="0">
              <a:latin typeface="David" panose="020E0502060401010101" pitchFamily="34" charset="-79"/>
              <a:cs typeface="David" panose="020E0502060401010101" pitchFamily="34" charset="-79"/>
            </a:endParaRPr>
          </a:p>
          <a:p>
            <a:pPr lvl="0" algn="r"/>
            <a:endParaRPr lang="he-IL" sz="1800" b="1" dirty="0">
              <a:latin typeface="David" panose="020E0502060401010101" pitchFamily="34" charset="-79"/>
              <a:cs typeface="David" panose="020E0502060401010101" pitchFamily="34" charset="-79"/>
            </a:endParaRPr>
          </a:p>
          <a:p>
            <a:pPr lvl="0" algn="just"/>
            <a:r>
              <a:rPr lang="he-IL" sz="3400" b="1" dirty="0">
                <a:latin typeface="David" panose="020E0502060401010101" pitchFamily="34" charset="-79"/>
                <a:cs typeface="David" panose="020E0502060401010101" pitchFamily="34" charset="-79"/>
              </a:rPr>
              <a:t>איך נקים מאגר מבלי לקבל את המידע מבעליו?</a:t>
            </a:r>
          </a:p>
          <a:p>
            <a:pPr lvl="0" algn="just"/>
            <a:endParaRPr lang="he-IL" sz="3600" b="1" dirty="0">
              <a:latin typeface="David" panose="020E0502060401010101" pitchFamily="34" charset="-79"/>
              <a:cs typeface="David" panose="020E0502060401010101" pitchFamily="34" charset="-79"/>
            </a:endParaRPr>
          </a:p>
          <a:p>
            <a:pPr lvl="0" algn="just"/>
            <a:r>
              <a:rPr lang="he-IL" sz="2800" b="1" dirty="0">
                <a:latin typeface="David" panose="020E0502060401010101" pitchFamily="34" charset="-79"/>
                <a:cs typeface="David" panose="020E0502060401010101" pitchFamily="34" charset="-79"/>
              </a:rPr>
              <a:t>1. מידע חופשי ברשת</a:t>
            </a:r>
          </a:p>
          <a:p>
            <a:pPr lvl="0" algn="just"/>
            <a:endParaRPr lang="he-IL" sz="3600" b="1" dirty="0">
              <a:latin typeface="David" panose="020E0502060401010101" pitchFamily="34" charset="-79"/>
              <a:cs typeface="David" panose="020E0502060401010101" pitchFamily="34" charset="-79"/>
            </a:endParaRPr>
          </a:p>
          <a:p>
            <a:pPr lvl="0" algn="just"/>
            <a:r>
              <a:rPr lang="he-IL" sz="2800" b="1" dirty="0">
                <a:latin typeface="David" panose="020E0502060401010101" pitchFamily="34" charset="-79"/>
                <a:cs typeface="David" panose="020E0502060401010101" pitchFamily="34" charset="-79"/>
              </a:rPr>
              <a:t>2. מידע ברשת תחת הגבלות</a:t>
            </a:r>
          </a:p>
          <a:p>
            <a:pPr lvl="0" algn="just"/>
            <a:endParaRPr lang="he-IL" sz="3600" b="1" dirty="0">
              <a:latin typeface="David" panose="020E0502060401010101" pitchFamily="34" charset="-79"/>
              <a:cs typeface="David" panose="020E0502060401010101" pitchFamily="34" charset="-79"/>
            </a:endParaRPr>
          </a:p>
          <a:p>
            <a:pPr lvl="0" algn="just"/>
            <a:r>
              <a:rPr lang="he-IL" sz="2800" b="1" dirty="0">
                <a:latin typeface="David" panose="020E0502060401010101" pitchFamily="34" charset="-79"/>
                <a:cs typeface="David" panose="020E0502060401010101" pitchFamily="34" charset="-79"/>
              </a:rPr>
              <a:t>3. מידע בלתי חוקי ברשת</a:t>
            </a:r>
          </a:p>
          <a:p>
            <a:pPr lvl="0" algn="just"/>
            <a:endParaRPr lang="he-IL" sz="3600" b="1" dirty="0">
              <a:latin typeface="David" panose="020E0502060401010101" pitchFamily="34" charset="-79"/>
              <a:cs typeface="David" panose="020E0502060401010101" pitchFamily="34" charset="-79"/>
            </a:endParaRPr>
          </a:p>
          <a:p>
            <a:pPr lvl="0" algn="just"/>
            <a:r>
              <a:rPr lang="he-IL" sz="2400" b="1" dirty="0">
                <a:latin typeface="David" panose="020E0502060401010101" pitchFamily="34" charset="-79"/>
                <a:cs typeface="David" panose="020E0502060401010101" pitchFamily="34" charset="-79"/>
              </a:rPr>
              <a:t> </a:t>
            </a:r>
            <a:endParaRPr lang="en-US" sz="24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F43F0CE7-BFB4-4785-9F5D-DEBD4D697863}"/>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E0D1E8BC-6433-4671-B95B-5FC4D795F38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4" name="תמונה 3">
            <a:extLst>
              <a:ext uri="{FF2B5EF4-FFF2-40B4-BE49-F238E27FC236}">
                <a16:creationId xmlns:a16="http://schemas.microsoft.com/office/drawing/2014/main" id="{157DDFF1-B8C1-42B2-A987-2D55225E1A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48880"/>
            <a:ext cx="2160240" cy="2880320"/>
          </a:xfrm>
          <a:prstGeom prst="rect">
            <a:avLst/>
          </a:prstGeom>
        </p:spPr>
      </p:pic>
    </p:spTree>
    <p:extLst>
      <p:ext uri="{BB962C8B-B14F-4D97-AF65-F5344CB8AC3E}">
        <p14:creationId xmlns:p14="http://schemas.microsoft.com/office/powerpoint/2010/main" val="253595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89323" y="1988840"/>
            <a:ext cx="6477000" cy="1828800"/>
          </a:xfrm>
        </p:spPr>
        <p:txBody>
          <a:bodyPr>
            <a:noAutofit/>
          </a:bodyPr>
          <a:lstStyle/>
          <a:p>
            <a:pPr algn="ctr"/>
            <a:r>
              <a:rPr lang="he-IL" sz="4000" b="1" dirty="0">
                <a:latin typeface="David" panose="020E0502060401010101" pitchFamily="34" charset="-79"/>
                <a:cs typeface="David" panose="020E0502060401010101" pitchFamily="34" charset="-79"/>
              </a:rPr>
              <a:t> הרשות:</a:t>
            </a:r>
            <a:br>
              <a:rPr lang="he-IL" sz="4000" b="1" dirty="0">
                <a:latin typeface="David" panose="020E0502060401010101" pitchFamily="34" charset="-79"/>
                <a:cs typeface="David" panose="020E0502060401010101" pitchFamily="34" charset="-79"/>
              </a:rPr>
            </a:br>
            <a:br>
              <a:rPr lang="he-IL" sz="2000" b="1" dirty="0">
                <a:latin typeface="David" panose="020E0502060401010101" pitchFamily="34" charset="-79"/>
                <a:cs typeface="David" panose="020E0502060401010101" pitchFamily="34" charset="-79"/>
              </a:rPr>
            </a:br>
            <a:r>
              <a:rPr lang="he-IL" sz="3800" b="1" dirty="0">
                <a:solidFill>
                  <a:schemeClr val="tx1"/>
                </a:solidFill>
                <a:latin typeface="David" panose="020E0502060401010101" pitchFamily="34" charset="-79"/>
                <a:cs typeface="David" panose="020E0502060401010101" pitchFamily="34" charset="-79"/>
              </a:rPr>
              <a:t>תנאי השימוש שלנו באתר</a:t>
            </a:r>
            <a:br>
              <a:rPr lang="he-IL" sz="3800" b="1" dirty="0">
                <a:solidFill>
                  <a:schemeClr val="tx1"/>
                </a:solidFill>
                <a:latin typeface="David" panose="020E0502060401010101" pitchFamily="34" charset="-79"/>
                <a:cs typeface="David" panose="020E0502060401010101" pitchFamily="34" charset="-79"/>
              </a:rPr>
            </a:br>
            <a:r>
              <a:rPr lang="he-IL" sz="3800" b="1" dirty="0">
                <a:solidFill>
                  <a:schemeClr val="tx1"/>
                </a:solidFill>
                <a:latin typeface="David" panose="020E0502060401010101" pitchFamily="34" charset="-79"/>
                <a:cs typeface="David" panose="020E0502060401010101" pitchFamily="34" charset="-79"/>
              </a:rPr>
              <a:t>=</a:t>
            </a:r>
            <a:br>
              <a:rPr lang="he-IL" sz="3800" b="1" dirty="0">
                <a:solidFill>
                  <a:schemeClr val="tx1"/>
                </a:solidFill>
                <a:latin typeface="David" panose="020E0502060401010101" pitchFamily="34" charset="-79"/>
                <a:cs typeface="David" panose="020E0502060401010101" pitchFamily="34" charset="-79"/>
              </a:rPr>
            </a:br>
            <a:r>
              <a:rPr lang="he-IL" sz="3800" b="1" dirty="0">
                <a:solidFill>
                  <a:schemeClr val="tx1"/>
                </a:solidFill>
                <a:latin typeface="David" panose="020E0502060401010101" pitchFamily="34" charset="-79"/>
                <a:cs typeface="David" panose="020E0502060401010101" pitchFamily="34" charset="-79"/>
              </a:rPr>
              <a:t>החוזה שלנו עם הגולשים באתר</a:t>
            </a:r>
            <a:endParaRPr lang="en-US" sz="3800" b="1" dirty="0">
              <a:solidFill>
                <a:schemeClr val="tx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pic>
        <p:nvPicPr>
          <p:cNvPr id="4098" name="Picture 2"/>
          <p:cNvPicPr>
            <a:picLocks noChangeAspect="1" noChangeArrowheads="1"/>
          </p:cNvPicPr>
          <p:nvPr/>
        </p:nvPicPr>
        <p:blipFill>
          <a:blip r:embed="rId3" cstate="print"/>
          <a:srcRect/>
          <a:stretch>
            <a:fillRect/>
          </a:stretch>
        </p:blipFill>
        <p:spPr bwMode="auto">
          <a:xfrm>
            <a:off x="2987824" y="4365104"/>
            <a:ext cx="3432770" cy="1512168"/>
          </a:xfrm>
          <a:prstGeom prst="rect">
            <a:avLst/>
          </a:prstGeom>
          <a:noFill/>
          <a:ln w="9525">
            <a:noFill/>
            <a:miter lim="800000"/>
            <a:headEnd/>
            <a:tailEnd/>
          </a:ln>
        </p:spPr>
      </p:pic>
      <p:pic>
        <p:nvPicPr>
          <p:cNvPr id="8" name="Picture 2" descr="http://www.danhay.co.il/images/logo.png">
            <a:extLst>
              <a:ext uri="{FF2B5EF4-FFF2-40B4-BE49-F238E27FC236}">
                <a16:creationId xmlns:a16="http://schemas.microsoft.com/office/drawing/2014/main" id="{9F3A8A09-593D-4889-8052-A5491D9C4908}"/>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9" name="כותרת 1">
            <a:extLst>
              <a:ext uri="{FF2B5EF4-FFF2-40B4-BE49-F238E27FC236}">
                <a16:creationId xmlns:a16="http://schemas.microsoft.com/office/drawing/2014/main" id="{1067FF87-7B9B-487A-AB38-BB532F81347E}"/>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180149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3508" y="2200891"/>
            <a:ext cx="8856983" cy="3024336"/>
          </a:xfrm>
        </p:spPr>
        <p:txBody>
          <a:bodyPr>
            <a:noAutofit/>
          </a:bodyPr>
          <a:lstStyle/>
          <a:p>
            <a:pPr algn="r"/>
            <a:br>
              <a:rPr lang="he-IL" sz="2600" b="1" u="sng" dirty="0">
                <a:latin typeface="David" panose="020E0502060401010101" pitchFamily="34" charset="-79"/>
                <a:cs typeface="David" panose="020E0502060401010101" pitchFamily="34" charset="-79"/>
              </a:rPr>
            </a:br>
            <a:r>
              <a:rPr lang="he-IL" sz="2600" b="1" u="sng" dirty="0">
                <a:solidFill>
                  <a:schemeClr val="tx1"/>
                </a:solidFill>
                <a:latin typeface="David" panose="020E0502060401010101" pitchFamily="34" charset="-79"/>
                <a:cs typeface="David" panose="020E0502060401010101" pitchFamily="34" charset="-79"/>
              </a:rPr>
              <a:t>סעיף 2(9) לחוק קובע כי תהא זו פגיעה בפרטיות</a:t>
            </a:r>
            <a:r>
              <a:rPr lang="he-IL" sz="2600" b="1" dirty="0">
                <a:solidFill>
                  <a:schemeClr val="tx1"/>
                </a:solidFill>
                <a:latin typeface="David" panose="020E0502060401010101" pitchFamily="34" charset="-79"/>
                <a:cs typeface="David" panose="020E0502060401010101" pitchFamily="34" charset="-79"/>
              </a:rPr>
              <a:t>:</a:t>
            </a:r>
            <a:br>
              <a:rPr lang="he-IL" sz="2600" b="1" dirty="0">
                <a:solidFill>
                  <a:schemeClr val="tx1"/>
                </a:solidFill>
                <a:latin typeface="David" panose="020E0502060401010101" pitchFamily="34" charset="-79"/>
                <a:cs typeface="David" panose="020E0502060401010101" pitchFamily="34" charset="-79"/>
              </a:rPr>
            </a:br>
            <a:br>
              <a:rPr lang="he-IL" sz="2600" b="1" dirty="0">
                <a:solidFill>
                  <a:schemeClr val="tx1"/>
                </a:solidFill>
                <a:latin typeface="David" panose="020E0502060401010101" pitchFamily="34" charset="-79"/>
                <a:cs typeface="David" panose="020E0502060401010101" pitchFamily="34" charset="-79"/>
              </a:rPr>
            </a:br>
            <a:r>
              <a:rPr lang="he-IL" sz="2500" b="1" dirty="0">
                <a:solidFill>
                  <a:schemeClr val="tx1"/>
                </a:solidFill>
                <a:latin typeface="David" panose="020E0502060401010101" pitchFamily="34" charset="-79"/>
                <a:cs typeface="David" panose="020E0502060401010101" pitchFamily="34" charset="-79"/>
              </a:rPr>
              <a:t>"שימוש בידיעה על ענייניו הפרטיים של אדם שלא למטרה לשמה נמסר"</a:t>
            </a:r>
            <a:br>
              <a:rPr lang="he-IL" sz="2600" b="1" dirty="0">
                <a:solidFill>
                  <a:schemeClr val="tx1"/>
                </a:solidFill>
                <a:latin typeface="David" panose="020E0502060401010101" pitchFamily="34" charset="-79"/>
                <a:cs typeface="David" panose="020E0502060401010101" pitchFamily="34" charset="-79"/>
              </a:rPr>
            </a:br>
            <a:br>
              <a:rPr lang="he-IL" sz="2600" b="1" u="sng" dirty="0">
                <a:solidFill>
                  <a:schemeClr val="tx1"/>
                </a:solidFill>
                <a:latin typeface="David" panose="020E0502060401010101" pitchFamily="34" charset="-79"/>
                <a:cs typeface="David" panose="020E0502060401010101" pitchFamily="34" charset="-79"/>
              </a:rPr>
            </a:br>
            <a:r>
              <a:rPr lang="he-IL" sz="2600" b="1" u="sng" dirty="0">
                <a:solidFill>
                  <a:schemeClr val="tx1"/>
                </a:solidFill>
                <a:latin typeface="David" panose="020E0502060401010101" pitchFamily="34" charset="-79"/>
                <a:cs typeface="David" panose="020E0502060401010101" pitchFamily="34" charset="-79"/>
              </a:rPr>
              <a:t>ענייניו הפרטיים של אדם</a:t>
            </a:r>
            <a:r>
              <a:rPr lang="he-IL" sz="2600" b="1" dirty="0">
                <a:solidFill>
                  <a:schemeClr val="tx1"/>
                </a:solidFill>
                <a:latin typeface="David" panose="020E0502060401010101" pitchFamily="34" charset="-79"/>
                <a:cs typeface="David" panose="020E0502060401010101" pitchFamily="34" charset="-79"/>
              </a:rPr>
              <a:t> - </a:t>
            </a:r>
            <a:br>
              <a:rPr lang="he-IL" sz="2600" b="1" dirty="0">
                <a:solidFill>
                  <a:schemeClr val="tx1"/>
                </a:solidFill>
                <a:latin typeface="David" panose="020E0502060401010101" pitchFamily="34" charset="-79"/>
                <a:cs typeface="David" panose="020E0502060401010101" pitchFamily="34" charset="-79"/>
              </a:rPr>
            </a:br>
            <a:br>
              <a:rPr lang="he-IL" sz="2600" b="1" dirty="0">
                <a:solidFill>
                  <a:schemeClr val="tx1"/>
                </a:solidFill>
                <a:latin typeface="David" panose="020E0502060401010101" pitchFamily="34" charset="-79"/>
                <a:cs typeface="David" panose="020E0502060401010101" pitchFamily="34" charset="-79"/>
              </a:rPr>
            </a:br>
            <a:r>
              <a:rPr lang="he-IL" sz="2500" b="1" dirty="0">
                <a:solidFill>
                  <a:schemeClr val="tx1"/>
                </a:solidFill>
                <a:latin typeface="David" panose="020E0502060401010101" pitchFamily="34" charset="-79"/>
                <a:cs typeface="David" panose="020E0502060401010101" pitchFamily="34" charset="-79"/>
              </a:rPr>
              <a:t>כל מידע הקשור לחייו הפרטיים של אותו אדם לרבות שמו, כתובתו, מס' טלפון, מקום עבודה, זהות חבריו, יחסיו עם אשתו, עם בני משפחתו וכד' (פס"ד </a:t>
            </a:r>
            <a:r>
              <a:rPr lang="he-IL" sz="2500" b="1" dirty="0" err="1">
                <a:solidFill>
                  <a:schemeClr val="tx1"/>
                </a:solidFill>
                <a:latin typeface="David" panose="020E0502060401010101" pitchFamily="34" charset="-79"/>
                <a:cs typeface="David" panose="020E0502060401010101" pitchFamily="34" charset="-79"/>
              </a:rPr>
              <a:t>ונטורה</a:t>
            </a:r>
            <a:r>
              <a:rPr lang="he-IL" sz="2500" b="1" dirty="0">
                <a:solidFill>
                  <a:schemeClr val="tx1"/>
                </a:solidFill>
                <a:latin typeface="David" panose="020E0502060401010101" pitchFamily="34" charset="-79"/>
                <a:cs typeface="David" panose="020E0502060401010101" pitchFamily="34" charset="-79"/>
              </a:rPr>
              <a:t>).</a:t>
            </a: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pic>
        <p:nvPicPr>
          <p:cNvPr id="8" name="Picture 2" descr="http://www.danhay.co.il/images/logo.png">
            <a:extLst>
              <a:ext uri="{FF2B5EF4-FFF2-40B4-BE49-F238E27FC236}">
                <a16:creationId xmlns:a16="http://schemas.microsoft.com/office/drawing/2014/main" id="{9F3A8A09-593D-4889-8052-A5491D9C4908}"/>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9" name="כותרת 1">
            <a:extLst>
              <a:ext uri="{FF2B5EF4-FFF2-40B4-BE49-F238E27FC236}">
                <a16:creationId xmlns:a16="http://schemas.microsoft.com/office/drawing/2014/main" id="{1067FF87-7B9B-487A-AB38-BB532F81347E}"/>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417109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764704"/>
            <a:ext cx="8456526" cy="4824536"/>
          </a:xfrm>
        </p:spPr>
        <p:txBody>
          <a:bodyPr>
            <a:noAutofit/>
          </a:bodyPr>
          <a:lstStyle/>
          <a:p>
            <a:pPr algn="r"/>
            <a:br>
              <a:rPr lang="he-IL" sz="2400" b="1" dirty="0">
                <a:solidFill>
                  <a:schemeClr val="tx1"/>
                </a:solidFill>
                <a:latin typeface="David" panose="020E0502060401010101" pitchFamily="34" charset="-79"/>
                <a:cs typeface="David" panose="020E0502060401010101" pitchFamily="34" charset="-79"/>
              </a:rPr>
            </a:br>
            <a:r>
              <a:rPr lang="he-IL" sz="2600" b="1" dirty="0">
                <a:solidFill>
                  <a:schemeClr val="tx1"/>
                </a:solidFill>
                <a:latin typeface="David" panose="020E0502060401010101" pitchFamily="34" charset="-79"/>
                <a:cs typeface="David" panose="020E0502060401010101" pitchFamily="34" charset="-79"/>
              </a:rPr>
              <a:t>השופטת יהודית </a:t>
            </a:r>
            <a:r>
              <a:rPr lang="he-IL" sz="2600" b="1" dirty="0" err="1">
                <a:solidFill>
                  <a:schemeClr val="tx1"/>
                </a:solidFill>
                <a:latin typeface="David" panose="020E0502060401010101" pitchFamily="34" charset="-79"/>
                <a:cs typeface="David" panose="020E0502060401010101" pitchFamily="34" charset="-79"/>
              </a:rPr>
              <a:t>שטופמן</a:t>
            </a:r>
            <a:r>
              <a:rPr lang="he-IL" sz="2600" b="1" dirty="0">
                <a:solidFill>
                  <a:schemeClr val="tx1"/>
                </a:solidFill>
                <a:latin typeface="David" panose="020E0502060401010101" pitchFamily="34" charset="-79"/>
                <a:cs typeface="David" panose="020E0502060401010101" pitchFamily="34" charset="-79"/>
              </a:rPr>
              <a:t> – מחוזי ת"א:</a:t>
            </a:r>
            <a:br>
              <a:rPr lang="he-IL" sz="2400" b="1" dirty="0">
                <a:solidFill>
                  <a:schemeClr val="tx1"/>
                </a:solidFill>
                <a:latin typeface="David" panose="020E0502060401010101" pitchFamily="34" charset="-79"/>
                <a:cs typeface="David" panose="020E0502060401010101" pitchFamily="34" charset="-79"/>
              </a:rPr>
            </a:br>
            <a:br>
              <a:rPr lang="he-IL" sz="2400" b="1"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אין מניעה מלעשות שימוש בפרטים "מצב בו מפורסמות כתובות בספרי הטלפונים של חברת "בזק", שבהם יכולים עסקים להשתמש, בהעתקה סבירה וחופשית, על מנת לשלוח הצעות בדיוור ישיר באמצעות הדואר או ישירות לתיבת הדואר...</a:t>
            </a:r>
            <a:br>
              <a:rPr lang="he-IL"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איסוף של כתובות דואר אלקטרוני שמשתמשי הפורומים פרסמו מרצונם ושליחת דואר אלקטרוני אליהם, מטעם גורם חיצוני, איננה אסורה בנסיבות כבענייננו".</a:t>
            </a:r>
            <a:br>
              <a:rPr lang="he-IL" sz="2400" b="1" dirty="0">
                <a:solidFill>
                  <a:schemeClr val="tx1"/>
                </a:solidFill>
                <a:latin typeface="David" panose="020E0502060401010101" pitchFamily="34" charset="-79"/>
                <a:cs typeface="David" panose="020E0502060401010101" pitchFamily="34" charset="-79"/>
              </a:rPr>
            </a:br>
            <a:br>
              <a:rPr lang="he-IL" sz="2400" b="1" dirty="0">
                <a:solidFill>
                  <a:schemeClr val="tx1"/>
                </a:solidFill>
                <a:latin typeface="David" panose="020E0502060401010101" pitchFamily="34" charset="-79"/>
                <a:cs typeface="David" panose="020E0502060401010101" pitchFamily="34" charset="-79"/>
              </a:rPr>
            </a:br>
            <a:r>
              <a:rPr lang="he-IL" sz="2000" b="1" dirty="0">
                <a:solidFill>
                  <a:schemeClr val="tx1"/>
                </a:solidFill>
                <a:latin typeface="David" panose="020E0502060401010101" pitchFamily="34" charset="-79"/>
                <a:cs typeface="David" panose="020E0502060401010101" pitchFamily="34" charset="-79"/>
              </a:rPr>
              <a:t> </a:t>
            </a:r>
            <a:r>
              <a:rPr lang="he-IL" sz="2000" b="1" dirty="0" err="1">
                <a:solidFill>
                  <a:schemeClr val="tx1"/>
                </a:solidFill>
                <a:latin typeface="David" panose="020E0502060401010101" pitchFamily="34" charset="-79"/>
                <a:cs typeface="David" panose="020E0502060401010101" pitchFamily="34" charset="-79"/>
              </a:rPr>
              <a:t>בר"ע</a:t>
            </a:r>
            <a:r>
              <a:rPr lang="he-IL" sz="2000" b="1" dirty="0">
                <a:solidFill>
                  <a:schemeClr val="tx1"/>
                </a:solidFill>
                <a:latin typeface="David" panose="020E0502060401010101" pitchFamily="34" charset="-79"/>
                <a:cs typeface="David" panose="020E0502060401010101" pitchFamily="34" charset="-79"/>
              </a:rPr>
              <a:t> (ת"א) 2542/03 ניר סוויסה נ' אורי בן חיים (09.10.2005), בפסקה ז' לפסק-הדין.</a:t>
            </a:r>
            <a:br>
              <a:rPr lang="he-IL" sz="2400" b="1" dirty="0">
                <a:latin typeface="David" panose="020E0502060401010101" pitchFamily="34" charset="-79"/>
                <a:cs typeface="David" panose="020E0502060401010101" pitchFamily="34" charset="-79"/>
              </a:rPr>
            </a:br>
            <a:endParaRPr lang="he-IL" sz="24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pic>
        <p:nvPicPr>
          <p:cNvPr id="8" name="Picture 2" descr="http://www.danhay.co.il/images/logo.png">
            <a:extLst>
              <a:ext uri="{FF2B5EF4-FFF2-40B4-BE49-F238E27FC236}">
                <a16:creationId xmlns:a16="http://schemas.microsoft.com/office/drawing/2014/main" id="{9F3A8A09-593D-4889-8052-A5491D9C4908}"/>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9" name="כותרת 1">
            <a:extLst>
              <a:ext uri="{FF2B5EF4-FFF2-40B4-BE49-F238E27FC236}">
                <a16:creationId xmlns:a16="http://schemas.microsoft.com/office/drawing/2014/main" id="{1067FF87-7B9B-487A-AB38-BB532F81347E}"/>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Tree>
    <p:extLst>
      <p:ext uri="{BB962C8B-B14F-4D97-AF65-F5344CB8AC3E}">
        <p14:creationId xmlns:p14="http://schemas.microsoft.com/office/powerpoint/2010/main" val="428937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19672" y="663410"/>
            <a:ext cx="6477000" cy="993268"/>
          </a:xfrm>
        </p:spPr>
        <p:txBody>
          <a:bodyPr>
            <a:normAutofit/>
          </a:bodyPr>
          <a:lstStyle/>
          <a:p>
            <a:pPr algn="ctr"/>
            <a:r>
              <a:rPr lang="he-IL" sz="4000" b="1" dirty="0">
                <a:latin typeface="David" panose="020E0502060401010101" pitchFamily="34" charset="-79"/>
                <a:cs typeface="David" panose="020E0502060401010101" pitchFamily="34" charset="-79"/>
              </a:rPr>
              <a:t>השימוש במידע</a:t>
            </a:r>
            <a:endParaRPr lang="en-US" sz="40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2359502" y="3086100"/>
            <a:ext cx="6705600" cy="685800"/>
          </a:xfrm>
        </p:spPr>
        <p:txBody>
          <a:bodyPr>
            <a:noAutofit/>
          </a:bodyPr>
          <a:lstStyle/>
          <a:p>
            <a:pPr marL="514350" lvl="0" indent="-514350" algn="r">
              <a:buFont typeface="+mj-lt"/>
              <a:buAutoNum type="arabicPeriod"/>
            </a:pPr>
            <a:endParaRPr lang="he-IL" sz="2800" b="1" dirty="0">
              <a:latin typeface="David" panose="020E0502060401010101" pitchFamily="34" charset="-79"/>
              <a:cs typeface="David" panose="020E0502060401010101" pitchFamily="34" charset="-79"/>
            </a:endParaRPr>
          </a:p>
          <a:p>
            <a:pPr lvl="0" algn="r"/>
            <a:r>
              <a:rPr lang="he-IL" sz="2800" b="1" dirty="0">
                <a:latin typeface="David" panose="020E0502060401010101" pitchFamily="34" charset="-79"/>
                <a:cs typeface="David" panose="020E0502060401010101" pitchFamily="34" charset="-79"/>
              </a:rPr>
              <a:t>1. במסגרת המטרה לשמה נרשם המאגר</a:t>
            </a:r>
          </a:p>
          <a:p>
            <a:pPr lvl="0" algn="r"/>
            <a:endParaRPr lang="he-IL" sz="4400" b="1" dirty="0">
              <a:latin typeface="David" panose="020E0502060401010101" pitchFamily="34" charset="-79"/>
              <a:cs typeface="David" panose="020E0502060401010101" pitchFamily="34" charset="-79"/>
            </a:endParaRPr>
          </a:p>
          <a:p>
            <a:pPr lvl="0" algn="r"/>
            <a:r>
              <a:rPr lang="he-IL" sz="2800" b="1" dirty="0">
                <a:latin typeface="David" panose="020E0502060401010101" pitchFamily="34" charset="-79"/>
                <a:cs typeface="David" panose="020E0502060401010101" pitchFamily="34" charset="-79"/>
              </a:rPr>
              <a:t>2. במסגרת הסכמת מושאי המידע</a:t>
            </a:r>
            <a:endParaRPr lang="en-US" sz="2800" b="1" dirty="0">
              <a:latin typeface="David" panose="020E0502060401010101" pitchFamily="34" charset="-79"/>
              <a:cs typeface="David" panose="020E0502060401010101" pitchFamily="34" charset="-79"/>
            </a:endParaRPr>
          </a:p>
          <a:p>
            <a:pPr marL="514350" indent="-514350" algn="r">
              <a:lnSpc>
                <a:spcPct val="150000"/>
              </a:lnSpc>
              <a:buAutoNum type="arabicParenBoth"/>
            </a:pPr>
            <a:endParaRPr lang="en-US" sz="18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9A0EFFB2-9343-4E07-8963-E26F31244B15}"/>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54B964C8-3EF3-45C6-B3F7-7DD8751E8AB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6" name="תמונה 5">
            <a:extLst>
              <a:ext uri="{FF2B5EF4-FFF2-40B4-BE49-F238E27FC236}">
                <a16:creationId xmlns:a16="http://schemas.microsoft.com/office/drawing/2014/main" id="{6C34486C-B662-4B27-9ABC-E1FECABBB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564904"/>
            <a:ext cx="2952328" cy="1916893"/>
          </a:xfrm>
          <a:prstGeom prst="rect">
            <a:avLst/>
          </a:prstGeom>
        </p:spPr>
      </p:pic>
    </p:spTree>
    <p:extLst>
      <p:ext uri="{BB962C8B-B14F-4D97-AF65-F5344CB8AC3E}">
        <p14:creationId xmlns:p14="http://schemas.microsoft.com/office/powerpoint/2010/main" val="91302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251520" y="1421552"/>
            <a:ext cx="8752486" cy="3250686"/>
          </a:xfrm>
        </p:spPr>
        <p:txBody>
          <a:bodyPr>
            <a:noAutofit/>
          </a:bodyPr>
          <a:lstStyle/>
          <a:p>
            <a:pPr lvl="0" algn="r"/>
            <a:r>
              <a:rPr lang="he-IL" sz="4400" b="1" dirty="0">
                <a:solidFill>
                  <a:schemeClr val="tx1"/>
                </a:solidFill>
                <a:latin typeface="David" panose="020E0502060401010101" pitchFamily="34" charset="-79"/>
                <a:cs typeface="David" panose="020E0502060401010101" pitchFamily="34" charset="-79"/>
              </a:rPr>
              <a:t>                     שאלות נפוצות</a:t>
            </a:r>
          </a:p>
          <a:p>
            <a:pPr lvl="0" algn="r"/>
            <a:endParaRPr lang="he-IL" sz="4400" b="1" dirty="0">
              <a:solidFill>
                <a:schemeClr val="tx1"/>
              </a:solidFill>
              <a:latin typeface="David" panose="020E0502060401010101" pitchFamily="34" charset="-79"/>
              <a:cs typeface="David" panose="020E0502060401010101" pitchFamily="34" charset="-79"/>
            </a:endParaRPr>
          </a:p>
          <a:p>
            <a:pPr lvl="0" algn="r"/>
            <a:r>
              <a:rPr lang="he-IL" sz="2800" b="1" dirty="0">
                <a:solidFill>
                  <a:schemeClr val="tx1"/>
                </a:solidFill>
                <a:latin typeface="David" panose="020E0502060401010101" pitchFamily="34" charset="-79"/>
                <a:cs typeface="David" panose="020E0502060401010101" pitchFamily="34" charset="-79"/>
              </a:rPr>
              <a:t>-  יש לי לקוח עם אזרחות כפולה, האם חל?!</a:t>
            </a:r>
          </a:p>
          <a:p>
            <a:pPr lvl="0" algn="r"/>
            <a:endParaRPr lang="he-IL" sz="2800" b="1" dirty="0">
              <a:solidFill>
                <a:schemeClr val="tx1"/>
              </a:solidFill>
              <a:latin typeface="David" panose="020E0502060401010101" pitchFamily="34" charset="-79"/>
              <a:cs typeface="David" panose="020E0502060401010101" pitchFamily="34" charset="-79"/>
            </a:endParaRPr>
          </a:p>
          <a:p>
            <a:pPr lvl="0" algn="r"/>
            <a:r>
              <a:rPr lang="he-IL" sz="2800" b="1" dirty="0">
                <a:solidFill>
                  <a:schemeClr val="tx1"/>
                </a:solidFill>
                <a:latin typeface="David" panose="020E0502060401010101" pitchFamily="34" charset="-79"/>
                <a:cs typeface="David" panose="020E0502060401010101" pitchFamily="34" charset="-79"/>
              </a:rPr>
              <a:t>-  מה לגבי עובד </a:t>
            </a:r>
            <a:r>
              <a:rPr lang="he-IL" sz="2800" b="1" dirty="0" err="1">
                <a:solidFill>
                  <a:schemeClr val="tx1"/>
                </a:solidFill>
                <a:latin typeface="David" panose="020E0502060401010101" pitchFamily="34" charset="-79"/>
                <a:cs typeface="David" panose="020E0502060401010101" pitchFamily="34" charset="-79"/>
              </a:rPr>
              <a:t>ברילוקיישן</a:t>
            </a:r>
            <a:r>
              <a:rPr lang="he-IL" sz="2800" b="1" dirty="0">
                <a:solidFill>
                  <a:schemeClr val="tx1"/>
                </a:solidFill>
                <a:latin typeface="David" panose="020E0502060401010101" pitchFamily="34" charset="-79"/>
                <a:cs typeface="David" panose="020E0502060401010101" pitchFamily="34" charset="-79"/>
              </a:rPr>
              <a:t>?</a:t>
            </a:r>
          </a:p>
          <a:p>
            <a:pPr lvl="0" algn="r"/>
            <a:endParaRPr lang="he-IL" sz="2000" dirty="0">
              <a:solidFill>
                <a:schemeClr val="tx1"/>
              </a:solidFill>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2152233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19672" y="663410"/>
            <a:ext cx="6477000" cy="993268"/>
          </a:xfrm>
        </p:spPr>
        <p:txBody>
          <a:bodyPr>
            <a:normAutofit/>
          </a:bodyPr>
          <a:lstStyle/>
          <a:p>
            <a:pPr algn="ctr"/>
            <a:r>
              <a:rPr lang="he-IL" sz="4800" b="1" dirty="0">
                <a:latin typeface="David" panose="020E0502060401010101" pitchFamily="34" charset="-79"/>
                <a:cs typeface="David" panose="020E0502060401010101" pitchFamily="34" charset="-79"/>
              </a:rPr>
              <a:t>ההסכמה</a:t>
            </a:r>
            <a:endParaRPr lang="en-US" sz="48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107504" y="1910972"/>
            <a:ext cx="8496945" cy="2580712"/>
          </a:xfrm>
        </p:spPr>
        <p:txBody>
          <a:bodyPr>
            <a:noAutofit/>
          </a:bodyPr>
          <a:lstStyle/>
          <a:p>
            <a:pPr lvl="0" algn="r"/>
            <a:r>
              <a:rPr lang="he-IL" sz="2800" b="1" dirty="0">
                <a:latin typeface="David" panose="020E0502060401010101" pitchFamily="34" charset="-79"/>
                <a:cs typeface="David" panose="020E0502060401010101" pitchFamily="34" charset="-79"/>
              </a:rPr>
              <a:t>ההסכמה (סעיף 3): הסכמה מדעת, במפורש או מכללא</a:t>
            </a:r>
          </a:p>
          <a:p>
            <a:pPr marL="514350" lvl="0" indent="-514350" algn="r">
              <a:buFont typeface="+mj-lt"/>
              <a:buAutoNum type="arabicPeriod"/>
            </a:pPr>
            <a:endParaRPr lang="he-IL" sz="2800" b="1" dirty="0">
              <a:latin typeface="David" panose="020E0502060401010101" pitchFamily="34" charset="-79"/>
              <a:cs typeface="David" panose="020E0502060401010101" pitchFamily="34" charset="-79"/>
            </a:endParaRPr>
          </a:p>
          <a:p>
            <a:pPr lvl="0" algn="r"/>
            <a:r>
              <a:rPr lang="he-IL" sz="2800" b="1" dirty="0">
                <a:latin typeface="David" panose="020E0502060401010101" pitchFamily="34" charset="-79"/>
                <a:cs typeface="David" panose="020E0502060401010101" pitchFamily="34" charset="-79"/>
              </a:rPr>
              <a:t>סעיף 1 - אין לפגוע בפרטיות אדם ללא הסכמתו</a:t>
            </a:r>
          </a:p>
          <a:p>
            <a:pPr marL="514350" indent="-514350" algn="r">
              <a:lnSpc>
                <a:spcPct val="150000"/>
              </a:lnSpc>
              <a:buAutoNum type="arabicParenBoth"/>
            </a:pPr>
            <a:endParaRPr lang="en-US" sz="1800" b="1" dirty="0">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9A0EFFB2-9343-4E07-8963-E26F31244B15}"/>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8" name="כותרת 1">
            <a:extLst>
              <a:ext uri="{FF2B5EF4-FFF2-40B4-BE49-F238E27FC236}">
                <a16:creationId xmlns:a16="http://schemas.microsoft.com/office/drawing/2014/main" id="{54B964C8-3EF3-45C6-B3F7-7DD8751E8AB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BBAC8933-2458-41AE-8A0B-25AF3B212C1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36" y="4324466"/>
            <a:ext cx="2746164" cy="1624814"/>
          </a:xfrm>
          <a:prstGeom prst="rect">
            <a:avLst/>
          </a:prstGeom>
        </p:spPr>
      </p:pic>
    </p:spTree>
    <p:extLst>
      <p:ext uri="{BB962C8B-B14F-4D97-AF65-F5344CB8AC3E}">
        <p14:creationId xmlns:p14="http://schemas.microsoft.com/office/powerpoint/2010/main" val="3161701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1403648" y="1484784"/>
            <a:ext cx="6705600" cy="3024336"/>
          </a:xfrm>
        </p:spPr>
        <p:txBody>
          <a:bodyPr>
            <a:noAutofit/>
          </a:bodyPr>
          <a:lstStyle/>
          <a:p>
            <a:pPr algn="ctr" rtl="0"/>
            <a:r>
              <a:rPr lang="he-IL" sz="4400" b="1" dirty="0">
                <a:solidFill>
                  <a:schemeClr val="tx2">
                    <a:lumMod val="90000"/>
                  </a:schemeClr>
                </a:solidFill>
                <a:latin typeface="David" panose="020E0502060401010101" pitchFamily="34" charset="-79"/>
                <a:cs typeface="David" panose="020E0502060401010101" pitchFamily="34" charset="-79"/>
              </a:rPr>
              <a:t>החוק בישראל:</a:t>
            </a:r>
          </a:p>
          <a:p>
            <a:pPr algn="ctr" rtl="0"/>
            <a:endParaRPr lang="he-IL" sz="2400" b="1" dirty="0">
              <a:latin typeface="David" panose="020E0502060401010101" pitchFamily="34" charset="-79"/>
              <a:cs typeface="David" panose="020E0502060401010101" pitchFamily="34" charset="-79"/>
            </a:endParaRPr>
          </a:p>
          <a:p>
            <a:pPr algn="ctr" rtl="0"/>
            <a:r>
              <a:rPr lang="he-IL" sz="3200" b="1" dirty="0">
                <a:latin typeface="David" panose="020E0502060401010101" pitchFamily="34" charset="-79"/>
                <a:cs typeface="David" panose="020E0502060401010101" pitchFamily="34" charset="-79"/>
              </a:rPr>
              <a:t>האם ההסדר בו מספק?</a:t>
            </a:r>
          </a:p>
          <a:p>
            <a:pPr algn="ctr" rtl="0"/>
            <a:endParaRPr lang="he-IL" sz="1000" b="1" dirty="0">
              <a:latin typeface="David" panose="020E0502060401010101" pitchFamily="34" charset="-79"/>
              <a:cs typeface="David" panose="020E0502060401010101" pitchFamily="34" charset="-79"/>
            </a:endParaRPr>
          </a:p>
          <a:p>
            <a:pPr algn="ctr" rtl="0"/>
            <a:r>
              <a:rPr lang="he-IL" sz="3200" b="1" dirty="0">
                <a:latin typeface="David" panose="020E0502060401010101" pitchFamily="34" charset="-79"/>
                <a:cs typeface="David" panose="020E0502060401010101" pitchFamily="34" charset="-79"/>
              </a:rPr>
              <a:t>האם רק ההסדר ביחס למידע "מיושן"?</a:t>
            </a:r>
            <a:endParaRPr lang="en-US" sz="3200" b="1" dirty="0">
              <a:latin typeface="David" panose="020E0502060401010101" pitchFamily="34" charset="-79"/>
              <a:cs typeface="David" panose="020E0502060401010101" pitchFamily="34" charset="-79"/>
            </a:endParaRPr>
          </a:p>
          <a:p>
            <a:pPr algn="ctr" rtl="0"/>
            <a:endParaRPr lang="he-IL" sz="1000" b="1" dirty="0">
              <a:latin typeface="David" panose="020E0502060401010101" pitchFamily="34" charset="-79"/>
              <a:cs typeface="David" panose="020E0502060401010101" pitchFamily="34" charset="-79"/>
            </a:endParaRPr>
          </a:p>
          <a:p>
            <a:pPr algn="ctr" rtl="0"/>
            <a:r>
              <a:rPr lang="he-IL" sz="3200" b="1" dirty="0">
                <a:latin typeface="David" panose="020E0502060401010101" pitchFamily="34" charset="-79"/>
                <a:cs typeface="David" panose="020E0502060401010101" pitchFamily="34" charset="-79"/>
              </a:rPr>
              <a:t>האם הוא מתאים למציאות?</a:t>
            </a:r>
            <a:endParaRPr lang="he-IL" sz="3200" dirty="0">
              <a:latin typeface="David" panose="020E0502060401010101" pitchFamily="34" charset="-79"/>
              <a:cs typeface="David" panose="020E0502060401010101" pitchFamily="34" charset="-79"/>
            </a:endParaRPr>
          </a:p>
        </p:txBody>
      </p:sp>
      <p:sp>
        <p:nvSpPr>
          <p:cNvPr id="6" name="כותרת 1">
            <a:extLst>
              <a:ext uri="{FF2B5EF4-FFF2-40B4-BE49-F238E27FC236}">
                <a16:creationId xmlns:a16="http://schemas.microsoft.com/office/drawing/2014/main" id="{2DD146D2-E104-4AE2-B31E-5F8C14CE6653}"/>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7" name="Picture 2" descr="http://www.danhay.co.il/images/logo.png">
            <a:extLst>
              <a:ext uri="{FF2B5EF4-FFF2-40B4-BE49-F238E27FC236}">
                <a16:creationId xmlns:a16="http://schemas.microsoft.com/office/drawing/2014/main" id="{998C2429-8A1F-4454-B529-B19494673C05}"/>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18568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21905" y="1598318"/>
            <a:ext cx="8568952" cy="925060"/>
          </a:xfrm>
        </p:spPr>
        <p:txBody>
          <a:bodyPr>
            <a:normAutofit/>
          </a:bodyPr>
          <a:lstStyle/>
          <a:p>
            <a:pPr algn="ctr" rtl="1"/>
            <a:r>
              <a:rPr lang="he-IL" sz="4000" b="1" dirty="0">
                <a:latin typeface="David" panose="020E0502060401010101" pitchFamily="34" charset="-79"/>
                <a:cs typeface="David" panose="020E0502060401010101" pitchFamily="34" charset="-79"/>
              </a:rPr>
              <a:t>האם חוק הגנת הפרטיות ראוי למיתה?</a:t>
            </a:r>
            <a:endParaRPr lang="en-US" sz="40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1691680" y="2081808"/>
            <a:ext cx="6705600" cy="2880320"/>
          </a:xfrm>
        </p:spPr>
        <p:txBody>
          <a:bodyPr>
            <a:noAutofit/>
          </a:bodyPr>
          <a:lstStyle/>
          <a:p>
            <a:pPr algn="just"/>
            <a:r>
              <a:rPr lang="he-IL" sz="4000" b="1" dirty="0">
                <a:latin typeface="David" panose="020E0502060401010101" pitchFamily="34" charset="-79"/>
                <a:cs typeface="David" panose="020E0502060401010101" pitchFamily="34" charset="-79"/>
              </a:rPr>
              <a:t>האם לעשות עליו </a:t>
            </a:r>
            <a:r>
              <a:rPr lang="en-US" sz="4000" b="1" dirty="0">
                <a:latin typeface="David" panose="020E0502060401010101" pitchFamily="34" charset="-79"/>
                <a:cs typeface="David" panose="020E0502060401010101" pitchFamily="34" charset="-79"/>
              </a:rPr>
              <a:t>delete</a:t>
            </a:r>
            <a:r>
              <a:rPr lang="he-IL" sz="4000" b="1" dirty="0">
                <a:latin typeface="David" panose="020E0502060401010101" pitchFamily="34" charset="-79"/>
                <a:cs typeface="David" panose="020E0502060401010101" pitchFamily="34" charset="-79"/>
              </a:rPr>
              <a:t> ? </a:t>
            </a:r>
          </a:p>
        </p:txBody>
      </p:sp>
      <p:sp>
        <p:nvSpPr>
          <p:cNvPr id="7" name="כותרת 1">
            <a:extLst>
              <a:ext uri="{FF2B5EF4-FFF2-40B4-BE49-F238E27FC236}">
                <a16:creationId xmlns:a16="http://schemas.microsoft.com/office/drawing/2014/main" id="{4F8210B6-A66D-4CAE-9EDA-1980F6EFE7AF}"/>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3" name="תמונה 12">
            <a:extLst>
              <a:ext uri="{FF2B5EF4-FFF2-40B4-BE49-F238E27FC236}">
                <a16:creationId xmlns:a16="http://schemas.microsoft.com/office/drawing/2014/main" id="{344DDC78-2EB0-432B-AE3F-BFB0C876C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0" y="4272880"/>
            <a:ext cx="2724150" cy="1676400"/>
          </a:xfrm>
          <a:prstGeom prst="rect">
            <a:avLst/>
          </a:prstGeom>
        </p:spPr>
      </p:pic>
      <p:pic>
        <p:nvPicPr>
          <p:cNvPr id="8" name="Picture 2" descr="http://www.danhay.co.il/images/logo.png">
            <a:extLst>
              <a:ext uri="{FF2B5EF4-FFF2-40B4-BE49-F238E27FC236}">
                <a16:creationId xmlns:a16="http://schemas.microsoft.com/office/drawing/2014/main" id="{24ACE21C-2728-4E26-8460-9EF690498E74}"/>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6978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03648" y="1015440"/>
            <a:ext cx="6477000" cy="1102763"/>
          </a:xfrm>
        </p:spPr>
        <p:txBody>
          <a:bodyPr>
            <a:noAutofit/>
          </a:bodyPr>
          <a:lstStyle/>
          <a:p>
            <a:pPr algn="ctr" rtl="1"/>
            <a:r>
              <a:rPr lang="he-IL" sz="4800" b="1" dirty="0">
                <a:latin typeface="David" panose="020E0502060401010101" pitchFamily="34" charset="-79"/>
                <a:cs typeface="David" panose="020E0502060401010101" pitchFamily="34" charset="-79"/>
              </a:rPr>
              <a:t>או שאולי...</a:t>
            </a:r>
            <a:endParaRPr lang="en-US" sz="48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251520" y="2263355"/>
            <a:ext cx="6705600" cy="685800"/>
          </a:xfrm>
        </p:spPr>
        <p:txBody>
          <a:bodyPr>
            <a:noAutofit/>
          </a:bodyPr>
          <a:lstStyle/>
          <a:p>
            <a:pPr algn="r" rtl="1"/>
            <a:r>
              <a:rPr lang="he-IL" sz="3200" b="1" dirty="0">
                <a:latin typeface="David" panose="020E0502060401010101" pitchFamily="34" charset="-79"/>
                <a:cs typeface="David" panose="020E0502060401010101" pitchFamily="34" charset="-79"/>
              </a:rPr>
              <a:t>דרושים רק תיקונים בחוק?</a:t>
            </a:r>
          </a:p>
        </p:txBody>
      </p:sp>
      <p:sp>
        <p:nvSpPr>
          <p:cNvPr id="6" name="כותרת 1">
            <a:extLst>
              <a:ext uri="{FF2B5EF4-FFF2-40B4-BE49-F238E27FC236}">
                <a16:creationId xmlns:a16="http://schemas.microsoft.com/office/drawing/2014/main" id="{2DD146D2-E104-4AE2-B31E-5F8C14CE6653}"/>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AF7F47B3-C3C0-4DB9-9CEE-BA8349787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929" y="3717032"/>
            <a:ext cx="4257327" cy="1728192"/>
          </a:xfrm>
          <a:prstGeom prst="rect">
            <a:avLst/>
          </a:prstGeom>
        </p:spPr>
      </p:pic>
      <p:pic>
        <p:nvPicPr>
          <p:cNvPr id="7" name="Picture 2" descr="http://www.danhay.co.il/images/logo.png">
            <a:extLst>
              <a:ext uri="{FF2B5EF4-FFF2-40B4-BE49-F238E27FC236}">
                <a16:creationId xmlns:a16="http://schemas.microsoft.com/office/drawing/2014/main" id="{9D3ADF0B-BB22-4B4B-AC41-8F7A643ACDDF}"/>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18309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703536" y="1196752"/>
            <a:ext cx="7672572" cy="3024336"/>
          </a:xfrm>
        </p:spPr>
        <p:txBody>
          <a:bodyPr>
            <a:noAutofit/>
          </a:bodyPr>
          <a:lstStyle/>
          <a:p>
            <a:pPr algn="ctr" rtl="0"/>
            <a:r>
              <a:rPr lang="he-IL" sz="3500" b="1" dirty="0">
                <a:latin typeface="David" panose="020E0502060401010101" pitchFamily="34" charset="-79"/>
                <a:cs typeface="David" panose="020E0502060401010101" pitchFamily="34" charset="-79"/>
              </a:rPr>
              <a:t>בואו נבחן אותו לרגע מעבר לנושא "המידע" ונאבחן את "החורים" והבעיות שהוא מעורר</a:t>
            </a:r>
          </a:p>
          <a:p>
            <a:pPr algn="r" rtl="1"/>
            <a:endParaRPr lang="he-IL" sz="4400" dirty="0">
              <a:latin typeface="David" panose="020E0502060401010101" pitchFamily="34" charset="-79"/>
              <a:cs typeface="David" panose="020E0502060401010101" pitchFamily="34" charset="-79"/>
            </a:endParaRPr>
          </a:p>
        </p:txBody>
      </p:sp>
      <p:sp>
        <p:nvSpPr>
          <p:cNvPr id="6" name="כותרת 1">
            <a:extLst>
              <a:ext uri="{FF2B5EF4-FFF2-40B4-BE49-F238E27FC236}">
                <a16:creationId xmlns:a16="http://schemas.microsoft.com/office/drawing/2014/main" id="{2DD146D2-E104-4AE2-B31E-5F8C14CE6653}"/>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0" name="תמונה 9" descr="תמונה שמכילה אדם, בגדים, איש, חולצה&#10;&#10;תיאור שנוצר ברמת מהימנות גבוהה מאוד">
            <a:extLst>
              <a:ext uri="{FF2B5EF4-FFF2-40B4-BE49-F238E27FC236}">
                <a16:creationId xmlns:a16="http://schemas.microsoft.com/office/drawing/2014/main" id="{ACB34DD9-F88E-4FA7-83C3-44C86C6FE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453" y="3645024"/>
            <a:ext cx="3520739" cy="2304255"/>
          </a:xfrm>
          <a:prstGeom prst="rect">
            <a:avLst/>
          </a:prstGeom>
        </p:spPr>
      </p:pic>
      <p:pic>
        <p:nvPicPr>
          <p:cNvPr id="7" name="Picture 2" descr="http://www.danhay.co.il/images/logo.png">
            <a:extLst>
              <a:ext uri="{FF2B5EF4-FFF2-40B4-BE49-F238E27FC236}">
                <a16:creationId xmlns:a16="http://schemas.microsoft.com/office/drawing/2014/main" id="{13F1B8DF-E2C5-425A-9E0C-29474EC8A386}"/>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37203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3528" y="934988"/>
            <a:ext cx="8280920" cy="1828800"/>
          </a:xfrm>
        </p:spPr>
        <p:txBody>
          <a:bodyPr>
            <a:noAutofit/>
          </a:bodyPr>
          <a:lstStyle/>
          <a:p>
            <a:pPr algn="ctr"/>
            <a:r>
              <a:rPr lang="he-IL" b="1" dirty="0">
                <a:solidFill>
                  <a:schemeClr val="tx1"/>
                </a:solidFill>
                <a:latin typeface="David" panose="020E0502060401010101" pitchFamily="34" charset="-79"/>
                <a:cs typeface="David" panose="020E0502060401010101" pitchFamily="34" charset="-79"/>
              </a:rPr>
              <a:t>אין בחוק הגדרה מהי הזכות לפרטיות</a:t>
            </a:r>
            <a:endParaRPr lang="en-US" b="1" dirty="0">
              <a:solidFill>
                <a:schemeClr val="tx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2186880" y="3429000"/>
            <a:ext cx="6705600" cy="685800"/>
          </a:xfrm>
        </p:spPr>
        <p:txBody>
          <a:bodyPr>
            <a:noAutofit/>
          </a:bodyPr>
          <a:lstStyle/>
          <a:p>
            <a:pPr lvl="0" algn="r"/>
            <a:endParaRPr lang="he-IL" sz="500" b="1" dirty="0">
              <a:latin typeface="David" panose="020E0502060401010101" pitchFamily="34" charset="-79"/>
              <a:cs typeface="David" panose="020E0502060401010101" pitchFamily="34" charset="-79"/>
            </a:endParaRPr>
          </a:p>
          <a:p>
            <a:pPr lvl="0" algn="r"/>
            <a:endParaRPr lang="he-IL" sz="900" b="1" dirty="0">
              <a:latin typeface="David" panose="020E0502060401010101" pitchFamily="34" charset="-79"/>
              <a:cs typeface="David" panose="020E0502060401010101" pitchFamily="34" charset="-79"/>
            </a:endParaRPr>
          </a:p>
        </p:txBody>
      </p:sp>
      <p:sp>
        <p:nvSpPr>
          <p:cNvPr id="8" name="כותרת 1">
            <a:extLst>
              <a:ext uri="{FF2B5EF4-FFF2-40B4-BE49-F238E27FC236}">
                <a16:creationId xmlns:a16="http://schemas.microsoft.com/office/drawing/2014/main" id="{2D9A6A46-082B-4C13-98B1-985CE9E700C4}"/>
              </a:ext>
            </a:extLst>
          </p:cNvPr>
          <p:cNvSpPr txBox="1">
            <a:spLocks/>
          </p:cNvSpPr>
          <p:nvPr/>
        </p:nvSpPr>
        <p:spPr>
          <a:xfrm>
            <a:off x="539552" y="544522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6" name="תמונה 5">
            <a:extLst>
              <a:ext uri="{FF2B5EF4-FFF2-40B4-BE49-F238E27FC236}">
                <a16:creationId xmlns:a16="http://schemas.microsoft.com/office/drawing/2014/main" id="{A9714FB4-C1C6-444F-A3E5-62902DBDF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654722"/>
            <a:ext cx="4392488" cy="2222550"/>
          </a:xfrm>
          <a:prstGeom prst="rect">
            <a:avLst/>
          </a:prstGeom>
        </p:spPr>
      </p:pic>
      <p:pic>
        <p:nvPicPr>
          <p:cNvPr id="7" name="Picture 2" descr="http://www.danhay.co.il/images/logo.png">
            <a:extLst>
              <a:ext uri="{FF2B5EF4-FFF2-40B4-BE49-F238E27FC236}">
                <a16:creationId xmlns:a16="http://schemas.microsoft.com/office/drawing/2014/main" id="{A08B3C67-BBEF-435B-A8B2-5188A85D4586}"/>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00789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7750" y="218324"/>
            <a:ext cx="6477000" cy="1828800"/>
          </a:xfrm>
        </p:spPr>
        <p:txBody>
          <a:bodyPr>
            <a:noAutofit/>
          </a:bodyPr>
          <a:lstStyle/>
          <a:p>
            <a:pPr algn="ctr"/>
            <a:r>
              <a:rPr lang="he-IL" sz="3800" b="1" dirty="0">
                <a:latin typeface="David" panose="020E0502060401010101" pitchFamily="34" charset="-79"/>
                <a:cs typeface="David" panose="020E0502060401010101" pitchFamily="34" charset="-79"/>
              </a:rPr>
              <a:t>החוק נפתח בקביעה (סעיף 1):</a:t>
            </a:r>
            <a:endParaRPr lang="en-US" sz="38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673611" y="2492896"/>
            <a:ext cx="8185278" cy="3254984"/>
          </a:xfrm>
        </p:spPr>
        <p:txBody>
          <a:bodyPr>
            <a:noAutofit/>
          </a:bodyPr>
          <a:lstStyle/>
          <a:p>
            <a:pPr algn="r"/>
            <a:r>
              <a:rPr lang="he-IL" sz="3200" b="1" dirty="0">
                <a:solidFill>
                  <a:schemeClr val="tx2">
                    <a:lumMod val="75000"/>
                  </a:schemeClr>
                </a:solidFill>
                <a:latin typeface="David" panose="020E0502060401010101" pitchFamily="34" charset="-79"/>
                <a:cs typeface="David" panose="020E0502060401010101" pitchFamily="34" charset="-79"/>
              </a:rPr>
              <a:t>     "לא יפגע אדם בפרטיות של זולתו ללא הסכמתו".</a:t>
            </a:r>
          </a:p>
          <a:p>
            <a:pPr algn="r"/>
            <a:endParaRPr lang="he-IL" sz="4000" b="1" dirty="0">
              <a:latin typeface="David" panose="020E0502060401010101" pitchFamily="34" charset="-79"/>
              <a:cs typeface="David" panose="020E0502060401010101" pitchFamily="34" charset="-79"/>
            </a:endParaRPr>
          </a:p>
          <a:p>
            <a:pPr algn="r"/>
            <a:r>
              <a:rPr lang="he-IL" sz="2800" b="1" dirty="0">
                <a:latin typeface="David" panose="020E0502060401010101" pitchFamily="34" charset="-79"/>
                <a:cs typeface="David" panose="020E0502060401010101" pitchFamily="34" charset="-79"/>
              </a:rPr>
              <a:t>- המשמעות: ההסכמה היא חלק ממרכיבי העילה.</a:t>
            </a:r>
          </a:p>
          <a:p>
            <a:pPr algn="r"/>
            <a:endParaRPr lang="he-IL" sz="1400" b="1" dirty="0">
              <a:latin typeface="David" panose="020E0502060401010101" pitchFamily="34" charset="-79"/>
              <a:cs typeface="David" panose="020E0502060401010101" pitchFamily="34" charset="-79"/>
            </a:endParaRPr>
          </a:p>
          <a:p>
            <a:pPr algn="r"/>
            <a:r>
              <a:rPr lang="he-IL" sz="2800" b="1" dirty="0">
                <a:latin typeface="David" panose="020E0502060401010101" pitchFamily="34" charset="-79"/>
                <a:cs typeface="David" panose="020E0502060401010101" pitchFamily="34" charset="-79"/>
              </a:rPr>
              <a:t>- האם לא ראוי שתהיה טענת הגנה?</a:t>
            </a:r>
          </a:p>
          <a:p>
            <a:pPr algn="r">
              <a:buNone/>
            </a:pPr>
            <a:endParaRPr lang="en-US" sz="1800" b="1" dirty="0">
              <a:latin typeface="David" panose="020E0502060401010101" pitchFamily="34" charset="-79"/>
              <a:cs typeface="David" panose="020E0502060401010101" pitchFamily="34" charset="-79"/>
            </a:endParaRPr>
          </a:p>
          <a:p>
            <a:pPr lvl="0" algn="r"/>
            <a:endParaRPr lang="he-IL" sz="1800" b="1" dirty="0">
              <a:latin typeface="David" panose="020E0502060401010101" pitchFamily="34" charset="-79"/>
              <a:cs typeface="David" panose="020E0502060401010101" pitchFamily="34" charset="-79"/>
            </a:endParaRPr>
          </a:p>
          <a:p>
            <a:pPr lvl="0" algn="r"/>
            <a:endParaRPr lang="he-IL" sz="1800" b="1" dirty="0">
              <a:latin typeface="David" panose="020E0502060401010101" pitchFamily="34" charset="-79"/>
              <a:cs typeface="David" panose="020E0502060401010101" pitchFamily="34" charset="-79"/>
            </a:endParaRPr>
          </a:p>
          <a:p>
            <a:pPr algn="r">
              <a:buNone/>
            </a:pPr>
            <a:r>
              <a:rPr lang="he-IL" sz="1800" b="1" dirty="0">
                <a:latin typeface="David" panose="020E0502060401010101" pitchFamily="34" charset="-79"/>
                <a:cs typeface="David" panose="020E0502060401010101" pitchFamily="34" charset="-79"/>
              </a:rPr>
              <a:t> </a:t>
            </a:r>
            <a:endParaRPr lang="en-US" sz="1800" b="1" dirty="0">
              <a:latin typeface="David" panose="020E0502060401010101" pitchFamily="34" charset="-79"/>
              <a:cs typeface="David" panose="020E0502060401010101" pitchFamily="34" charset="-79"/>
            </a:endParaRPr>
          </a:p>
        </p:txBody>
      </p:sp>
      <p:sp>
        <p:nvSpPr>
          <p:cNvPr id="10" name="כותרת 1">
            <a:extLst>
              <a:ext uri="{FF2B5EF4-FFF2-40B4-BE49-F238E27FC236}">
                <a16:creationId xmlns:a16="http://schemas.microsoft.com/office/drawing/2014/main" id="{E0D1E8BC-6433-4671-B95B-5FC4D795F38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6" name="Picture 2" descr="http://www.danhay.co.il/images/logo.png">
            <a:extLst>
              <a:ext uri="{FF2B5EF4-FFF2-40B4-BE49-F238E27FC236}">
                <a16:creationId xmlns:a16="http://schemas.microsoft.com/office/drawing/2014/main" id="{984F154C-BAC3-4993-8C34-773907FBBE6B}"/>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03078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825379" y="764704"/>
            <a:ext cx="6477000" cy="980728"/>
          </a:xfrm>
        </p:spPr>
        <p:txBody>
          <a:bodyPr>
            <a:noAutofit/>
          </a:bodyPr>
          <a:lstStyle/>
          <a:p>
            <a:pPr algn="ctr"/>
            <a:r>
              <a:rPr lang="he-IL" sz="4000" b="1" dirty="0">
                <a:latin typeface="David" panose="020E0502060401010101" pitchFamily="34" charset="-79"/>
                <a:cs typeface="David" panose="020E0502060401010101" pitchFamily="34" charset="-79"/>
              </a:rPr>
              <a:t>הגדרת ההסכמה (סעיף 3):</a:t>
            </a:r>
            <a:endParaRPr lang="en-US" sz="40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8" name="TextBox 7"/>
          <p:cNvSpPr txBox="1"/>
          <p:nvPr/>
        </p:nvSpPr>
        <p:spPr>
          <a:xfrm>
            <a:off x="1403647" y="1633981"/>
            <a:ext cx="7363846" cy="3331681"/>
          </a:xfrm>
          <a:prstGeom prst="rect">
            <a:avLst/>
          </a:prstGeom>
          <a:noFill/>
        </p:spPr>
        <p:txBody>
          <a:bodyPr wrap="square" rtlCol="1">
            <a:spAutoFit/>
          </a:bodyPr>
          <a:lstStyle/>
          <a:p>
            <a:pPr lvl="0">
              <a:lnSpc>
                <a:spcPct val="200000"/>
              </a:lnSpc>
            </a:pPr>
            <a:r>
              <a:rPr lang="he-IL" sz="3200" b="1" dirty="0">
                <a:solidFill>
                  <a:schemeClr val="tx2">
                    <a:lumMod val="75000"/>
                  </a:schemeClr>
                </a:solidFill>
                <a:latin typeface="David" panose="020E0502060401010101" pitchFamily="34" charset="-79"/>
                <a:cs typeface="David" panose="020E0502060401010101" pitchFamily="34" charset="-79"/>
              </a:rPr>
              <a:t>"הסכמה מדעת – במפורש או מכללא"</a:t>
            </a:r>
            <a:endParaRPr lang="he-IL" sz="2600" b="1" dirty="0">
              <a:latin typeface="David" panose="020E0502060401010101" pitchFamily="34" charset="-79"/>
              <a:cs typeface="David" panose="020E0502060401010101" pitchFamily="34" charset="-79"/>
            </a:endParaRPr>
          </a:p>
          <a:p>
            <a:pPr lvl="0">
              <a:lnSpc>
                <a:spcPct val="200000"/>
              </a:lnSpc>
            </a:pPr>
            <a:r>
              <a:rPr lang="he-IL" sz="2600" b="1" dirty="0">
                <a:latin typeface="David" panose="020E0502060401010101" pitchFamily="34" charset="-79"/>
                <a:cs typeface="David" panose="020E0502060401010101" pitchFamily="34" charset="-79"/>
              </a:rPr>
              <a:t>- האם ראוי לקבוע הגדרה אחרת?</a:t>
            </a:r>
          </a:p>
          <a:p>
            <a:pPr lvl="0">
              <a:lnSpc>
                <a:spcPct val="200000"/>
              </a:lnSpc>
            </a:pPr>
            <a:r>
              <a:rPr lang="he-IL" sz="2600" b="1" dirty="0">
                <a:latin typeface="David" panose="020E0502060401010101" pitchFamily="34" charset="-79"/>
                <a:cs typeface="David" panose="020E0502060401010101" pitchFamily="34" charset="-79"/>
              </a:rPr>
              <a:t>- האם יש להגדיר "מדעת" ו- "הסכמה מכללא"?</a:t>
            </a:r>
            <a:endParaRPr lang="en-US" sz="2600" b="1" dirty="0">
              <a:latin typeface="David" panose="020E0502060401010101" pitchFamily="34" charset="-79"/>
              <a:cs typeface="David" panose="020E0502060401010101" pitchFamily="34" charset="-79"/>
            </a:endParaRPr>
          </a:p>
          <a:p>
            <a:pPr lvl="0">
              <a:lnSpc>
                <a:spcPct val="250000"/>
              </a:lnSpc>
            </a:pPr>
            <a:endParaRPr lang="en-US" sz="2000" b="1" dirty="0">
              <a:latin typeface="Aharoni" panose="02010803020104030203" pitchFamily="2" charset="-79"/>
              <a:cs typeface="Aharoni" panose="02010803020104030203" pitchFamily="2" charset="-79"/>
            </a:endParaRPr>
          </a:p>
        </p:txBody>
      </p:sp>
      <p:sp>
        <p:nvSpPr>
          <p:cNvPr id="10" name="כותרת 1">
            <a:extLst>
              <a:ext uri="{FF2B5EF4-FFF2-40B4-BE49-F238E27FC236}">
                <a16:creationId xmlns:a16="http://schemas.microsoft.com/office/drawing/2014/main" id="{CE0F1C93-8747-4227-B57D-0B6C7E1BEC19}"/>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9" name="Picture 2" descr="http://www.danhay.co.il/images/logo.png">
            <a:extLst>
              <a:ext uri="{FF2B5EF4-FFF2-40B4-BE49-F238E27FC236}">
                <a16:creationId xmlns:a16="http://schemas.microsoft.com/office/drawing/2014/main" id="{21E4FABE-8D73-4C67-B157-9609B4CE1933}"/>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pic>
        <p:nvPicPr>
          <p:cNvPr id="5" name="תמונה 4">
            <a:extLst>
              <a:ext uri="{FF2B5EF4-FFF2-40B4-BE49-F238E27FC236}">
                <a16:creationId xmlns:a16="http://schemas.microsoft.com/office/drawing/2014/main" id="{88911095-5789-44FD-B09F-7F9A462A69B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4419541"/>
            <a:ext cx="2789883" cy="1529739"/>
          </a:xfrm>
          <a:prstGeom prst="rect">
            <a:avLst/>
          </a:prstGeom>
        </p:spPr>
      </p:pic>
    </p:spTree>
    <p:extLst>
      <p:ext uri="{BB962C8B-B14F-4D97-AF65-F5344CB8AC3E}">
        <p14:creationId xmlns:p14="http://schemas.microsoft.com/office/powerpoint/2010/main" val="2035998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19672" y="776041"/>
            <a:ext cx="6477000" cy="993268"/>
          </a:xfrm>
        </p:spPr>
        <p:txBody>
          <a:bodyPr>
            <a:normAutofit/>
          </a:bodyPr>
          <a:lstStyle/>
          <a:p>
            <a:pPr algn="ctr"/>
            <a:r>
              <a:rPr lang="he-IL" sz="4000" b="1" dirty="0">
                <a:latin typeface="David" panose="020E0502060401010101" pitchFamily="34" charset="-79"/>
                <a:cs typeface="David" panose="020E0502060401010101" pitchFamily="34" charset="-79"/>
              </a:rPr>
              <a:t>ממשיות הפגיעה (סעיף 6):</a:t>
            </a:r>
            <a:endParaRPr lang="en-US" sz="40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611560" y="2758261"/>
            <a:ext cx="8280921" cy="2520280"/>
          </a:xfrm>
        </p:spPr>
        <p:txBody>
          <a:bodyPr>
            <a:noAutofit/>
          </a:bodyPr>
          <a:lstStyle/>
          <a:p>
            <a:pPr lvl="0" algn="r"/>
            <a:r>
              <a:rPr lang="he-IL" sz="2800" b="1" dirty="0">
                <a:solidFill>
                  <a:schemeClr val="tx2">
                    <a:lumMod val="75000"/>
                  </a:schemeClr>
                </a:solidFill>
                <a:latin typeface="David" panose="020E0502060401010101" pitchFamily="34" charset="-79"/>
                <a:cs typeface="David" panose="020E0502060401010101" pitchFamily="34" charset="-79"/>
              </a:rPr>
              <a:t>"לא תהיה זכות לתביעה אזרחית או פלילית לפי חוק זה בשל פגיעה שאין בה ממש".</a:t>
            </a:r>
          </a:p>
          <a:p>
            <a:pPr lvl="0" algn="r"/>
            <a:endParaRPr lang="he-IL" sz="2800" b="1" dirty="0">
              <a:solidFill>
                <a:schemeClr val="tx2">
                  <a:lumMod val="75000"/>
                </a:schemeClr>
              </a:solidFill>
              <a:latin typeface="David" panose="020E0502060401010101" pitchFamily="34" charset="-79"/>
              <a:cs typeface="David" panose="020E0502060401010101" pitchFamily="34" charset="-79"/>
            </a:endParaRPr>
          </a:p>
          <a:p>
            <a:pPr lvl="0" algn="r"/>
            <a:endParaRPr lang="he-IL" sz="900" b="1" dirty="0">
              <a:solidFill>
                <a:schemeClr val="tx2">
                  <a:lumMod val="75000"/>
                </a:schemeClr>
              </a:solidFill>
              <a:latin typeface="David" panose="020E0502060401010101" pitchFamily="34" charset="-79"/>
              <a:cs typeface="David" panose="020E0502060401010101" pitchFamily="34" charset="-79"/>
            </a:endParaRPr>
          </a:p>
          <a:p>
            <a:pPr lvl="0" algn="r"/>
            <a:r>
              <a:rPr lang="he-IL" b="1" dirty="0">
                <a:solidFill>
                  <a:schemeClr val="tx1"/>
                </a:solidFill>
                <a:latin typeface="David" panose="020E0502060401010101" pitchFamily="34" charset="-79"/>
                <a:cs typeface="David" panose="020E0502060401010101" pitchFamily="34" charset="-79"/>
              </a:rPr>
              <a:t>- האם ראוי שתהא חלק מהעילה?</a:t>
            </a:r>
          </a:p>
          <a:p>
            <a:pPr marL="457200" lvl="0" indent="-457200" algn="r">
              <a:buFontTx/>
              <a:buChar char="-"/>
            </a:pPr>
            <a:endParaRPr lang="he-IL" sz="1600" b="1" dirty="0">
              <a:solidFill>
                <a:schemeClr val="tx1"/>
              </a:solidFill>
              <a:latin typeface="David" panose="020E0502060401010101" pitchFamily="34" charset="-79"/>
              <a:cs typeface="David" panose="020E0502060401010101" pitchFamily="34" charset="-79"/>
            </a:endParaRPr>
          </a:p>
          <a:p>
            <a:pPr lvl="0" algn="r"/>
            <a:r>
              <a:rPr lang="he-IL" b="1" dirty="0">
                <a:solidFill>
                  <a:schemeClr val="tx1"/>
                </a:solidFill>
                <a:latin typeface="David" panose="020E0502060401010101" pitchFamily="34" charset="-79"/>
                <a:cs typeface="David" panose="020E0502060401010101" pitchFamily="34" charset="-79"/>
              </a:rPr>
              <a:t>- האם ראוי להפוך אותה לטענת הגנה?</a:t>
            </a:r>
            <a:endParaRPr lang="en-US" b="1" dirty="0">
              <a:solidFill>
                <a:schemeClr val="tx1"/>
              </a:solidFill>
              <a:latin typeface="David" panose="020E0502060401010101" pitchFamily="34" charset="-79"/>
              <a:cs typeface="David" panose="020E0502060401010101" pitchFamily="34" charset="-79"/>
            </a:endParaRPr>
          </a:p>
          <a:p>
            <a:pPr marL="514350" indent="-514350" algn="r">
              <a:lnSpc>
                <a:spcPct val="150000"/>
              </a:lnSpc>
              <a:buAutoNum type="arabicParenBoth"/>
            </a:pPr>
            <a:endParaRPr lang="en-US" sz="1800" b="1" dirty="0">
              <a:latin typeface="David" panose="020E0502060401010101" pitchFamily="34" charset="-79"/>
              <a:cs typeface="David" panose="020E0502060401010101" pitchFamily="34" charset="-79"/>
            </a:endParaRPr>
          </a:p>
        </p:txBody>
      </p:sp>
      <p:sp>
        <p:nvSpPr>
          <p:cNvPr id="8" name="כותרת 1">
            <a:extLst>
              <a:ext uri="{FF2B5EF4-FFF2-40B4-BE49-F238E27FC236}">
                <a16:creationId xmlns:a16="http://schemas.microsoft.com/office/drawing/2014/main" id="{54B964C8-3EF3-45C6-B3F7-7DD8751E8AB4}"/>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1" name="Picture 3">
            <a:extLst>
              <a:ext uri="{FF2B5EF4-FFF2-40B4-BE49-F238E27FC236}">
                <a16:creationId xmlns:a16="http://schemas.microsoft.com/office/drawing/2014/main" id="{F1712417-870D-4457-AB84-DC0D7CADEF92}"/>
              </a:ext>
            </a:extLst>
          </p:cNvPr>
          <p:cNvPicPr>
            <a:picLocks noChangeAspect="1" noChangeArrowheads="1"/>
          </p:cNvPicPr>
          <p:nvPr/>
        </p:nvPicPr>
        <p:blipFill>
          <a:blip r:embed="rId3" cstate="print"/>
          <a:srcRect/>
          <a:stretch>
            <a:fillRect/>
          </a:stretch>
        </p:blipFill>
        <p:spPr bwMode="auto">
          <a:xfrm>
            <a:off x="35496" y="3896339"/>
            <a:ext cx="2556284" cy="2052941"/>
          </a:xfrm>
          <a:prstGeom prst="rect">
            <a:avLst/>
          </a:prstGeom>
          <a:noFill/>
          <a:ln w="9525">
            <a:noFill/>
            <a:miter lim="800000"/>
            <a:headEnd/>
            <a:tailEnd/>
          </a:ln>
        </p:spPr>
      </p:pic>
      <p:pic>
        <p:nvPicPr>
          <p:cNvPr id="7" name="Picture 2" descr="http://www.danhay.co.il/images/logo.png">
            <a:extLst>
              <a:ext uri="{FF2B5EF4-FFF2-40B4-BE49-F238E27FC236}">
                <a16:creationId xmlns:a16="http://schemas.microsoft.com/office/drawing/2014/main" id="{9801C1FE-ABCE-4476-AA71-A56F756A99EF}"/>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60881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7234" y="1492439"/>
            <a:ext cx="8436759" cy="3813334"/>
          </a:xfrm>
        </p:spPr>
        <p:txBody>
          <a:bodyPr>
            <a:noAutofit/>
          </a:bodyPr>
          <a:lstStyle/>
          <a:p>
            <a:pPr algn="r"/>
            <a:r>
              <a:rPr lang="he-IL" sz="4000" b="1" dirty="0">
                <a:latin typeface="David" panose="020E0502060401010101" pitchFamily="34" charset="-79"/>
                <a:cs typeface="David" panose="020E0502060401010101" pitchFamily="34" charset="-79"/>
              </a:rPr>
              <a:t>	   רשימת דרכי הפגיעה (סעיף 2):</a:t>
            </a:r>
            <a:br>
              <a:rPr lang="he-IL" sz="4000" b="1" dirty="0">
                <a:latin typeface="David" panose="020E0502060401010101" pitchFamily="34" charset="-79"/>
                <a:cs typeface="David" panose="020E0502060401010101" pitchFamily="34" charset="-79"/>
              </a:rPr>
            </a:br>
            <a:br>
              <a:rPr lang="he-IL" sz="4000" b="1" dirty="0">
                <a:latin typeface="David" panose="020E0502060401010101" pitchFamily="34" charset="-79"/>
                <a:cs typeface="David" panose="020E0502060401010101" pitchFamily="34" charset="-79"/>
              </a:rPr>
            </a:br>
            <a:br>
              <a:rPr lang="he-IL" sz="2700" b="1" dirty="0">
                <a:latin typeface="David" panose="020E0502060401010101" pitchFamily="34" charset="-79"/>
                <a:cs typeface="David" panose="020E0502060401010101" pitchFamily="34" charset="-79"/>
              </a:rPr>
            </a:br>
            <a:r>
              <a:rPr lang="he-IL" sz="2700" b="1" dirty="0">
                <a:solidFill>
                  <a:schemeClr val="tx1"/>
                </a:solidFill>
                <a:latin typeface="David" panose="020E0502060401010101" pitchFamily="34" charset="-79"/>
                <a:cs typeface="David" panose="020E0502060401010101" pitchFamily="34" charset="-79"/>
              </a:rPr>
              <a:t>- האם ראוי שתהא רשימה סגורה?</a:t>
            </a:r>
            <a:br>
              <a:rPr lang="he-IL" sz="2700" b="1" dirty="0">
                <a:solidFill>
                  <a:schemeClr val="tx1"/>
                </a:solidFill>
                <a:latin typeface="David" panose="020E0502060401010101" pitchFamily="34" charset="-79"/>
                <a:cs typeface="David" panose="020E0502060401010101" pitchFamily="34" charset="-79"/>
              </a:rPr>
            </a:br>
            <a:br>
              <a:rPr lang="he-IL" sz="2700" b="1" dirty="0">
                <a:solidFill>
                  <a:schemeClr val="tx1"/>
                </a:solidFill>
                <a:latin typeface="David" panose="020E0502060401010101" pitchFamily="34" charset="-79"/>
                <a:cs typeface="David" panose="020E0502060401010101" pitchFamily="34" charset="-79"/>
              </a:rPr>
            </a:br>
            <a:r>
              <a:rPr lang="he-IL" sz="2700" b="1" dirty="0">
                <a:solidFill>
                  <a:schemeClr val="tx1"/>
                </a:solidFill>
                <a:latin typeface="David" panose="020E0502060401010101" pitchFamily="34" charset="-79"/>
                <a:cs typeface="David" panose="020E0502060401010101" pitchFamily="34" charset="-79"/>
              </a:rPr>
              <a:t>- האם הרשימה מספקת?</a:t>
            </a:r>
            <a:br>
              <a:rPr lang="he-IL" sz="2700" b="1" dirty="0">
                <a:solidFill>
                  <a:schemeClr val="tx1"/>
                </a:solidFill>
                <a:latin typeface="David" panose="020E0502060401010101" pitchFamily="34" charset="-79"/>
                <a:cs typeface="David" panose="020E0502060401010101" pitchFamily="34" charset="-79"/>
              </a:rPr>
            </a:br>
            <a:br>
              <a:rPr lang="he-IL" sz="2700" b="1" dirty="0">
                <a:solidFill>
                  <a:schemeClr val="tx1"/>
                </a:solidFill>
                <a:latin typeface="David" panose="020E0502060401010101" pitchFamily="34" charset="-79"/>
                <a:cs typeface="David" panose="020E0502060401010101" pitchFamily="34" charset="-79"/>
              </a:rPr>
            </a:br>
            <a:r>
              <a:rPr lang="he-IL" sz="2700" b="1" dirty="0">
                <a:solidFill>
                  <a:schemeClr val="tx1"/>
                </a:solidFill>
                <a:latin typeface="David" panose="020E0502060401010101" pitchFamily="34" charset="-79"/>
                <a:cs typeface="David" panose="020E0502060401010101" pitchFamily="34" charset="-79"/>
              </a:rPr>
              <a:t>- האם ראוי לצמצם / להרחיב אותה?</a:t>
            </a:r>
            <a:br>
              <a:rPr lang="he-IL" b="1" dirty="0">
                <a:latin typeface="David" panose="020E0502060401010101" pitchFamily="34" charset="-79"/>
                <a:cs typeface="David" panose="020E0502060401010101" pitchFamily="34" charset="-79"/>
              </a:rPr>
            </a:br>
            <a:endParaRPr lang="en-US" sz="32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9" name="כותרת 1">
            <a:extLst>
              <a:ext uri="{FF2B5EF4-FFF2-40B4-BE49-F238E27FC236}">
                <a16:creationId xmlns:a16="http://schemas.microsoft.com/office/drawing/2014/main" id="{F1FA49EE-C531-43E4-B906-2C7A9E39BD73}"/>
              </a:ext>
            </a:extLst>
          </p:cNvPr>
          <p:cNvSpPr txBox="1">
            <a:spLocks/>
          </p:cNvSpPr>
          <p:nvPr/>
        </p:nvSpPr>
        <p:spPr>
          <a:xfrm>
            <a:off x="467544" y="5391160"/>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BDB5EDE9-837E-423B-9AA3-08D4C21EF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780928"/>
            <a:ext cx="2880320" cy="1998343"/>
          </a:xfrm>
          <a:prstGeom prst="rect">
            <a:avLst/>
          </a:prstGeom>
        </p:spPr>
      </p:pic>
      <p:pic>
        <p:nvPicPr>
          <p:cNvPr id="7" name="Picture 2" descr="http://www.danhay.co.il/images/logo.png">
            <a:extLst>
              <a:ext uri="{FF2B5EF4-FFF2-40B4-BE49-F238E27FC236}">
                <a16:creationId xmlns:a16="http://schemas.microsoft.com/office/drawing/2014/main" id="{A4549411-626F-463A-B8A1-F1C66972523D}"/>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686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39079" y="1844824"/>
            <a:ext cx="8752486" cy="3250686"/>
          </a:xfrm>
        </p:spPr>
        <p:txBody>
          <a:bodyPr>
            <a:noAutofit/>
          </a:bodyPr>
          <a:lstStyle/>
          <a:p>
            <a:pPr lvl="0" algn="r"/>
            <a:r>
              <a:rPr lang="he-IL" sz="2800" b="1" u="sng" dirty="0">
                <a:solidFill>
                  <a:schemeClr val="tx1"/>
                </a:solidFill>
                <a:latin typeface="David" panose="020E0502060401010101" pitchFamily="34" charset="-79"/>
                <a:cs typeface="David" panose="020E0502060401010101" pitchFamily="34" charset="-79"/>
              </a:rPr>
              <a:t>פתרונות אפשריים</a:t>
            </a:r>
            <a:r>
              <a:rPr lang="he-IL" sz="2800" b="1" dirty="0">
                <a:solidFill>
                  <a:schemeClr val="tx1"/>
                </a:solidFill>
                <a:latin typeface="David" panose="020E0502060401010101" pitchFamily="34" charset="-79"/>
                <a:cs typeface="David" panose="020E0502060401010101" pitchFamily="34" charset="-79"/>
              </a:rPr>
              <a:t>:</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1. בחינה מהותית – האם נאסף או מעובד מידע שנאסף באיחוד? האם מוצעים          שירותים באירופה?</a:t>
            </a:r>
          </a:p>
          <a:p>
            <a:pPr lvl="0" algn="r"/>
            <a:r>
              <a:rPr lang="he-IL" sz="2400" dirty="0">
                <a:solidFill>
                  <a:schemeClr val="tx1"/>
                </a:solidFill>
                <a:latin typeface="David" panose="020E0502060401010101" pitchFamily="34" charset="-79"/>
                <a:cs typeface="David" panose="020E0502060401010101" pitchFamily="34" charset="-79"/>
              </a:rPr>
              <a:t>2. סיווג אדם לפי תושבות המס שלו;</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3. התייחסות לסממנים אירופאיים (כתובת המייל עם סיומת של מדינה אירופאית);</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4. ועוד...</a:t>
            </a:r>
            <a:br>
              <a:rPr lang="en-US" sz="2400" dirty="0">
                <a:solidFill>
                  <a:schemeClr val="tx1"/>
                </a:solidFill>
                <a:latin typeface="David" panose="020E0502060401010101" pitchFamily="34" charset="-79"/>
                <a:cs typeface="David" panose="020E0502060401010101" pitchFamily="34" charset="-79"/>
              </a:rPr>
            </a:br>
            <a:br>
              <a:rPr lang="en-US" sz="2000" dirty="0">
                <a:solidFill>
                  <a:schemeClr val="tx1"/>
                </a:solidFill>
                <a:latin typeface="David" panose="020E0502060401010101" pitchFamily="34" charset="-79"/>
                <a:cs typeface="David" panose="020E0502060401010101" pitchFamily="34" charset="-79"/>
              </a:rPr>
            </a:br>
            <a:r>
              <a:rPr lang="he-IL" sz="20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3271651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5706" y="446338"/>
            <a:ext cx="8888288" cy="5430934"/>
          </a:xfrm>
        </p:spPr>
        <p:txBody>
          <a:bodyPr>
            <a:noAutofit/>
          </a:bodyPr>
          <a:lstStyle/>
          <a:p>
            <a:pPr algn="r"/>
            <a:r>
              <a:rPr lang="he-IL" sz="2800" b="1" dirty="0">
                <a:latin typeface="David" panose="020E0502060401010101" pitchFamily="34" charset="-79"/>
                <a:cs typeface="David" panose="020E0502060401010101" pitchFamily="34" charset="-79"/>
              </a:rPr>
              <a:t>ראו למשל את שני הסעיפים הבאים:</a:t>
            </a:r>
            <a:br>
              <a:rPr lang="he-IL" sz="2400" b="1" dirty="0">
                <a:latin typeface="David" panose="020E0502060401010101" pitchFamily="34" charset="-79"/>
                <a:cs typeface="David" panose="020E0502060401010101" pitchFamily="34" charset="-79"/>
              </a:rPr>
            </a:br>
            <a:br>
              <a:rPr lang="he-IL" sz="2400" b="1" dirty="0">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(4) פרסום תצלומו של אדם ברבים בנסיבות שבהן עלול הפרסום להשפילו או    לבזותו;</a:t>
            </a:r>
            <a:br>
              <a:rPr lang="he-IL" sz="2400" b="1" dirty="0">
                <a:solidFill>
                  <a:schemeClr val="tx1"/>
                </a:solidFill>
                <a:latin typeface="David" panose="020E0502060401010101" pitchFamily="34" charset="-79"/>
                <a:cs typeface="David" panose="020E0502060401010101" pitchFamily="34" charset="-79"/>
              </a:rPr>
            </a:br>
            <a:br>
              <a:rPr lang="he-IL" sz="2400" b="1"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(4א) פרסום תצלומו של נפגע ברבים שצולם בזמן הפגיעה או סמוך לאחריה באופן שניתן לזהותו ובנסיבות שבהן עלול הפרסום להביאו במבוכה, למעט פרסום תצלום בלא השהיות בין רגע הצילום לרגע השידור בפועל שאינו חורג מהסביר באותן נסיבות; לעניין זה, "נפגע" – מי שסבל מפגיעה גופנית או נפשית עקב אירוע פתאומי ושפגיעתו ניכרת לעין;</a:t>
            </a:r>
            <a:br>
              <a:rPr lang="he-IL" sz="2400" b="1" dirty="0">
                <a:solidFill>
                  <a:schemeClr val="tx1"/>
                </a:solidFill>
                <a:latin typeface="David" panose="020E0502060401010101" pitchFamily="34" charset="-79"/>
                <a:cs typeface="David" panose="020E0502060401010101" pitchFamily="34" charset="-79"/>
              </a:rPr>
            </a:br>
            <a:br>
              <a:rPr lang="he-IL" sz="2400" b="1" dirty="0">
                <a:solidFill>
                  <a:schemeClr val="tx1"/>
                </a:solidFill>
                <a:latin typeface="David" panose="020E0502060401010101" pitchFamily="34" charset="-79"/>
                <a:cs typeface="David" panose="020E0502060401010101" pitchFamily="34" charset="-79"/>
              </a:rPr>
            </a:br>
            <a:r>
              <a:rPr lang="he-IL" sz="2400" b="1" dirty="0">
                <a:solidFill>
                  <a:schemeClr val="tx2">
                    <a:lumMod val="75000"/>
                  </a:schemeClr>
                </a:solidFill>
                <a:latin typeface="David" panose="020E0502060401010101" pitchFamily="34" charset="-79"/>
                <a:cs typeface="David" panose="020E0502060401010101" pitchFamily="34" charset="-79"/>
              </a:rPr>
              <a:t>- האם 4א לא מיותר?</a:t>
            </a: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9" name="כותרת 1">
            <a:extLst>
              <a:ext uri="{FF2B5EF4-FFF2-40B4-BE49-F238E27FC236}">
                <a16:creationId xmlns:a16="http://schemas.microsoft.com/office/drawing/2014/main" id="{1067FF87-7B9B-487A-AB38-BB532F81347E}"/>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6" name="Picture 2" descr="http://www.danhay.co.il/images/logo.png">
            <a:extLst>
              <a:ext uri="{FF2B5EF4-FFF2-40B4-BE49-F238E27FC236}">
                <a16:creationId xmlns:a16="http://schemas.microsoft.com/office/drawing/2014/main" id="{D923D7D9-E90C-4296-AA90-609F61277C3C}"/>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87262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16918" y="888469"/>
            <a:ext cx="6477000" cy="1026599"/>
          </a:xfrm>
        </p:spPr>
        <p:txBody>
          <a:bodyPr>
            <a:noAutofit/>
          </a:bodyPr>
          <a:lstStyle/>
          <a:p>
            <a:pPr algn="ctr"/>
            <a:r>
              <a:rPr lang="he-IL" b="1" dirty="0">
                <a:latin typeface="David" panose="020E0502060401010101" pitchFamily="34" charset="-79"/>
                <a:cs typeface="David" panose="020E0502060401010101" pitchFamily="34" charset="-79"/>
              </a:rPr>
              <a:t>מה זה שימוש?</a:t>
            </a:r>
            <a:endParaRPr lang="en-US" sz="32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8" name="TextBox 7"/>
          <p:cNvSpPr txBox="1"/>
          <p:nvPr/>
        </p:nvSpPr>
        <p:spPr>
          <a:xfrm>
            <a:off x="-895516" y="1840791"/>
            <a:ext cx="8210872" cy="1708160"/>
          </a:xfrm>
          <a:prstGeom prst="rect">
            <a:avLst/>
          </a:prstGeom>
          <a:noFill/>
        </p:spPr>
        <p:txBody>
          <a:bodyPr wrap="square" rtlCol="1">
            <a:spAutoFit/>
          </a:bodyPr>
          <a:lstStyle/>
          <a:p>
            <a:pPr lvl="0">
              <a:lnSpc>
                <a:spcPct val="200000"/>
              </a:lnSpc>
            </a:pPr>
            <a:r>
              <a:rPr lang="he-IL" sz="2800" b="1" dirty="0">
                <a:latin typeface="David" panose="020E0502060401010101" pitchFamily="34" charset="-79"/>
                <a:cs typeface="David" panose="020E0502060401010101" pitchFamily="34" charset="-79"/>
              </a:rPr>
              <a:t>      הגדרה על דרך הדוגמה (סעיף 3):</a:t>
            </a:r>
          </a:p>
          <a:p>
            <a:pPr lvl="0">
              <a:lnSpc>
                <a:spcPct val="200000"/>
              </a:lnSpc>
            </a:pPr>
            <a:r>
              <a:rPr lang="he-IL" sz="2800" b="1" dirty="0">
                <a:solidFill>
                  <a:schemeClr val="tx2">
                    <a:lumMod val="75000"/>
                  </a:schemeClr>
                </a:solidFill>
                <a:latin typeface="David" panose="020E0502060401010101" pitchFamily="34" charset="-79"/>
                <a:cs typeface="David" panose="020E0502060401010101" pitchFamily="34" charset="-79"/>
              </a:rPr>
              <a:t>"שימוש – לרבות גילוי, העברה ומסירה".</a:t>
            </a:r>
            <a:endParaRPr lang="en-US" sz="2800" b="1" dirty="0">
              <a:solidFill>
                <a:schemeClr val="tx2">
                  <a:lumMod val="75000"/>
                </a:schemeClr>
              </a:solidFill>
              <a:latin typeface="David" panose="020E0502060401010101" pitchFamily="34" charset="-79"/>
              <a:cs typeface="David" panose="020E0502060401010101" pitchFamily="34" charset="-79"/>
            </a:endParaRPr>
          </a:p>
        </p:txBody>
      </p:sp>
      <p:sp>
        <p:nvSpPr>
          <p:cNvPr id="10" name="כותרת 1">
            <a:extLst>
              <a:ext uri="{FF2B5EF4-FFF2-40B4-BE49-F238E27FC236}">
                <a16:creationId xmlns:a16="http://schemas.microsoft.com/office/drawing/2014/main" id="{CE0F1C93-8747-4227-B57D-0B6C7E1BEC19}"/>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DC614590-B055-4173-B2FB-73708440C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668" y="4288919"/>
            <a:ext cx="2857500" cy="1600200"/>
          </a:xfrm>
          <a:prstGeom prst="rect">
            <a:avLst/>
          </a:prstGeom>
        </p:spPr>
      </p:pic>
      <p:pic>
        <p:nvPicPr>
          <p:cNvPr id="9" name="Picture 2" descr="http://www.danhay.co.il/images/logo.png">
            <a:extLst>
              <a:ext uri="{FF2B5EF4-FFF2-40B4-BE49-F238E27FC236}">
                <a16:creationId xmlns:a16="http://schemas.microsoft.com/office/drawing/2014/main" id="{FF34260A-969F-4EEE-BF69-7257CBD1EDCE}"/>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49777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3860" y="794500"/>
            <a:ext cx="8888288" cy="1170195"/>
          </a:xfrm>
        </p:spPr>
        <p:txBody>
          <a:bodyPr>
            <a:noAutofit/>
          </a:bodyPr>
          <a:lstStyle/>
          <a:p>
            <a:pPr algn="ctr"/>
            <a:r>
              <a:rPr lang="he-IL" sz="2900" b="1" u="sng" dirty="0">
                <a:solidFill>
                  <a:schemeClr val="tx1"/>
                </a:solidFill>
                <a:latin typeface="David" panose="020E0502060401010101" pitchFamily="34" charset="-79"/>
                <a:cs typeface="David" panose="020E0502060401010101" pitchFamily="34" charset="-79"/>
              </a:rPr>
              <a:t>ראו למשל את סעיף 9 לחוק הקובע שתהא זו פגיעה בפרטיות</a:t>
            </a:r>
            <a:r>
              <a:rPr lang="he-IL" sz="2900" b="1" dirty="0">
                <a:solidFill>
                  <a:schemeClr val="tx1"/>
                </a:solidFill>
                <a:latin typeface="David" panose="020E0502060401010101" pitchFamily="34" charset="-79"/>
                <a:cs typeface="David" panose="020E0502060401010101" pitchFamily="34" charset="-79"/>
              </a:rPr>
              <a:t>:</a:t>
            </a:r>
            <a:endParaRPr lang="en-US" sz="2900" b="1" dirty="0">
              <a:solidFill>
                <a:schemeClr val="tx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8" name="TextBox 7"/>
          <p:cNvSpPr txBox="1"/>
          <p:nvPr/>
        </p:nvSpPr>
        <p:spPr>
          <a:xfrm>
            <a:off x="395536" y="2372184"/>
            <a:ext cx="8424936" cy="2369880"/>
          </a:xfrm>
          <a:prstGeom prst="rect">
            <a:avLst/>
          </a:prstGeom>
          <a:noFill/>
        </p:spPr>
        <p:txBody>
          <a:bodyPr wrap="square" rtlCol="1">
            <a:spAutoFit/>
          </a:bodyPr>
          <a:lstStyle/>
          <a:p>
            <a:pPr lvl="0"/>
            <a:r>
              <a:rPr lang="he-IL" sz="3200" b="1" dirty="0">
                <a:solidFill>
                  <a:schemeClr val="tx2">
                    <a:lumMod val="75000"/>
                  </a:schemeClr>
                </a:solidFill>
                <a:latin typeface="David" panose="020E0502060401010101" pitchFamily="34" charset="-79"/>
                <a:cs typeface="David" panose="020E0502060401010101" pitchFamily="34" charset="-79"/>
              </a:rPr>
              <a:t>"שימוש בידיעה על ענייניו הפרטיים של אדם או מסירתה לאחר, שלא למטרה שלשמה נמסר".</a:t>
            </a:r>
          </a:p>
          <a:p>
            <a:pPr lvl="0"/>
            <a:endParaRPr lang="he-IL" sz="2800" b="1" dirty="0">
              <a:latin typeface="David" panose="020E0502060401010101" pitchFamily="34" charset="-79"/>
              <a:cs typeface="David" panose="020E0502060401010101" pitchFamily="34" charset="-79"/>
            </a:endParaRPr>
          </a:p>
          <a:p>
            <a:pPr lvl="0"/>
            <a:endParaRPr lang="he-IL" sz="2800" b="1" dirty="0">
              <a:latin typeface="David" panose="020E0502060401010101" pitchFamily="34" charset="-79"/>
              <a:cs typeface="David" panose="020E0502060401010101" pitchFamily="34" charset="-79"/>
            </a:endParaRPr>
          </a:p>
          <a:p>
            <a:pPr lvl="0"/>
            <a:r>
              <a:rPr lang="he-IL" sz="2800" b="1" dirty="0">
                <a:latin typeface="David" panose="020E0502060401010101" pitchFamily="34" charset="-79"/>
                <a:cs typeface="David" panose="020E0502060401010101" pitchFamily="34" charset="-79"/>
              </a:rPr>
              <a:t>לרבים הסעיף נראה כמו כתב חידה.</a:t>
            </a:r>
            <a:endParaRPr lang="en-US" sz="2800" b="1" dirty="0">
              <a:latin typeface="David" panose="020E0502060401010101" pitchFamily="34" charset="-79"/>
              <a:cs typeface="David" panose="020E0502060401010101" pitchFamily="34" charset="-79"/>
            </a:endParaRPr>
          </a:p>
        </p:txBody>
      </p:sp>
      <p:sp>
        <p:nvSpPr>
          <p:cNvPr id="10" name="כותרת 1">
            <a:extLst>
              <a:ext uri="{FF2B5EF4-FFF2-40B4-BE49-F238E27FC236}">
                <a16:creationId xmlns:a16="http://schemas.microsoft.com/office/drawing/2014/main" id="{49EF7979-A167-4795-B59B-89E864E95CC1}"/>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3" name="Picture 2" descr="https://excy.com/wp-content/uploads/2015/02/Inspire-Health-Be-a-Cheerleader-Not-a-Policeman.jpg">
            <a:extLst>
              <a:ext uri="{FF2B5EF4-FFF2-40B4-BE49-F238E27FC236}">
                <a16:creationId xmlns:a16="http://schemas.microsoft.com/office/drawing/2014/main" id="{F18E13DE-D41F-4FE6-8D2C-933CB7F540B5}"/>
              </a:ext>
            </a:extLst>
          </p:cNvP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27857" y="3645024"/>
            <a:ext cx="2067880" cy="2224781"/>
          </a:xfrm>
          <a:prstGeom prst="rect">
            <a:avLst/>
          </a:prstGeom>
          <a:noFill/>
        </p:spPr>
      </p:pic>
      <p:pic>
        <p:nvPicPr>
          <p:cNvPr id="9" name="Picture 2" descr="http://www.danhay.co.il/images/logo.png">
            <a:extLst>
              <a:ext uri="{FF2B5EF4-FFF2-40B4-BE49-F238E27FC236}">
                <a16:creationId xmlns:a16="http://schemas.microsoft.com/office/drawing/2014/main" id="{E9FB1595-A4E0-46CA-87C1-9683F3B51906}"/>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646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3528" y="538794"/>
            <a:ext cx="8820472" cy="1456968"/>
          </a:xfrm>
        </p:spPr>
        <p:txBody>
          <a:bodyPr>
            <a:noAutofit/>
          </a:bodyPr>
          <a:lstStyle/>
          <a:p>
            <a:pPr algn="ctr"/>
            <a:r>
              <a:rPr lang="he-IL" sz="3600" b="1" dirty="0">
                <a:latin typeface="David" panose="020E0502060401010101" pitchFamily="34" charset="-79"/>
                <a:cs typeface="David" panose="020E0502060401010101" pitchFamily="34" charset="-79"/>
              </a:rPr>
              <a:t>פרק ב' לחוק – מאגר מידע:</a:t>
            </a:r>
            <a:br>
              <a:rPr lang="he-IL" sz="4000" b="1" dirty="0">
                <a:latin typeface="David" panose="020E0502060401010101" pitchFamily="34" charset="-79"/>
                <a:cs typeface="David" panose="020E0502060401010101" pitchFamily="34" charset="-79"/>
              </a:rPr>
            </a:br>
            <a:endParaRPr lang="he-IL" sz="40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756592" y="1870030"/>
            <a:ext cx="9475176" cy="4863849"/>
          </a:xfrm>
        </p:spPr>
        <p:txBody>
          <a:bodyPr>
            <a:normAutofit/>
          </a:bodyPr>
          <a:lstStyle/>
          <a:p>
            <a:pPr algn="r"/>
            <a:r>
              <a:rPr lang="he-IL" sz="2200" b="1" dirty="0">
                <a:latin typeface="David" panose="020E0502060401010101" pitchFamily="34" charset="-79"/>
                <a:cs typeface="David" panose="020E0502060401010101" pitchFamily="34" charset="-79"/>
              </a:rPr>
              <a:t>חובת הרישום לאן?</a:t>
            </a:r>
          </a:p>
          <a:p>
            <a:pPr marL="342900" indent="-342900" algn="r">
              <a:buFontTx/>
              <a:buChar char="-"/>
            </a:pPr>
            <a:endParaRPr lang="he-IL" sz="100" b="1" dirty="0">
              <a:latin typeface="David" panose="020E0502060401010101" pitchFamily="34" charset="-79"/>
              <a:cs typeface="David" panose="020E0502060401010101" pitchFamily="34" charset="-79"/>
            </a:endParaRPr>
          </a:p>
          <a:p>
            <a:pPr algn="r"/>
            <a:r>
              <a:rPr lang="he-IL" sz="2200" dirty="0">
                <a:latin typeface="David" panose="020E0502060401010101" pitchFamily="34" charset="-79"/>
                <a:cs typeface="David" panose="020E0502060401010101" pitchFamily="34" charset="-79"/>
              </a:rPr>
              <a:t>- הגדרת מאגר מידע</a:t>
            </a:r>
          </a:p>
          <a:p>
            <a:pPr algn="r"/>
            <a:r>
              <a:rPr lang="he-IL" sz="2200" dirty="0">
                <a:latin typeface="David" panose="020E0502060401010101" pitchFamily="34" charset="-79"/>
                <a:cs typeface="David" panose="020E0502060401010101" pitchFamily="34" charset="-79"/>
              </a:rPr>
              <a:t>- הגדרת "מידע"</a:t>
            </a:r>
          </a:p>
          <a:p>
            <a:pPr algn="r"/>
            <a:r>
              <a:rPr lang="he-IL" sz="2200" dirty="0">
                <a:latin typeface="David" panose="020E0502060401010101" pitchFamily="34" charset="-79"/>
                <a:cs typeface="David" panose="020E0502060401010101" pitchFamily="34" charset="-79"/>
              </a:rPr>
              <a:t>- הגדרת "מידע רגיש"</a:t>
            </a:r>
          </a:p>
          <a:p>
            <a:pPr algn="r"/>
            <a:r>
              <a:rPr lang="he-IL" sz="2200" dirty="0">
                <a:latin typeface="David" panose="020E0502060401010101" pitchFamily="34" charset="-79"/>
                <a:cs typeface="David" panose="020E0502060401010101" pitchFamily="34" charset="-79"/>
              </a:rPr>
              <a:t>- המטרות</a:t>
            </a:r>
          </a:p>
          <a:p>
            <a:pPr algn="r"/>
            <a:r>
              <a:rPr lang="he-IL" sz="2200" dirty="0">
                <a:latin typeface="David" panose="020E0502060401010101" pitchFamily="34" charset="-79"/>
                <a:cs typeface="David" panose="020E0502060401010101" pitchFamily="34" charset="-79"/>
              </a:rPr>
              <a:t>- הסכמה להיכלל במאגר</a:t>
            </a:r>
          </a:p>
          <a:p>
            <a:pPr algn="r"/>
            <a:r>
              <a:rPr lang="he-IL" sz="2200" dirty="0">
                <a:latin typeface="David" panose="020E0502060401010101" pitchFamily="34" charset="-79"/>
                <a:cs typeface="David" panose="020E0502060401010101" pitchFamily="34" charset="-79"/>
              </a:rPr>
              <a:t>- איסוף המידע למאגר</a:t>
            </a:r>
          </a:p>
          <a:p>
            <a:pPr algn="r"/>
            <a:r>
              <a:rPr lang="he-IL" sz="2200" dirty="0">
                <a:latin typeface="David" panose="020E0502060401010101" pitchFamily="34" charset="-79"/>
                <a:cs typeface="David" panose="020E0502060401010101" pitchFamily="34" charset="-79"/>
              </a:rPr>
              <a:t>- הזכות להישכח</a:t>
            </a:r>
          </a:p>
          <a:p>
            <a:pPr algn="r"/>
            <a:r>
              <a:rPr lang="he-IL" sz="2200" dirty="0">
                <a:latin typeface="David" panose="020E0502060401010101" pitchFamily="34" charset="-79"/>
                <a:cs typeface="David" panose="020E0502060401010101" pitchFamily="34" charset="-79"/>
              </a:rPr>
              <a:t>- הזכות לייחוד המידע</a:t>
            </a:r>
          </a:p>
          <a:p>
            <a:pPr algn="r"/>
            <a:r>
              <a:rPr lang="he-IL" sz="2200" dirty="0">
                <a:latin typeface="David" panose="020E0502060401010101" pitchFamily="34" charset="-79"/>
                <a:cs typeface="David" panose="020E0502060401010101" pitchFamily="34" charset="-79"/>
              </a:rPr>
              <a:t>- ועוד...</a:t>
            </a:r>
            <a:endParaRPr lang="en-US" sz="2200" dirty="0">
              <a:latin typeface="David" panose="020E0502060401010101" pitchFamily="34" charset="-79"/>
              <a:cs typeface="David" panose="020E0502060401010101" pitchFamily="34" charset="-79"/>
            </a:endParaRPr>
          </a:p>
          <a:p>
            <a:pPr lvl="0"/>
            <a:endParaRPr lang="he-IL" dirty="0"/>
          </a:p>
          <a:p>
            <a:pPr lvl="0"/>
            <a:endParaRPr lang="he-IL" dirty="0"/>
          </a:p>
        </p:txBody>
      </p:sp>
      <p:sp>
        <p:nvSpPr>
          <p:cNvPr id="10" name="כותרת 1">
            <a:extLst>
              <a:ext uri="{FF2B5EF4-FFF2-40B4-BE49-F238E27FC236}">
                <a16:creationId xmlns:a16="http://schemas.microsoft.com/office/drawing/2014/main" id="{49EF7979-A167-4795-B59B-89E864E95CC1}"/>
              </a:ext>
            </a:extLst>
          </p:cNvPr>
          <p:cNvSpPr txBox="1">
            <a:spLocks/>
          </p:cNvSpPr>
          <p:nvPr/>
        </p:nvSpPr>
        <p:spPr>
          <a:xfrm>
            <a:off x="539552" y="5484913"/>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3" name="Picture 2" descr="C:\Users\shula\Pictures\5.jpg">
            <a:extLst>
              <a:ext uri="{FF2B5EF4-FFF2-40B4-BE49-F238E27FC236}">
                <a16:creationId xmlns:a16="http://schemas.microsoft.com/office/drawing/2014/main" id="{1BFB2569-A54C-488E-8DF0-C3F97DE11DA7}"/>
              </a:ext>
            </a:extLst>
          </p:cNvPr>
          <p:cNvPicPr>
            <a:picLocks noChangeAspect="1" noChangeArrowheads="1"/>
          </p:cNvPicPr>
          <p:nvPr/>
        </p:nvPicPr>
        <p:blipFill>
          <a:blip r:embed="rId3" cstate="print"/>
          <a:srcRect/>
          <a:stretch>
            <a:fillRect/>
          </a:stretch>
        </p:blipFill>
        <p:spPr bwMode="auto">
          <a:xfrm>
            <a:off x="0" y="3356992"/>
            <a:ext cx="3563888" cy="2592288"/>
          </a:xfrm>
          <a:prstGeom prst="rect">
            <a:avLst/>
          </a:prstGeom>
          <a:noFill/>
        </p:spPr>
      </p:pic>
      <p:pic>
        <p:nvPicPr>
          <p:cNvPr id="7" name="Picture 2" descr="http://www.danhay.co.il/images/logo.png">
            <a:extLst>
              <a:ext uri="{FF2B5EF4-FFF2-40B4-BE49-F238E27FC236}">
                <a16:creationId xmlns:a16="http://schemas.microsoft.com/office/drawing/2014/main" id="{B18B0F38-8A24-4A5B-9D82-79C36B04A2E4}"/>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60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486442"/>
            <a:ext cx="8567766" cy="2880320"/>
          </a:xfrm>
        </p:spPr>
        <p:txBody>
          <a:bodyPr>
            <a:noAutofit/>
          </a:bodyPr>
          <a:lstStyle/>
          <a:p>
            <a:pPr algn="ctr"/>
            <a:r>
              <a:rPr lang="he-IL" b="1" dirty="0">
                <a:latin typeface="David" panose="020E0502060401010101" pitchFamily="34" charset="-79"/>
                <a:cs typeface="David" panose="020E0502060401010101" pitchFamily="34" charset="-79"/>
              </a:rPr>
              <a:t>רשם מאגרי המידע</a:t>
            </a:r>
            <a:br>
              <a:rPr lang="he-IL" b="1" dirty="0">
                <a:latin typeface="David" panose="020E0502060401010101" pitchFamily="34" charset="-79"/>
                <a:cs typeface="David" panose="020E0502060401010101" pitchFamily="34" charset="-79"/>
              </a:rPr>
            </a:br>
            <a:br>
              <a:rPr lang="he-IL" sz="2000" b="1" dirty="0">
                <a:latin typeface="David" panose="020E0502060401010101" pitchFamily="34" charset="-79"/>
                <a:cs typeface="David" panose="020E0502060401010101" pitchFamily="34" charset="-79"/>
              </a:rPr>
            </a:br>
            <a:r>
              <a:rPr lang="he-IL" b="1" dirty="0">
                <a:solidFill>
                  <a:schemeClr val="tx1"/>
                </a:solidFill>
                <a:latin typeface="David" panose="020E0502060401010101" pitchFamily="34" charset="-79"/>
                <a:cs typeface="David" panose="020E0502060401010101" pitchFamily="34" charset="-79"/>
              </a:rPr>
              <a:t>הסמכויות – האם יש להרחיבן?</a:t>
            </a:r>
            <a:endParaRPr lang="en-US" b="1" dirty="0">
              <a:solidFill>
                <a:schemeClr val="tx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8" name="כותרת 1">
            <a:extLst>
              <a:ext uri="{FF2B5EF4-FFF2-40B4-BE49-F238E27FC236}">
                <a16:creationId xmlns:a16="http://schemas.microsoft.com/office/drawing/2014/main" id="{C110F300-DD61-4F48-839E-6A31FEEB31EC}"/>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1" name="Picture 2" descr="תוצאת תמונה עבור ‪legal docs‬‏">
            <a:extLst>
              <a:ext uri="{FF2B5EF4-FFF2-40B4-BE49-F238E27FC236}">
                <a16:creationId xmlns:a16="http://schemas.microsoft.com/office/drawing/2014/main" id="{916524C0-493F-43B9-8770-F0A9C20CD3C7}"/>
              </a:ext>
            </a:extLst>
          </p:cNvPr>
          <p:cNvPicPr>
            <a:picLocks noChangeAspect="1" noChangeArrowheads="1"/>
          </p:cNvPicPr>
          <p:nvPr/>
        </p:nvPicPr>
        <p:blipFill>
          <a:blip r:embed="rId3" cstate="print">
            <a:clrChange>
              <a:clrFrom>
                <a:srgbClr val="FBF9F3"/>
              </a:clrFrom>
              <a:clrTo>
                <a:srgbClr val="FBF9F3">
                  <a:alpha val="0"/>
                </a:srgbClr>
              </a:clrTo>
            </a:clrChange>
            <a:extLst>
              <a:ext uri="{28A0092B-C50C-407E-A947-70E740481C1C}">
                <a14:useLocalDpi xmlns:a14="http://schemas.microsoft.com/office/drawing/2010/main" val="0"/>
              </a:ext>
            </a:extLst>
          </a:blip>
          <a:srcRect/>
          <a:stretch>
            <a:fillRect/>
          </a:stretch>
        </p:blipFill>
        <p:spPr bwMode="auto">
          <a:xfrm>
            <a:off x="3132734" y="4197424"/>
            <a:ext cx="3167458" cy="1679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anhay.co.il/images/logo.png">
            <a:extLst>
              <a:ext uri="{FF2B5EF4-FFF2-40B4-BE49-F238E27FC236}">
                <a16:creationId xmlns:a16="http://schemas.microsoft.com/office/drawing/2014/main" id="{E2288B8B-D8ED-4728-BBD1-DA4390691114}"/>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82260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856604"/>
            <a:ext cx="8176422" cy="960385"/>
          </a:xfrm>
        </p:spPr>
        <p:txBody>
          <a:bodyPr>
            <a:noAutofit/>
          </a:bodyPr>
          <a:lstStyle/>
          <a:p>
            <a:pPr algn="ctr"/>
            <a:r>
              <a:rPr lang="he-IL" sz="3600" b="1" dirty="0">
                <a:latin typeface="David" panose="020E0502060401010101" pitchFamily="34" charset="-79"/>
                <a:cs typeface="David" panose="020E0502060401010101" pitchFamily="34" charset="-79"/>
              </a:rPr>
              <a:t>פרק ב' לחוק, סימן ב' - דיוור ישיר</a:t>
            </a:r>
            <a:endParaRPr lang="en-US" sz="36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123749" y="2021752"/>
            <a:ext cx="8928992" cy="2952328"/>
          </a:xfrm>
        </p:spPr>
        <p:txBody>
          <a:bodyPr>
            <a:noAutofit/>
          </a:bodyPr>
          <a:lstStyle/>
          <a:p>
            <a:pPr algn="r"/>
            <a:r>
              <a:rPr lang="he-IL" sz="2400" b="1" dirty="0">
                <a:latin typeface="David" panose="020E0502060401010101" pitchFamily="34" charset="-79"/>
                <a:cs typeface="David" panose="020E0502060401010101" pitchFamily="34" charset="-79"/>
              </a:rPr>
              <a:t>- האם עדיין רלוונטי?</a:t>
            </a:r>
          </a:p>
          <a:p>
            <a:pPr marL="457200" indent="-457200" algn="r">
              <a:buFontTx/>
              <a:buChar char="-"/>
            </a:pPr>
            <a:endParaRPr lang="he-IL" sz="18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 האם דרושה הסדרה אל מול חוק ה-'ספאם'?</a:t>
            </a:r>
          </a:p>
          <a:p>
            <a:pPr marL="457200" indent="-457200" algn="r">
              <a:buFontTx/>
              <a:buChar char="-"/>
            </a:pPr>
            <a:endParaRPr lang="he-IL" sz="18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 אם רלוונטי - אילו שינויים נערוך בו?</a:t>
            </a:r>
            <a:endParaRPr lang="en-US" sz="2400" b="1" dirty="0">
              <a:latin typeface="David" panose="020E0502060401010101" pitchFamily="34" charset="-79"/>
              <a:cs typeface="David" panose="020E0502060401010101" pitchFamily="34" charset="-79"/>
            </a:endParaRPr>
          </a:p>
        </p:txBody>
      </p:sp>
      <p:sp>
        <p:nvSpPr>
          <p:cNvPr id="7" name="כותרת 1">
            <a:extLst>
              <a:ext uri="{FF2B5EF4-FFF2-40B4-BE49-F238E27FC236}">
                <a16:creationId xmlns:a16="http://schemas.microsoft.com/office/drawing/2014/main" id="{89518367-6D72-495D-92C6-9409AEA7D766}"/>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0" name="תמונה 9">
            <a:extLst>
              <a:ext uri="{FF2B5EF4-FFF2-40B4-BE49-F238E27FC236}">
                <a16:creationId xmlns:a16="http://schemas.microsoft.com/office/drawing/2014/main" id="{B7E1A635-82E4-4D57-99AB-7DD3789780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789040"/>
            <a:ext cx="3216719" cy="2034924"/>
          </a:xfrm>
          <a:prstGeom prst="rect">
            <a:avLst/>
          </a:prstGeom>
        </p:spPr>
      </p:pic>
      <p:pic>
        <p:nvPicPr>
          <p:cNvPr id="8" name="Picture 2" descr="http://www.danhay.co.il/images/logo.png">
            <a:extLst>
              <a:ext uri="{FF2B5EF4-FFF2-40B4-BE49-F238E27FC236}">
                <a16:creationId xmlns:a16="http://schemas.microsoft.com/office/drawing/2014/main" id="{E5156B3F-1FE0-44F5-9379-E8C099FFFA33}"/>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4347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50168" y="780912"/>
            <a:ext cx="8793832" cy="1096231"/>
          </a:xfrm>
        </p:spPr>
        <p:txBody>
          <a:bodyPr>
            <a:noAutofit/>
          </a:bodyPr>
          <a:lstStyle/>
          <a:p>
            <a:pPr algn="ctr"/>
            <a:r>
              <a:rPr lang="he-IL" sz="3400" b="1" dirty="0">
                <a:latin typeface="David" panose="020E0502060401010101" pitchFamily="34" charset="-79"/>
                <a:cs typeface="David" panose="020E0502060401010101" pitchFamily="34" charset="-79"/>
              </a:rPr>
              <a:t>הגדרת "שירותי דיוור ישיר" (סעיף 17ג):</a:t>
            </a:r>
            <a:endParaRPr lang="en-US" sz="34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251520" y="1196752"/>
            <a:ext cx="8793832" cy="3240360"/>
          </a:xfrm>
        </p:spPr>
        <p:txBody>
          <a:bodyPr>
            <a:noAutofit/>
          </a:bodyPr>
          <a:lstStyle/>
          <a:p>
            <a:pPr algn="ctr">
              <a:spcBef>
                <a:spcPts val="600"/>
              </a:spcBef>
              <a:spcAft>
                <a:spcPts val="1800"/>
              </a:spcAft>
            </a:pPr>
            <a:r>
              <a:rPr lang="he-IL" sz="2800" b="1" dirty="0">
                <a:solidFill>
                  <a:schemeClr val="tx1"/>
                </a:solidFill>
                <a:latin typeface="David" panose="020E0502060401010101" pitchFamily="34" charset="-79"/>
                <a:cs typeface="David" panose="020E0502060401010101" pitchFamily="34" charset="-79"/>
              </a:rPr>
              <a:t>"</a:t>
            </a:r>
            <a:r>
              <a:rPr lang="he-IL" sz="2800" b="1" u="sng" dirty="0">
                <a:solidFill>
                  <a:schemeClr val="tx1"/>
                </a:solidFill>
                <a:latin typeface="David" panose="020E0502060401010101" pitchFamily="34" charset="-79"/>
                <a:cs typeface="David" panose="020E0502060401010101" pitchFamily="34" charset="-79"/>
              </a:rPr>
              <a:t>שירותי דיוור ישיר</a:t>
            </a:r>
            <a:r>
              <a:rPr lang="he-IL" sz="2800" b="1" dirty="0">
                <a:solidFill>
                  <a:schemeClr val="tx1"/>
                </a:solidFill>
                <a:latin typeface="David" panose="020E0502060401010101" pitchFamily="34" charset="-79"/>
                <a:cs typeface="David" panose="020E0502060401010101" pitchFamily="34" charset="-79"/>
              </a:rPr>
              <a:t>" - מתן שירותי דיוור ישיר לאחרים בדרך של העברת רשימות, מדבקות או נתונים בכל אמצעי שהוא.</a:t>
            </a:r>
          </a:p>
        </p:txBody>
      </p:sp>
      <p:sp>
        <p:nvSpPr>
          <p:cNvPr id="7" name="כותרת 1">
            <a:extLst>
              <a:ext uri="{FF2B5EF4-FFF2-40B4-BE49-F238E27FC236}">
                <a16:creationId xmlns:a16="http://schemas.microsoft.com/office/drawing/2014/main" id="{D985B483-495E-4DB5-9FBC-6268E525A5CB}"/>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13CB7608-6C56-48E7-860A-7B3A0451D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3" y="3948364"/>
            <a:ext cx="3816423" cy="2000916"/>
          </a:xfrm>
          <a:prstGeom prst="rect">
            <a:avLst/>
          </a:prstGeom>
        </p:spPr>
      </p:pic>
      <p:pic>
        <p:nvPicPr>
          <p:cNvPr id="8" name="Picture 2" descr="http://www.danhay.co.il/images/logo.png">
            <a:extLst>
              <a:ext uri="{FF2B5EF4-FFF2-40B4-BE49-F238E27FC236}">
                <a16:creationId xmlns:a16="http://schemas.microsoft.com/office/drawing/2014/main" id="{60AB79A2-1549-4815-A35F-584271C5EF1D}"/>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70522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75656" y="980728"/>
            <a:ext cx="6477000" cy="2448272"/>
          </a:xfrm>
        </p:spPr>
        <p:txBody>
          <a:bodyPr>
            <a:noAutofit/>
          </a:bodyPr>
          <a:lstStyle/>
          <a:p>
            <a:pPr algn="ctr"/>
            <a:r>
              <a:rPr lang="he-IL" sz="5400" b="1" dirty="0" err="1">
                <a:latin typeface="David" panose="020E0502060401010101" pitchFamily="34" charset="-79"/>
                <a:cs typeface="David" panose="020E0502060401010101" pitchFamily="34" charset="-79"/>
              </a:rPr>
              <a:t>ההגנות</a:t>
            </a:r>
            <a:br>
              <a:rPr lang="he-IL" b="1" dirty="0">
                <a:latin typeface="David" panose="020E0502060401010101" pitchFamily="34" charset="-79"/>
                <a:cs typeface="David" panose="020E0502060401010101" pitchFamily="34" charset="-79"/>
              </a:rPr>
            </a:br>
            <a:br>
              <a:rPr lang="he-IL" sz="2000" b="1" dirty="0">
                <a:latin typeface="David" panose="020E0502060401010101" pitchFamily="34" charset="-79"/>
                <a:cs typeface="David" panose="020E0502060401010101" pitchFamily="34" charset="-79"/>
              </a:rPr>
            </a:br>
            <a:r>
              <a:rPr lang="he-IL" b="1" dirty="0">
                <a:solidFill>
                  <a:schemeClr val="tx1"/>
                </a:solidFill>
                <a:latin typeface="David" panose="020E0502060401010101" pitchFamily="34" charset="-79"/>
                <a:cs typeface="David" panose="020E0502060401010101" pitchFamily="34" charset="-79"/>
              </a:rPr>
              <a:t>האם יש לערוך בהן שינוי?</a:t>
            </a:r>
            <a:endParaRPr lang="en-US" sz="3200" b="1" dirty="0">
              <a:solidFill>
                <a:schemeClr val="tx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9" name="כותרת 1">
            <a:extLst>
              <a:ext uri="{FF2B5EF4-FFF2-40B4-BE49-F238E27FC236}">
                <a16:creationId xmlns:a16="http://schemas.microsoft.com/office/drawing/2014/main" id="{18D19ADF-6417-4E75-932A-8086F906CFFA}"/>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B539A1CA-D78C-4E7A-A549-AA971C92D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049773"/>
            <a:ext cx="3384376" cy="1827499"/>
          </a:xfrm>
          <a:prstGeom prst="rect">
            <a:avLst/>
          </a:prstGeom>
        </p:spPr>
      </p:pic>
      <p:pic>
        <p:nvPicPr>
          <p:cNvPr id="7" name="Picture 2" descr="http://www.danhay.co.il/images/logo.png">
            <a:extLst>
              <a:ext uri="{FF2B5EF4-FFF2-40B4-BE49-F238E27FC236}">
                <a16:creationId xmlns:a16="http://schemas.microsoft.com/office/drawing/2014/main" id="{C6E02E44-D225-4284-BB0E-12F788740B22}"/>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25717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500034" y="2348880"/>
            <a:ext cx="8351932" cy="2016224"/>
          </a:xfrm>
        </p:spPr>
        <p:txBody>
          <a:bodyPr>
            <a:noAutofit/>
          </a:bodyPr>
          <a:lstStyle/>
          <a:p>
            <a:pPr algn="r"/>
            <a:r>
              <a:rPr lang="he-IL" b="1" dirty="0">
                <a:latin typeface="David" panose="020E0502060401010101" pitchFamily="34" charset="-79"/>
                <a:cs typeface="David" panose="020E0502060401010101" pitchFamily="34" charset="-79"/>
              </a:rPr>
              <a:t>סעיף 18 - במשפט פלילי או אזרחי בשל פגיעה בפרטיות תהא זו הגנה טובה אם נתקיימה אחת מאלה:</a:t>
            </a:r>
          </a:p>
          <a:p>
            <a:pPr algn="r"/>
            <a:endParaRPr lang="he-IL" sz="1200" b="1" dirty="0">
              <a:latin typeface="David" panose="020E0502060401010101" pitchFamily="34" charset="-79"/>
              <a:cs typeface="David" panose="020E0502060401010101" pitchFamily="34" charset="-79"/>
            </a:endParaRPr>
          </a:p>
          <a:p>
            <a:pPr algn="r"/>
            <a:r>
              <a:rPr lang="he-IL" b="1" dirty="0">
                <a:latin typeface="David" panose="020E0502060401010101" pitchFamily="34" charset="-79"/>
                <a:cs typeface="David" panose="020E0502060401010101" pitchFamily="34" charset="-79"/>
              </a:rPr>
              <a:t>(1) הפגיעה נעשתה בדרך של פרסום שהוא מוגן לפי סעיף 13 לחוק איסור לשון הרע, תשכ"ה-1965;</a:t>
            </a:r>
          </a:p>
          <a:p>
            <a:pPr algn="r"/>
            <a:r>
              <a:rPr lang="he-IL" sz="2800" b="1" dirty="0">
                <a:latin typeface="David" panose="020E0502060401010101" pitchFamily="34" charset="-79"/>
                <a:cs typeface="David" panose="020E0502060401010101" pitchFamily="34" charset="-79"/>
              </a:rPr>
              <a:t> </a:t>
            </a:r>
          </a:p>
          <a:p>
            <a:pPr algn="r"/>
            <a:endParaRPr lang="he-IL" sz="1200" b="1" dirty="0">
              <a:latin typeface="David" panose="020E0502060401010101" pitchFamily="34" charset="-79"/>
              <a:cs typeface="David" panose="020E0502060401010101" pitchFamily="34" charset="-79"/>
            </a:endParaRPr>
          </a:p>
          <a:p>
            <a:pPr algn="r"/>
            <a:r>
              <a:rPr lang="he-IL" sz="2800" b="1" dirty="0">
                <a:solidFill>
                  <a:schemeClr val="tx2"/>
                </a:solidFill>
                <a:latin typeface="David" panose="020E0502060401010101" pitchFamily="34" charset="-79"/>
                <a:cs typeface="David" panose="020E0502060401010101" pitchFamily="34" charset="-79"/>
              </a:rPr>
              <a:t>- האם אימוץ מתאים וראוי?</a:t>
            </a:r>
          </a:p>
        </p:txBody>
      </p:sp>
      <p:sp>
        <p:nvSpPr>
          <p:cNvPr id="7" name="כותרת 1">
            <a:extLst>
              <a:ext uri="{FF2B5EF4-FFF2-40B4-BE49-F238E27FC236}">
                <a16:creationId xmlns:a16="http://schemas.microsoft.com/office/drawing/2014/main" id="{94917E34-4358-48F0-8F24-BB707DA2E449}"/>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11" name="Picture 2" descr="http://jobshiring.careerco.com/wp-content/uploads/2013/05/shutterstock_129029399.jpg">
            <a:extLst>
              <a:ext uri="{FF2B5EF4-FFF2-40B4-BE49-F238E27FC236}">
                <a16:creationId xmlns:a16="http://schemas.microsoft.com/office/drawing/2014/main" id="{63896606-B6DB-481E-A429-54CCFCDAA6FA}"/>
              </a:ext>
            </a:extLst>
          </p:cNvPr>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12576" y="3851299"/>
            <a:ext cx="3140689" cy="2097981"/>
          </a:xfrm>
          <a:prstGeom prst="rect">
            <a:avLst/>
          </a:prstGeom>
          <a:noFill/>
        </p:spPr>
      </p:pic>
      <p:pic>
        <p:nvPicPr>
          <p:cNvPr id="8" name="Picture 2" descr="http://www.danhay.co.il/images/logo.png">
            <a:extLst>
              <a:ext uri="{FF2B5EF4-FFF2-40B4-BE49-F238E27FC236}">
                <a16:creationId xmlns:a16="http://schemas.microsoft.com/office/drawing/2014/main" id="{D94B4CD1-595F-4DB5-9D89-E41484A939C3}"/>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44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64964" y="776629"/>
            <a:ext cx="7920880" cy="929808"/>
          </a:xfrm>
        </p:spPr>
        <p:txBody>
          <a:bodyPr>
            <a:noAutofit/>
          </a:bodyPr>
          <a:lstStyle/>
          <a:p>
            <a:pPr algn="ctr"/>
            <a:r>
              <a:rPr lang="he-IL" sz="2800" b="1" dirty="0">
                <a:latin typeface="David" panose="020E0502060401010101" pitchFamily="34" charset="-79"/>
                <a:cs typeface="David" panose="020E0502060401010101" pitchFamily="34" charset="-79"/>
              </a:rPr>
              <a:t>סעיף 13 לחוק איסור לשון הרע קובע כי יהיו מוגנים:</a:t>
            </a:r>
            <a:endParaRPr lang="en-US" sz="28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342305" y="1559676"/>
            <a:ext cx="8766199" cy="3888112"/>
          </a:xfrm>
        </p:spPr>
        <p:txBody>
          <a:bodyPr>
            <a:noAutofit/>
          </a:bodyPr>
          <a:lstStyle/>
          <a:p>
            <a:pPr algn="just" rtl="1">
              <a:buNone/>
            </a:pPr>
            <a:r>
              <a:rPr lang="he-IL" sz="2200" b="1" dirty="0">
                <a:latin typeface="David" panose="020E0502060401010101" pitchFamily="34" charset="-79"/>
                <a:cs typeface="David" panose="020E0502060401010101" pitchFamily="34" charset="-79"/>
              </a:rPr>
              <a:t> </a:t>
            </a:r>
          </a:p>
          <a:p>
            <a:pPr algn="just"/>
            <a:r>
              <a:rPr lang="he-IL" sz="2200" b="1" dirty="0">
                <a:latin typeface="David" panose="020E0502060401010101" pitchFamily="34" charset="-79"/>
                <a:cs typeface="David" panose="020E0502060401010101" pitchFamily="34" charset="-79"/>
              </a:rPr>
              <a:t>(5) </a:t>
            </a:r>
            <a:r>
              <a:rPr lang="he-IL" sz="2200" dirty="0">
                <a:latin typeface="David" panose="020E0502060401010101" pitchFamily="34" charset="-79"/>
                <a:cs typeface="David" panose="020E0502060401010101" pitchFamily="34" charset="-79"/>
              </a:rPr>
              <a:t>פרסום ע"י שופט, חבר של בית דין דתי, בורר, או אדם אחר בעל סמכות שיפוטית או מעין שיפוטית על פי דין, שנעשה תוך כדי דיון בפניהם או בהחלטתם, או פרסום על ידי בעל דין, בא כוחו של בעל דין או עד, שנעשה תוך כדי דיון כאמור;</a:t>
            </a:r>
          </a:p>
          <a:p>
            <a:pPr algn="just"/>
            <a:r>
              <a:rPr lang="he-IL" sz="2200" b="1" dirty="0">
                <a:latin typeface="David" panose="020E0502060401010101" pitchFamily="34" charset="-79"/>
                <a:cs typeface="David" panose="020E0502060401010101" pitchFamily="34" charset="-79"/>
              </a:rPr>
              <a:t>(6) </a:t>
            </a:r>
            <a:r>
              <a:rPr lang="he-IL" sz="2200" dirty="0">
                <a:latin typeface="David" panose="020E0502060401010101" pitchFamily="34" charset="-79"/>
                <a:cs typeface="David" panose="020E0502060401010101" pitchFamily="34" charset="-79"/>
              </a:rPr>
              <a:t>פרסום על ידי חבר ועדת חקירה, כמשמעותה בסעיף 22 לחוק יסוד: הכנסת או בפקודת ועדות חקירה, שנעשה תוך כדי דיון בפני הועדה, או בדין וחשבון שלה, או פרסום על ידי אדם שענינו משמש נושא לחקירת הועדה, בא כוחו של אדם כזה או עד, שנעשה תוך כדי דיון כאמור;</a:t>
            </a:r>
          </a:p>
          <a:p>
            <a:pPr algn="just"/>
            <a:r>
              <a:rPr lang="he-IL" sz="2200" b="1" dirty="0">
                <a:latin typeface="David" panose="020E0502060401010101" pitchFamily="34" charset="-79"/>
                <a:cs typeface="David" panose="020E0502060401010101" pitchFamily="34" charset="-79"/>
              </a:rPr>
              <a:t>(7) </a:t>
            </a:r>
            <a:r>
              <a:rPr lang="he-IL" sz="2200" dirty="0">
                <a:latin typeface="David" panose="020E0502060401010101" pitchFamily="34" charset="-79"/>
                <a:cs typeface="David" panose="020E0502060401010101" pitchFamily="34" charset="-79"/>
              </a:rPr>
              <a:t>דין וחשבון נכון והוגן על מה שנאמר או אירע כאמור בפסקאות (5) או (6) בישיבה פומבית, ובלבד שהפרסום לא נאסר לפי סעיף 21;</a:t>
            </a:r>
          </a:p>
          <a:p>
            <a:pPr algn="r" rtl="1"/>
            <a:endParaRPr lang="he-IL" sz="2200" dirty="0">
              <a:latin typeface="David" panose="020E0502060401010101" pitchFamily="34" charset="-79"/>
              <a:cs typeface="David" panose="020E0502060401010101" pitchFamily="34" charset="-79"/>
            </a:endParaRPr>
          </a:p>
        </p:txBody>
      </p:sp>
      <p:sp>
        <p:nvSpPr>
          <p:cNvPr id="7" name="כותרת 1">
            <a:extLst>
              <a:ext uri="{FF2B5EF4-FFF2-40B4-BE49-F238E27FC236}">
                <a16:creationId xmlns:a16="http://schemas.microsoft.com/office/drawing/2014/main" id="{9DC3500E-8EC0-4618-8845-E8218ABE2533}"/>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6" name="Picture 2" descr="http://www.danhay.co.il/images/logo.png">
            <a:extLst>
              <a:ext uri="{FF2B5EF4-FFF2-40B4-BE49-F238E27FC236}">
                <a16:creationId xmlns:a16="http://schemas.microsoft.com/office/drawing/2014/main" id="{3E8CB75B-56FA-476B-8A3C-BBDB2ACA2BA3}"/>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9995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30604" y="1419821"/>
            <a:ext cx="8752486" cy="3250686"/>
          </a:xfrm>
        </p:spPr>
        <p:txBody>
          <a:bodyPr>
            <a:noAutofit/>
          </a:bodyPr>
          <a:lstStyle/>
          <a:p>
            <a:pPr lvl="0" algn="r"/>
            <a:r>
              <a:rPr lang="he-IL" sz="3600" b="1" u="sng" dirty="0">
                <a:solidFill>
                  <a:schemeClr val="tx1"/>
                </a:solidFill>
                <a:latin typeface="David" panose="020E0502060401010101" pitchFamily="34" charset="-79"/>
                <a:cs typeface="David" panose="020E0502060401010101" pitchFamily="34" charset="-79"/>
              </a:rPr>
              <a:t>סנקציה</a:t>
            </a:r>
            <a:r>
              <a:rPr lang="he-IL" sz="3600" b="1" dirty="0">
                <a:solidFill>
                  <a:schemeClr val="tx1"/>
                </a:solidFill>
                <a:latin typeface="David" panose="020E0502060401010101" pitchFamily="34" charset="-79"/>
                <a:cs typeface="David" panose="020E0502060401010101" pitchFamily="34" charset="-79"/>
              </a:rPr>
              <a:t>?</a:t>
            </a:r>
            <a:br>
              <a:rPr lang="he-IL" sz="2800" b="1" u="sng" dirty="0">
                <a:solidFill>
                  <a:schemeClr val="tx1"/>
                </a:solidFill>
                <a:latin typeface="David" panose="020E0502060401010101" pitchFamily="34" charset="-79"/>
                <a:cs typeface="David" panose="020E0502060401010101" pitchFamily="34" charset="-79"/>
              </a:rPr>
            </a:br>
            <a:br>
              <a:rPr lang="he-IL" sz="2800" b="1" u="sng" dirty="0">
                <a:solidFill>
                  <a:schemeClr val="tx1"/>
                </a:solidFill>
                <a:latin typeface="David" panose="020E0502060401010101" pitchFamily="34" charset="-79"/>
                <a:cs typeface="David" panose="020E0502060401010101" pitchFamily="34" charset="-79"/>
              </a:rPr>
            </a:br>
            <a:r>
              <a:rPr lang="he-IL" sz="2800" b="1" dirty="0">
                <a:solidFill>
                  <a:schemeClr val="tx1"/>
                </a:solidFill>
                <a:latin typeface="David" panose="020E0502060401010101" pitchFamily="34" charset="-79"/>
                <a:cs typeface="David" panose="020E0502060401010101" pitchFamily="34" charset="-79"/>
              </a:rPr>
              <a:t>בין 10-20 מיליון יורו, או בין 2%-4% מהמחזור השנתי – לפי הגבוה!</a:t>
            </a:r>
            <a:br>
              <a:rPr lang="en-US" sz="2000" dirty="0">
                <a:solidFill>
                  <a:schemeClr val="tx1"/>
                </a:solidFill>
                <a:latin typeface="David" panose="020E0502060401010101" pitchFamily="34" charset="-79"/>
                <a:cs typeface="David" panose="020E0502060401010101" pitchFamily="34" charset="-79"/>
              </a:rPr>
            </a:br>
            <a:r>
              <a:rPr lang="he-IL" sz="20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4279669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541328" y="360534"/>
            <a:ext cx="8248430" cy="5068730"/>
          </a:xfrm>
        </p:spPr>
        <p:txBody>
          <a:bodyPr>
            <a:noAutofit/>
          </a:bodyPr>
          <a:lstStyle/>
          <a:p>
            <a:pPr algn="ctr" rtl="1">
              <a:lnSpc>
                <a:spcPct val="150000"/>
              </a:lnSpc>
              <a:buNone/>
            </a:pPr>
            <a:r>
              <a:rPr lang="he-IL" sz="3200" b="1" dirty="0">
                <a:solidFill>
                  <a:schemeClr val="tx2"/>
                </a:solidFill>
                <a:latin typeface="David" panose="020E0502060401010101" pitchFamily="34" charset="-79"/>
                <a:cs typeface="David" panose="020E0502060401010101" pitchFamily="34" charset="-79"/>
              </a:rPr>
              <a:t>סעיף 18(2)(ו) קובע כי תהא הגנה בתום לב באם:</a:t>
            </a:r>
          </a:p>
          <a:p>
            <a:pPr algn="ctr" rtl="1">
              <a:lnSpc>
                <a:spcPct val="150000"/>
              </a:lnSpc>
              <a:buNone/>
            </a:pPr>
            <a:endParaRPr lang="he-IL" sz="1800" b="1" dirty="0">
              <a:solidFill>
                <a:schemeClr val="tx2"/>
              </a:solidFill>
              <a:latin typeface="David" panose="020E0502060401010101" pitchFamily="34" charset="-79"/>
              <a:cs typeface="David" panose="020E0502060401010101" pitchFamily="34" charset="-79"/>
            </a:endParaRPr>
          </a:p>
          <a:p>
            <a:pPr algn="r"/>
            <a:r>
              <a:rPr lang="he-IL" sz="2800" b="1" dirty="0">
                <a:latin typeface="David" panose="020E0502060401010101" pitchFamily="34" charset="-79"/>
                <a:cs typeface="David" panose="020E0502060401010101" pitchFamily="34" charset="-79"/>
              </a:rPr>
              <a:t>הפגיעה נעשתה בדרך של פרסום שהוא מוגן לפי פסקאות (4) עד (11) לסעיף 15 לחוק איסור לשון הרע, תשכ"ה-1965;</a:t>
            </a:r>
          </a:p>
          <a:p>
            <a:pPr algn="r">
              <a:lnSpc>
                <a:spcPct val="150000"/>
              </a:lnSpc>
            </a:pPr>
            <a:endParaRPr lang="he-IL" sz="2200" dirty="0">
              <a:latin typeface="David" panose="020E0502060401010101" pitchFamily="34" charset="-79"/>
              <a:cs typeface="David" panose="020E0502060401010101" pitchFamily="34" charset="-79"/>
            </a:endParaRPr>
          </a:p>
          <a:p>
            <a:pPr algn="r">
              <a:lnSpc>
                <a:spcPct val="150000"/>
              </a:lnSpc>
            </a:pPr>
            <a:r>
              <a:rPr lang="he-IL" sz="2400" b="1" dirty="0">
                <a:solidFill>
                  <a:schemeClr val="tx2"/>
                </a:solidFill>
                <a:latin typeface="David" panose="020E0502060401010101" pitchFamily="34" charset="-79"/>
                <a:cs typeface="David" panose="020E0502060401010101" pitchFamily="34" charset="-79"/>
              </a:rPr>
              <a:t>- האם הכל מתאים לזכות לפרטיות?</a:t>
            </a:r>
          </a:p>
        </p:txBody>
      </p:sp>
      <p:sp>
        <p:nvSpPr>
          <p:cNvPr id="6" name="כותרת 1">
            <a:extLst>
              <a:ext uri="{FF2B5EF4-FFF2-40B4-BE49-F238E27FC236}">
                <a16:creationId xmlns:a16="http://schemas.microsoft.com/office/drawing/2014/main" id="{42E0B082-0D51-433A-851C-4E58E52108AC}"/>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4" name="תמונה 3">
            <a:extLst>
              <a:ext uri="{FF2B5EF4-FFF2-40B4-BE49-F238E27FC236}">
                <a16:creationId xmlns:a16="http://schemas.microsoft.com/office/drawing/2014/main" id="{82371F9E-3DEB-4D29-AE1B-3F8B35E2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 y="4149080"/>
            <a:ext cx="2619375" cy="1743075"/>
          </a:xfrm>
          <a:prstGeom prst="rect">
            <a:avLst/>
          </a:prstGeom>
        </p:spPr>
      </p:pic>
      <p:pic>
        <p:nvPicPr>
          <p:cNvPr id="7" name="Picture 2" descr="http://www.danhay.co.il/images/logo.png">
            <a:extLst>
              <a:ext uri="{FF2B5EF4-FFF2-40B4-BE49-F238E27FC236}">
                <a16:creationId xmlns:a16="http://schemas.microsoft.com/office/drawing/2014/main" id="{1AA473AC-C19E-4636-9255-A357C871529F}"/>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00342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2132856"/>
            <a:ext cx="8173416" cy="3456384"/>
          </a:xfrm>
        </p:spPr>
        <p:txBody>
          <a:bodyPr>
            <a:noAutofit/>
          </a:bodyPr>
          <a:lstStyle/>
          <a:p>
            <a:pPr algn="r"/>
            <a:r>
              <a:rPr lang="he-IL"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הפיצוי המוסכם – סעיף 29א</a:t>
            </a:r>
            <a:br>
              <a:rPr lang="he-IL" b="1" dirty="0">
                <a:latin typeface="David" panose="020E0502060401010101" pitchFamily="34" charset="-79"/>
                <a:cs typeface="David" panose="020E0502060401010101" pitchFamily="34" charset="-79"/>
              </a:rPr>
            </a:br>
            <a:br>
              <a:rPr lang="he-IL" sz="3200" b="1" dirty="0">
                <a:latin typeface="David" panose="020E0502060401010101" pitchFamily="34" charset="-79"/>
                <a:cs typeface="David" panose="020E0502060401010101" pitchFamily="34" charset="-79"/>
              </a:rPr>
            </a:br>
            <a:r>
              <a:rPr lang="he-IL" sz="2800" b="1" dirty="0">
                <a:solidFill>
                  <a:schemeClr val="tx1"/>
                </a:solidFill>
                <a:latin typeface="David" panose="020E0502060401010101" pitchFamily="34" charset="-79"/>
                <a:cs typeface="David" panose="020E0502060401010101" pitchFamily="34" charset="-79"/>
              </a:rPr>
              <a:t>- האם יש בו צורך?</a:t>
            </a:r>
            <a:br>
              <a:rPr lang="he-IL" sz="2800" b="1" dirty="0">
                <a:solidFill>
                  <a:schemeClr val="tx1"/>
                </a:solidFill>
                <a:latin typeface="David" panose="020E0502060401010101" pitchFamily="34" charset="-79"/>
                <a:cs typeface="David" panose="020E0502060401010101" pitchFamily="34" charset="-79"/>
              </a:rPr>
            </a:br>
            <a:br>
              <a:rPr lang="he-IL" sz="1600" b="1" dirty="0">
                <a:latin typeface="David" panose="020E0502060401010101" pitchFamily="34" charset="-79"/>
                <a:cs typeface="David" panose="020E0502060401010101" pitchFamily="34" charset="-79"/>
              </a:rPr>
            </a:br>
            <a:r>
              <a:rPr lang="he-IL" sz="2800" b="1" dirty="0">
                <a:solidFill>
                  <a:schemeClr val="tx1"/>
                </a:solidFill>
                <a:latin typeface="David" panose="020E0502060401010101" pitchFamily="34" charset="-79"/>
                <a:cs typeface="David" panose="020E0502060401010101" pitchFamily="34" charset="-79"/>
              </a:rPr>
              <a:t>- האם הסכום ראוי?</a:t>
            </a:r>
            <a:br>
              <a:rPr lang="he-IL" sz="2800" b="1" dirty="0">
                <a:solidFill>
                  <a:schemeClr val="tx1"/>
                </a:solidFill>
                <a:latin typeface="David" panose="020E0502060401010101" pitchFamily="34" charset="-79"/>
                <a:cs typeface="David" panose="020E0502060401010101" pitchFamily="34" charset="-79"/>
              </a:rPr>
            </a:br>
            <a:br>
              <a:rPr lang="he-IL" sz="1600" b="1" dirty="0">
                <a:solidFill>
                  <a:schemeClr val="tx1"/>
                </a:solidFill>
                <a:latin typeface="David" panose="020E0502060401010101" pitchFamily="34" charset="-79"/>
                <a:cs typeface="David" panose="020E0502060401010101" pitchFamily="34" charset="-79"/>
              </a:rPr>
            </a:br>
            <a:r>
              <a:rPr lang="he-IL" sz="2800" b="1" dirty="0">
                <a:solidFill>
                  <a:schemeClr val="tx1"/>
                </a:solidFill>
                <a:latin typeface="David" panose="020E0502060401010101" pitchFamily="34" charset="-79"/>
                <a:cs typeface="David" panose="020E0502060401010101" pitchFamily="34" charset="-79"/>
              </a:rPr>
              <a:t>- האם יש להחיל אותו גם על פרק ב' לחוק?</a:t>
            </a:r>
            <a:br>
              <a:rPr lang="he-IL" b="1" dirty="0">
                <a:latin typeface="David" panose="020E0502060401010101" pitchFamily="34" charset="-79"/>
                <a:cs typeface="David" panose="020E0502060401010101" pitchFamily="34" charset="-79"/>
              </a:rPr>
            </a:br>
            <a:br>
              <a:rPr lang="he-IL"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p:txBody>
          <a:bodyPr>
            <a:normAutofit/>
          </a:bodyPr>
          <a:lstStyle/>
          <a:p>
            <a:pPr>
              <a:buNone/>
            </a:pPr>
            <a:endParaRPr lang="en-US" dirty="0"/>
          </a:p>
          <a:p>
            <a:pPr lvl="0"/>
            <a:endParaRPr lang="he-IL" dirty="0"/>
          </a:p>
          <a:p>
            <a:pPr lvl="0"/>
            <a:endParaRPr lang="he-IL" dirty="0"/>
          </a:p>
        </p:txBody>
      </p:sp>
      <p:sp>
        <p:nvSpPr>
          <p:cNvPr id="9" name="כותרת 1">
            <a:extLst>
              <a:ext uri="{FF2B5EF4-FFF2-40B4-BE49-F238E27FC236}">
                <a16:creationId xmlns:a16="http://schemas.microsoft.com/office/drawing/2014/main" id="{5162437F-DA26-4831-8029-E4C77195BFA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D7737AF8-7B20-4EF8-8531-0FDC9FC43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3096"/>
            <a:ext cx="2533650" cy="1623298"/>
          </a:xfrm>
          <a:prstGeom prst="rect">
            <a:avLst/>
          </a:prstGeom>
        </p:spPr>
      </p:pic>
      <p:pic>
        <p:nvPicPr>
          <p:cNvPr id="7" name="Picture 2" descr="http://www.danhay.co.il/images/logo.png">
            <a:extLst>
              <a:ext uri="{FF2B5EF4-FFF2-40B4-BE49-F238E27FC236}">
                <a16:creationId xmlns:a16="http://schemas.microsoft.com/office/drawing/2014/main" id="{0410A1F5-E1DC-4525-BFBC-8ABDFE9CFC0F}"/>
              </a:ext>
            </a:extLst>
          </p:cNvPr>
          <p:cNvPicPr>
            <a:picLocks noChangeAspect="1" noChangeArrowheads="1"/>
          </p:cNvPicPr>
          <p:nvPr/>
        </p:nvPicPr>
        <p:blipFill>
          <a:blip r:embed="rId4"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09170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35596" y="1196752"/>
            <a:ext cx="7272808" cy="676672"/>
          </a:xfrm>
        </p:spPr>
        <p:txBody>
          <a:bodyPr>
            <a:normAutofit/>
          </a:bodyPr>
          <a:lstStyle/>
          <a:p>
            <a:pPr algn="just"/>
            <a:r>
              <a:rPr lang="he-IL" sz="3600" b="1" dirty="0">
                <a:latin typeface="David" panose="020E0502060401010101" pitchFamily="34" charset="-79"/>
                <a:cs typeface="David" panose="020E0502060401010101" pitchFamily="34" charset="-79"/>
              </a:rPr>
              <a:t>ראו את סעיף 11 לחוק איסור לשון הרע:</a:t>
            </a:r>
          </a:p>
        </p:txBody>
      </p:sp>
      <p:sp>
        <p:nvSpPr>
          <p:cNvPr id="3" name="מציין מיקום תוכן 2"/>
          <p:cNvSpPr>
            <a:spLocks noGrp="1"/>
          </p:cNvSpPr>
          <p:nvPr>
            <p:ph type="subTitle" idx="1"/>
          </p:nvPr>
        </p:nvSpPr>
        <p:spPr>
          <a:xfrm>
            <a:off x="251520" y="1391072"/>
            <a:ext cx="8712968" cy="4075856"/>
          </a:xfrm>
        </p:spPr>
        <p:txBody>
          <a:bodyPr>
            <a:noAutofit/>
          </a:bodyPr>
          <a:lstStyle/>
          <a:p>
            <a:pPr algn="just">
              <a:lnSpc>
                <a:spcPct val="150000"/>
              </a:lnSpc>
            </a:pPr>
            <a:r>
              <a:rPr lang="he-IL" sz="2800" b="1" dirty="0">
                <a:latin typeface="David" panose="020E0502060401010101" pitchFamily="34" charset="-79"/>
                <a:cs typeface="David" panose="020E0502060401010101" pitchFamily="34" charset="-79"/>
              </a:rPr>
              <a:t>11. </a:t>
            </a:r>
          </a:p>
          <a:p>
            <a:pPr algn="just"/>
            <a:r>
              <a:rPr lang="he-IL" sz="2200" b="1" dirty="0">
                <a:latin typeface="David" panose="020E0502060401010101" pitchFamily="34" charset="-79"/>
                <a:cs typeface="David" panose="020E0502060401010101" pitchFamily="34" charset="-79"/>
              </a:rPr>
              <a:t>(א) </a:t>
            </a:r>
            <a:r>
              <a:rPr lang="he-IL" sz="2200" dirty="0">
                <a:latin typeface="David" panose="020E0502060401010101" pitchFamily="34" charset="-79"/>
                <a:cs typeface="David" panose="020E0502060401010101" pitchFamily="34" charset="-79"/>
              </a:rPr>
              <a:t>פורסמה לשון הרע באמצעי תקשורת, יישאו באחריות פלילית ואזרחית בשל לשון הרע, האדם שהביא את דברי לשון הרע לאמצעי התקשורת וגרם בכך לפרסומו, עורך אמצעי התקשורת ומי שהחליט בפועל על הפרסום, ובאחריות אזרחית יישא גם האחראי לאמצעי התקשורת.</a:t>
            </a:r>
          </a:p>
          <a:p>
            <a:pPr algn="just"/>
            <a:endParaRPr lang="he-IL" sz="2200" dirty="0">
              <a:latin typeface="David" panose="020E0502060401010101" pitchFamily="34" charset="-79"/>
              <a:cs typeface="David" panose="020E0502060401010101" pitchFamily="34" charset="-79"/>
            </a:endParaRPr>
          </a:p>
          <a:p>
            <a:pPr algn="just"/>
            <a:r>
              <a:rPr lang="he-IL" sz="2200" b="1" dirty="0">
                <a:latin typeface="David" panose="020E0502060401010101" pitchFamily="34" charset="-79"/>
                <a:cs typeface="David" panose="020E0502060401010101" pitchFamily="34" charset="-79"/>
              </a:rPr>
              <a:t>(ב) </a:t>
            </a:r>
            <a:r>
              <a:rPr lang="he-IL" sz="2200" dirty="0">
                <a:latin typeface="David" panose="020E0502060401010101" pitchFamily="34" charset="-79"/>
                <a:cs typeface="David" panose="020E0502060401010101" pitchFamily="34" charset="-79"/>
              </a:rPr>
              <a:t>באישום פלילי לפי סעיף זה תהא זו הגנה טובה לעורך אמצעי התקשורת שנקט אמצעים סבירים כדי למנוע פרסום אותה לשון הרע ושלא ידע על פרסומה.</a:t>
            </a:r>
          </a:p>
        </p:txBody>
      </p:sp>
      <p:sp>
        <p:nvSpPr>
          <p:cNvPr id="6" name="כותרת 1">
            <a:extLst>
              <a:ext uri="{FF2B5EF4-FFF2-40B4-BE49-F238E27FC236}">
                <a16:creationId xmlns:a16="http://schemas.microsoft.com/office/drawing/2014/main" id="{553C9284-ADA0-42E9-97E5-919A13206ED8}"/>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8" name="Picture 2" descr="http://www.danhay.co.il/images/logo.png">
            <a:extLst>
              <a:ext uri="{FF2B5EF4-FFF2-40B4-BE49-F238E27FC236}">
                <a16:creationId xmlns:a16="http://schemas.microsoft.com/office/drawing/2014/main" id="{104229C5-9828-456E-8B3F-440D9397D158}"/>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86830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57912" y="980728"/>
            <a:ext cx="8352927" cy="845776"/>
          </a:xfrm>
        </p:spPr>
        <p:txBody>
          <a:bodyPr>
            <a:noAutofit/>
          </a:bodyPr>
          <a:lstStyle/>
          <a:p>
            <a:pPr algn="ctr" rtl="1"/>
            <a:r>
              <a:rPr lang="he-IL" sz="3600" b="1" dirty="0">
                <a:latin typeface="David" panose="020E0502060401010101" pitchFamily="34" charset="-79"/>
                <a:cs typeface="David" panose="020E0502060401010101" pitchFamily="34" charset="-79"/>
              </a:rPr>
              <a:t>עכשיו ראו את "אחיו" – סעיף 30 לחוק:</a:t>
            </a:r>
            <a:endParaRPr lang="en-US" sz="3600"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type="subTitle" idx="1"/>
          </p:nvPr>
        </p:nvSpPr>
        <p:spPr>
          <a:xfrm>
            <a:off x="121332" y="1274871"/>
            <a:ext cx="8901336" cy="4267308"/>
          </a:xfrm>
        </p:spPr>
        <p:txBody>
          <a:bodyPr>
            <a:noAutofit/>
          </a:bodyPr>
          <a:lstStyle/>
          <a:p>
            <a:pPr algn="just"/>
            <a:r>
              <a:rPr lang="he-IL" sz="2800" b="1" dirty="0">
                <a:latin typeface="David" panose="020E0502060401010101" pitchFamily="34" charset="-79"/>
                <a:cs typeface="David" panose="020E0502060401010101" pitchFamily="34" charset="-79"/>
              </a:rPr>
              <a:t>30.  </a:t>
            </a:r>
          </a:p>
          <a:p>
            <a:pPr algn="just"/>
            <a:r>
              <a:rPr lang="he-IL" sz="2200" b="1" dirty="0">
                <a:latin typeface="David" panose="020E0502060401010101" pitchFamily="34" charset="-79"/>
                <a:cs typeface="David" panose="020E0502060401010101" pitchFamily="34" charset="-79"/>
              </a:rPr>
              <a:t>(א) </a:t>
            </a:r>
            <a:r>
              <a:rPr lang="he-IL" sz="2200" dirty="0">
                <a:latin typeface="David" panose="020E0502060401010101" pitchFamily="34" charset="-79"/>
                <a:cs typeface="David" panose="020E0502060401010101" pitchFamily="34" charset="-79"/>
              </a:rPr>
              <a:t>פורסמה פגיעה בפרטיות בעתון, יישאו באחריות פלילית ואזרחית בשל הפגיעה האדם שהביא את הדבר לעיתון וגרם בכך לפרסומו, עורך העיתון ומי שהחליט בפועל על פרסום אותה פגיעה בעתון, ובאחריות אזרחית יישא גם המוציא לאור של העיתון.</a:t>
            </a:r>
          </a:p>
          <a:p>
            <a:pPr algn="just"/>
            <a:r>
              <a:rPr lang="he-IL" sz="2200" b="1" dirty="0">
                <a:latin typeface="David" panose="020E0502060401010101" pitchFamily="34" charset="-79"/>
                <a:cs typeface="David" panose="020E0502060401010101" pitchFamily="34" charset="-79"/>
              </a:rPr>
              <a:t>(ב) </a:t>
            </a:r>
            <a:r>
              <a:rPr lang="he-IL" sz="2200" dirty="0">
                <a:latin typeface="David" panose="020E0502060401010101" pitchFamily="34" charset="-79"/>
                <a:cs typeface="David" panose="020E0502060401010101" pitchFamily="34" charset="-79"/>
              </a:rPr>
              <a:t>באישום פלילי לפי סעיף זה תהא זאת הגנה טובה לעורך העיתון שנקט אמצעים סבירים כדי למנוע פרסום אותה פגיעה ושלא ידע על פרסומה.</a:t>
            </a:r>
          </a:p>
          <a:p>
            <a:pPr algn="just"/>
            <a:r>
              <a:rPr lang="he-IL" sz="2200" b="1" dirty="0">
                <a:latin typeface="David" panose="020E0502060401010101" pitchFamily="34" charset="-79"/>
                <a:cs typeface="David" panose="020E0502060401010101" pitchFamily="34" charset="-79"/>
              </a:rPr>
              <a:t>(ג) </a:t>
            </a:r>
            <a:r>
              <a:rPr lang="he-IL" sz="2200" dirty="0">
                <a:latin typeface="David" panose="020E0502060401010101" pitchFamily="34" charset="-79"/>
                <a:cs typeface="David" panose="020E0502060401010101" pitchFamily="34" charset="-79"/>
              </a:rPr>
              <a:t>בסעיף זה, "עורך עיתון" – לרבות עורך בפועל.</a:t>
            </a:r>
          </a:p>
        </p:txBody>
      </p:sp>
      <p:sp>
        <p:nvSpPr>
          <p:cNvPr id="6" name="כותרת 1">
            <a:extLst>
              <a:ext uri="{FF2B5EF4-FFF2-40B4-BE49-F238E27FC236}">
                <a16:creationId xmlns:a16="http://schemas.microsoft.com/office/drawing/2014/main" id="{E6B71DE6-6AD1-4090-8C38-0C0020D1B29B}"/>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8" name="Picture 2" descr="http://www.danhay.co.il/images/logo.png">
            <a:extLst>
              <a:ext uri="{FF2B5EF4-FFF2-40B4-BE49-F238E27FC236}">
                <a16:creationId xmlns:a16="http://schemas.microsoft.com/office/drawing/2014/main" id="{D6204AEA-4CBA-45C8-8282-DE16AC259052}"/>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93505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0" y="836712"/>
            <a:ext cx="8901336" cy="4267308"/>
          </a:xfrm>
        </p:spPr>
        <p:txBody>
          <a:bodyPr>
            <a:noAutofit/>
          </a:bodyPr>
          <a:lstStyle/>
          <a:p>
            <a:pPr algn="just"/>
            <a:r>
              <a:rPr lang="he-IL" sz="3400" b="1" dirty="0">
                <a:latin typeface="David" panose="020E0502060401010101" pitchFamily="34" charset="-79"/>
                <a:cs typeface="David" panose="020E0502060401010101" pitchFamily="34" charset="-79"/>
              </a:rPr>
              <a:t>המסקנה המתבקשת: דרושה חקיקת פרטיות עדכנית.</a:t>
            </a:r>
          </a:p>
          <a:p>
            <a:pPr algn="just"/>
            <a:endParaRPr lang="he-IL" sz="3200" b="1" dirty="0">
              <a:latin typeface="David" panose="020E0502060401010101" pitchFamily="34" charset="-79"/>
              <a:cs typeface="David" panose="020E0502060401010101" pitchFamily="34" charset="-79"/>
            </a:endParaRPr>
          </a:p>
          <a:p>
            <a:pPr algn="just"/>
            <a:r>
              <a:rPr lang="he-IL" sz="3600" b="1" cap="all" dirty="0">
                <a:solidFill>
                  <a:schemeClr val="tx2"/>
                </a:solidFill>
                <a:latin typeface="David" panose="020E0502060401010101" pitchFamily="34" charset="-79"/>
                <a:ea typeface="+mj-ea"/>
                <a:cs typeface="David" panose="020E0502060401010101" pitchFamily="34" charset="-79"/>
              </a:rPr>
              <a:t>האם זה יקרה ומתי?</a:t>
            </a:r>
          </a:p>
        </p:txBody>
      </p:sp>
      <p:sp>
        <p:nvSpPr>
          <p:cNvPr id="6" name="כותרת 1">
            <a:extLst>
              <a:ext uri="{FF2B5EF4-FFF2-40B4-BE49-F238E27FC236}">
                <a16:creationId xmlns:a16="http://schemas.microsoft.com/office/drawing/2014/main" id="{E6B71DE6-6AD1-4090-8C38-0C0020D1B29B}"/>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8" name="Picture 2" descr="http://www.danhay.co.il/images/logo.png">
            <a:extLst>
              <a:ext uri="{FF2B5EF4-FFF2-40B4-BE49-F238E27FC236}">
                <a16:creationId xmlns:a16="http://schemas.microsoft.com/office/drawing/2014/main" id="{D6204AEA-4CBA-45C8-8282-DE16AC259052}"/>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85425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subTitle" idx="1"/>
          </p:nvPr>
        </p:nvSpPr>
        <p:spPr>
          <a:xfrm>
            <a:off x="-180528" y="1161956"/>
            <a:ext cx="8901336" cy="4267308"/>
          </a:xfrm>
        </p:spPr>
        <p:txBody>
          <a:bodyPr>
            <a:noAutofit/>
          </a:bodyPr>
          <a:lstStyle/>
          <a:p>
            <a:pPr algn="just"/>
            <a:r>
              <a:rPr lang="he-IL" sz="3200" b="1" u="sng" cap="all" dirty="0">
                <a:solidFill>
                  <a:schemeClr val="tx2"/>
                </a:solidFill>
                <a:latin typeface="David" panose="020E0502060401010101" pitchFamily="34" charset="-79"/>
                <a:ea typeface="+mj-ea"/>
                <a:cs typeface="David" panose="020E0502060401010101" pitchFamily="34" charset="-79"/>
              </a:rPr>
              <a:t>ינואר 2007</a:t>
            </a:r>
            <a:r>
              <a:rPr lang="he-IL" sz="3200" b="1" cap="all" dirty="0">
                <a:solidFill>
                  <a:schemeClr val="tx2"/>
                </a:solidFill>
                <a:latin typeface="David" panose="020E0502060401010101" pitchFamily="34" charset="-79"/>
                <a:ea typeface="+mj-ea"/>
                <a:cs typeface="David" panose="020E0502060401010101" pitchFamily="34" charset="-79"/>
              </a:rPr>
              <a:t> </a:t>
            </a:r>
          </a:p>
          <a:p>
            <a:pPr algn="just"/>
            <a:r>
              <a:rPr lang="he-IL" sz="2500" b="1" dirty="0">
                <a:latin typeface="David" panose="020E0502060401010101" pitchFamily="34" charset="-79"/>
                <a:cs typeface="David" panose="020E0502060401010101" pitchFamily="34" charset="-79"/>
              </a:rPr>
              <a:t>מסקנות צוות </a:t>
            </a:r>
            <a:r>
              <a:rPr lang="he-IL" sz="2500" b="1" dirty="0" err="1">
                <a:latin typeface="David" panose="020E0502060401010101" pitchFamily="34" charset="-79"/>
                <a:cs typeface="David" panose="020E0502060401010101" pitchFamily="34" charset="-79"/>
              </a:rPr>
              <a:t>שופמן</a:t>
            </a:r>
            <a:endParaRPr lang="he-IL" sz="2500" b="1" dirty="0">
              <a:latin typeface="David" panose="020E0502060401010101" pitchFamily="34" charset="-79"/>
              <a:cs typeface="David" panose="020E0502060401010101" pitchFamily="34" charset="-79"/>
            </a:endParaRPr>
          </a:p>
          <a:p>
            <a:pPr algn="just"/>
            <a:endParaRPr lang="he-IL" sz="2400" b="1" dirty="0">
              <a:latin typeface="David" panose="020E0502060401010101" pitchFamily="34" charset="-79"/>
              <a:cs typeface="David" panose="020E0502060401010101" pitchFamily="34" charset="-79"/>
            </a:endParaRPr>
          </a:p>
          <a:p>
            <a:pPr algn="just"/>
            <a:r>
              <a:rPr lang="he-IL" sz="3200" b="1" u="sng" cap="all" dirty="0">
                <a:solidFill>
                  <a:schemeClr val="tx2"/>
                </a:solidFill>
                <a:latin typeface="David" panose="020E0502060401010101" pitchFamily="34" charset="-79"/>
                <a:ea typeface="+mj-ea"/>
                <a:cs typeface="David" panose="020E0502060401010101" pitchFamily="34" charset="-79"/>
              </a:rPr>
              <a:t>נובמבר 2011</a:t>
            </a:r>
            <a:r>
              <a:rPr lang="he-IL" sz="3200" b="1" cap="all" dirty="0">
                <a:solidFill>
                  <a:schemeClr val="tx2"/>
                </a:solidFill>
                <a:latin typeface="David" panose="020E0502060401010101" pitchFamily="34" charset="-79"/>
                <a:ea typeface="+mj-ea"/>
                <a:cs typeface="David" panose="020E0502060401010101" pitchFamily="34" charset="-79"/>
              </a:rPr>
              <a:t> </a:t>
            </a:r>
          </a:p>
          <a:p>
            <a:pPr algn="just"/>
            <a:r>
              <a:rPr lang="he-IL" sz="2500" b="1" dirty="0">
                <a:latin typeface="David" panose="020E0502060401010101" pitchFamily="34" charset="-79"/>
                <a:cs typeface="David" panose="020E0502060401010101" pitchFamily="34" charset="-79"/>
              </a:rPr>
              <a:t>הצעת חוק הגנת הפרטיות (סמכויות אכיפה), התשע"ב-2011</a:t>
            </a:r>
          </a:p>
          <a:p>
            <a:pPr algn="just"/>
            <a:endParaRPr lang="he-IL" sz="2400" b="1" dirty="0">
              <a:latin typeface="David" panose="020E0502060401010101" pitchFamily="34" charset="-79"/>
              <a:cs typeface="David" panose="020E0502060401010101" pitchFamily="34" charset="-79"/>
            </a:endParaRPr>
          </a:p>
          <a:p>
            <a:pPr algn="just"/>
            <a:r>
              <a:rPr lang="he-IL" sz="3200" b="1" u="sng" cap="all" dirty="0">
                <a:solidFill>
                  <a:schemeClr val="tx2"/>
                </a:solidFill>
                <a:latin typeface="David" panose="020E0502060401010101" pitchFamily="34" charset="-79"/>
                <a:ea typeface="+mj-ea"/>
                <a:cs typeface="David" panose="020E0502060401010101" pitchFamily="34" charset="-79"/>
              </a:rPr>
              <a:t>אוגוסט 2012</a:t>
            </a:r>
            <a:r>
              <a:rPr lang="he-IL" sz="3200" b="1" cap="all" dirty="0">
                <a:solidFill>
                  <a:schemeClr val="tx2"/>
                </a:solidFill>
                <a:latin typeface="David" panose="020E0502060401010101" pitchFamily="34" charset="-79"/>
                <a:ea typeface="+mj-ea"/>
                <a:cs typeface="David" panose="020E0502060401010101" pitchFamily="34" charset="-79"/>
              </a:rPr>
              <a:t>  </a:t>
            </a:r>
          </a:p>
          <a:p>
            <a:pPr algn="just"/>
            <a:r>
              <a:rPr lang="he-IL" sz="2500" b="1" dirty="0">
                <a:latin typeface="David" panose="020E0502060401010101" pitchFamily="34" charset="-79"/>
                <a:cs typeface="David" panose="020E0502060401010101" pitchFamily="34" charset="-79"/>
              </a:rPr>
              <a:t>תזכיר חוק הגנת הפרטיות (צמצום חובת הרישום...)</a:t>
            </a:r>
          </a:p>
        </p:txBody>
      </p:sp>
      <p:sp>
        <p:nvSpPr>
          <p:cNvPr id="6" name="כותרת 1">
            <a:extLst>
              <a:ext uri="{FF2B5EF4-FFF2-40B4-BE49-F238E27FC236}">
                <a16:creationId xmlns:a16="http://schemas.microsoft.com/office/drawing/2014/main" id="{E6B71DE6-6AD1-4090-8C38-0C0020D1B29B}"/>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8" name="Picture 2" descr="http://www.danhay.co.il/images/logo.png">
            <a:extLst>
              <a:ext uri="{FF2B5EF4-FFF2-40B4-BE49-F238E27FC236}">
                <a16:creationId xmlns:a16="http://schemas.microsoft.com/office/drawing/2014/main" id="{D6204AEA-4CBA-45C8-8282-DE16AC259052}"/>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98335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8600" y="883787"/>
            <a:ext cx="11089232" cy="845776"/>
          </a:xfrm>
        </p:spPr>
        <p:txBody>
          <a:bodyPr>
            <a:noAutofit/>
          </a:bodyPr>
          <a:lstStyle/>
          <a:p>
            <a:pPr algn="ctr"/>
            <a:r>
              <a:rPr lang="he-IL" sz="3600" b="1" dirty="0">
                <a:latin typeface="David" panose="020E0502060401010101" pitchFamily="34" charset="-79"/>
                <a:cs typeface="David" panose="020E0502060401010101" pitchFamily="34" charset="-79"/>
              </a:rPr>
              <a:t>האם יהיה בישראל </a:t>
            </a:r>
            <a:r>
              <a:rPr lang="en-US" sz="3600" b="1" dirty="0">
                <a:latin typeface="David" panose="020E0502060401010101" pitchFamily="34" charset="-79"/>
                <a:cs typeface="David" panose="020E0502060401010101" pitchFamily="34" charset="-79"/>
              </a:rPr>
              <a:t>GDPR</a:t>
            </a:r>
            <a:r>
              <a:rPr lang="he-IL" sz="3600" b="1" dirty="0">
                <a:latin typeface="David" panose="020E0502060401010101" pitchFamily="34" charset="-79"/>
                <a:cs typeface="David" panose="020E0502060401010101" pitchFamily="34" charset="-79"/>
              </a:rPr>
              <a:t> מכוח חקיקה - ספק.</a:t>
            </a:r>
          </a:p>
        </p:txBody>
      </p:sp>
      <p:sp>
        <p:nvSpPr>
          <p:cNvPr id="3" name="מציין מיקום תוכן 2"/>
          <p:cNvSpPr>
            <a:spLocks noGrp="1"/>
          </p:cNvSpPr>
          <p:nvPr>
            <p:ph type="subTitle" idx="1"/>
          </p:nvPr>
        </p:nvSpPr>
        <p:spPr>
          <a:xfrm>
            <a:off x="121332" y="2031034"/>
            <a:ext cx="8901336" cy="3409323"/>
          </a:xfrm>
        </p:spPr>
        <p:txBody>
          <a:bodyPr>
            <a:noAutofit/>
          </a:bodyPr>
          <a:lstStyle/>
          <a:p>
            <a:pPr algn="just"/>
            <a:r>
              <a:rPr lang="he-IL" sz="2500" u="sng" dirty="0">
                <a:latin typeface="David" panose="020E0502060401010101" pitchFamily="34" charset="-79"/>
                <a:cs typeface="David" panose="020E0502060401010101" pitchFamily="34" charset="-79"/>
              </a:rPr>
              <a:t>מכוח פסיקה</a:t>
            </a:r>
            <a:r>
              <a:rPr lang="he-IL" sz="2500" dirty="0">
                <a:latin typeface="David" panose="020E0502060401010101" pitchFamily="34" charset="-79"/>
                <a:cs typeface="David" panose="020E0502060401010101" pitchFamily="34" charset="-79"/>
              </a:rPr>
              <a:t>:</a:t>
            </a:r>
          </a:p>
          <a:p>
            <a:pPr algn="just"/>
            <a:endParaRPr lang="he-IL" sz="800" b="1" dirty="0">
              <a:latin typeface="David" panose="020E0502060401010101" pitchFamily="34" charset="-79"/>
              <a:cs typeface="David" panose="020E0502060401010101" pitchFamily="34" charset="-79"/>
            </a:endParaRPr>
          </a:p>
          <a:p>
            <a:pPr algn="just"/>
            <a:r>
              <a:rPr lang="he-IL" sz="2500" dirty="0">
                <a:latin typeface="David" panose="020E0502060401010101" pitchFamily="34" charset="-79"/>
                <a:cs typeface="David" panose="020E0502060401010101" pitchFamily="34" charset="-79"/>
              </a:rPr>
              <a:t>השופט נעם </a:t>
            </a:r>
            <a:r>
              <a:rPr lang="he-IL" sz="2500" dirty="0" err="1">
                <a:latin typeface="David" panose="020E0502060401010101" pitchFamily="34" charset="-79"/>
                <a:cs typeface="David" panose="020E0502060401010101" pitchFamily="34" charset="-79"/>
              </a:rPr>
              <a:t>סולברג</a:t>
            </a:r>
            <a:r>
              <a:rPr lang="he-IL" sz="2500" dirty="0">
                <a:latin typeface="David" panose="020E0502060401010101" pitchFamily="34" charset="-79"/>
                <a:cs typeface="David" panose="020E0502060401010101" pitchFamily="34" charset="-79"/>
              </a:rPr>
              <a:t> קבע ביחס לשיטות המשפט האירופאיות:</a:t>
            </a:r>
          </a:p>
          <a:p>
            <a:pPr algn="just"/>
            <a:r>
              <a:rPr lang="he-IL" sz="2500" b="1" dirty="0">
                <a:latin typeface="David" panose="020E0502060401010101" pitchFamily="34" charset="-79"/>
                <a:cs typeface="David" panose="020E0502060401010101" pitchFamily="34" charset="-79"/>
              </a:rPr>
              <a:t>"שיטות משפט אלו מתאימות יותר למבנה החוקתי והחקיקתי שלנו".</a:t>
            </a:r>
          </a:p>
          <a:p>
            <a:pPr algn="just"/>
            <a:r>
              <a:rPr lang="he-IL" sz="2000" dirty="0">
                <a:latin typeface="David" panose="020E0502060401010101" pitchFamily="34" charset="-79"/>
                <a:cs typeface="David" panose="020E0502060401010101" pitchFamily="34" charset="-79"/>
              </a:rPr>
              <a:t>[ע"א 8954/11 פלוני נ' פלונית ואח' (פורסם בנבו – 22.5.2014), בפסקה 128 לפסק-הדין]</a:t>
            </a:r>
          </a:p>
          <a:p>
            <a:pPr algn="just"/>
            <a:endParaRPr lang="he-IL" sz="1400" b="1" dirty="0">
              <a:latin typeface="David" panose="020E0502060401010101" pitchFamily="34" charset="-79"/>
              <a:cs typeface="David" panose="020E0502060401010101" pitchFamily="34" charset="-79"/>
            </a:endParaRPr>
          </a:p>
          <a:p>
            <a:pPr algn="just"/>
            <a:r>
              <a:rPr lang="he-IL" sz="2500" u="sng" dirty="0">
                <a:latin typeface="David" panose="020E0502060401010101" pitchFamily="34" charset="-79"/>
                <a:cs typeface="David" panose="020E0502060401010101" pitchFamily="34" charset="-79"/>
              </a:rPr>
              <a:t>התשובה</a:t>
            </a:r>
            <a:r>
              <a:rPr lang="he-IL" sz="2500" dirty="0">
                <a:latin typeface="David" panose="020E0502060401010101" pitchFamily="34" charset="-79"/>
                <a:cs typeface="David" panose="020E0502060401010101" pitchFamily="34" charset="-79"/>
              </a:rPr>
              <a:t>: אולי תבוא מהפסיקה.</a:t>
            </a:r>
          </a:p>
        </p:txBody>
      </p:sp>
      <p:sp>
        <p:nvSpPr>
          <p:cNvPr id="6" name="כותרת 1">
            <a:extLst>
              <a:ext uri="{FF2B5EF4-FFF2-40B4-BE49-F238E27FC236}">
                <a16:creationId xmlns:a16="http://schemas.microsoft.com/office/drawing/2014/main" id="{E6B71DE6-6AD1-4090-8C38-0C0020D1B29B}"/>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8" name="Picture 2" descr="http://www.danhay.co.il/images/logo.png">
            <a:extLst>
              <a:ext uri="{FF2B5EF4-FFF2-40B4-BE49-F238E27FC236}">
                <a16:creationId xmlns:a16="http://schemas.microsoft.com/office/drawing/2014/main" id="{D6204AEA-4CBA-45C8-8282-DE16AC259052}"/>
              </a:ext>
            </a:extLst>
          </p:cNvPr>
          <p:cNvPicPr>
            <a:picLocks noChangeAspect="1" noChangeArrowheads="1"/>
          </p:cNvPicPr>
          <p:nvPr/>
        </p:nvPicPr>
        <p:blipFill>
          <a:blip r:embed="rId3"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04699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a:extLst>
              <a:ext uri="{FF2B5EF4-FFF2-40B4-BE49-F238E27FC236}">
                <a16:creationId xmlns:a16="http://schemas.microsoft.com/office/drawing/2014/main" id="{D3C7A0FE-F4CB-4E89-9F6E-E277F64066BA}"/>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sp>
        <p:nvSpPr>
          <p:cNvPr id="5" name="כותרת משנה 4">
            <a:extLst>
              <a:ext uri="{FF2B5EF4-FFF2-40B4-BE49-F238E27FC236}">
                <a16:creationId xmlns:a16="http://schemas.microsoft.com/office/drawing/2014/main" id="{0A3A2BDC-C162-445E-B010-02DC93D96203}"/>
              </a:ext>
            </a:extLst>
          </p:cNvPr>
          <p:cNvSpPr>
            <a:spLocks noGrp="1"/>
          </p:cNvSpPr>
          <p:nvPr>
            <p:ph type="subTitle" idx="1"/>
          </p:nvPr>
        </p:nvSpPr>
        <p:spPr/>
        <p:txBody>
          <a:bodyPr/>
          <a:lstStyle/>
          <a:p>
            <a:endParaRPr lang="he-IL"/>
          </a:p>
        </p:txBody>
      </p:sp>
      <p:sp>
        <p:nvSpPr>
          <p:cNvPr id="12" name="כותרת משנה 2">
            <a:extLst>
              <a:ext uri="{FF2B5EF4-FFF2-40B4-BE49-F238E27FC236}">
                <a16:creationId xmlns:a16="http://schemas.microsoft.com/office/drawing/2014/main" id="{2F9A8518-6714-4A87-A2A8-1277AE319689}"/>
              </a:ext>
            </a:extLst>
          </p:cNvPr>
          <p:cNvSpPr>
            <a:spLocks noGrp="1"/>
          </p:cNvSpPr>
          <p:nvPr>
            <p:ph type="ctrTitle"/>
          </p:nvPr>
        </p:nvSpPr>
        <p:spPr>
          <a:xfrm>
            <a:off x="683568" y="2749885"/>
            <a:ext cx="8145462" cy="3346061"/>
          </a:xfrm>
        </p:spPr>
        <p:txBody>
          <a:bodyPr>
            <a:normAutofit fontScale="90000"/>
          </a:bodyPr>
          <a:lstStyle/>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r>
              <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800" dirty="0">
                <a:solidFill>
                  <a:schemeClr val="tx1"/>
                </a:solidFill>
                <a:latin typeface="David" panose="020E0502060401010101" pitchFamily="34" charset="-79"/>
                <a:cs typeface="David" panose="020E0502060401010101" pitchFamily="34" charset="-79"/>
              </a:rPr>
              <a:t>                             </a:t>
            </a:r>
            <a:r>
              <a:rPr lang="he-IL" sz="8900" b="1" dirty="0">
                <a:solidFill>
                  <a:schemeClr val="tx1"/>
                </a:solidFill>
                <a:latin typeface="David" panose="020E0502060401010101" pitchFamily="34" charset="-79"/>
                <a:cs typeface="David" panose="020E0502060401010101" pitchFamily="34" charset="-79"/>
              </a:rPr>
              <a:t>תודה</a:t>
            </a:r>
            <a:endParaRPr lang="he-IL" b="1" dirty="0">
              <a:solidFill>
                <a:schemeClr val="tx1"/>
              </a:solidFill>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marL="274320" lvl="0" indent="-274320" algn="ctr">
              <a:spcBef>
                <a:spcPct val="20000"/>
              </a:spcBef>
              <a:buClr>
                <a:schemeClr val="accent3"/>
              </a:buClr>
              <a:buSzPct val="95000"/>
              <a:defRPr/>
            </a:pPr>
            <a:r>
              <a:rPr lang="he-IL" sz="3600" b="1" dirty="0">
                <a:solidFill>
                  <a:schemeClr val="tx1"/>
                </a:solidFill>
                <a:latin typeface="David" panose="020E0502060401010101" pitchFamily="34" charset="-79"/>
                <a:cs typeface="David" panose="020E0502060401010101" pitchFamily="34" charset="-79"/>
              </a:rPr>
              <a:t>עו"ד דן חי</a:t>
            </a:r>
            <a:endParaRPr lang="en-US" sz="3600" b="1" dirty="0">
              <a:solidFill>
                <a:schemeClr val="tx1"/>
              </a:solidFill>
              <a:latin typeface="David" panose="020E0502060401010101" pitchFamily="34" charset="-79"/>
              <a:cs typeface="David" panose="020E0502060401010101" pitchFamily="34" charset="-79"/>
            </a:endParaRPr>
          </a:p>
          <a:p>
            <a:pPr marL="274320" lvl="0" indent="-274320" algn="ctr">
              <a:spcBef>
                <a:spcPct val="20000"/>
              </a:spcBef>
              <a:buClr>
                <a:schemeClr val="accent3"/>
              </a:buClr>
              <a:buSzPct val="95000"/>
              <a:defRPr/>
            </a:pPr>
            <a:r>
              <a:rPr lang="he-IL" sz="2700" b="1" dirty="0">
                <a:solidFill>
                  <a:schemeClr val="tx1"/>
                </a:solidFill>
                <a:latin typeface="David" panose="020E0502060401010101" pitchFamily="34" charset="-79"/>
                <a:cs typeface="David" panose="020E0502060401010101" pitchFamily="34" charset="-79"/>
              </a:rPr>
              <a:t>דן חי ושות', עורכי דין</a:t>
            </a:r>
          </a:p>
          <a:p>
            <a:pPr marL="274320" lvl="0" indent="-274320" algn="ctr">
              <a:spcBef>
                <a:spcPct val="20000"/>
              </a:spcBef>
              <a:buClr>
                <a:schemeClr val="accent3"/>
              </a:buClr>
              <a:buSzPct val="95000"/>
              <a:defRPr/>
            </a:pPr>
            <a:r>
              <a:rPr lang="he-IL" sz="2100" dirty="0">
                <a:solidFill>
                  <a:schemeClr val="tx2"/>
                </a:solidFill>
                <a:latin typeface="David" panose="020E0502060401010101" pitchFamily="34" charset="-79"/>
                <a:cs typeface="David" panose="020E0502060401010101" pitchFamily="34" charset="-79"/>
              </a:rPr>
              <a:t>דרך אבא הלל </a:t>
            </a:r>
            <a:r>
              <a:rPr lang="he-IL" sz="2100" dirty="0" err="1">
                <a:solidFill>
                  <a:schemeClr val="tx2"/>
                </a:solidFill>
                <a:latin typeface="David" panose="020E0502060401010101" pitchFamily="34" charset="-79"/>
                <a:cs typeface="David" panose="020E0502060401010101" pitchFamily="34" charset="-79"/>
              </a:rPr>
              <a:t>סילבר</a:t>
            </a:r>
            <a:r>
              <a:rPr lang="he-IL" sz="2100" dirty="0">
                <a:solidFill>
                  <a:schemeClr val="tx2"/>
                </a:solidFill>
                <a:latin typeface="David" panose="020E0502060401010101" pitchFamily="34" charset="-79"/>
                <a:cs typeface="David" panose="020E0502060401010101" pitchFamily="34" charset="-79"/>
              </a:rPr>
              <a:t> 12, רמת גן 52506</a:t>
            </a:r>
          </a:p>
          <a:p>
            <a:pPr marL="274320" lvl="0" indent="-274320" algn="ctr">
              <a:spcBef>
                <a:spcPct val="20000"/>
              </a:spcBef>
              <a:buClr>
                <a:schemeClr val="accent3"/>
              </a:buClr>
              <a:buSzPct val="95000"/>
              <a:defRPr/>
            </a:pPr>
            <a:r>
              <a:rPr lang="he-IL" sz="2100" dirty="0">
                <a:solidFill>
                  <a:schemeClr val="tx2"/>
                </a:solidFill>
                <a:latin typeface="David" panose="020E0502060401010101" pitchFamily="34" charset="-79"/>
                <a:cs typeface="David" panose="020E0502060401010101" pitchFamily="34" charset="-79"/>
              </a:rPr>
              <a:t>טל: 03-6005777</a:t>
            </a:r>
            <a:r>
              <a:rPr lang="en-US" sz="2100" dirty="0">
                <a:solidFill>
                  <a:schemeClr val="tx2"/>
                </a:solidFill>
                <a:latin typeface="David" panose="020E0502060401010101" pitchFamily="34" charset="-79"/>
                <a:cs typeface="David" panose="020E0502060401010101" pitchFamily="34" charset="-79"/>
              </a:rPr>
              <a:t>;</a:t>
            </a:r>
            <a:r>
              <a:rPr lang="he-IL" sz="2100" dirty="0">
                <a:solidFill>
                  <a:schemeClr val="tx2"/>
                </a:solidFill>
                <a:latin typeface="David" panose="020E0502060401010101" pitchFamily="34" charset="-79"/>
                <a:cs typeface="David" panose="020E0502060401010101" pitchFamily="34" charset="-79"/>
              </a:rPr>
              <a:t> פקס: 03-6005888</a:t>
            </a:r>
          </a:p>
          <a:p>
            <a:pPr marL="274320" lvl="0" indent="-274320" algn="ctr">
              <a:spcBef>
                <a:spcPct val="20000"/>
              </a:spcBef>
              <a:buClr>
                <a:schemeClr val="accent3"/>
              </a:buClr>
              <a:buSzPct val="95000"/>
              <a:defRPr/>
            </a:pPr>
            <a:r>
              <a:rPr lang="en-US" sz="2100" dirty="0">
                <a:solidFill>
                  <a:schemeClr val="tx2"/>
                </a:solidFill>
                <a:latin typeface="David" panose="020E0502060401010101" pitchFamily="34" charset="-79"/>
                <a:cs typeface="David" panose="020E0502060401010101" pitchFamily="34" charset="-79"/>
              </a:rPr>
              <a:t>www.hay-law.com</a:t>
            </a:r>
            <a:endParaRPr lang="he-IL" sz="21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r>
              <a:rPr lang="en-US" sz="1900" dirty="0">
                <a:solidFill>
                  <a:schemeClr val="tx1"/>
                </a:solidFill>
                <a:latin typeface="David" panose="020E0502060401010101" pitchFamily="34" charset="-79"/>
                <a:cs typeface="David" panose="020E0502060401010101" pitchFamily="34" charset="-79"/>
              </a:rPr>
              <a:t>dan@hay-law.com</a:t>
            </a:r>
            <a:endParaRPr lang="he-IL" sz="1900" dirty="0">
              <a:solidFill>
                <a:schemeClr val="tx1"/>
              </a:solidFill>
              <a:latin typeface="David" panose="020E0502060401010101" pitchFamily="34" charset="-79"/>
              <a:cs typeface="David" panose="020E0502060401010101" pitchFamily="34" charset="-79"/>
            </a:endParaRPr>
          </a:p>
          <a:p>
            <a:pPr algn="r"/>
            <a:endParaRPr lang="he-IL" sz="1800"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7" name="Picture 2" descr="http://www.danhay.co.il/images/logo.png">
            <a:extLst>
              <a:ext uri="{FF2B5EF4-FFF2-40B4-BE49-F238E27FC236}">
                <a16:creationId xmlns:a16="http://schemas.microsoft.com/office/drawing/2014/main" id="{E350EB42-0166-4894-923E-B8C00E6662E8}"/>
              </a:ext>
            </a:extLst>
          </p:cNvPr>
          <p:cNvPicPr>
            <a:picLocks noChangeAspect="1" noChangeArrowheads="1"/>
          </p:cNvPicPr>
          <p:nvPr/>
        </p:nvPicPr>
        <p:blipFill>
          <a:blip r:embed="rId2" cstate="print"/>
          <a:srcRect/>
          <a:stretch>
            <a:fillRect/>
          </a:stretch>
        </p:blipFill>
        <p:spPr bwMode="auto">
          <a:xfrm>
            <a:off x="3283727" y="130622"/>
            <a:ext cx="2808312" cy="922114"/>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4390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95757" y="764705"/>
            <a:ext cx="8752486" cy="4890688"/>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התקנות האירופאיות</a:t>
            </a:r>
          </a:p>
          <a:p>
            <a:pPr lvl="0" algn="r"/>
            <a:endParaRPr lang="he-IL" sz="3200" b="1" dirty="0">
              <a:solidFill>
                <a:schemeClr val="accent6">
                  <a:lumMod val="40000"/>
                  <a:lumOff val="60000"/>
                </a:schemeClr>
              </a:solidFill>
              <a:latin typeface="David" panose="020E0502060401010101" pitchFamily="34" charset="-79"/>
              <a:cs typeface="David" panose="020E0502060401010101" pitchFamily="34" charset="-79"/>
            </a:endParaRPr>
          </a:p>
          <a:p>
            <a:pPr lvl="0" algn="r"/>
            <a:r>
              <a:rPr lang="he-IL" sz="2400" b="1" dirty="0">
                <a:solidFill>
                  <a:schemeClr val="tx1"/>
                </a:solidFill>
                <a:latin typeface="David" panose="020E0502060401010101" pitchFamily="34" charset="-79"/>
                <a:cs typeface="David" panose="020E0502060401010101" pitchFamily="34" charset="-79"/>
              </a:rPr>
              <a:t>- עוסקות באדם ולא תאגיד ("אדם טבעי" כהגדרתן). </a:t>
            </a:r>
          </a:p>
          <a:p>
            <a:pPr lvl="0" algn="r"/>
            <a:r>
              <a:rPr lang="he-IL" sz="2400" b="1" dirty="0">
                <a:solidFill>
                  <a:schemeClr val="tx1"/>
                </a:solidFill>
                <a:latin typeface="David" panose="020E0502060401010101" pitchFamily="34" charset="-79"/>
                <a:cs typeface="David" panose="020E0502060401010101" pitchFamily="34" charset="-79"/>
              </a:rPr>
              <a:t>- אדם טבעי מזוהה או ניתן לזיהוי (באמצעים "סבירים"). מידע שאינו </a:t>
            </a:r>
          </a:p>
          <a:p>
            <a:pPr lvl="0" algn="r"/>
            <a:r>
              <a:rPr lang="he-IL" sz="2400" b="1" dirty="0">
                <a:solidFill>
                  <a:schemeClr val="tx1"/>
                </a:solidFill>
                <a:latin typeface="David" panose="020E0502060401010101" pitchFamily="34" charset="-79"/>
                <a:cs typeface="David" panose="020E0502060401010101" pitchFamily="34" charset="-79"/>
              </a:rPr>
              <a:t>   מזהה או עשוי לזהות אדם, אינו רלוונטי.</a:t>
            </a:r>
            <a:br>
              <a:rPr lang="he-IL" sz="2400" b="1" dirty="0">
                <a:solidFill>
                  <a:schemeClr val="tx1"/>
                </a:solidFill>
                <a:latin typeface="David" panose="020E0502060401010101" pitchFamily="34" charset="-79"/>
                <a:cs typeface="David" panose="020E0502060401010101" pitchFamily="34" charset="-79"/>
              </a:rPr>
            </a:br>
            <a:br>
              <a:rPr lang="he-IL" sz="1000" b="1"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 זיהוי האדם ייעשה באופן ישיר או עקיף באמצעות פרט ישיר מזהה,</a:t>
            </a:r>
            <a:br>
              <a:rPr lang="he-IL" sz="2400" b="1"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   או אוסף פריטים המובילים לזיהוי.</a:t>
            </a:r>
            <a:br>
              <a:rPr lang="he-IL" sz="2400" b="1" dirty="0">
                <a:solidFill>
                  <a:schemeClr val="tx1"/>
                </a:solidFill>
                <a:latin typeface="David" panose="020E0502060401010101" pitchFamily="34" charset="-79"/>
                <a:cs typeface="David" panose="020E0502060401010101" pitchFamily="34" charset="-79"/>
              </a:rPr>
            </a:br>
            <a:br>
              <a:rPr lang="he-IL" sz="1050" b="1" dirty="0">
                <a:solidFill>
                  <a:schemeClr val="tx1"/>
                </a:solidFill>
                <a:latin typeface="David" panose="020E0502060401010101" pitchFamily="34" charset="-79"/>
                <a:cs typeface="David" panose="020E0502060401010101" pitchFamily="34" charset="-79"/>
              </a:rPr>
            </a:br>
            <a:r>
              <a:rPr lang="he-IL" sz="2400" b="1" dirty="0">
                <a:solidFill>
                  <a:schemeClr val="tx1"/>
                </a:solidFill>
                <a:latin typeface="David" panose="020E0502060401010101" pitchFamily="34" charset="-79"/>
                <a:cs typeface="David" panose="020E0502060401010101" pitchFamily="34" charset="-79"/>
              </a:rPr>
              <a:t>- מתייחסות להגנה על מידע אישי כזכות בסיסית – זכות יסוד בדין האירופי.</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87980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251520" y="1412776"/>
            <a:ext cx="8752486" cy="4392488"/>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	   התקנות האירופאיות - עקרונות חשובים</a:t>
            </a:r>
          </a:p>
          <a:p>
            <a:pPr lvl="0" algn="r"/>
            <a:endParaRPr lang="he-IL" sz="1200" b="1" dirty="0">
              <a:solidFill>
                <a:schemeClr val="accent6">
                  <a:lumMod val="40000"/>
                  <a:lumOff val="60000"/>
                </a:schemeClr>
              </a:solidFill>
              <a:latin typeface="David" panose="020E0502060401010101" pitchFamily="34" charset="-79"/>
              <a:cs typeface="David" panose="020E0502060401010101" pitchFamily="34" charset="-79"/>
            </a:endParaRPr>
          </a:p>
          <a:p>
            <a:pPr lvl="0" algn="r"/>
            <a:r>
              <a:rPr lang="he-IL" sz="2000" b="1" u="sng" dirty="0">
                <a:solidFill>
                  <a:schemeClr val="tx1"/>
                </a:solidFill>
                <a:latin typeface="David" panose="020E0502060401010101" pitchFamily="34" charset="-79"/>
                <a:cs typeface="David" panose="020E0502060401010101" pitchFamily="34" charset="-79"/>
              </a:rPr>
              <a:t>עקרון השקיפות</a:t>
            </a:r>
            <a:r>
              <a:rPr lang="he-IL" sz="2000" b="1" dirty="0">
                <a:solidFill>
                  <a:schemeClr val="tx1"/>
                </a:solidFill>
                <a:latin typeface="David" panose="020E0502060401010101" pitchFamily="34" charset="-79"/>
                <a:cs typeface="David" panose="020E0502060401010101" pitchFamily="34" charset="-79"/>
              </a:rPr>
              <a:t> – </a:t>
            </a:r>
          </a:p>
          <a:p>
            <a:pPr lvl="0" algn="r"/>
            <a:r>
              <a:rPr lang="he-IL" sz="2000" dirty="0">
                <a:solidFill>
                  <a:schemeClr val="tx1"/>
                </a:solidFill>
                <a:latin typeface="David" panose="020E0502060401010101" pitchFamily="34" charset="-79"/>
                <a:cs typeface="David" panose="020E0502060401010101" pitchFamily="34" charset="-79"/>
              </a:rPr>
              <a:t>למושא המידע הזכות לדעת כיצד והיכן מטופל המידע שלו, מה נעשה בו, ואילו אפיונים או החלטות התקבלו לגביו על בסיס מידע זה.</a:t>
            </a:r>
            <a:br>
              <a:rPr lang="he-IL" sz="2000" b="1" dirty="0">
                <a:solidFill>
                  <a:schemeClr val="tx1"/>
                </a:solidFill>
                <a:latin typeface="David" panose="020E0502060401010101" pitchFamily="34" charset="-79"/>
                <a:cs typeface="David" panose="020E0502060401010101" pitchFamily="34" charset="-79"/>
              </a:rPr>
            </a:br>
            <a:endParaRPr lang="he-IL" sz="2000" b="1" dirty="0">
              <a:solidFill>
                <a:schemeClr val="tx1"/>
              </a:solidFill>
              <a:latin typeface="David" panose="020E0502060401010101" pitchFamily="34" charset="-79"/>
              <a:cs typeface="David" panose="020E0502060401010101" pitchFamily="34" charset="-79"/>
            </a:endParaRPr>
          </a:p>
          <a:p>
            <a:pPr lvl="0" algn="r"/>
            <a:r>
              <a:rPr lang="he-IL" sz="2000" b="1" u="sng" dirty="0">
                <a:solidFill>
                  <a:schemeClr val="tx1"/>
                </a:solidFill>
                <a:latin typeface="David" panose="020E0502060401010101" pitchFamily="34" charset="-79"/>
                <a:cs typeface="David" panose="020E0502060401010101" pitchFamily="34" charset="-79"/>
              </a:rPr>
              <a:t>עקרון צמצום עודף מידע</a:t>
            </a:r>
            <a:r>
              <a:rPr lang="he-IL" sz="2000" b="1" dirty="0">
                <a:solidFill>
                  <a:schemeClr val="tx1"/>
                </a:solidFill>
                <a:latin typeface="David" panose="020E0502060401010101" pitchFamily="34" charset="-79"/>
                <a:cs typeface="David" panose="020E0502060401010101" pitchFamily="34" charset="-79"/>
              </a:rPr>
              <a:t> – </a:t>
            </a:r>
          </a:p>
          <a:p>
            <a:pPr lvl="0" algn="r"/>
            <a:r>
              <a:rPr lang="he-IL" sz="2000" dirty="0">
                <a:solidFill>
                  <a:schemeClr val="tx1"/>
                </a:solidFill>
                <a:latin typeface="David" panose="020E0502060401010101" pitchFamily="34" charset="-79"/>
                <a:cs typeface="David" panose="020E0502060401010101" pitchFamily="34" charset="-79"/>
              </a:rPr>
              <a:t>יש לדאוג כי בכל רגע נתון, ישמר, ייאסף ויעובד מינימום המידע הנדרש לפעילות ולארגון.</a:t>
            </a:r>
          </a:p>
          <a:p>
            <a:pPr lvl="0" algn="r"/>
            <a:endParaRPr lang="he-IL" sz="2000" b="1" dirty="0">
              <a:solidFill>
                <a:schemeClr val="tx1"/>
              </a:solidFill>
              <a:latin typeface="David" panose="020E0502060401010101" pitchFamily="34" charset="-79"/>
              <a:cs typeface="David" panose="020E0502060401010101" pitchFamily="34" charset="-79"/>
            </a:endParaRPr>
          </a:p>
          <a:p>
            <a:pPr lvl="0" algn="ctr"/>
            <a:br>
              <a:rPr lang="he-IL" sz="100" b="1" dirty="0">
                <a:solidFill>
                  <a:schemeClr val="tx1"/>
                </a:solidFill>
                <a:latin typeface="David" panose="020E0502060401010101" pitchFamily="34" charset="-79"/>
                <a:cs typeface="David" panose="020E0502060401010101" pitchFamily="34" charset="-79"/>
              </a:rPr>
            </a:br>
            <a:r>
              <a:rPr lang="en-US" sz="100" b="1" dirty="0">
                <a:solidFill>
                  <a:schemeClr val="tx1"/>
                </a:solidFill>
                <a:latin typeface="David" panose="020E0502060401010101" pitchFamily="34" charset="-79"/>
                <a:cs typeface="David" panose="020E0502060401010101" pitchFamily="34" charset="-79"/>
              </a:rPr>
              <a:t> </a:t>
            </a:r>
            <a:r>
              <a:rPr lang="en-US" sz="2400" b="1" dirty="0">
                <a:solidFill>
                  <a:schemeClr val="tx1"/>
                </a:solidFill>
                <a:latin typeface="David" panose="020E0502060401010101" pitchFamily="34" charset="-79"/>
                <a:cs typeface="David" panose="020E0502060401010101" pitchFamily="34" charset="-79"/>
              </a:rPr>
              <a:t>The processing of personal data should be designed to serve mankind</a:t>
            </a:r>
            <a:r>
              <a:rPr lang="he-IL" sz="2400" b="1" dirty="0">
                <a:solidFill>
                  <a:schemeClr val="tx1"/>
                </a:solidFill>
                <a:latin typeface="David" panose="020E0502060401010101" pitchFamily="34" charset="-79"/>
                <a:cs typeface="David" panose="020E0502060401010101" pitchFamily="34" charset="-79"/>
              </a:rPr>
              <a:t>  </a:t>
            </a:r>
            <a:endParaRPr lang="en-US" sz="2400" b="1" dirty="0">
              <a:solidFill>
                <a:schemeClr val="tx1"/>
              </a:solidFill>
              <a:latin typeface="David" panose="020E0502060401010101" pitchFamily="34" charset="-79"/>
              <a:cs typeface="David" panose="020E0502060401010101" pitchFamily="34" charset="-79"/>
            </a:endParaRPr>
          </a:p>
          <a:p>
            <a:pPr lvl="0" algn="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13395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type="subTitle" idx="1"/>
          </p:nvPr>
        </p:nvSpPr>
        <p:spPr>
          <a:xfrm>
            <a:off x="142032" y="1196752"/>
            <a:ext cx="8752486" cy="5040559"/>
          </a:xfrm>
        </p:spPr>
        <p:txBody>
          <a:bodyPr>
            <a:noAutofit/>
          </a:bodyPr>
          <a:lstStyle/>
          <a:p>
            <a:pPr lvl="0" algn="r"/>
            <a:r>
              <a:rPr lang="he-IL" sz="3200" b="1" dirty="0">
                <a:solidFill>
                  <a:schemeClr val="accent6">
                    <a:lumMod val="40000"/>
                    <a:lumOff val="60000"/>
                  </a:schemeClr>
                </a:solidFill>
                <a:latin typeface="David" panose="020E0502060401010101" pitchFamily="34" charset="-79"/>
                <a:cs typeface="David" panose="020E0502060401010101" pitchFamily="34" charset="-79"/>
              </a:rPr>
              <a:t>במי עוסקות תקנות ה-</a:t>
            </a:r>
            <a:r>
              <a:rPr lang="en-US" sz="3200" b="1" dirty="0">
                <a:solidFill>
                  <a:schemeClr val="accent6">
                    <a:lumMod val="40000"/>
                    <a:lumOff val="60000"/>
                  </a:schemeClr>
                </a:solidFill>
                <a:latin typeface="David" panose="020E0502060401010101" pitchFamily="34" charset="-79"/>
                <a:cs typeface="David" panose="020E0502060401010101" pitchFamily="34" charset="-79"/>
              </a:rPr>
              <a:t>GDPR</a:t>
            </a:r>
            <a:r>
              <a:rPr lang="he-IL" sz="3200" b="1" dirty="0">
                <a:solidFill>
                  <a:schemeClr val="accent6">
                    <a:lumMod val="40000"/>
                    <a:lumOff val="60000"/>
                  </a:schemeClr>
                </a:solidFill>
                <a:latin typeface="David" panose="020E0502060401010101" pitchFamily="34" charset="-79"/>
                <a:cs typeface="David" panose="020E0502060401010101" pitchFamily="34" charset="-79"/>
              </a:rPr>
              <a:t>? הגדרת ה-"גיבורים":</a:t>
            </a:r>
          </a:p>
          <a:p>
            <a:pPr lvl="0" algn="r"/>
            <a:endParaRPr lang="he-IL" sz="300" b="1" dirty="0">
              <a:solidFill>
                <a:schemeClr val="accent6">
                  <a:lumMod val="40000"/>
                  <a:lumOff val="60000"/>
                </a:schemeClr>
              </a:solidFill>
              <a:latin typeface="David" panose="020E0502060401010101" pitchFamily="34" charset="-79"/>
              <a:cs typeface="David" panose="020E0502060401010101" pitchFamily="34" charset="-79"/>
            </a:endParaRPr>
          </a:p>
          <a:p>
            <a:pPr lvl="0" algn="r"/>
            <a:r>
              <a:rPr lang="he-IL" sz="2000" b="1" u="sng" dirty="0">
                <a:solidFill>
                  <a:schemeClr val="tx1"/>
                </a:solidFill>
                <a:latin typeface="David" panose="020E0502060401010101" pitchFamily="34" charset="-79"/>
                <a:cs typeface="David" panose="020E0502060401010101" pitchFamily="34" charset="-79"/>
              </a:rPr>
              <a:t>נושא המידע (</a:t>
            </a:r>
            <a:r>
              <a:rPr lang="en-US" sz="2000" b="1" u="sng" dirty="0">
                <a:solidFill>
                  <a:schemeClr val="tx1"/>
                </a:solidFill>
                <a:latin typeface="David" panose="020E0502060401010101" pitchFamily="34" charset="-79"/>
                <a:cs typeface="David" panose="020E0502060401010101" pitchFamily="34" charset="-79"/>
              </a:rPr>
              <a:t>Subject Data</a:t>
            </a:r>
            <a:r>
              <a:rPr lang="he-IL" sz="2000" b="1" u="sng"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 -</a:t>
            </a:r>
            <a:endParaRPr lang="en-US" sz="2000" b="1" dirty="0">
              <a:solidFill>
                <a:schemeClr val="tx1"/>
              </a:solidFill>
              <a:latin typeface="David" panose="020E0502060401010101" pitchFamily="34" charset="-79"/>
              <a:cs typeface="David" panose="020E0502060401010101" pitchFamily="34" charset="-79"/>
            </a:endParaRPr>
          </a:p>
          <a:p>
            <a:pPr lvl="0" algn="r"/>
            <a:r>
              <a:rPr lang="he-IL" sz="1800" dirty="0">
                <a:solidFill>
                  <a:schemeClr val="tx1"/>
                </a:solidFill>
                <a:latin typeface="David" panose="020E0502060401010101" pitchFamily="34" charset="-79"/>
                <a:cs typeface="David" panose="020E0502060401010101" pitchFamily="34" charset="-79"/>
              </a:rPr>
              <a:t>כל אדם אשר הפקיד (מסר ביוזמתו או שנאסף אודותיו) בידי בעל השליטה במידע את המידע הפרטי שלו (כגון לקוחות, משתמשים ,עובדים וכד').</a:t>
            </a:r>
          </a:p>
          <a:p>
            <a:pPr lvl="0" algn="r"/>
            <a:r>
              <a:rPr lang="he-IL" sz="400" b="1" dirty="0">
                <a:solidFill>
                  <a:schemeClr val="tx1"/>
                </a:solidFill>
                <a:latin typeface="David" panose="020E0502060401010101" pitchFamily="34" charset="-79"/>
                <a:cs typeface="David" panose="020E0502060401010101" pitchFamily="34" charset="-79"/>
              </a:rPr>
              <a:t> </a:t>
            </a:r>
            <a:endParaRPr lang="he-IL" sz="400" b="1" u="sng" dirty="0">
              <a:solidFill>
                <a:schemeClr val="tx1"/>
              </a:solidFill>
              <a:latin typeface="David" panose="020E0502060401010101" pitchFamily="34" charset="-79"/>
              <a:cs typeface="David" panose="020E0502060401010101" pitchFamily="34" charset="-79"/>
            </a:endParaRPr>
          </a:p>
          <a:p>
            <a:pPr lvl="0" algn="r"/>
            <a:r>
              <a:rPr lang="he-IL" sz="2000" b="1" u="sng" dirty="0">
                <a:solidFill>
                  <a:schemeClr val="tx1"/>
                </a:solidFill>
                <a:latin typeface="David" panose="020E0502060401010101" pitchFamily="34" charset="-79"/>
                <a:cs typeface="David" panose="020E0502060401010101" pitchFamily="34" charset="-79"/>
              </a:rPr>
              <a:t>בעל השליטה במידע (</a:t>
            </a:r>
            <a:r>
              <a:rPr lang="en-US" sz="2000" b="1" u="sng" dirty="0">
                <a:solidFill>
                  <a:schemeClr val="tx1"/>
                </a:solidFill>
                <a:latin typeface="David" panose="020E0502060401010101" pitchFamily="34" charset="-79"/>
                <a:cs typeface="David" panose="020E0502060401010101" pitchFamily="34" charset="-79"/>
              </a:rPr>
              <a:t>Data Controller</a:t>
            </a:r>
            <a:r>
              <a:rPr lang="he-IL" sz="2000" b="1" u="sng"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 -</a:t>
            </a:r>
            <a:endParaRPr lang="en-US" sz="2000" b="1" dirty="0">
              <a:solidFill>
                <a:schemeClr val="tx1"/>
              </a:solidFill>
              <a:latin typeface="David" panose="020E0502060401010101" pitchFamily="34" charset="-79"/>
              <a:cs typeface="David" panose="020E0502060401010101" pitchFamily="34" charset="-79"/>
            </a:endParaRPr>
          </a:p>
          <a:p>
            <a:pPr lvl="0" algn="r"/>
            <a:r>
              <a:rPr lang="he-IL" sz="1800" dirty="0">
                <a:solidFill>
                  <a:schemeClr val="tx1"/>
                </a:solidFill>
                <a:latin typeface="David" panose="020E0502060401010101" pitchFamily="34" charset="-79"/>
                <a:cs typeface="David" panose="020E0502060401010101" pitchFamily="34" charset="-79"/>
              </a:rPr>
              <a:t>מי שהוסמך על-ידי נושא המידע, בעת העברת המידע הפרטי שלו, וקיבל את האחריות לעיבוד המידע (כולל ההחלטה על העיבוד, המטרה והאמצעים).</a:t>
            </a:r>
          </a:p>
          <a:p>
            <a:pPr lvl="0" algn="r"/>
            <a:r>
              <a:rPr lang="he-IL" sz="400" b="1" dirty="0">
                <a:solidFill>
                  <a:schemeClr val="tx1"/>
                </a:solidFill>
                <a:latin typeface="David" panose="020E0502060401010101" pitchFamily="34" charset="-79"/>
                <a:cs typeface="David" panose="020E0502060401010101" pitchFamily="34" charset="-79"/>
              </a:rPr>
              <a:t> </a:t>
            </a:r>
            <a:endParaRPr lang="he-IL" sz="100" b="1" u="sng" dirty="0">
              <a:solidFill>
                <a:schemeClr val="tx1"/>
              </a:solidFill>
              <a:latin typeface="David" panose="020E0502060401010101" pitchFamily="34" charset="-79"/>
              <a:cs typeface="David" panose="020E0502060401010101" pitchFamily="34" charset="-79"/>
            </a:endParaRPr>
          </a:p>
          <a:p>
            <a:pPr lvl="0" algn="r"/>
            <a:r>
              <a:rPr lang="he-IL" sz="2000" b="1" u="sng" dirty="0">
                <a:solidFill>
                  <a:schemeClr val="tx1"/>
                </a:solidFill>
                <a:latin typeface="David" panose="020E0502060401010101" pitchFamily="34" charset="-79"/>
                <a:cs typeface="David" panose="020E0502060401010101" pitchFamily="34" charset="-79"/>
              </a:rPr>
              <a:t>מעבד המידע (</a:t>
            </a:r>
            <a:r>
              <a:rPr lang="en-US" sz="2000" b="1" u="sng" dirty="0">
                <a:solidFill>
                  <a:schemeClr val="tx1"/>
                </a:solidFill>
                <a:latin typeface="David" panose="020E0502060401010101" pitchFamily="34" charset="-79"/>
                <a:cs typeface="David" panose="020E0502060401010101" pitchFamily="34" charset="-79"/>
              </a:rPr>
              <a:t>Data Processor</a:t>
            </a:r>
            <a:r>
              <a:rPr lang="he-IL" sz="2000" b="1" u="sng"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 -</a:t>
            </a:r>
            <a:endParaRPr lang="en-US" sz="2000" b="1" dirty="0">
              <a:solidFill>
                <a:schemeClr val="tx1"/>
              </a:solidFill>
              <a:latin typeface="David" panose="020E0502060401010101" pitchFamily="34" charset="-79"/>
              <a:cs typeface="David" panose="020E0502060401010101" pitchFamily="34" charset="-79"/>
            </a:endParaRPr>
          </a:p>
          <a:p>
            <a:pPr lvl="0" algn="r"/>
            <a:r>
              <a:rPr lang="he-IL" sz="1800" dirty="0">
                <a:solidFill>
                  <a:schemeClr val="tx1"/>
                </a:solidFill>
                <a:latin typeface="David" panose="020E0502060401010101" pitchFamily="34" charset="-79"/>
                <a:cs typeface="David" panose="020E0502060401010101" pitchFamily="34" charset="-79"/>
              </a:rPr>
              <a:t>כל גורם אשר מעבד מידע פרטי בשם בעל השליטה במידע או עבורו.</a:t>
            </a:r>
          </a:p>
          <a:p>
            <a:pPr lvl="0" algn="r"/>
            <a:r>
              <a:rPr lang="he-IL" sz="300" b="1" dirty="0">
                <a:solidFill>
                  <a:schemeClr val="tx1"/>
                </a:solidFill>
                <a:latin typeface="David" panose="020E0502060401010101" pitchFamily="34" charset="-79"/>
                <a:cs typeface="David" panose="020E0502060401010101" pitchFamily="34" charset="-79"/>
              </a:rPr>
              <a:t> </a:t>
            </a:r>
            <a:endParaRPr lang="he-IL" sz="100" b="1" u="sng" dirty="0">
              <a:solidFill>
                <a:schemeClr val="tx1"/>
              </a:solidFill>
              <a:latin typeface="David" panose="020E0502060401010101" pitchFamily="34" charset="-79"/>
              <a:cs typeface="David" panose="020E0502060401010101" pitchFamily="34" charset="-79"/>
            </a:endParaRPr>
          </a:p>
          <a:p>
            <a:pPr lvl="0" algn="r"/>
            <a:r>
              <a:rPr lang="he-IL" sz="2000" b="1" u="sng" dirty="0">
                <a:solidFill>
                  <a:schemeClr val="tx1"/>
                </a:solidFill>
                <a:latin typeface="David" panose="020E0502060401010101" pitchFamily="34" charset="-79"/>
                <a:cs typeface="David" panose="020E0502060401010101" pitchFamily="34" charset="-79"/>
              </a:rPr>
              <a:t>ספקים או מפתחים (</a:t>
            </a:r>
            <a:r>
              <a:rPr lang="en-US" sz="2000" b="1" u="sng" dirty="0">
                <a:solidFill>
                  <a:schemeClr val="tx1"/>
                </a:solidFill>
                <a:latin typeface="David" panose="020E0502060401010101" pitchFamily="34" charset="-79"/>
                <a:cs typeface="David" panose="020E0502060401010101" pitchFamily="34" charset="-79"/>
              </a:rPr>
              <a:t>Developers</a:t>
            </a:r>
            <a:r>
              <a:rPr lang="he-IL" sz="2000" b="1" u="sng"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 -</a:t>
            </a:r>
            <a:endParaRPr lang="en-US" sz="2000" b="1" dirty="0">
              <a:solidFill>
                <a:schemeClr val="tx1"/>
              </a:solidFill>
              <a:latin typeface="David" panose="020E0502060401010101" pitchFamily="34" charset="-79"/>
              <a:cs typeface="David" panose="020E0502060401010101" pitchFamily="34" charset="-79"/>
            </a:endParaRPr>
          </a:p>
          <a:p>
            <a:pPr lvl="0" algn="r"/>
            <a:r>
              <a:rPr lang="he-IL" sz="1800" dirty="0">
                <a:solidFill>
                  <a:schemeClr val="tx1"/>
                </a:solidFill>
                <a:latin typeface="David" panose="020E0502060401010101" pitchFamily="34" charset="-79"/>
                <a:cs typeface="David" panose="020E0502060401010101" pitchFamily="34" charset="-79"/>
              </a:rPr>
              <a:t>גורמים המייצרים או מספקים ״פתרונות״ הנדרשים לעמוד בדרישות לקוחותיהם (נושאי המידע או בעלי השליטה המידע).</a:t>
            </a:r>
          </a:p>
          <a:p>
            <a:pPr lvl="0" algn="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 </a:t>
            </a:r>
          </a:p>
        </p:txBody>
      </p:sp>
      <p:pic>
        <p:nvPicPr>
          <p:cNvPr id="7" name="Picture 2" descr="http://www.danhay.co.il/images/logo.png">
            <a:extLst>
              <a:ext uri="{FF2B5EF4-FFF2-40B4-BE49-F238E27FC236}">
                <a16:creationId xmlns:a16="http://schemas.microsoft.com/office/drawing/2014/main" id="{5768022C-CEEA-41CB-A3C7-BC52509C5731}"/>
              </a:ext>
            </a:extLst>
          </p:cNvPr>
          <p:cNvPicPr>
            <a:picLocks noChangeAspect="1" noChangeArrowheads="1"/>
          </p:cNvPicPr>
          <p:nvPr/>
        </p:nvPicPr>
        <p:blipFill>
          <a:blip r:embed="rId2" cstate="print"/>
          <a:srcRect/>
          <a:stretch>
            <a:fillRect/>
          </a:stretch>
        </p:blipFill>
        <p:spPr bwMode="auto">
          <a:xfrm>
            <a:off x="107504" y="103648"/>
            <a:ext cx="1512168" cy="560878"/>
          </a:xfrm>
          <a:prstGeom prst="rect">
            <a:avLst/>
          </a:prstGeom>
          <a:noFill/>
          <a:effectLst>
            <a:outerShdw blurRad="50800" dist="38100" dir="5400000" algn="t" rotWithShape="0">
              <a:prstClr val="black">
                <a:alpha val="40000"/>
              </a:prstClr>
            </a:outerShdw>
          </a:effectLst>
        </p:spPr>
      </p:pic>
      <p:sp>
        <p:nvSpPr>
          <p:cNvPr id="10" name="כותרת 1">
            <a:extLst>
              <a:ext uri="{FF2B5EF4-FFF2-40B4-BE49-F238E27FC236}">
                <a16:creationId xmlns:a16="http://schemas.microsoft.com/office/drawing/2014/main" id="{6189D646-A1A3-474B-ACD6-89147AC24542}"/>
              </a:ext>
            </a:extLst>
          </p:cNvPr>
          <p:cNvSpPr txBox="1">
            <a:spLocks/>
          </p:cNvSpPr>
          <p:nvPr/>
        </p:nvSpPr>
        <p:spPr>
          <a:xfrm>
            <a:off x="500034" y="5429264"/>
            <a:ext cx="5567386" cy="1295392"/>
          </a:xfrm>
          <a:prstGeom prst="rect">
            <a:avLst/>
          </a:prstGeom>
        </p:spPr>
        <p:txBody>
          <a:bodyPr vert="horz" anchor="b">
            <a:norm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r>
              <a:rPr lang="he-IL" sz="3200" dirty="0"/>
              <a:t>2019</a:t>
            </a:r>
          </a:p>
        </p:txBody>
      </p:sp>
      <p:pic>
        <p:nvPicPr>
          <p:cNvPr id="5" name="תמונה 4">
            <a:extLst>
              <a:ext uri="{FF2B5EF4-FFF2-40B4-BE49-F238E27FC236}">
                <a16:creationId xmlns:a16="http://schemas.microsoft.com/office/drawing/2014/main" id="{FB5F12BF-9845-4041-A250-743701453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88" y="1"/>
            <a:ext cx="1512168" cy="764704"/>
          </a:xfrm>
          <a:prstGeom prst="rect">
            <a:avLst/>
          </a:prstGeom>
        </p:spPr>
      </p:pic>
    </p:spTree>
    <p:extLst>
      <p:ext uri="{BB962C8B-B14F-4D97-AF65-F5344CB8AC3E}">
        <p14:creationId xmlns:p14="http://schemas.microsoft.com/office/powerpoint/2010/main" val="37105987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חציון">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חציון">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חציון">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1363</TotalTime>
  <Words>1877</Words>
  <Application>Microsoft Office PowerPoint</Application>
  <PresentationFormat>‫הצגה על המסך (4:3)</PresentationFormat>
  <Paragraphs>530</Paragraphs>
  <Slides>67</Slides>
  <Notes>45</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67</vt:i4>
      </vt:variant>
    </vt:vector>
  </HeadingPairs>
  <TitlesOfParts>
    <vt:vector size="75" baseType="lpstr">
      <vt:lpstr>Batang</vt:lpstr>
      <vt:lpstr>Aharoni</vt:lpstr>
      <vt:lpstr>Calibri</vt:lpstr>
      <vt:lpstr>David</vt:lpstr>
      <vt:lpstr>Tw Cen MT</vt:lpstr>
      <vt:lpstr>Wingdings</vt:lpstr>
      <vt:lpstr>Wingdings 2</vt:lpstr>
      <vt:lpstr>חציון</vt:lpstr>
      <vt:lpstr>2019</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2019</vt:lpstr>
      <vt:lpstr>2019</vt:lpstr>
      <vt:lpstr>2019</vt:lpstr>
      <vt:lpstr>2019</vt:lpstr>
      <vt:lpstr>2019</vt:lpstr>
      <vt:lpstr>מצגת של PowerPoint‏</vt:lpstr>
      <vt:lpstr>מאגר מידע על פי החוק בישראל: (תנאים מצטברים) </vt:lpstr>
      <vt:lpstr>דרכי התקשרות – האם כתובת מייל היא מידע? </vt:lpstr>
      <vt:lpstr> </vt:lpstr>
      <vt:lpstr>מצגת של PowerPoint‏</vt:lpstr>
      <vt:lpstr> </vt:lpstr>
      <vt:lpstr>מתי יש לרשום מאגר מידע?  (תנאים חלופיים)</vt:lpstr>
      <vt:lpstr>מצגת של PowerPoint‏</vt:lpstr>
      <vt:lpstr>מצגת של PowerPoint‏</vt:lpstr>
      <vt:lpstr> הרשות:  תנאי השימוש שלנו באתר = החוזה שלנו עם הגולשים באתר</vt:lpstr>
      <vt:lpstr> סעיף 2(9) לחוק קובע כי תהא זו פגיעה בפרטיות:  "שימוש בידיעה על ענייניו הפרטיים של אדם שלא למטרה לשמה נמסר"  ענייניו הפרטיים של אדם -   כל מידע הקשור לחייו הפרטיים של אותו אדם לרבות שמו, כתובתו, מס' טלפון, מקום עבודה, זהות חבריו, יחסיו עם אשתו, עם בני משפחתו וכד' (פס"ד ונטורה).</vt:lpstr>
      <vt:lpstr> השופטת יהודית שטופמן – מחוזי ת"א:  אין מניעה מלעשות שימוש בפרטים "מצב בו מפורסמות כתובות בספרי הטלפונים של חברת "בזק", שבהם יכולים עסקים להשתמש, בהעתקה סבירה וחופשית, על מנת לשלוח הצעות בדיוור ישיר באמצעות הדואר או ישירות לתיבת הדואר... איסוף של כתובות דואר אלקטרוני שמשתמשי הפורומים פרסמו מרצונם ושליחת דואר אלקטרוני אליהם, מטעם גורם חיצוני, איננה אסורה בנסיבות כבענייננו".   בר"ע (ת"א) 2542/03 ניר סוויסה נ' אורי בן חיים (09.10.2005), בפסקה ז' לפסק-הדין. </vt:lpstr>
      <vt:lpstr>השימוש במידע</vt:lpstr>
      <vt:lpstr>ההסכמה</vt:lpstr>
      <vt:lpstr>מצגת של PowerPoint‏</vt:lpstr>
      <vt:lpstr>האם חוק הגנת הפרטיות ראוי למיתה?</vt:lpstr>
      <vt:lpstr>או שאולי...</vt:lpstr>
      <vt:lpstr>מצגת של PowerPoint‏</vt:lpstr>
      <vt:lpstr>אין בחוק הגדרה מהי הזכות לפרטיות</vt:lpstr>
      <vt:lpstr>החוק נפתח בקביעה (סעיף 1):</vt:lpstr>
      <vt:lpstr>הגדרת ההסכמה (סעיף 3):</vt:lpstr>
      <vt:lpstr>ממשיות הפגיעה (סעיף 6):</vt:lpstr>
      <vt:lpstr>    רשימת דרכי הפגיעה (סעיף 2):   - האם ראוי שתהא רשימה סגורה?  - האם הרשימה מספקת?  - האם ראוי לצמצם / להרחיב אותה? </vt:lpstr>
      <vt:lpstr>ראו למשל את שני הסעיפים הבאים:  (4) פרסום תצלומו של אדם ברבים בנסיבות שבהן עלול הפרסום להשפילו או    לבזותו;  (4א) פרסום תצלומו של נפגע ברבים שצולם בזמן הפגיעה או סמוך לאחריה באופן שניתן לזהותו ובנסיבות שבהן עלול הפרסום להביאו במבוכה, למעט פרסום תצלום בלא השהיות בין רגע הצילום לרגע השידור בפועל שאינו חורג מהסביר באותן נסיבות; לעניין זה, "נפגע" – מי שסבל מפגיעה גופנית או נפשית עקב אירוע פתאומי ושפגיעתו ניכרת לעין;  - האם 4א לא מיותר?</vt:lpstr>
      <vt:lpstr>מה זה שימוש?</vt:lpstr>
      <vt:lpstr>ראו למשל את סעיף 9 לחוק הקובע שתהא זו פגיעה בפרטיות:</vt:lpstr>
      <vt:lpstr>פרק ב' לחוק – מאגר מידע: </vt:lpstr>
      <vt:lpstr>רשם מאגרי המידע  הסמכויות – האם יש להרחיבן?</vt:lpstr>
      <vt:lpstr>פרק ב' לחוק, סימן ב' - דיוור ישיר</vt:lpstr>
      <vt:lpstr>הגדרת "שירותי דיוור ישיר" (סעיף 17ג):</vt:lpstr>
      <vt:lpstr>ההגנות  האם יש לערוך בהן שינוי?</vt:lpstr>
      <vt:lpstr>מצגת של PowerPoint‏</vt:lpstr>
      <vt:lpstr>סעיף 13 לחוק איסור לשון הרע קובע כי יהיו מוגנים:</vt:lpstr>
      <vt:lpstr>מצגת של PowerPoint‏</vt:lpstr>
      <vt:lpstr>         הפיצוי המוסכם – סעיף 29א  - האם יש בו צורך?  - האם הסכום ראוי?  - האם יש להחיל אותו גם על פרק ב' לחוק?   </vt:lpstr>
      <vt:lpstr>ראו את סעיף 11 לחוק איסור לשון הרע:</vt:lpstr>
      <vt:lpstr>עכשיו ראו את "אחיו" – סעיף 30 לחוק:</vt:lpstr>
      <vt:lpstr>מצגת של PowerPoint‏</vt:lpstr>
      <vt:lpstr>מצגת של PowerPoint‏</vt:lpstr>
      <vt:lpstr>האם יהיה בישראל GDPR מכוח חקיקה - ספק.</vt:lpstr>
      <vt:lpstr>                                  תודה   עו"ד דן חי דן חי ושות', עורכי דין דרך אבא הלל סילבר 12, רמת גן 52506 טל: 03-6005777; פקס: 03-6005888 www.hay-law.com dan@hay-law.com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daniel</dc:creator>
  <cp:lastModifiedBy>Roi Sananes</cp:lastModifiedBy>
  <cp:revision>240</cp:revision>
  <dcterms:created xsi:type="dcterms:W3CDTF">2017-10-13T12:02:01Z</dcterms:created>
  <dcterms:modified xsi:type="dcterms:W3CDTF">2019-06-23T13:18:12Z</dcterms:modified>
</cp:coreProperties>
</file>