
<file path=[Content_Types].xml><?xml version="1.0" encoding="utf-8"?>
<Types xmlns="http://schemas.openxmlformats.org/package/2006/content-types">
  <Default Extension="png" ContentType="image/png"/>
  <Default Extension="vsd" ContentType="application/vnd.visio"/>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notesMasterIdLst>
    <p:notesMasterId r:id="rId15"/>
  </p:notesMasterIdLst>
  <p:sldIdLst>
    <p:sldId id="257" r:id="rId2"/>
    <p:sldId id="266" r:id="rId3"/>
    <p:sldId id="256" r:id="rId4"/>
    <p:sldId id="258" r:id="rId5"/>
    <p:sldId id="262" r:id="rId6"/>
    <p:sldId id="265" r:id="rId7"/>
    <p:sldId id="263" r:id="rId8"/>
    <p:sldId id="267" r:id="rId9"/>
    <p:sldId id="259" r:id="rId10"/>
    <p:sldId id="260" r:id="rId11"/>
    <p:sldId id="261" r:id="rId12"/>
    <p:sldId id="264"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p:scale>
          <a:sx n="100" d="100"/>
          <a:sy n="100" d="100"/>
        </p:scale>
        <p:origin x="93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6581F52-3F52-4A7F-8EC4-6CA6AD565D19}" type="datetimeFigureOut">
              <a:rPr lang="he-IL" smtClean="0"/>
              <a:t>ח'/אייר/תשע"ח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93CF2F1-7D44-4573-92A9-7054634EAA36}" type="slidenum">
              <a:rPr lang="he-IL" smtClean="0"/>
              <a:t>‹#›</a:t>
            </a:fld>
            <a:endParaRPr lang="he-IL"/>
          </a:p>
        </p:txBody>
      </p:sp>
    </p:spTree>
    <p:extLst>
      <p:ext uri="{BB962C8B-B14F-4D97-AF65-F5344CB8AC3E}">
        <p14:creationId xmlns:p14="http://schemas.microsoft.com/office/powerpoint/2010/main" val="27215408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73DAAC2-711B-4BDD-B9BA-FC4FAE070390}" type="slidenum">
              <a:rPr lang="he-IL" smtClean="0"/>
              <a:t>1</a:t>
            </a:fld>
            <a:endParaRPr lang="he-IL"/>
          </a:p>
        </p:txBody>
      </p:sp>
    </p:spTree>
    <p:extLst>
      <p:ext uri="{BB962C8B-B14F-4D97-AF65-F5344CB8AC3E}">
        <p14:creationId xmlns:p14="http://schemas.microsoft.com/office/powerpoint/2010/main" val="3720101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r">
              <a:defRPr sz="48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e-IL" smtClean="0"/>
              <a:t>לחץ על הסמל כדי להוסיף תמונה</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e-IL" smtClean="0"/>
              <a:t>לחץ כדי לערוך סגנון כותרת של תבנית בסיס</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e-IL" smtClean="0"/>
              <a:t>לחץ כדי לערוך סגנון כותרת של תבנית בסיס</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e-IL" smtClean="0"/>
              <a:t>לחץ כדי לערוך סגנון כותרת של תבנית בסיס</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smtClean="0"/>
              <a:t>לחץ על הסמל כדי להוסיף תמונה</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smtClean="0"/>
              <a:t>לחץ על הסמל כדי להוסיף תמונה</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smtClean="0"/>
              <a:t>לחץ על הסמל כדי להוסיף תמונה</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41410" y="3073397"/>
            <a:ext cx="4878391" cy="2717801"/>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172200" y="3073397"/>
            <a:ext cx="4875210" cy="2717801"/>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r">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upport.ShaarolamiNG@taxes.gov.il" TargetMode="External"/><Relationship Id="rId2" Type="http://schemas.openxmlformats.org/officeDocument/2006/relationships/hyperlink" Target="mailto:https://taxes.gov.il/customs/Pages/CustomsShaarOlami.aspx" TargetMode="External"/><Relationship Id="rId1" Type="http://schemas.openxmlformats.org/officeDocument/2006/relationships/slideLayout" Target="../slideLayouts/slideLayout2.xml"/><Relationship Id="rId4" Type="http://schemas.openxmlformats.org/officeDocument/2006/relationships/hyperlink" Target="mailto:NoamBH@Taxes.gov.i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________Microsoft_Visio_2003-20101.vsd"/><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oleObject" Target="../embeddings/________Microsoft_Visio_2003-20102.vsd"/><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he-IL" sz="8800" dirty="0" smtClean="0">
                <a:latin typeface="Arial" panose="020B0604020202020204" pitchFamily="34" charset="0"/>
                <a:cs typeface="Arial" panose="020B0604020202020204" pitchFamily="34" charset="0"/>
              </a:rPr>
              <a:t>תפ"ג – שער עולמי</a:t>
            </a:r>
            <a:endParaRPr lang="he-IL" sz="8800" dirty="0">
              <a:latin typeface="Arial" panose="020B0604020202020204" pitchFamily="34" charset="0"/>
              <a:cs typeface="Arial" panose="020B0604020202020204" pitchFamily="34" charset="0"/>
            </a:endParaRPr>
          </a:p>
        </p:txBody>
      </p:sp>
      <p:sp>
        <p:nvSpPr>
          <p:cNvPr id="3" name="כותרת משנה 2"/>
          <p:cNvSpPr>
            <a:spLocks noGrp="1"/>
          </p:cNvSpPr>
          <p:nvPr>
            <p:ph type="subTitle" idx="1"/>
          </p:nvPr>
        </p:nvSpPr>
        <p:spPr/>
        <p:txBody>
          <a:bodyPr>
            <a:normAutofit/>
          </a:bodyPr>
          <a:lstStyle/>
          <a:p>
            <a:pPr algn="ctr"/>
            <a:r>
              <a:rPr lang="he-IL" sz="2800" dirty="0" smtClean="0"/>
              <a:t>הדרכת סוכני מכס </a:t>
            </a:r>
            <a:r>
              <a:rPr lang="he-IL" sz="2800" dirty="0" smtClean="0"/>
              <a:t>24/4/18</a:t>
            </a:r>
            <a:endParaRPr lang="he-IL" sz="2800" dirty="0" smtClean="0"/>
          </a:p>
        </p:txBody>
      </p:sp>
      <p:sp>
        <p:nvSpPr>
          <p:cNvPr id="4" name="Rectangle 2"/>
          <p:cNvSpPr>
            <a:spLocks noChangeArrowheads="1"/>
          </p:cNvSpPr>
          <p:nvPr/>
        </p:nvSpPr>
        <p:spPr bwMode="auto">
          <a:xfrm>
            <a:off x="3608173" y="48273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Tree>
    <p:extLst>
      <p:ext uri="{BB962C8B-B14F-4D97-AF65-F5344CB8AC3E}">
        <p14:creationId xmlns:p14="http://schemas.microsoft.com/office/powerpoint/2010/main" val="7699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שימוש בטפסים נוספים</a:t>
            </a:r>
            <a:endParaRPr lang="he-IL" dirty="0"/>
          </a:p>
        </p:txBody>
      </p:sp>
      <p:graphicFrame>
        <p:nvGraphicFramePr>
          <p:cNvPr id="6" name="טבלה 5"/>
          <p:cNvGraphicFramePr>
            <a:graphicFrameLocks noGrp="1"/>
          </p:cNvGraphicFramePr>
          <p:nvPr>
            <p:extLst>
              <p:ext uri="{D42A27DB-BD31-4B8C-83A1-F6EECF244321}">
                <p14:modId xmlns:p14="http://schemas.microsoft.com/office/powerpoint/2010/main" val="1752830552"/>
              </p:ext>
            </p:extLst>
          </p:nvPr>
        </p:nvGraphicFramePr>
        <p:xfrm>
          <a:off x="1819275" y="1838322"/>
          <a:ext cx="9401175" cy="4667249"/>
        </p:xfrm>
        <a:graphic>
          <a:graphicData uri="http://schemas.openxmlformats.org/drawingml/2006/table">
            <a:tbl>
              <a:tblPr rtl="1" firstRow="1" bandRow="1"/>
              <a:tblGrid>
                <a:gridCol w="987124">
                  <a:extLst>
                    <a:ext uri="{9D8B030D-6E8A-4147-A177-3AD203B41FA5}">
                      <a16:colId xmlns="" xmlns:a16="http://schemas.microsoft.com/office/drawing/2014/main" val="1073130507"/>
                    </a:ext>
                  </a:extLst>
                </a:gridCol>
                <a:gridCol w="7285910">
                  <a:extLst>
                    <a:ext uri="{9D8B030D-6E8A-4147-A177-3AD203B41FA5}">
                      <a16:colId xmlns="" xmlns:a16="http://schemas.microsoft.com/office/drawing/2014/main" val="3926980820"/>
                    </a:ext>
                  </a:extLst>
                </a:gridCol>
                <a:gridCol w="1128141">
                  <a:extLst>
                    <a:ext uri="{9D8B030D-6E8A-4147-A177-3AD203B41FA5}">
                      <a16:colId xmlns="" xmlns:a16="http://schemas.microsoft.com/office/drawing/2014/main" val="2906953033"/>
                    </a:ext>
                  </a:extLst>
                </a:gridCol>
              </a:tblGrid>
              <a:tr h="315804">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algn="r" rtl="0" fontAlgn="b"/>
                      <a:r>
                        <a:rPr lang="he-IL" sz="1400" b="1" u="none" strike="noStrike" kern="1200" dirty="0" smtClean="0">
                          <a:solidFill>
                            <a:schemeClr val="bg1"/>
                          </a:solidFill>
                          <a:effectLst/>
                          <a:latin typeface="+mn-lt"/>
                          <a:ea typeface="+mn-ea"/>
                          <a:cs typeface="+mj-cs"/>
                        </a:rPr>
                        <a:t>יחידה</a:t>
                      </a:r>
                      <a:endParaRPr lang="he-IL" sz="1400" b="1" u="none" strike="noStrike" kern="1200" dirty="0">
                        <a:solidFill>
                          <a:schemeClr val="bg1"/>
                        </a:solidFill>
                        <a:effectLst/>
                        <a:latin typeface="+mn-lt"/>
                        <a:ea typeface="+mn-ea"/>
                        <a:cs typeface="+mj-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marL="0" marR="0" indent="0" algn="r" defTabSz="914400" rtl="0" eaLnBrk="1" fontAlgn="b" latinLnBrk="0" hangingPunct="1">
                        <a:lnSpc>
                          <a:spcPct val="100000"/>
                        </a:lnSpc>
                        <a:spcBef>
                          <a:spcPts val="0"/>
                        </a:spcBef>
                        <a:spcAft>
                          <a:spcPts val="0"/>
                        </a:spcAft>
                        <a:buClrTx/>
                        <a:buSzTx/>
                        <a:buFontTx/>
                        <a:buNone/>
                        <a:tabLst/>
                        <a:defRPr/>
                      </a:pPr>
                      <a:r>
                        <a:rPr lang="he-IL" sz="1400" u="none" strike="noStrike" dirty="0" smtClean="0">
                          <a:solidFill>
                            <a:schemeClr val="bg1"/>
                          </a:solidFill>
                          <a:effectLst/>
                          <a:cs typeface="+mj-cs"/>
                        </a:rPr>
                        <a:t>שם הטופס</a:t>
                      </a:r>
                      <a:endParaRPr lang="he-IL" sz="1400" b="0" i="0" u="none" strike="noStrike" dirty="0" smtClean="0">
                        <a:solidFill>
                          <a:schemeClr val="bg1"/>
                        </a:solidFill>
                        <a:effectLst/>
                        <a:latin typeface="Arial" panose="020B0604020202020204" pitchFamily="34" charset="0"/>
                        <a:cs typeface="+mj-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marL="0" marR="0" indent="0" algn="r" defTabSz="914400" rtl="0" eaLnBrk="1" fontAlgn="b" latinLnBrk="0" hangingPunct="1">
                        <a:lnSpc>
                          <a:spcPct val="100000"/>
                        </a:lnSpc>
                        <a:spcBef>
                          <a:spcPts val="0"/>
                        </a:spcBef>
                        <a:spcAft>
                          <a:spcPts val="0"/>
                        </a:spcAft>
                        <a:buClrTx/>
                        <a:buSzTx/>
                        <a:buFontTx/>
                        <a:buNone/>
                        <a:tabLst/>
                        <a:defRPr/>
                      </a:pPr>
                      <a:r>
                        <a:rPr lang="he-IL" sz="1400" u="none" strike="noStrike" dirty="0" smtClean="0">
                          <a:solidFill>
                            <a:schemeClr val="bg1"/>
                          </a:solidFill>
                          <a:effectLst/>
                          <a:cs typeface="+mj-cs"/>
                        </a:rPr>
                        <a:t>מספר הטופס</a:t>
                      </a:r>
                      <a:endParaRPr lang="he-IL" sz="1400" b="0" i="0" u="none" strike="noStrike" dirty="0" smtClean="0">
                        <a:solidFill>
                          <a:schemeClr val="bg1"/>
                        </a:solidFill>
                        <a:effectLst/>
                        <a:latin typeface="Arial" panose="020B0604020202020204" pitchFamily="34" charset="0"/>
                        <a:cs typeface="+mj-cs"/>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 xmlns:a16="http://schemas.microsoft.com/office/drawing/2014/main" val="1962615054"/>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200" b="1" u="none" strike="noStrike" kern="1200" dirty="0" err="1" smtClean="0">
                          <a:solidFill>
                            <a:schemeClr val="bg2">
                              <a:lumMod val="50000"/>
                            </a:schemeClr>
                          </a:solidFill>
                          <a:effectLst/>
                          <a:latin typeface="+mn-lt"/>
                          <a:ea typeface="+mn-ea"/>
                          <a:cs typeface="+mn-cs"/>
                        </a:rPr>
                        <a:t>הישבון</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600" b="0" u="none" strike="noStrike" kern="1200" dirty="0">
                          <a:solidFill>
                            <a:schemeClr val="bg1"/>
                          </a:solidFill>
                          <a:effectLst/>
                          <a:latin typeface="+mn-lt"/>
                          <a:ea typeface="+mn-ea"/>
                          <a:cs typeface="+mn-cs"/>
                        </a:rPr>
                        <a:t>בקשה לבדיקת זכאות לפעילות </a:t>
                      </a:r>
                      <a:r>
                        <a:rPr lang="he-IL" sz="1600" b="0" u="none" strike="noStrike" kern="1200" dirty="0" err="1">
                          <a:solidFill>
                            <a:schemeClr val="bg1"/>
                          </a:solidFill>
                          <a:effectLst/>
                          <a:latin typeface="+mn-lt"/>
                          <a:ea typeface="+mn-ea"/>
                          <a:cs typeface="+mn-cs"/>
                        </a:rPr>
                        <a:t>הישבון</a:t>
                      </a:r>
                      <a:endParaRPr lang="he-IL" sz="1600" b="0" u="none" strike="noStrike" kern="1200" dirty="0">
                        <a:solidFill>
                          <a:schemeClr val="bg1"/>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670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1725273942"/>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200" b="1" u="none" strike="noStrike" kern="1200" dirty="0" err="1" smtClean="0">
                          <a:solidFill>
                            <a:schemeClr val="bg2">
                              <a:lumMod val="50000"/>
                            </a:schemeClr>
                          </a:solidFill>
                          <a:effectLst/>
                          <a:latin typeface="+mn-lt"/>
                          <a:ea typeface="+mn-ea"/>
                          <a:cs typeface="+mn-cs"/>
                        </a:rPr>
                        <a:t>הישבון</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600" b="0" u="none" strike="noStrike" kern="1200" dirty="0" smtClean="0">
                          <a:solidFill>
                            <a:schemeClr val="bg1"/>
                          </a:solidFill>
                          <a:effectLst/>
                          <a:latin typeface="+mn-lt"/>
                          <a:ea typeface="+mn-ea"/>
                          <a:cs typeface="+mn-cs"/>
                        </a:rPr>
                        <a:t>הגשת תביעת </a:t>
                      </a:r>
                      <a:r>
                        <a:rPr lang="he-IL" sz="1600" b="0" u="none" strike="noStrike" kern="1200" dirty="0" err="1" smtClean="0">
                          <a:solidFill>
                            <a:schemeClr val="bg1"/>
                          </a:solidFill>
                          <a:effectLst/>
                          <a:latin typeface="+mn-lt"/>
                          <a:ea typeface="+mn-ea"/>
                          <a:cs typeface="+mn-cs"/>
                        </a:rPr>
                        <a:t>הישבון</a:t>
                      </a:r>
                      <a:endParaRPr lang="he-IL" sz="1600" b="0" u="none" strike="noStrike" kern="1200" dirty="0">
                        <a:solidFill>
                          <a:schemeClr val="bg1"/>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b="0" i="0" u="none" strike="noStrike" dirty="0" smtClean="0">
                          <a:solidFill>
                            <a:srgbClr val="000000"/>
                          </a:solidFill>
                          <a:effectLst/>
                          <a:latin typeface="Arial" panose="020B0604020202020204" pitchFamily="34" charset="0"/>
                        </a:rPr>
                        <a:t>675</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258052017"/>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200" b="1" u="none" strike="noStrike" kern="1200" dirty="0" err="1" smtClean="0">
                          <a:solidFill>
                            <a:schemeClr val="bg2">
                              <a:lumMod val="50000"/>
                            </a:schemeClr>
                          </a:solidFill>
                          <a:effectLst/>
                          <a:latin typeface="+mn-lt"/>
                          <a:ea typeface="+mn-ea"/>
                          <a:cs typeface="+mn-cs"/>
                        </a:rPr>
                        <a:t>הישבון</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600" b="0" u="none" strike="noStrike" kern="1200" dirty="0" smtClean="0">
                          <a:solidFill>
                            <a:schemeClr val="bg1"/>
                          </a:solidFill>
                          <a:effectLst/>
                          <a:latin typeface="+mn-lt"/>
                          <a:ea typeface="+mn-ea"/>
                          <a:cs typeface="+mn-cs"/>
                        </a:rPr>
                        <a:t>בקשה לפתיחה\עדכון תיק </a:t>
                      </a:r>
                      <a:r>
                        <a:rPr lang="he-IL" sz="1600" b="0" u="none" strike="noStrike" kern="1200" dirty="0" err="1" smtClean="0">
                          <a:solidFill>
                            <a:schemeClr val="bg1"/>
                          </a:solidFill>
                          <a:effectLst/>
                          <a:latin typeface="+mn-lt"/>
                          <a:ea typeface="+mn-ea"/>
                          <a:cs typeface="+mn-cs"/>
                        </a:rPr>
                        <a:t>הישבון</a:t>
                      </a:r>
                      <a:r>
                        <a:rPr lang="he-IL" sz="1600" b="0" u="none" strike="noStrike" kern="1200" dirty="0" smtClean="0">
                          <a:solidFill>
                            <a:schemeClr val="bg1"/>
                          </a:solidFill>
                          <a:effectLst/>
                          <a:latin typeface="+mn-lt"/>
                          <a:ea typeface="+mn-ea"/>
                          <a:cs typeface="+mn-cs"/>
                        </a:rPr>
                        <a:t> (במסלול מה נדחה)</a:t>
                      </a:r>
                      <a:endParaRPr lang="he-IL" sz="1600" b="0" u="none" strike="noStrike" kern="1200" dirty="0">
                        <a:solidFill>
                          <a:schemeClr val="bg1"/>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b="0" i="0" u="none" strike="noStrike" dirty="0" smtClean="0">
                          <a:solidFill>
                            <a:srgbClr val="000000"/>
                          </a:solidFill>
                          <a:effectLst/>
                          <a:latin typeface="Arial" panose="020B0604020202020204" pitchFamily="34" charset="0"/>
                        </a:rPr>
                        <a:t>672</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2310737421"/>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200" b="1" u="none" strike="noStrike" kern="1200" dirty="0" err="1" smtClean="0">
                          <a:solidFill>
                            <a:schemeClr val="bg2">
                              <a:lumMod val="50000"/>
                            </a:schemeClr>
                          </a:solidFill>
                          <a:effectLst/>
                          <a:latin typeface="+mn-lt"/>
                          <a:ea typeface="+mn-ea"/>
                          <a:cs typeface="+mn-cs"/>
                        </a:rPr>
                        <a:t>הישבון</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600" b="0" u="none" strike="noStrike" kern="1200" dirty="0" smtClean="0">
                          <a:solidFill>
                            <a:schemeClr val="bg1"/>
                          </a:solidFill>
                          <a:effectLst/>
                          <a:latin typeface="+mn-lt"/>
                          <a:ea typeface="+mn-ea"/>
                          <a:cs typeface="+mn-cs"/>
                        </a:rPr>
                        <a:t>תחזית פעילות </a:t>
                      </a:r>
                      <a:r>
                        <a:rPr lang="he-IL" sz="1600" b="0" u="none" strike="noStrike" kern="1200" dirty="0" err="1" smtClean="0">
                          <a:solidFill>
                            <a:schemeClr val="bg1"/>
                          </a:solidFill>
                          <a:effectLst/>
                          <a:latin typeface="+mn-lt"/>
                          <a:ea typeface="+mn-ea"/>
                          <a:cs typeface="+mn-cs"/>
                        </a:rPr>
                        <a:t>הישבון</a:t>
                      </a:r>
                      <a:endParaRPr lang="he-IL" sz="1600" b="0" u="none" strike="noStrike" kern="1200" dirty="0">
                        <a:solidFill>
                          <a:schemeClr val="bg1"/>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b="0" i="0" u="none" strike="noStrike" dirty="0" smtClean="0">
                          <a:solidFill>
                            <a:srgbClr val="000000"/>
                          </a:solidFill>
                          <a:effectLst/>
                          <a:latin typeface="Arial" panose="020B0604020202020204" pitchFamily="34" charset="0"/>
                        </a:rPr>
                        <a:t>671</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49342722"/>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600" b="0" u="none" strike="noStrike" kern="1200" dirty="0">
                          <a:solidFill>
                            <a:schemeClr val="bg1"/>
                          </a:solidFill>
                          <a:effectLst/>
                          <a:latin typeface="+mn-lt"/>
                          <a:ea typeface="+mn-ea"/>
                          <a:cs typeface="+mn-cs"/>
                        </a:rPr>
                        <a:t>טופס בקשה ליבוא זמני של רכב מנועי </a:t>
                      </a:r>
                      <a:r>
                        <a:rPr lang="he-IL" sz="1600" b="0" u="none" strike="noStrike" kern="1200" dirty="0" smtClean="0">
                          <a:solidFill>
                            <a:schemeClr val="bg1"/>
                          </a:solidFill>
                          <a:effectLst/>
                          <a:latin typeface="+mn-lt"/>
                          <a:ea typeface="+mn-ea"/>
                          <a:cs typeface="+mn-cs"/>
                        </a:rPr>
                        <a:t>– עברית / אנגלית</a:t>
                      </a:r>
                      <a:endParaRPr lang="he-IL" sz="1600" b="0" u="none" strike="noStrike" kern="1200" dirty="0">
                        <a:solidFill>
                          <a:schemeClr val="bg1"/>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1010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1196375025"/>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200" b="1" u="none" strike="noStrike" kern="1200" dirty="0" smtClean="0">
                          <a:solidFill>
                            <a:schemeClr val="bg2">
                              <a:lumMod val="50000"/>
                            </a:schemeClr>
                          </a:solidFill>
                          <a:effectLst/>
                          <a:latin typeface="+mn-lt"/>
                          <a:ea typeface="+mn-ea"/>
                          <a:cs typeface="+mn-cs"/>
                        </a:rPr>
                        <a:t>זכאויות</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600" b="0" u="none" strike="noStrike" kern="1200" dirty="0">
                          <a:solidFill>
                            <a:schemeClr val="bg1"/>
                          </a:solidFill>
                          <a:effectLst/>
                          <a:latin typeface="+mn-lt"/>
                          <a:ea typeface="+mn-ea"/>
                          <a:cs typeface="+mn-cs"/>
                        </a:rPr>
                        <a:t>הארכת זכאות לעולה חדש עקב שהייה בחו"ל מעל 6 שנים</a:t>
                      </a: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b="0" u="none" strike="noStrike" kern="1200" dirty="0">
                          <a:solidFill>
                            <a:schemeClr val="bg1"/>
                          </a:solidFill>
                          <a:effectLst/>
                          <a:latin typeface="+mn-lt"/>
                          <a:ea typeface="+mn-ea"/>
                          <a:cs typeface="+mn-cs"/>
                        </a:rPr>
                        <a:t>1030</a:t>
                      </a:r>
                      <a:endParaRPr lang="he-IL" sz="1600" b="0" u="none" strike="noStrike" kern="1200" dirty="0">
                        <a:solidFill>
                          <a:schemeClr val="bg1"/>
                        </a:solidFill>
                        <a:effectLst/>
                        <a:latin typeface="+mn-lt"/>
                        <a:ea typeface="+mn-ea"/>
                        <a:cs typeface="+mn-cs"/>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2952080515"/>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smtClean="0">
                          <a:solidFill>
                            <a:schemeClr val="bg2">
                              <a:lumMod val="50000"/>
                            </a:schemeClr>
                          </a:solidFill>
                          <a:effectLst/>
                          <a:latin typeface="+mn-lt"/>
                          <a:ea typeface="+mn-ea"/>
                          <a:cs typeface="+mn-cs"/>
                        </a:rPr>
                        <a:t>זכאויות</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b="1" u="none" strike="noStrike" dirty="0">
                          <a:solidFill>
                            <a:srgbClr val="0070C0"/>
                          </a:solidFill>
                          <a:effectLst/>
                        </a:rPr>
                        <a:t>זכאות-קביעת מעמד תושב חוזר</a:t>
                      </a:r>
                      <a:endParaRPr lang="he-IL" sz="1600" b="1" i="0" u="none" strike="noStrike" dirty="0">
                        <a:solidFill>
                          <a:srgbClr val="0070C0"/>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1031</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extLst>
                  <a:ext uri="{0D108BD9-81ED-4DB2-BD59-A6C34878D82A}">
                    <a16:rowId xmlns="" xmlns:a16="http://schemas.microsoft.com/office/drawing/2014/main" val="1214646647"/>
                  </a:ext>
                </a:extLst>
              </a:tr>
              <a:tr h="402236">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r>
                        <a:rPr lang="he-IL" sz="1200" b="1" u="none" strike="noStrike" kern="1200" dirty="0" err="1" smtClean="0">
                          <a:solidFill>
                            <a:schemeClr val="bg2">
                              <a:lumMod val="50000"/>
                            </a:schemeClr>
                          </a:solidFill>
                          <a:effectLst/>
                          <a:latin typeface="+mn-lt"/>
                          <a:ea typeface="+mn-ea"/>
                          <a:cs typeface="+mn-cs"/>
                        </a:rPr>
                        <a:t>פט"מ</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r>
                        <a:rPr lang="he-IL" sz="1600" u="none" strike="noStrike" kern="1200" dirty="0" smtClean="0">
                          <a:solidFill>
                            <a:schemeClr val="bg1"/>
                          </a:solidFill>
                          <a:effectLst/>
                          <a:latin typeface="+mn-lt"/>
                          <a:ea typeface="+mn-ea"/>
                          <a:cs typeface="+mn-cs"/>
                        </a:rPr>
                        <a:t>הצהרת יבואן על קיום תנאי פטור מותנה\ שימוש בטובין</a:t>
                      </a:r>
                      <a:endParaRPr lang="he-IL" sz="1600" u="none" strike="noStrike" kern="1200" dirty="0">
                        <a:solidFill>
                          <a:schemeClr val="bg1"/>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r>
                        <a:rPr lang="he-IL" sz="1200" u="none" strike="noStrike" kern="1200" dirty="0" smtClean="0">
                          <a:solidFill>
                            <a:schemeClr val="dk1"/>
                          </a:solidFill>
                          <a:effectLst/>
                          <a:latin typeface="+mn-lt"/>
                          <a:ea typeface="+mn-ea"/>
                          <a:cs typeface="+mn-cs"/>
                        </a:rPr>
                        <a:t>1070</a:t>
                      </a:r>
                      <a:endParaRPr lang="he-IL" sz="1200" u="none" strike="noStrike" kern="1200" dirty="0">
                        <a:solidFill>
                          <a:schemeClr val="dk1"/>
                        </a:solidFill>
                        <a:effectLst/>
                        <a:latin typeface="+mn-lt"/>
                        <a:ea typeface="+mn-ea"/>
                        <a:cs typeface="+mn-cs"/>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1583949871"/>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err="1" smtClean="0">
                          <a:solidFill>
                            <a:schemeClr val="bg2">
                              <a:lumMod val="50000"/>
                            </a:schemeClr>
                          </a:solidFill>
                          <a:effectLst/>
                          <a:latin typeface="+mn-lt"/>
                          <a:ea typeface="+mn-ea"/>
                          <a:cs typeface="+mn-cs"/>
                        </a:rPr>
                        <a:t>פט"מ</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u="none" strike="noStrike" dirty="0" err="1">
                          <a:solidFill>
                            <a:schemeClr val="bg1"/>
                          </a:solidFill>
                          <a:effectLst/>
                        </a:rPr>
                        <a:t>פט"מ</a:t>
                      </a:r>
                      <a:r>
                        <a:rPr lang="he-IL" sz="1600" u="none" strike="noStrike" dirty="0">
                          <a:solidFill>
                            <a:schemeClr val="bg1"/>
                          </a:solidFill>
                          <a:effectLst/>
                        </a:rPr>
                        <a:t> - בקשה להארכת מועד אחרון להוכחת שימוש/יציאה ממעקב </a:t>
                      </a:r>
                      <a:endParaRPr lang="he-IL" sz="1600" b="0" i="0" u="none" strike="noStrike" dirty="0">
                        <a:solidFill>
                          <a:schemeClr val="bg1"/>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1072</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485827862"/>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err="1" smtClean="0">
                          <a:solidFill>
                            <a:schemeClr val="bg2">
                              <a:lumMod val="50000"/>
                            </a:schemeClr>
                          </a:solidFill>
                          <a:effectLst/>
                          <a:latin typeface="+mn-lt"/>
                          <a:ea typeface="+mn-ea"/>
                          <a:cs typeface="+mn-cs"/>
                        </a:rPr>
                        <a:t>פט"מ</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b="0" i="0" u="none" strike="noStrike" dirty="0" smtClean="0">
                          <a:solidFill>
                            <a:schemeClr val="bg1"/>
                          </a:solidFill>
                          <a:effectLst/>
                          <a:latin typeface="Arial" panose="020B0604020202020204" pitchFamily="34" charset="0"/>
                        </a:rPr>
                        <a:t>בקשת פטור על רכישה</a:t>
                      </a:r>
                      <a:r>
                        <a:rPr lang="he-IL" sz="1600" b="0" i="0" u="none" strike="noStrike" baseline="0" dirty="0" smtClean="0">
                          <a:solidFill>
                            <a:schemeClr val="bg1"/>
                          </a:solidFill>
                          <a:effectLst/>
                          <a:latin typeface="Arial" panose="020B0604020202020204" pitchFamily="34" charset="0"/>
                        </a:rPr>
                        <a:t> מקומית</a:t>
                      </a:r>
                      <a:endParaRPr lang="he-IL" sz="1600" b="0" i="0" u="none" strike="noStrike" dirty="0">
                        <a:solidFill>
                          <a:schemeClr val="bg1"/>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b="0" i="0" u="none" strike="noStrike" dirty="0" smtClean="0">
                          <a:solidFill>
                            <a:srgbClr val="000000"/>
                          </a:solidFill>
                          <a:effectLst/>
                          <a:latin typeface="Arial" panose="020B0604020202020204" pitchFamily="34" charset="0"/>
                        </a:rPr>
                        <a:t>1073</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271361263"/>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err="1" smtClean="0">
                          <a:solidFill>
                            <a:schemeClr val="bg2">
                              <a:lumMod val="50000"/>
                            </a:schemeClr>
                          </a:solidFill>
                          <a:effectLst/>
                          <a:latin typeface="+mn-lt"/>
                          <a:ea typeface="+mn-ea"/>
                          <a:cs typeface="+mn-cs"/>
                        </a:rPr>
                        <a:t>פט"מ</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b="0" i="0" u="none" strike="noStrike" dirty="0" smtClean="0">
                          <a:solidFill>
                            <a:schemeClr val="bg1"/>
                          </a:solidFill>
                          <a:effectLst/>
                          <a:latin typeface="Arial" panose="020B0604020202020204" pitchFamily="34" charset="0"/>
                        </a:rPr>
                        <a:t>בקשה לפתיחת\עדכון תיק </a:t>
                      </a:r>
                      <a:r>
                        <a:rPr lang="he-IL" sz="1600" b="0" i="0" u="none" strike="noStrike" dirty="0" err="1" smtClean="0">
                          <a:solidFill>
                            <a:schemeClr val="bg1"/>
                          </a:solidFill>
                          <a:effectLst/>
                          <a:latin typeface="Arial" panose="020B0604020202020204" pitchFamily="34" charset="0"/>
                        </a:rPr>
                        <a:t>פט"מ</a:t>
                      </a:r>
                      <a:endParaRPr lang="he-IL" sz="1600" b="0" i="0" u="none" strike="noStrike" dirty="0">
                        <a:solidFill>
                          <a:schemeClr val="bg1"/>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b="0" i="0" u="none" strike="noStrike" dirty="0" smtClean="0">
                          <a:solidFill>
                            <a:srgbClr val="000000"/>
                          </a:solidFill>
                          <a:effectLst/>
                          <a:latin typeface="Arial" panose="020B0604020202020204" pitchFamily="34" charset="0"/>
                        </a:rPr>
                        <a:t>660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3429393560"/>
                  </a:ext>
                </a:extLst>
              </a:tr>
              <a:tr h="359019">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smtClean="0">
                          <a:solidFill>
                            <a:schemeClr val="bg2">
                              <a:lumMod val="50000"/>
                            </a:schemeClr>
                          </a:solidFill>
                          <a:effectLst/>
                          <a:latin typeface="+mn-lt"/>
                          <a:ea typeface="+mn-ea"/>
                          <a:cs typeface="+mn-cs"/>
                        </a:rPr>
                        <a:t>ייבוא</a:t>
                      </a:r>
                      <a:r>
                        <a:rPr lang="he-IL" sz="1200" b="1" u="none" strike="noStrike" kern="1200" baseline="0" dirty="0" smtClean="0">
                          <a:solidFill>
                            <a:schemeClr val="bg2">
                              <a:lumMod val="50000"/>
                            </a:schemeClr>
                          </a:solidFill>
                          <a:effectLst/>
                          <a:latin typeface="+mn-lt"/>
                          <a:ea typeface="+mn-ea"/>
                          <a:cs typeface="+mn-cs"/>
                        </a:rPr>
                        <a:t> מסחרי</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u="none" strike="noStrike" dirty="0">
                          <a:solidFill>
                            <a:schemeClr val="bg1"/>
                          </a:solidFill>
                          <a:effectLst/>
                        </a:rPr>
                        <a:t>הצהרת ערך נמוך</a:t>
                      </a:r>
                      <a:endParaRPr lang="he-IL" sz="1600" b="0" i="0" u="none" strike="noStrike" dirty="0">
                        <a:solidFill>
                          <a:schemeClr val="bg1"/>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2012</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2396355100"/>
                  </a:ext>
                </a:extLst>
              </a:tr>
            </a:tbl>
          </a:graphicData>
        </a:graphic>
      </p:graphicFrame>
    </p:spTree>
    <p:extLst>
      <p:ext uri="{BB962C8B-B14F-4D97-AF65-F5344CB8AC3E}">
        <p14:creationId xmlns:p14="http://schemas.microsoft.com/office/powerpoint/2010/main" val="37069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title"/>
          </p:nvPr>
        </p:nvSpPr>
        <p:spPr>
          <a:xfrm>
            <a:off x="1141413" y="618518"/>
            <a:ext cx="9905998" cy="1478570"/>
          </a:xfrm>
        </p:spPr>
        <p:txBody>
          <a:bodyPr/>
          <a:lstStyle/>
          <a:p>
            <a:r>
              <a:rPr lang="he-IL" dirty="0" smtClean="0"/>
              <a:t>שימוש בטפסים נוספים</a:t>
            </a:r>
            <a:endParaRPr lang="he-IL" dirty="0"/>
          </a:p>
        </p:txBody>
      </p:sp>
      <p:graphicFrame>
        <p:nvGraphicFramePr>
          <p:cNvPr id="6" name="טבלה 5"/>
          <p:cNvGraphicFramePr>
            <a:graphicFrameLocks noGrp="1"/>
          </p:cNvGraphicFramePr>
          <p:nvPr>
            <p:extLst>
              <p:ext uri="{D42A27DB-BD31-4B8C-83A1-F6EECF244321}">
                <p14:modId xmlns:p14="http://schemas.microsoft.com/office/powerpoint/2010/main" val="2225760168"/>
              </p:ext>
            </p:extLst>
          </p:nvPr>
        </p:nvGraphicFramePr>
        <p:xfrm>
          <a:off x="1971675" y="1943099"/>
          <a:ext cx="9296400" cy="3541522"/>
        </p:xfrm>
        <a:graphic>
          <a:graphicData uri="http://schemas.openxmlformats.org/drawingml/2006/table">
            <a:tbl>
              <a:tblPr rtl="1" firstRow="1" bandRow="1"/>
              <a:tblGrid>
                <a:gridCol w="976122">
                  <a:extLst>
                    <a:ext uri="{9D8B030D-6E8A-4147-A177-3AD203B41FA5}">
                      <a16:colId xmlns="" xmlns:a16="http://schemas.microsoft.com/office/drawing/2014/main" val="1073130507"/>
                    </a:ext>
                  </a:extLst>
                </a:gridCol>
                <a:gridCol w="7204710">
                  <a:extLst>
                    <a:ext uri="{9D8B030D-6E8A-4147-A177-3AD203B41FA5}">
                      <a16:colId xmlns="" xmlns:a16="http://schemas.microsoft.com/office/drawing/2014/main" val="3926980820"/>
                    </a:ext>
                  </a:extLst>
                </a:gridCol>
                <a:gridCol w="1115568">
                  <a:extLst>
                    <a:ext uri="{9D8B030D-6E8A-4147-A177-3AD203B41FA5}">
                      <a16:colId xmlns="" xmlns:a16="http://schemas.microsoft.com/office/drawing/2014/main" val="2906953033"/>
                    </a:ext>
                  </a:extLst>
                </a:gridCol>
              </a:tblGrid>
              <a:tr h="395351">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algn="r" rtl="0" fontAlgn="b"/>
                      <a:r>
                        <a:rPr lang="he-IL" sz="1400" b="1" u="none" strike="noStrike" kern="1200" dirty="0" smtClean="0">
                          <a:solidFill>
                            <a:schemeClr val="bg1"/>
                          </a:solidFill>
                          <a:effectLst/>
                          <a:latin typeface="+mn-lt"/>
                          <a:ea typeface="+mn-ea"/>
                          <a:cs typeface="+mj-cs"/>
                        </a:rPr>
                        <a:t>יחידה</a:t>
                      </a:r>
                      <a:endParaRPr lang="he-IL" sz="1400" b="1" u="none" strike="noStrike" kern="1200" dirty="0">
                        <a:solidFill>
                          <a:schemeClr val="bg1"/>
                        </a:solidFill>
                        <a:effectLst/>
                        <a:latin typeface="+mn-lt"/>
                        <a:ea typeface="+mn-ea"/>
                        <a:cs typeface="+mj-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marL="0" marR="0" indent="0" algn="r" defTabSz="914400" rtl="0" eaLnBrk="1" fontAlgn="b" latinLnBrk="0" hangingPunct="1">
                        <a:lnSpc>
                          <a:spcPct val="100000"/>
                        </a:lnSpc>
                        <a:spcBef>
                          <a:spcPts val="0"/>
                        </a:spcBef>
                        <a:spcAft>
                          <a:spcPts val="0"/>
                        </a:spcAft>
                        <a:buClrTx/>
                        <a:buSzTx/>
                        <a:buFontTx/>
                        <a:buNone/>
                        <a:tabLst/>
                        <a:defRPr/>
                      </a:pPr>
                      <a:r>
                        <a:rPr lang="he-IL" sz="1400" u="none" strike="noStrike" dirty="0" smtClean="0">
                          <a:solidFill>
                            <a:schemeClr val="bg1"/>
                          </a:solidFill>
                          <a:effectLst/>
                          <a:cs typeface="+mj-cs"/>
                        </a:rPr>
                        <a:t>שם הטופס</a:t>
                      </a:r>
                      <a:endParaRPr lang="he-IL" sz="1400" b="0" i="0" u="none" strike="noStrike" dirty="0" smtClean="0">
                        <a:solidFill>
                          <a:schemeClr val="bg1"/>
                        </a:solidFill>
                        <a:effectLst/>
                        <a:latin typeface="Arial" panose="020B0604020202020204" pitchFamily="34" charset="0"/>
                        <a:cs typeface="+mj-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marL="0" marR="0" indent="0" algn="r" defTabSz="914400" rtl="0" eaLnBrk="1" fontAlgn="b" latinLnBrk="0" hangingPunct="1">
                        <a:lnSpc>
                          <a:spcPct val="100000"/>
                        </a:lnSpc>
                        <a:spcBef>
                          <a:spcPts val="0"/>
                        </a:spcBef>
                        <a:spcAft>
                          <a:spcPts val="0"/>
                        </a:spcAft>
                        <a:buClrTx/>
                        <a:buSzTx/>
                        <a:buFontTx/>
                        <a:buNone/>
                        <a:tabLst/>
                        <a:defRPr/>
                      </a:pPr>
                      <a:r>
                        <a:rPr lang="he-IL" sz="1400" u="none" strike="noStrike" dirty="0" smtClean="0">
                          <a:solidFill>
                            <a:schemeClr val="bg1"/>
                          </a:solidFill>
                          <a:effectLst/>
                          <a:cs typeface="+mj-cs"/>
                        </a:rPr>
                        <a:t>מספר הטופס</a:t>
                      </a:r>
                      <a:endParaRPr lang="he-IL" sz="1400" b="0" i="0" u="none" strike="noStrike" dirty="0" smtClean="0">
                        <a:solidFill>
                          <a:schemeClr val="bg1"/>
                        </a:solidFill>
                        <a:effectLst/>
                        <a:latin typeface="Arial" panose="020B0604020202020204" pitchFamily="34" charset="0"/>
                        <a:cs typeface="+mj-cs"/>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 xmlns:a16="http://schemas.microsoft.com/office/drawing/2014/main" val="1962615054"/>
                  </a:ext>
                </a:extLst>
              </a:tr>
              <a:tr h="449453">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200" b="1" u="none" strike="noStrike" kern="1200" dirty="0" smtClean="0">
                          <a:solidFill>
                            <a:schemeClr val="bg2">
                              <a:lumMod val="50000"/>
                            </a:schemeClr>
                          </a:solidFill>
                          <a:effectLst/>
                          <a:latin typeface="+mn-lt"/>
                          <a:ea typeface="+mn-ea"/>
                          <a:cs typeface="+mn-cs"/>
                        </a:rPr>
                        <a:t>תפ"ג</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marL="0" algn="r" defTabSz="914400" rtl="1" eaLnBrk="1" fontAlgn="b" latinLnBrk="0" hangingPunct="1"/>
                      <a:r>
                        <a:rPr lang="he-IL" sz="1600" b="1" u="none" strike="noStrike" kern="1200" dirty="0">
                          <a:solidFill>
                            <a:srgbClr val="0070C0"/>
                          </a:solidFill>
                          <a:effectLst/>
                          <a:latin typeface="+mn-lt"/>
                          <a:ea typeface="+mn-ea"/>
                          <a:cs typeface="+mn-cs"/>
                        </a:rPr>
                        <a:t>טופס הגשת תביעה להחזר תשלום מיסים ביתר</a:t>
                      </a:r>
                    </a:p>
                  </a:txBody>
                  <a:tcPr marL="9371" marR="9371" marT="9371"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340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extLst>
                  <a:ext uri="{0D108BD9-81ED-4DB2-BD59-A6C34878D82A}">
                    <a16:rowId xmlns="" xmlns:a16="http://schemas.microsoft.com/office/drawing/2014/main" val="936869908"/>
                  </a:ext>
                </a:extLst>
              </a:tr>
              <a:tr h="449453">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smtClean="0">
                          <a:solidFill>
                            <a:schemeClr val="bg2">
                              <a:lumMod val="50000"/>
                            </a:schemeClr>
                          </a:solidFill>
                          <a:effectLst/>
                          <a:latin typeface="+mn-lt"/>
                          <a:ea typeface="+mn-ea"/>
                          <a:cs typeface="+mn-cs"/>
                        </a:rPr>
                        <a:t>תפ"ג</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u="none" strike="noStrike" dirty="0">
                          <a:solidFill>
                            <a:schemeClr val="bg1"/>
                          </a:solidFill>
                          <a:effectLst/>
                        </a:rPr>
                        <a:t>בקשה לפנייה לתיק תביעה</a:t>
                      </a:r>
                      <a:endParaRPr lang="he-IL" sz="1600" b="0" i="0" u="none" strike="noStrike" dirty="0">
                        <a:solidFill>
                          <a:schemeClr val="bg1"/>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1210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1414408751"/>
                  </a:ext>
                </a:extLst>
              </a:tr>
              <a:tr h="449453">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smtClean="0">
                          <a:solidFill>
                            <a:schemeClr val="bg2">
                              <a:lumMod val="50000"/>
                            </a:schemeClr>
                          </a:solidFill>
                          <a:effectLst/>
                          <a:latin typeface="+mn-lt"/>
                          <a:ea typeface="+mn-ea"/>
                          <a:cs typeface="+mn-cs"/>
                        </a:rPr>
                        <a:t>תפ"ג</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u="none" strike="noStrike" dirty="0">
                          <a:solidFill>
                            <a:schemeClr val="bg1"/>
                          </a:solidFill>
                          <a:effectLst/>
                        </a:rPr>
                        <a:t>בקשת ויתור או ביטול של החוב</a:t>
                      </a:r>
                      <a:endParaRPr lang="he-IL" sz="1600" b="0" i="0" u="none" strike="noStrike" dirty="0">
                        <a:solidFill>
                          <a:schemeClr val="bg1"/>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2013</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 xmlns:a16="http://schemas.microsoft.com/office/drawing/2014/main" val="311905965"/>
                  </a:ext>
                </a:extLst>
              </a:tr>
              <a:tr h="449453">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err="1" smtClean="0">
                          <a:solidFill>
                            <a:schemeClr val="bg2">
                              <a:lumMod val="50000"/>
                            </a:schemeClr>
                          </a:solidFill>
                          <a:effectLst/>
                          <a:latin typeface="+mn-lt"/>
                          <a:ea typeface="+mn-ea"/>
                          <a:cs typeface="+mn-cs"/>
                        </a:rPr>
                        <a:t>תש"ר</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b="1" u="none" strike="noStrike" dirty="0">
                          <a:solidFill>
                            <a:srgbClr val="0070C0"/>
                          </a:solidFill>
                          <a:effectLst/>
                        </a:rPr>
                        <a:t>תצהיר יבואן תקופתי</a:t>
                      </a:r>
                      <a:endParaRPr lang="he-IL" sz="1600" b="1" i="0" u="none" strike="noStrike" dirty="0">
                        <a:solidFill>
                          <a:srgbClr val="0070C0"/>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1170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extLst>
                  <a:ext uri="{0D108BD9-81ED-4DB2-BD59-A6C34878D82A}">
                    <a16:rowId xmlns="" xmlns:a16="http://schemas.microsoft.com/office/drawing/2014/main" val="3636260451"/>
                  </a:ext>
                </a:extLst>
              </a:tr>
              <a:tr h="449453">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err="1" smtClean="0">
                          <a:solidFill>
                            <a:schemeClr val="bg2">
                              <a:lumMod val="50000"/>
                            </a:schemeClr>
                          </a:solidFill>
                          <a:effectLst/>
                          <a:latin typeface="+mn-lt"/>
                          <a:ea typeface="+mn-ea"/>
                          <a:cs typeface="+mn-cs"/>
                        </a:rPr>
                        <a:t>תש"ר</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b="1" u="none" strike="noStrike" dirty="0">
                          <a:solidFill>
                            <a:srgbClr val="0070C0"/>
                          </a:solidFill>
                          <a:effectLst/>
                        </a:rPr>
                        <a:t>תצהיר יבואן להצהרת יבוא (רשימון)</a:t>
                      </a:r>
                      <a:endParaRPr lang="he-IL" sz="1600" b="1" i="0" u="none" strike="noStrike" dirty="0">
                        <a:solidFill>
                          <a:srgbClr val="0070C0"/>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1180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extLst>
                  <a:ext uri="{0D108BD9-81ED-4DB2-BD59-A6C34878D82A}">
                    <a16:rowId xmlns="" xmlns:a16="http://schemas.microsoft.com/office/drawing/2014/main" val="4235836588"/>
                  </a:ext>
                </a:extLst>
              </a:tr>
              <a:tr h="449453">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b="1" u="none" strike="noStrike" dirty="0">
                          <a:solidFill>
                            <a:srgbClr val="0070C0"/>
                          </a:solidFill>
                          <a:effectLst/>
                        </a:rPr>
                        <a:t>בקשה להוספה/הסרת </a:t>
                      </a:r>
                      <a:r>
                        <a:rPr lang="he-IL" sz="1600" b="1" u="none" strike="noStrike" dirty="0" err="1">
                          <a:solidFill>
                            <a:srgbClr val="0070C0"/>
                          </a:solidFill>
                          <a:effectLst/>
                        </a:rPr>
                        <a:t>יפוי</a:t>
                      </a:r>
                      <a:r>
                        <a:rPr lang="he-IL" sz="1600" b="1" u="none" strike="noStrike" dirty="0">
                          <a:solidFill>
                            <a:srgbClr val="0070C0"/>
                          </a:solidFill>
                          <a:effectLst/>
                        </a:rPr>
                        <a:t> כוח (כתב הרשאה</a:t>
                      </a:r>
                      <a:r>
                        <a:rPr lang="he-IL" sz="1600" b="1" u="none" strike="noStrike" dirty="0" smtClean="0">
                          <a:solidFill>
                            <a:srgbClr val="0070C0"/>
                          </a:solidFill>
                          <a:effectLst/>
                        </a:rPr>
                        <a:t>)</a:t>
                      </a:r>
                      <a:endParaRPr lang="he-IL" sz="1600" b="1" i="0" u="none" strike="noStrike" dirty="0">
                        <a:solidFill>
                          <a:srgbClr val="0070C0"/>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1190</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extLst>
                  <a:ext uri="{0D108BD9-81ED-4DB2-BD59-A6C34878D82A}">
                    <a16:rowId xmlns="" xmlns:a16="http://schemas.microsoft.com/office/drawing/2014/main" val="1949476942"/>
                  </a:ext>
                </a:extLst>
              </a:tr>
              <a:tr h="449453">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200" b="1" u="none" strike="noStrike" kern="1200" dirty="0" smtClean="0">
                          <a:solidFill>
                            <a:schemeClr val="bg2">
                              <a:lumMod val="50000"/>
                            </a:schemeClr>
                          </a:solidFill>
                          <a:effectLst/>
                          <a:latin typeface="+mn-lt"/>
                          <a:ea typeface="+mn-ea"/>
                          <a:cs typeface="+mn-cs"/>
                        </a:rPr>
                        <a:t>בודקים</a:t>
                      </a:r>
                      <a:endParaRPr lang="he-IL" sz="1200" b="1" u="none" strike="noStrike" kern="1200" dirty="0">
                        <a:solidFill>
                          <a:schemeClr val="bg2">
                            <a:lumMod val="50000"/>
                          </a:schemeClr>
                        </a:solidFill>
                        <a:effectLst/>
                        <a:latin typeface="+mn-lt"/>
                        <a:ea typeface="+mn-ea"/>
                        <a:cs typeface="+mn-cs"/>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60000"/>
                        <a:lumOff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1" fontAlgn="b"/>
                      <a:r>
                        <a:rPr lang="he-IL" sz="1600" b="1" u="none" strike="noStrike" dirty="0">
                          <a:solidFill>
                            <a:srgbClr val="0070C0"/>
                          </a:solidFill>
                          <a:effectLst/>
                        </a:rPr>
                        <a:t>בקשה לפתיחת מכולה/מטען לבדיקה בטרום תהליך</a:t>
                      </a:r>
                      <a:endParaRPr lang="he-IL" sz="1600" b="1" i="0" u="none" strike="noStrike" dirty="0">
                        <a:solidFill>
                          <a:srgbClr val="0070C0"/>
                        </a:solidFill>
                        <a:effectLst/>
                        <a:latin typeface="Arial" panose="020B0604020202020204" pitchFamily="34" charset="0"/>
                      </a:endParaRPr>
                    </a:p>
                  </a:txBody>
                  <a:tcPr marL="9371" marR="9371" marT="9371"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r" rtl="0" fontAlgn="b"/>
                      <a:r>
                        <a:rPr lang="he-IL" sz="1200" u="none" strike="noStrike" dirty="0">
                          <a:effectLst/>
                        </a:rPr>
                        <a:t>2011</a:t>
                      </a:r>
                      <a:endParaRPr lang="he-IL" sz="1200" b="0" i="0" u="none" strike="noStrike" dirty="0">
                        <a:solidFill>
                          <a:srgbClr val="000000"/>
                        </a:solidFill>
                        <a:effectLst/>
                        <a:latin typeface="Arial" panose="020B0604020202020204" pitchFamily="34" charset="0"/>
                      </a:endParaRPr>
                    </a:p>
                  </a:txBody>
                  <a:tcPr marL="9371" marR="9371" marT="9371" marB="0" anchor="b">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FF99"/>
                    </a:solidFill>
                  </a:tcPr>
                </a:tc>
                <a:extLst>
                  <a:ext uri="{0D108BD9-81ED-4DB2-BD59-A6C34878D82A}">
                    <a16:rowId xmlns="" xmlns:a16="http://schemas.microsoft.com/office/drawing/2014/main" val="187865449"/>
                  </a:ext>
                </a:extLst>
              </a:tr>
            </a:tbl>
          </a:graphicData>
        </a:graphic>
      </p:graphicFrame>
    </p:spTree>
    <p:extLst>
      <p:ext uri="{BB962C8B-B14F-4D97-AF65-F5344CB8AC3E}">
        <p14:creationId xmlns:p14="http://schemas.microsoft.com/office/powerpoint/2010/main" val="4148549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נושאים נוספים</a:t>
            </a:r>
            <a:endParaRPr lang="he-IL" dirty="0"/>
          </a:p>
        </p:txBody>
      </p:sp>
      <p:sp>
        <p:nvSpPr>
          <p:cNvPr id="3" name="מציין מיקום תוכן 2"/>
          <p:cNvSpPr>
            <a:spLocks noGrp="1"/>
          </p:cNvSpPr>
          <p:nvPr>
            <p:ph idx="1"/>
          </p:nvPr>
        </p:nvSpPr>
        <p:spPr/>
        <p:txBody>
          <a:bodyPr/>
          <a:lstStyle/>
          <a:p>
            <a:r>
              <a:rPr lang="he-IL" dirty="0" smtClean="0"/>
              <a:t>מכתבים – הנושא בטיפול, ידוע לנו שהנוסחים בעייתיים ולא מובנים.</a:t>
            </a:r>
          </a:p>
          <a:p>
            <a:r>
              <a:rPr lang="he-IL" dirty="0" smtClean="0"/>
              <a:t>החזר מרוכז במרכבה – מטופל ויעבור כרשומה בודדת על כל החזר.</a:t>
            </a:r>
          </a:p>
          <a:p>
            <a:r>
              <a:rPr lang="he-IL" dirty="0" smtClean="0"/>
              <a:t>שאילתות </a:t>
            </a:r>
            <a:r>
              <a:rPr lang="en-US" dirty="0" smtClean="0"/>
              <a:t>WEB </a:t>
            </a:r>
            <a:r>
              <a:rPr lang="he-IL" dirty="0" smtClean="0"/>
              <a:t> - בתשלומים יהיה ניתן להוריד לאקסל. יש להפנות את היבואנים שיש ברשותם כרטיס חכם לשאילתות הללו.</a:t>
            </a:r>
            <a:endParaRPr lang="he-IL" dirty="0"/>
          </a:p>
        </p:txBody>
      </p:sp>
    </p:spTree>
    <p:extLst>
      <p:ext uri="{BB962C8B-B14F-4D97-AF65-F5344CB8AC3E}">
        <p14:creationId xmlns:p14="http://schemas.microsoft.com/office/powerpoint/2010/main" val="376147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קשר וקישורים</a:t>
            </a:r>
            <a:endParaRPr lang="he-IL" dirty="0"/>
          </a:p>
        </p:txBody>
      </p:sp>
      <p:sp>
        <p:nvSpPr>
          <p:cNvPr id="3" name="מציין מיקום תוכן 2"/>
          <p:cNvSpPr>
            <a:spLocks noGrp="1"/>
          </p:cNvSpPr>
          <p:nvPr>
            <p:ph idx="1"/>
          </p:nvPr>
        </p:nvSpPr>
        <p:spPr/>
        <p:txBody>
          <a:bodyPr/>
          <a:lstStyle/>
          <a:p>
            <a:r>
              <a:rPr lang="he-IL" dirty="0" smtClean="0"/>
              <a:t>טפסים ושאילתות שער עולמי - </a:t>
            </a:r>
            <a:r>
              <a:rPr lang="en-US" dirty="0">
                <a:hlinkClick r:id="rId2"/>
              </a:rPr>
              <a:t>https://taxes.gov.il/customs/Pages/CustomsShaarOlami.aspx</a:t>
            </a:r>
            <a:endParaRPr lang="he-IL" dirty="0" smtClean="0"/>
          </a:p>
          <a:p>
            <a:r>
              <a:rPr lang="he-IL" dirty="0" smtClean="0"/>
              <a:t>תמיכה שער עולמי – </a:t>
            </a:r>
            <a:r>
              <a:rPr lang="en-US" dirty="0" smtClean="0">
                <a:hlinkClick r:id="rId3"/>
              </a:rPr>
              <a:t>Support.ShaarolamiNG@taxes.gov.il</a:t>
            </a:r>
            <a:endParaRPr lang="he-IL" dirty="0" smtClean="0"/>
          </a:p>
          <a:p>
            <a:r>
              <a:rPr lang="he-IL" dirty="0" smtClean="0"/>
              <a:t>נועם </a:t>
            </a:r>
            <a:r>
              <a:rPr lang="he-IL" dirty="0"/>
              <a:t>בן חור - </a:t>
            </a:r>
            <a:r>
              <a:rPr lang="en-US" u="sng" dirty="0">
                <a:hlinkClick r:id="rId4"/>
              </a:rPr>
              <a:t>NoamBH@Taxes.gov.il</a:t>
            </a:r>
            <a:endParaRPr lang="en-US" dirty="0"/>
          </a:p>
          <a:p>
            <a:endParaRPr lang="he-IL" dirty="0"/>
          </a:p>
        </p:txBody>
      </p:sp>
    </p:spTree>
    <p:extLst>
      <p:ext uri="{BB962C8B-B14F-4D97-AF65-F5344CB8AC3E}">
        <p14:creationId xmlns:p14="http://schemas.microsoft.com/office/powerpoint/2010/main" val="3895399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תביעה להחזר תשלום מסים ביתר</a:t>
            </a:r>
            <a:endParaRPr lang="he-IL" dirty="0"/>
          </a:p>
        </p:txBody>
      </p:sp>
      <p:sp>
        <p:nvSpPr>
          <p:cNvPr id="3" name="מציין מיקום תוכן 2"/>
          <p:cNvSpPr>
            <a:spLocks noGrp="1"/>
          </p:cNvSpPr>
          <p:nvPr>
            <p:ph idx="1"/>
          </p:nvPr>
        </p:nvSpPr>
        <p:spPr>
          <a:xfrm>
            <a:off x="1141412" y="1638300"/>
            <a:ext cx="9905999" cy="5057775"/>
          </a:xfrm>
        </p:spPr>
        <p:txBody>
          <a:bodyPr>
            <a:normAutofit fontScale="92500" lnSpcReduction="20000"/>
          </a:bodyPr>
          <a:lstStyle/>
          <a:p>
            <a:pPr algn="just">
              <a:buFontTx/>
              <a:buChar char="-"/>
            </a:pPr>
            <a:r>
              <a:rPr lang="he-IL" dirty="0" smtClean="0"/>
              <a:t>מסר </a:t>
            </a:r>
            <a:r>
              <a:rPr lang="he-IL" dirty="0"/>
              <a:t>הגשת בקשת תביעה מתקבל מהסוכן או מאתר האינטרנט או מיבואן המקושר למערכת. מטרת המסר הנה מתן אפשרות ממוכנת ללקוח להגיש בקשה תביעה להחזר מיסים ששולמו ביתר או לבקשת שינויים בהצהרת הייבוא (לערכים מוגדרים בלבד) שאין בגינם דרישה להחזר כספים. </a:t>
            </a:r>
            <a:endParaRPr lang="he-IL" dirty="0" smtClean="0"/>
          </a:p>
          <a:p>
            <a:pPr algn="just">
              <a:buFontTx/>
              <a:buChar char="-"/>
            </a:pPr>
            <a:r>
              <a:rPr lang="he-IL" dirty="0" smtClean="0"/>
              <a:t>המסר </a:t>
            </a:r>
            <a:r>
              <a:rPr lang="he-IL" dirty="0"/>
              <a:t>נועד להוות תחליף למכתב בקשת התביעה שנשלח אל בתי המכס ובכך לייעל את תהליך פתיחת תיק התביעה. המסר מאפשר ריבוי ישויות תביעה לאותו לקוח כלומר </a:t>
            </a:r>
            <a:r>
              <a:rPr lang="he-IL" b="1" dirty="0"/>
              <a:t>ניתן </a:t>
            </a:r>
            <a:r>
              <a:rPr lang="he-IL" b="1" u="sng" dirty="0"/>
              <a:t>במסר אחד להגיש בקשת תביעה למספר הצהרות ייבוא (רשימונים) או </a:t>
            </a:r>
            <a:r>
              <a:rPr lang="he-IL" b="1" u="sng" dirty="0" smtClean="0"/>
              <a:t>הוראות תשלום</a:t>
            </a:r>
            <a:r>
              <a:rPr lang="he-IL" dirty="0"/>
              <a:t>. </a:t>
            </a:r>
            <a:endParaRPr lang="he-IL" dirty="0" smtClean="0"/>
          </a:p>
          <a:p>
            <a:pPr algn="just">
              <a:buFontTx/>
              <a:buChar char="-"/>
            </a:pPr>
            <a:r>
              <a:rPr lang="he-IL" dirty="0" smtClean="0"/>
              <a:t>המסר </a:t>
            </a:r>
            <a:r>
              <a:rPr lang="he-IL" dirty="0"/>
              <a:t>המתקבל במערכת המכס עובר מספר בדיקות. בדיקות שדות חובה , בדיקות תקינות ערכים (כגון: ישות התביעה קיימת, הערכים שהוזנו תקינים ומזוהים במערכת) וכן בדיקות האם ניתן לפתוח תיק תביעה לישות הנתבעת (כגון: לא עברו 5 שנים מיום תשלום הצהרת ייבוא/הוראת התשלום, לא קיים תיק תביעה פתוח או תיק גרעון פתוח לישות הנתבעת  ועוד).</a:t>
            </a:r>
            <a:endParaRPr lang="en-US" dirty="0"/>
          </a:p>
          <a:p>
            <a:pPr marL="0" indent="0">
              <a:buNone/>
            </a:pPr>
            <a:endParaRPr lang="he-IL" dirty="0"/>
          </a:p>
        </p:txBody>
      </p:sp>
    </p:spTree>
    <p:extLst>
      <p:ext uri="{BB962C8B-B14F-4D97-AF65-F5344CB8AC3E}">
        <p14:creationId xmlns:p14="http://schemas.microsoft.com/office/powerpoint/2010/main" val="30682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3809" y="3964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11" name="Rectangle 8"/>
          <p:cNvSpPr>
            <a:spLocks noChangeArrowheads="1"/>
          </p:cNvSpPr>
          <p:nvPr/>
        </p:nvSpPr>
        <p:spPr bwMode="auto">
          <a:xfrm>
            <a:off x="2146041" y="-1"/>
            <a:ext cx="17367237" cy="4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e-IL"/>
          </a:p>
        </p:txBody>
      </p:sp>
      <p:graphicFrame>
        <p:nvGraphicFramePr>
          <p:cNvPr id="12" name="אובייקט 11"/>
          <p:cNvGraphicFramePr>
            <a:graphicFrameLocks noChangeAspect="1"/>
          </p:cNvGraphicFramePr>
          <p:nvPr>
            <p:extLst>
              <p:ext uri="{D42A27DB-BD31-4B8C-83A1-F6EECF244321}">
                <p14:modId xmlns:p14="http://schemas.microsoft.com/office/powerpoint/2010/main" val="2294805496"/>
              </p:ext>
            </p:extLst>
          </p:nvPr>
        </p:nvGraphicFramePr>
        <p:xfrm>
          <a:off x="1485900" y="327170"/>
          <a:ext cx="9343759" cy="10026866"/>
        </p:xfrm>
        <a:graphic>
          <a:graphicData uri="http://schemas.openxmlformats.org/presentationml/2006/ole">
            <mc:AlternateContent xmlns:mc="http://schemas.openxmlformats.org/markup-compatibility/2006">
              <mc:Choice xmlns:v="urn:schemas-microsoft-com:vml" Requires="v">
                <p:oleObj spid="_x0000_s1081" name="Visio" r:id="rId3" imgW="8277034" imgH="11439573" progId="Visio.Drawing.11">
                  <p:embed/>
                </p:oleObj>
              </mc:Choice>
              <mc:Fallback>
                <p:oleObj name="Visio" r:id="rId3" imgW="8277034" imgH="11439573" progId="Visio.Drawing.11">
                  <p:embed/>
                  <p:pic>
                    <p:nvPicPr>
                      <p:cNvPr id="0" name="Object 7"/>
                      <p:cNvPicPr>
                        <a:picLocks noChangeAspect="1" noChangeArrowheads="1"/>
                      </p:cNvPicPr>
                      <p:nvPr/>
                    </p:nvPicPr>
                    <p:blipFill>
                      <a:blip r:embed="rId4"/>
                      <a:srcRect/>
                      <a:stretch>
                        <a:fillRect/>
                      </a:stretch>
                    </p:blipFill>
                    <p:spPr bwMode="auto">
                      <a:xfrm>
                        <a:off x="1485900" y="327170"/>
                        <a:ext cx="9343759" cy="10026866"/>
                      </a:xfrm>
                      <a:prstGeom prst="rect">
                        <a:avLst/>
                      </a:prstGeom>
                      <a:noFill/>
                    </p:spPr>
                  </p:pic>
                </p:oleObj>
              </mc:Fallback>
            </mc:AlternateContent>
          </a:graphicData>
        </a:graphic>
      </p:graphicFrame>
    </p:spTree>
    <p:extLst>
      <p:ext uri="{BB962C8B-B14F-4D97-AF65-F5344CB8AC3E}">
        <p14:creationId xmlns:p14="http://schemas.microsoft.com/office/powerpoint/2010/main" val="2077949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344561" y="724929"/>
            <a:ext cx="1620248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e-IL"/>
          </a:p>
        </p:txBody>
      </p:sp>
      <p:graphicFrame>
        <p:nvGraphicFramePr>
          <p:cNvPr id="5" name="אובייקט 4"/>
          <p:cNvGraphicFramePr>
            <a:graphicFrameLocks noChangeAspect="1"/>
          </p:cNvGraphicFramePr>
          <p:nvPr>
            <p:extLst>
              <p:ext uri="{D42A27DB-BD31-4B8C-83A1-F6EECF244321}">
                <p14:modId xmlns:p14="http://schemas.microsoft.com/office/powerpoint/2010/main" val="2008478123"/>
              </p:ext>
            </p:extLst>
          </p:nvPr>
        </p:nvGraphicFramePr>
        <p:xfrm>
          <a:off x="1809750" y="385961"/>
          <a:ext cx="8714762" cy="12363032"/>
        </p:xfrm>
        <a:graphic>
          <a:graphicData uri="http://schemas.openxmlformats.org/presentationml/2006/ole">
            <mc:AlternateContent xmlns:mc="http://schemas.openxmlformats.org/markup-compatibility/2006">
              <mc:Choice xmlns:v="urn:schemas-microsoft-com:vml" Requires="v">
                <p:oleObj spid="_x0000_s3121" name="Visio" r:id="rId3" imgW="6924866" imgH="12925616" progId="Visio.Drawing.11">
                  <p:embed/>
                </p:oleObj>
              </mc:Choice>
              <mc:Fallback>
                <p:oleObj name="Visio" r:id="rId3" imgW="6924866" imgH="12925616" progId="Visio.Drawing.11">
                  <p:embed/>
                  <p:pic>
                    <p:nvPicPr>
                      <p:cNvPr id="0" name="Object 1"/>
                      <p:cNvPicPr>
                        <a:picLocks noChangeAspect="1" noChangeArrowheads="1"/>
                      </p:cNvPicPr>
                      <p:nvPr/>
                    </p:nvPicPr>
                    <p:blipFill>
                      <a:blip r:embed="rId4"/>
                      <a:srcRect/>
                      <a:stretch>
                        <a:fillRect/>
                      </a:stretch>
                    </p:blipFill>
                    <p:spPr bwMode="auto">
                      <a:xfrm>
                        <a:off x="1809750" y="385961"/>
                        <a:ext cx="8714762" cy="12363032"/>
                      </a:xfrm>
                      <a:prstGeom prst="rect">
                        <a:avLst/>
                      </a:prstGeom>
                      <a:noFill/>
                    </p:spPr>
                  </p:pic>
                </p:oleObj>
              </mc:Fallback>
            </mc:AlternateContent>
          </a:graphicData>
        </a:graphic>
      </p:graphicFrame>
    </p:spTree>
    <p:extLst>
      <p:ext uri="{BB962C8B-B14F-4D97-AF65-F5344CB8AC3E}">
        <p14:creationId xmlns:p14="http://schemas.microsoft.com/office/powerpoint/2010/main" val="1619066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הגשת תביעה – שלבים לביצוע</a:t>
            </a:r>
            <a:endParaRPr lang="he-IL" dirty="0"/>
          </a:p>
        </p:txBody>
      </p:sp>
      <p:sp>
        <p:nvSpPr>
          <p:cNvPr id="3" name="מציין מיקום תוכן 2"/>
          <p:cNvSpPr>
            <a:spLocks noGrp="1"/>
          </p:cNvSpPr>
          <p:nvPr>
            <p:ph idx="1"/>
          </p:nvPr>
        </p:nvSpPr>
        <p:spPr>
          <a:xfrm>
            <a:off x="1141412" y="1857376"/>
            <a:ext cx="9905999" cy="4676774"/>
          </a:xfrm>
        </p:spPr>
        <p:txBody>
          <a:bodyPr>
            <a:normAutofit fontScale="92500" lnSpcReduction="20000"/>
          </a:bodyPr>
          <a:lstStyle/>
          <a:p>
            <a:r>
              <a:rPr lang="he-IL" dirty="0"/>
              <a:t>שלב 1 – פרטי התובע (יבואן</a:t>
            </a:r>
            <a:r>
              <a:rPr lang="he-IL" dirty="0" smtClean="0"/>
              <a:t>)</a:t>
            </a:r>
          </a:p>
          <a:p>
            <a:r>
              <a:rPr lang="he-IL" dirty="0"/>
              <a:t>שלב 2 – פרטי מגיש התביעה (סוכן/עורך דין</a:t>
            </a:r>
            <a:r>
              <a:rPr lang="he-IL" dirty="0" smtClean="0"/>
              <a:t>)</a:t>
            </a:r>
          </a:p>
          <a:p>
            <a:r>
              <a:rPr lang="he-IL" dirty="0"/>
              <a:t>שלב 3 – פרטי התביעה (הצהרה/הוראת תשלום</a:t>
            </a:r>
            <a:r>
              <a:rPr lang="he-IL" dirty="0" smtClean="0"/>
              <a:t>)</a:t>
            </a:r>
          </a:p>
          <a:p>
            <a:r>
              <a:rPr lang="he-IL" dirty="0"/>
              <a:t>שלב 4 – סיבות </a:t>
            </a:r>
            <a:r>
              <a:rPr lang="he-IL" dirty="0" smtClean="0"/>
              <a:t>התביעה (יש להזין סיבה + נימוק מתאים)</a:t>
            </a:r>
          </a:p>
          <a:p>
            <a:r>
              <a:rPr lang="he-IL" dirty="0"/>
              <a:t>שלב 5 – סכום כספי מבוקש </a:t>
            </a:r>
            <a:r>
              <a:rPr lang="he-IL" dirty="0" smtClean="0"/>
              <a:t>להחזר</a:t>
            </a:r>
          </a:p>
          <a:p>
            <a:r>
              <a:rPr lang="he-IL" dirty="0"/>
              <a:t>שלב 6 – </a:t>
            </a:r>
            <a:r>
              <a:rPr lang="he-IL" dirty="0"/>
              <a:t>נתונים לתיקון בהצהרת </a:t>
            </a:r>
            <a:r>
              <a:rPr lang="he-IL" dirty="0" smtClean="0"/>
              <a:t>ייבוא</a:t>
            </a:r>
            <a:endParaRPr lang="he-IL" b="1" dirty="0"/>
          </a:p>
          <a:p>
            <a:r>
              <a:rPr lang="he-IL" dirty="0" smtClean="0"/>
              <a:t>שלב 7 – הצהרות ייצוא בתביעה לייבוא מוחזר</a:t>
            </a:r>
          </a:p>
          <a:p>
            <a:r>
              <a:rPr lang="he-IL" dirty="0" smtClean="0"/>
              <a:t>שלב 8 – פרטי חשבון בנק להחזר</a:t>
            </a:r>
          </a:p>
          <a:p>
            <a:r>
              <a:rPr lang="he-IL" dirty="0" smtClean="0"/>
              <a:t>שלב 9 – הוספת מסמכים</a:t>
            </a:r>
          </a:p>
          <a:p>
            <a:r>
              <a:rPr lang="he-IL" dirty="0" smtClean="0"/>
              <a:t>שלב 10 – הצהרת יבואן, מ.ב. 91</a:t>
            </a:r>
          </a:p>
          <a:p>
            <a:endParaRPr lang="he-IL" dirty="0"/>
          </a:p>
        </p:txBody>
      </p:sp>
    </p:spTree>
    <p:extLst>
      <p:ext uri="{BB962C8B-B14F-4D97-AF65-F5344CB8AC3E}">
        <p14:creationId xmlns:p14="http://schemas.microsoft.com/office/powerpoint/2010/main" val="3999012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הגשת תביעה – שלב 1+2</a:t>
            </a:r>
            <a:endParaRPr lang="he-IL" dirty="0"/>
          </a:p>
        </p:txBody>
      </p:sp>
      <p:sp>
        <p:nvSpPr>
          <p:cNvPr id="3" name="מציין מיקום תוכן 2"/>
          <p:cNvSpPr>
            <a:spLocks noGrp="1"/>
          </p:cNvSpPr>
          <p:nvPr>
            <p:ph idx="1"/>
          </p:nvPr>
        </p:nvSpPr>
        <p:spPr/>
        <p:txBody>
          <a:bodyPr/>
          <a:lstStyle/>
          <a:p>
            <a:r>
              <a:rPr lang="he-IL" dirty="0" smtClean="0"/>
              <a:t>המכס דורש למעשה </a:t>
            </a:r>
            <a:r>
              <a:rPr lang="he-IL" dirty="0"/>
              <a:t>3 כתובות: </a:t>
            </a:r>
          </a:p>
          <a:p>
            <a:pPr marL="0" indent="0">
              <a:buNone/>
            </a:pPr>
            <a:r>
              <a:rPr lang="he-IL" dirty="0"/>
              <a:t>	1. כתובת של היבואן</a:t>
            </a:r>
          </a:p>
          <a:p>
            <a:pPr marL="0" indent="0">
              <a:buNone/>
            </a:pPr>
            <a:r>
              <a:rPr lang="he-IL" dirty="0"/>
              <a:t>	2. פרטי איש קשר בנושא תביעות אצל היבואן</a:t>
            </a:r>
          </a:p>
          <a:p>
            <a:pPr marL="0" indent="0">
              <a:buNone/>
            </a:pPr>
            <a:r>
              <a:rPr lang="he-IL" dirty="0"/>
              <a:t>	3. פרטי איש קשר בנושא תביעות אצל מגיש התביעה (סוכן/ עורך דין)</a:t>
            </a:r>
          </a:p>
          <a:p>
            <a:r>
              <a:rPr lang="he-IL" dirty="0" smtClean="0"/>
              <a:t>כל כתובת צריכה להכיל אמצעי אחד לשיחה (טלפון נייח/נייד) ואמצעי אחד למסמכים (מייל/פקס)</a:t>
            </a:r>
          </a:p>
          <a:p>
            <a:endParaRPr lang="he-IL" dirty="0" smtClean="0"/>
          </a:p>
          <a:p>
            <a:pPr marL="0" indent="0">
              <a:buNone/>
            </a:pPr>
            <a:endParaRPr lang="he-IL" dirty="0"/>
          </a:p>
          <a:p>
            <a:endParaRPr lang="he-IL" dirty="0"/>
          </a:p>
        </p:txBody>
      </p:sp>
    </p:spTree>
    <p:extLst>
      <p:ext uri="{BB962C8B-B14F-4D97-AF65-F5344CB8AC3E}">
        <p14:creationId xmlns:p14="http://schemas.microsoft.com/office/powerpoint/2010/main" val="958389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הגשת תביעה - </a:t>
            </a:r>
            <a:r>
              <a:rPr lang="he-IL" dirty="0"/>
              <a:t>שלב 9 – הוספת </a:t>
            </a:r>
            <a:r>
              <a:rPr lang="he-IL" dirty="0" smtClean="0"/>
              <a:t>מסמכים</a:t>
            </a:r>
            <a:endParaRPr lang="he-IL" dirty="0"/>
          </a:p>
        </p:txBody>
      </p:sp>
      <p:sp>
        <p:nvSpPr>
          <p:cNvPr id="3" name="מציין מיקום תוכן 2"/>
          <p:cNvSpPr>
            <a:spLocks noGrp="1"/>
          </p:cNvSpPr>
          <p:nvPr>
            <p:ph idx="1"/>
          </p:nvPr>
        </p:nvSpPr>
        <p:spPr/>
        <p:txBody>
          <a:bodyPr/>
          <a:lstStyle/>
          <a:p>
            <a:r>
              <a:rPr lang="he-IL" dirty="0" smtClean="0"/>
              <a:t>יש מסמכי חובה לפי סיבת התביעה. לדוגמה:</a:t>
            </a:r>
          </a:p>
          <a:p>
            <a:pPr marL="0" indent="0">
              <a:buNone/>
            </a:pPr>
            <a:r>
              <a:rPr lang="he-IL" dirty="0" smtClean="0"/>
              <a:t>סיבת תביעה – "נזק" המכס דורש דוח שמאי</a:t>
            </a:r>
          </a:p>
          <a:p>
            <a:pPr marL="0" indent="0">
              <a:buNone/>
            </a:pPr>
            <a:r>
              <a:rPr lang="he-IL" dirty="0" smtClean="0"/>
              <a:t>סיבת תביעה – "שינוי מספר יבואן" המכס דורש הצהרת רואה חשבון והצהרת סוכן.</a:t>
            </a:r>
            <a:endParaRPr lang="he-IL" dirty="0"/>
          </a:p>
        </p:txBody>
      </p:sp>
    </p:spTree>
    <p:extLst>
      <p:ext uri="{BB962C8B-B14F-4D97-AF65-F5344CB8AC3E}">
        <p14:creationId xmlns:p14="http://schemas.microsoft.com/office/powerpoint/2010/main" val="705041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הגשת תביעה – שלב 10 – הצהרת יבואן מ.ב. 91</a:t>
            </a:r>
            <a:endParaRPr lang="he-IL" dirty="0"/>
          </a:p>
        </p:txBody>
      </p:sp>
      <p:sp>
        <p:nvSpPr>
          <p:cNvPr id="3" name="מציין מיקום תוכן 2"/>
          <p:cNvSpPr>
            <a:spLocks noGrp="1"/>
          </p:cNvSpPr>
          <p:nvPr>
            <p:ph idx="1"/>
          </p:nvPr>
        </p:nvSpPr>
        <p:spPr/>
        <p:txBody>
          <a:bodyPr/>
          <a:lstStyle/>
          <a:p>
            <a:r>
              <a:rPr lang="he-IL" dirty="0" smtClean="0"/>
              <a:t>ההצהרה ממוחשבת ונדרשת </a:t>
            </a:r>
            <a:r>
              <a:rPr lang="he-IL" dirty="0"/>
              <a:t>כאשר </a:t>
            </a:r>
            <a:r>
              <a:rPr lang="he-IL" dirty="0" smtClean="0"/>
              <a:t>היבואן </a:t>
            </a:r>
            <a:r>
              <a:rPr lang="he-IL" dirty="0"/>
              <a:t>מסחרי וכן אם סיבת התביעה להחזר הנה מכוח חוק מיסים עקיפים</a:t>
            </a:r>
            <a:r>
              <a:rPr lang="he-IL" dirty="0" smtClean="0"/>
              <a:t>.</a:t>
            </a:r>
          </a:p>
          <a:p>
            <a:r>
              <a:rPr lang="he-IL" dirty="0" smtClean="0"/>
              <a:t>חתימת רואה חשבון/ יבואן – אין חובה בחתימת רואה חשבון, נבדקת אפשרות לפתור מחתימת יבואן ואז לא יהיה נדרש לסרוק שוב את מ.ב. 91 חתום.</a:t>
            </a:r>
            <a:endParaRPr lang="he-IL" dirty="0"/>
          </a:p>
        </p:txBody>
      </p:sp>
    </p:spTree>
    <p:extLst>
      <p:ext uri="{BB962C8B-B14F-4D97-AF65-F5344CB8AC3E}">
        <p14:creationId xmlns:p14="http://schemas.microsoft.com/office/powerpoint/2010/main" val="2180540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השלכות חיים בצוותא</a:t>
            </a:r>
            <a:endParaRPr lang="he-IL" dirty="0"/>
          </a:p>
        </p:txBody>
      </p:sp>
      <p:sp>
        <p:nvSpPr>
          <p:cNvPr id="3" name="מציין מיקום תוכן 2"/>
          <p:cNvSpPr>
            <a:spLocks noGrp="1"/>
          </p:cNvSpPr>
          <p:nvPr>
            <p:ph idx="1"/>
          </p:nvPr>
        </p:nvSpPr>
        <p:spPr>
          <a:xfrm>
            <a:off x="1141412" y="1733550"/>
            <a:ext cx="9905999" cy="4610100"/>
          </a:xfrm>
        </p:spPr>
        <p:txBody>
          <a:bodyPr>
            <a:normAutofit fontScale="92500"/>
          </a:bodyPr>
          <a:lstStyle/>
          <a:p>
            <a:pPr algn="just"/>
            <a:r>
              <a:rPr lang="he-IL" dirty="0"/>
              <a:t>בסיבות תביעה המחייבות תיקון הצהרת ייבוא אזי הסוכן </a:t>
            </a:r>
            <a:r>
              <a:rPr lang="he-IL" dirty="0" smtClean="0"/>
              <a:t>מחויב </a:t>
            </a:r>
            <a:r>
              <a:rPr lang="he-IL" dirty="0"/>
              <a:t>לשלוח גם את סקיצת התיקון תוך מספר ימים (מספר הימים </a:t>
            </a:r>
            <a:r>
              <a:rPr lang="he-IL" dirty="0" smtClean="0"/>
              <a:t>המדויק </a:t>
            </a:r>
            <a:r>
              <a:rPr lang="he-IL" dirty="0"/>
              <a:t>מתקבל במסר המשוב לפתיחת התיק</a:t>
            </a:r>
            <a:r>
              <a:rPr lang="he-IL" dirty="0" smtClean="0"/>
              <a:t>).</a:t>
            </a:r>
            <a:r>
              <a:rPr lang="he-IL" dirty="0"/>
              <a:t> אם תוך פרק הזמן שנקבע לא יתקבל במערכת שער עולמי מסר "בקשה לתיקון הצהרת ייבוא" על ישות התביעה (הצהרת ייבוא) אזי תיק התביעה </a:t>
            </a:r>
            <a:r>
              <a:rPr lang="he-IL" dirty="0" smtClean="0"/>
              <a:t>ייסגר </a:t>
            </a:r>
            <a:r>
              <a:rPr lang="he-IL" dirty="0"/>
              <a:t>אוטומטית ללא התראה נוספת</a:t>
            </a:r>
            <a:r>
              <a:rPr lang="he-IL" dirty="0" smtClean="0"/>
              <a:t>.</a:t>
            </a:r>
          </a:p>
          <a:p>
            <a:pPr algn="just"/>
            <a:r>
              <a:rPr lang="he-IL" dirty="0" smtClean="0"/>
              <a:t>כרגע אין מסר סקיצת תיקון 2892 – "בקשה לתיקון הצהרת ייבוא", אמור לעלות עד סוף 2018.</a:t>
            </a:r>
          </a:p>
          <a:p>
            <a:pPr algn="just"/>
            <a:r>
              <a:rPr lang="he-IL" dirty="0" smtClean="0"/>
              <a:t>לאור כך הוספה חובה לצירוף מסמך מסוג "495 – סקיצה לתיקון הצהרת ייבוא לצורך תביעה". כלומר, כאשר מדובר בסיבת תביעה שגוררת תיקון הצהרה (כגון: הערכה, סיווג, כללי מקור) יש חובה לצרף סקיצה לתיקון המבוקש.</a:t>
            </a:r>
          </a:p>
          <a:p>
            <a:pPr algn="just"/>
            <a:r>
              <a:rPr lang="he-IL" dirty="0" smtClean="0"/>
              <a:t>כאשר יעלה מסר סקיצת תיקון נוריד את חובת צירוף המסמך.</a:t>
            </a:r>
            <a:endParaRPr lang="he-IL" dirty="0"/>
          </a:p>
        </p:txBody>
      </p:sp>
    </p:spTree>
    <p:extLst>
      <p:ext uri="{BB962C8B-B14F-4D97-AF65-F5344CB8AC3E}">
        <p14:creationId xmlns:p14="http://schemas.microsoft.com/office/powerpoint/2010/main" val="2099540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עגל">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TM04033919[[fn=מעגל]]</Template>
  <TotalTime>2418</TotalTime>
  <Words>735</Words>
  <Application>Microsoft Office PowerPoint</Application>
  <PresentationFormat>מסך רחב</PresentationFormat>
  <Paragraphs>108</Paragraphs>
  <Slides>13</Slides>
  <Notes>1</Notes>
  <HiddenSlides>0</HiddenSlides>
  <MMClips>0</MMClips>
  <ScaleCrop>false</ScaleCrop>
  <HeadingPairs>
    <vt:vector size="8" baseType="variant">
      <vt:variant>
        <vt:lpstr>גופנים בשימוש</vt:lpstr>
      </vt:variant>
      <vt:variant>
        <vt:i4>5</vt:i4>
      </vt:variant>
      <vt:variant>
        <vt:lpstr>ערכת נושא</vt:lpstr>
      </vt:variant>
      <vt:variant>
        <vt:i4>1</vt:i4>
      </vt:variant>
      <vt:variant>
        <vt:lpstr>שרתי OLE מוטבעים</vt:lpstr>
      </vt:variant>
      <vt:variant>
        <vt:i4>1</vt:i4>
      </vt:variant>
      <vt:variant>
        <vt:lpstr>כותרות שקופיות</vt:lpstr>
      </vt:variant>
      <vt:variant>
        <vt:i4>13</vt:i4>
      </vt:variant>
    </vt:vector>
  </HeadingPairs>
  <TitlesOfParts>
    <vt:vector size="20" baseType="lpstr">
      <vt:lpstr>Arial</vt:lpstr>
      <vt:lpstr>Calibri</vt:lpstr>
      <vt:lpstr>Times New Roman</vt:lpstr>
      <vt:lpstr>Trebuchet MS</vt:lpstr>
      <vt:lpstr>Tw Cen MT</vt:lpstr>
      <vt:lpstr>מעגל</vt:lpstr>
      <vt:lpstr>ציור של Microsoft Visio 2003-2010</vt:lpstr>
      <vt:lpstr>תפ"ג – שער עולמי</vt:lpstr>
      <vt:lpstr>תביעה להחזר תשלום מסים ביתר</vt:lpstr>
      <vt:lpstr>מצגת של PowerPoint</vt:lpstr>
      <vt:lpstr>מצגת של PowerPoint</vt:lpstr>
      <vt:lpstr>הגשת תביעה – שלבים לביצוע</vt:lpstr>
      <vt:lpstr>הגשת תביעה – שלב 1+2</vt:lpstr>
      <vt:lpstr>הגשת תביעה - שלב 9 – הוספת מסמכים</vt:lpstr>
      <vt:lpstr>הגשת תביעה – שלב 10 – הצהרת יבואן מ.ב. 91</vt:lpstr>
      <vt:lpstr>השלכות חיים בצוותא</vt:lpstr>
      <vt:lpstr>שימוש בטפסים נוספים</vt:lpstr>
      <vt:lpstr>שימוש בטפסים נוספים</vt:lpstr>
      <vt:lpstr>נושאים נוספים</vt:lpstr>
      <vt:lpstr>קשר וקישורים</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תפ"ג – שער עולמי</dc:title>
  <dc:creator>נועם בן חור</dc:creator>
  <cp:lastModifiedBy>נועם בן חור</cp:lastModifiedBy>
  <cp:revision>37</cp:revision>
  <dcterms:created xsi:type="dcterms:W3CDTF">2018-04-23T14:43:53Z</dcterms:created>
  <dcterms:modified xsi:type="dcterms:W3CDTF">2018-04-25T07:02:29Z</dcterms:modified>
</cp:coreProperties>
</file>