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69" r:id="rId4"/>
    <p:sldId id="259" r:id="rId5"/>
    <p:sldId id="260" r:id="rId6"/>
    <p:sldId id="267" r:id="rId7"/>
    <p:sldId id="268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72" r:id="rId16"/>
    <p:sldId id="273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7E7A06-8B50-4F7F-AB23-D056565E7D52}" type="datetimeFigureOut">
              <a:rPr lang="he-IL" smtClean="0"/>
              <a:t>כ"ה/אב/תשע"ז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A19A38-6DB4-4B84-ACCA-891B830C2A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978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9053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79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5920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457200" y="27464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1937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כותרת ותוכן על פני 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298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393859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1462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815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75363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754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531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056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52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45111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403661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0"/>
            <a:ext cx="9144000" cy="809625"/>
          </a:xfrm>
          <a:prstGeom prst="rect">
            <a:avLst/>
          </a:prstGeom>
          <a:gradFill rotWithShape="0">
            <a:gsLst>
              <a:gs pos="0">
                <a:srgbClr val="0099CC"/>
              </a:gs>
              <a:gs pos="100000">
                <a:srgbClr val="0000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he-IL" altLang="he-IL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247905" y="62563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he-IL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6308735"/>
            <a:ext cx="9144000" cy="549275"/>
          </a:xfrm>
          <a:prstGeom prst="rect">
            <a:avLst/>
          </a:prstGeom>
          <a:gradFill rotWithShape="0">
            <a:gsLst>
              <a:gs pos="0">
                <a:srgbClr val="0099CC"/>
              </a:gs>
              <a:gs pos="100000">
                <a:srgbClr val="0000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he-IL" altLang="he-IL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5" y="6381760"/>
            <a:ext cx="1763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he-IL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030" name="Picture 8"/>
          <p:cNvPicPr>
            <a:picLocks noChangeAspect="1" noChangeArrowheads="1"/>
          </p:cNvPicPr>
          <p:nvPr userDrawn="1"/>
        </p:nvPicPr>
        <p:blipFill>
          <a:blip r:embed="rId15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50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nballe@taxes.gov.i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" descr="Maimimag1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"/>
            <a:ext cx="9144000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1" name="Rectangle 5"/>
          <p:cNvSpPr>
            <a:spLocks noGrp="1" noChangeArrowheads="1"/>
          </p:cNvSpPr>
          <p:nvPr>
            <p:ph sz="half" idx="1"/>
          </p:nvPr>
        </p:nvSpPr>
        <p:spPr bwMode="auto">
          <a:xfrm>
            <a:off x="468318" y="1916113"/>
            <a:ext cx="8218487" cy="27368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tabLst>
                <a:tab pos="273050" algn="l"/>
              </a:tabLst>
              <a:defRPr/>
            </a:pPr>
            <a:r>
              <a:rPr lang="he-IL" altLang="he-IL" sz="4000" b="1" i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חוקיות יבוא</a:t>
            </a:r>
          </a:p>
          <a:p>
            <a:pPr algn="ctr" eaLnBrk="1" hangingPunct="1">
              <a:lnSpc>
                <a:spcPct val="30000"/>
              </a:lnSpc>
              <a:buFontTx/>
              <a:buNone/>
              <a:tabLst>
                <a:tab pos="273050" algn="l"/>
              </a:tabLst>
              <a:defRPr/>
            </a:pPr>
            <a:endParaRPr lang="he-IL" altLang="he-IL" sz="3600" b="1" i="1" dirty="0" smtClean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tabLst>
                <a:tab pos="273050" algn="l"/>
              </a:tabLst>
              <a:defRPr/>
            </a:pPr>
            <a:endParaRPr lang="he-IL" altLang="he-IL" sz="2800" b="1" i="1" dirty="0" smtClean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tabLst>
                <a:tab pos="273050" algn="l"/>
              </a:tabLst>
              <a:defRPr/>
            </a:pPr>
            <a:r>
              <a:rPr lang="he-IL" altLang="he-IL" sz="2800" b="1" i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היערכות למערכת שער עולמי</a:t>
            </a:r>
          </a:p>
          <a:p>
            <a:pPr algn="ctr" eaLnBrk="1" hangingPunct="1">
              <a:buFontTx/>
              <a:buNone/>
              <a:tabLst>
                <a:tab pos="273050" algn="l"/>
              </a:tabLst>
              <a:defRPr/>
            </a:pPr>
            <a:endParaRPr lang="he-IL" altLang="he-IL" sz="2800" b="1" i="1" dirty="0" smtClean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tabLst>
                <a:tab pos="273050" algn="l"/>
              </a:tabLst>
              <a:defRPr/>
            </a:pPr>
            <a:endParaRPr lang="he-IL" altLang="he-IL" sz="2800" b="1" i="1" dirty="0" smtClean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None/>
              <a:tabLst>
                <a:tab pos="273050" algn="l"/>
              </a:tabLst>
              <a:defRPr/>
            </a:pPr>
            <a:endParaRPr lang="en-US" altLang="he-IL" dirty="0" smtClean="0">
              <a:solidFill>
                <a:srgbClr val="262673"/>
              </a:solidFill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0" y="333378"/>
            <a:ext cx="165735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he-IL" altLang="he-IL">
              <a:solidFill>
                <a:srgbClr val="FFCC00"/>
              </a:solidFill>
            </a:endParaRP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4859338" y="6197610"/>
            <a:ext cx="3960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altLang="he-IL" sz="2000" b="1" i="1" dirty="0" smtClean="0">
                <a:solidFill>
                  <a:srgbClr val="000066"/>
                </a:solidFill>
              </a:rPr>
              <a:t>אוגוסט  2017</a:t>
            </a:r>
            <a:endParaRPr lang="en-US" altLang="he-IL" sz="2000" b="1" i="1" dirty="0" smtClean="0">
              <a:solidFill>
                <a:srgbClr val="000066"/>
              </a:solidFill>
            </a:endParaRP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1192213" y="2492385"/>
            <a:ext cx="6769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4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אישורים ורישיונות</a:t>
            </a:r>
            <a:endParaRPr lang="en-US" sz="3200" b="1" i="1" dirty="0">
              <a:solidFill>
                <a:srgbClr val="333399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9" name="Picture 8"/>
          <p:cNvPicPr>
            <a:picLocks noGrp="1" noChangeAspect="1" noChangeArrowheads="1"/>
          </p:cNvPicPr>
          <p:nvPr>
            <p:ph type="title"/>
          </p:nvPr>
        </p:nvPicPr>
        <p:blipFill>
          <a:blip r:embed="rId4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5" y="71438"/>
            <a:ext cx="1012825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תמונה 1" descr="תיאור: תיאור: תיאור: cid:image001.png@01CC6725.BC3B85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0" y="188917"/>
            <a:ext cx="2200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8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2880" y="44624"/>
            <a:ext cx="8229600" cy="1143000"/>
          </a:xfrm>
        </p:spPr>
        <p:txBody>
          <a:bodyPr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he-IL" sz="4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רשימת אישורים </a:t>
            </a:r>
            <a:r>
              <a:rPr lang="he-IL" sz="4000" b="1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ורישיונות ממוחשבים</a:t>
            </a:r>
            <a:endParaRPr lang="he-IL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36377"/>
              </p:ext>
            </p:extLst>
          </p:nvPr>
        </p:nvGraphicFramePr>
        <p:xfrm>
          <a:off x="611560" y="1124744"/>
          <a:ext cx="8208912" cy="491260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84421"/>
                <a:gridCol w="3532465"/>
                <a:gridCol w="1296013"/>
                <a:gridCol w="1296013"/>
              </a:tblGrid>
              <a:tr h="43204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רשות מוסמכת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סוג אישור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מקור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סטטוס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cs typeface="+mj-cs"/>
                        </a:rPr>
                        <a:t>משרד החקלאות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cs typeface="+mj-cs"/>
                        </a:rPr>
                        <a:t>רישיון המרכז לסחר חוץ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cs typeface="+mj-cs"/>
                        </a:rPr>
                        <a:t>הסבות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cs typeface="+mj-cs"/>
                        </a:rPr>
                        <a:t>רישיון הרשות לתכנון חקלאות וכלכלה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cs typeface="+mj-cs"/>
                        </a:rPr>
                        <a:t>הסבות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cs typeface="+mj-cs"/>
                        </a:rPr>
                        <a:t>רישיון עפ"י צו מתן רישיונות יבוא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 מכסה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מלא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משרד הכלכלה</a:t>
                      </a:r>
                      <a:endParaRPr lang="en-US" sz="14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 2ג2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 מנכ"ל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 כלכלה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 מידות ומשקולות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מינהל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סביבה ופיתוח בר קיימא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 מנהל תעשיות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צי"ח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מחוז</a:t>
                      </a:r>
                      <a:r>
                        <a:rPr lang="he-I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המרכז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 אוטונומיה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מלא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 מכסה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מלא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 עפ"י צו מתן רישיונות יבוא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5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2880" y="44624"/>
            <a:ext cx="8229600" cy="1143000"/>
          </a:xfrm>
        </p:spPr>
        <p:txBody>
          <a:bodyPr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he-IL" sz="4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רשימת אישורים </a:t>
            </a:r>
            <a:r>
              <a:rPr lang="he-IL" sz="4000" b="1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ורישיונות ממוחשבים</a:t>
            </a:r>
            <a:endParaRPr lang="he-IL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894046"/>
              </p:ext>
            </p:extLst>
          </p:nvPr>
        </p:nvGraphicFramePr>
        <p:xfrm>
          <a:off x="539552" y="942484"/>
          <a:ext cx="8208912" cy="543884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84421"/>
                <a:gridCol w="3532465"/>
                <a:gridCol w="1296013"/>
                <a:gridCol w="1296013"/>
              </a:tblGrid>
              <a:tr h="36004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רשות מוסמכת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סוג אישור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מקור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סטטוס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מכון התקנים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400" dirty="0" smtClean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אישור לשחרור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700" dirty="0" smtClean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מלא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cs typeface="+mj-cs"/>
                        </a:rPr>
                        <a:t>משרד </a:t>
                      </a:r>
                      <a:r>
                        <a:rPr lang="he-IL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cs typeface="+mj-cs"/>
                        </a:rPr>
                        <a:t>התחבורה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רישיון/אישור אגף הרכב ושרותי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תחזוקה – 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/>
                      </a:r>
                      <a:b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</a:b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יבוא מסחרי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רישיון אגף הרכב ושרותי תחזוקה – יבוא אישי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cs typeface="+mj-cs"/>
                        </a:rPr>
                        <a:t>הסבות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אישור אגף הרכב ושרותי תחזוקה – יבוא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אישי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6401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</a:t>
                      </a:r>
                      <a:r>
                        <a:rPr lang="he-I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אגף הרכב ושרותי תחזוקה – גף </a:t>
                      </a:r>
                      <a:r>
                        <a:rPr lang="he-IL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צמ"ה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מסלול/הסבות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מלא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 עפ"י צו מתן רישיונות יבוא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</a:t>
                      </a:r>
                      <a:r>
                        <a:rPr lang="he-I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רשות התעופה האזרחית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רישיון רשות הספנות והנמלים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43822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משרד הבריאות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 שחרור תחנת מעבר + שירות המזון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חלקי</a:t>
                      </a:r>
                      <a:endParaRPr lang="he-IL" sz="1400" dirty="0" smtClean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 אגף הרוקחות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</a:t>
                      </a:r>
                      <a:r>
                        <a:rPr lang="he-I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2ג2 אגף הרוקחות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אמ"ר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 מכשירי קרינה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477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2880" y="44624"/>
            <a:ext cx="8229600" cy="1143000"/>
          </a:xfrm>
        </p:spPr>
        <p:txBody>
          <a:bodyPr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he-IL" sz="4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רשימת אישורים </a:t>
            </a:r>
            <a:r>
              <a:rPr lang="he-IL" sz="4000" b="1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ורישיונות ממוחשבים</a:t>
            </a:r>
            <a:endParaRPr lang="he-IL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82057"/>
              </p:ext>
            </p:extLst>
          </p:nvPr>
        </p:nvGraphicFramePr>
        <p:xfrm>
          <a:off x="539552" y="942484"/>
          <a:ext cx="8208912" cy="322634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84421"/>
                <a:gridCol w="3532465"/>
                <a:gridCol w="1296013"/>
                <a:gridCol w="1296013"/>
              </a:tblGrid>
              <a:tr h="36004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רשות מוסמכת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סוג אישור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מקור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סטטוס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משרד האנרגיה והמים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400" dirty="0" smtClean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אישור אגף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ניהול משאבי תשתיות</a:t>
                      </a:r>
                      <a:endParaRPr lang="he-IL" sz="1400" dirty="0" smtClean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700" dirty="0" smtClean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מלא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48202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משרד התרבות והספורט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אישור הרשות לנהיגה ספורטיבית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הסבות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המשרד להגנת הסביבה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אישור ממונה על הקרינה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רשות העתיקות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אישור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רשות עתיקות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ממוחשב חלקי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המינהל</a:t>
                      </a:r>
                      <a:r>
                        <a:rPr lang="he-IL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האזרחי</a:t>
                      </a:r>
                      <a:endParaRPr lang="en-US" sz="14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אישור קמ"ט תקשורת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מסלול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ממוחשב</a:t>
                      </a:r>
                      <a:r>
                        <a:rPr lang="he-IL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מלא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629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27" y="1196752"/>
            <a:ext cx="8955177" cy="49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כותרת 1"/>
          <p:cNvSpPr>
            <a:spLocks noGrp="1"/>
          </p:cNvSpPr>
          <p:nvPr>
            <p:ph type="title"/>
          </p:nvPr>
        </p:nvSpPr>
        <p:spPr>
          <a:xfrm>
            <a:off x="662880" y="116632"/>
            <a:ext cx="8229600" cy="792088"/>
          </a:xfrm>
        </p:spPr>
        <p:txBody>
          <a:bodyPr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he-IL" sz="2800" b="1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דוגמא להזנת פטור מאישור (92) לאישור שירות המזון</a:t>
            </a:r>
            <a:endParaRPr lang="he-IL" sz="2800" b="1" kern="1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85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025919" cy="475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כותרת 1"/>
          <p:cNvSpPr>
            <a:spLocks noGrp="1"/>
          </p:cNvSpPr>
          <p:nvPr>
            <p:ph type="title"/>
          </p:nvPr>
        </p:nvSpPr>
        <p:spPr>
          <a:xfrm>
            <a:off x="662880" y="116632"/>
            <a:ext cx="8229600" cy="792088"/>
          </a:xfrm>
        </p:spPr>
        <p:txBody>
          <a:bodyPr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he-IL" sz="2800" b="1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דוגמא להזנת פטור מאישור (96-תוספת חמישית)</a:t>
            </a:r>
            <a:endParaRPr lang="he-IL" sz="2800" b="1" kern="1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0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/>
          <p:cNvSpPr>
            <a:spLocks noGrp="1"/>
          </p:cNvSpPr>
          <p:nvPr>
            <p:ph type="title"/>
          </p:nvPr>
        </p:nvSpPr>
        <p:spPr>
          <a:xfrm>
            <a:off x="662880" y="116632"/>
            <a:ext cx="8229600" cy="792088"/>
          </a:xfrm>
        </p:spPr>
        <p:txBody>
          <a:bodyPr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he-IL" sz="2800" b="1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דוגמא להזנת אישור 2ג2</a:t>
            </a:r>
            <a:endParaRPr lang="he-IL" sz="2800" b="1" kern="1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0" y="1556792"/>
            <a:ext cx="9036495" cy="3901032"/>
            <a:chOff x="1" y="1772816"/>
            <a:chExt cx="8853024" cy="368500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772816"/>
              <a:ext cx="8853024" cy="3685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4186" y="2659490"/>
              <a:ext cx="611311" cy="16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2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1600" dirty="0" smtClean="0"/>
              <a:t>לשאלות בנושא אישורים ורישיונות ניתן לפנות לענבל לוי במייל:</a:t>
            </a:r>
            <a:br>
              <a:rPr lang="he-IL" sz="1600" dirty="0" smtClean="0"/>
            </a:br>
            <a:r>
              <a:rPr lang="en-US" sz="1600" dirty="0" smtClean="0">
                <a:hlinkClick r:id="rId2"/>
              </a:rPr>
              <a:t>inballe@taxes.gov.il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he-IL" sz="1600" dirty="0" smtClean="0"/>
              <a:t>לבעיות עם טבלת המרה של פרט מכס ניתן לפנות לליאורה מנחם במייל:</a:t>
            </a:r>
            <a:br>
              <a:rPr lang="he-IL" sz="1600" dirty="0" smtClean="0"/>
            </a:br>
            <a:r>
              <a:rPr lang="en-US" sz="1600" dirty="0"/>
              <a:t>LioraMe@taxes.gov.il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40957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512" y="1090766"/>
            <a:ext cx="8712076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בעת הגשת הצהרת יבוא יש להזין בסחורות את האישורים/רישיונות הנדרשים עפ"י פרט המכס באופן הבא: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  <a:defRPr/>
            </a:pPr>
            <a:endParaRPr lang="he-IL" altLang="he-IL" sz="2400" dirty="0" smtClean="0">
              <a:solidFill>
                <a:srgbClr val="003366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סוג מענה = אישור/רישיון ממוחשב, </a:t>
            </a:r>
            <a:r>
              <a:rPr lang="he-IL" altLang="he-IL" sz="2400" dirty="0">
                <a:solidFill>
                  <a:srgbClr val="003366"/>
                </a:solidFill>
              </a:rPr>
              <a:t>אישור/רישיון </a:t>
            </a:r>
            <a:r>
              <a:rPr lang="he-IL" altLang="he-IL" sz="2400" dirty="0" smtClean="0">
                <a:solidFill>
                  <a:srgbClr val="003366"/>
                </a:solidFill>
              </a:rPr>
              <a:t>ידני (נדרשת צרופה),   </a:t>
            </a:r>
            <a:r>
              <a:rPr lang="en-US" altLang="he-IL" sz="2400" dirty="0" smtClean="0">
                <a:solidFill>
                  <a:srgbClr val="003366"/>
                </a:solidFill>
              </a:rPr>
              <a:t/>
            </a:r>
            <a:br>
              <a:rPr lang="en-US" altLang="he-IL" sz="2400" dirty="0" smtClean="0">
                <a:solidFill>
                  <a:srgbClr val="003366"/>
                </a:solidFill>
              </a:rPr>
            </a:br>
            <a:r>
              <a:rPr lang="he-IL" altLang="he-IL" sz="2400" dirty="0" smtClean="0">
                <a:solidFill>
                  <a:srgbClr val="003366"/>
                </a:solidFill>
              </a:rPr>
              <a:t>                 פטור מאישור/רישיון</a:t>
            </a:r>
          </a:p>
          <a:p>
            <a:pPr marL="457200" indent="-4572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גורם מאשר</a:t>
            </a:r>
          </a:p>
          <a:p>
            <a:pPr marL="457200" indent="-4572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סוג אישור / רישיון</a:t>
            </a:r>
          </a:p>
          <a:p>
            <a:pPr marL="457200" indent="-4572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מספר אישור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קוד פטור  </a:t>
            </a:r>
            <a:r>
              <a:rPr lang="he-IL" altLang="he-IL" sz="2000" dirty="0" smtClean="0">
                <a:solidFill>
                  <a:srgbClr val="003366"/>
                </a:solidFill>
              </a:rPr>
              <a:t>(למשל: קוד 92= חובת חוקיות לא חלה על המוצר, </a:t>
            </a:r>
            <a:r>
              <a:rPr lang="en-US" altLang="he-IL" sz="2000" dirty="0" smtClean="0">
                <a:solidFill>
                  <a:srgbClr val="003366"/>
                </a:solidFill>
              </a:rPr>
              <a:t/>
            </a:r>
            <a:br>
              <a:rPr lang="en-US" altLang="he-IL" sz="2000" dirty="0" smtClean="0">
                <a:solidFill>
                  <a:srgbClr val="003366"/>
                </a:solidFill>
              </a:rPr>
            </a:br>
            <a:r>
              <a:rPr lang="he-IL" altLang="he-IL" sz="2000" dirty="0" smtClean="0">
                <a:solidFill>
                  <a:srgbClr val="003366"/>
                </a:solidFill>
              </a:rPr>
              <a:t>96= תוספת חמישית דוגמאות, 97= תוספת חמישית חלקי חילוף). </a:t>
            </a:r>
          </a:p>
          <a:p>
            <a:pPr>
              <a:buClr>
                <a:srgbClr val="FF0000"/>
              </a:buClr>
              <a:defRPr/>
            </a:pPr>
            <a:endParaRPr lang="he-IL" altLang="he-IL" sz="1600" dirty="0" smtClean="0">
              <a:solidFill>
                <a:srgbClr val="003366"/>
              </a:solidFill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he-IL" altLang="he-IL" sz="2400" dirty="0" smtClean="0">
              <a:solidFill>
                <a:srgbClr val="003366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47664" y="56"/>
            <a:ext cx="73439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he-IL" altLang="he-IL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הזנת אישור בהצהרת יבוא</a:t>
            </a:r>
            <a:endParaRPr lang="fr-FR" altLang="he-IL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2" y="5229200"/>
            <a:ext cx="9073327" cy="99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038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e-IL" sz="2400" b="1" u="sng" dirty="0">
                <a:cs typeface="+mj-cs"/>
              </a:rPr>
              <a:t>קוד 96</a:t>
            </a:r>
            <a:r>
              <a:rPr lang="he-IL" sz="2400" dirty="0">
                <a:cs typeface="+mj-cs"/>
              </a:rPr>
              <a:t> (תוספת חמישית א - דוגמאות) אפשרי אם ערך </a:t>
            </a:r>
            <a:r>
              <a:rPr lang="en-US" sz="2400" dirty="0">
                <a:cs typeface="+mj-cs"/>
              </a:rPr>
              <a:t>FOB</a:t>
            </a:r>
            <a:r>
              <a:rPr lang="he-IL" sz="2400" dirty="0">
                <a:cs typeface="+mj-cs"/>
              </a:rPr>
              <a:t> של כל הסחורות בהן קוד 96 הוא עד (כולל) 1,000 $, וגם כמות קטן/שווה ל-2 "כל אחד" (בכל הסחורות בהן 96</a:t>
            </a:r>
            <a:r>
              <a:rPr lang="he-IL" sz="2400" dirty="0" smtClean="0">
                <a:cs typeface="+mj-cs"/>
              </a:rPr>
              <a:t>).</a:t>
            </a:r>
          </a:p>
          <a:p>
            <a:pPr marL="0" indent="0">
              <a:buNone/>
            </a:pPr>
            <a:endParaRPr lang="he-IL" sz="1600" dirty="0" smtClean="0">
              <a:cs typeface="+mj-cs"/>
            </a:endParaRPr>
          </a:p>
          <a:p>
            <a:pPr marL="0" indent="0">
              <a:buNone/>
            </a:pPr>
            <a:r>
              <a:rPr lang="he-IL" sz="2400" b="1" u="sng" dirty="0">
                <a:cs typeface="+mj-cs"/>
              </a:rPr>
              <a:t>קוד 97</a:t>
            </a:r>
            <a:r>
              <a:rPr lang="he-IL" sz="2400" dirty="0">
                <a:cs typeface="+mj-cs"/>
              </a:rPr>
              <a:t> (תוספת חמישית ב  - חלקי חילוף) אפשרי אם ערך </a:t>
            </a:r>
            <a:r>
              <a:rPr lang="en-US" sz="2400" dirty="0">
                <a:cs typeface="+mj-cs"/>
              </a:rPr>
              <a:t>FOB </a:t>
            </a:r>
            <a:r>
              <a:rPr lang="he-IL" sz="2400" dirty="0">
                <a:cs typeface="+mj-cs"/>
              </a:rPr>
              <a:t>של כל הסחורות בהן קוד 97 הוא עד (כולל) 5,000 $, וגם כמות קטן/שווה ל-5 "כל אחד" (בכל הסחורות בהן 97).</a:t>
            </a:r>
            <a:endParaRPr lang="he-IL" sz="2400" dirty="0" smtClean="0">
              <a:cs typeface="+mj-cs"/>
            </a:endParaRPr>
          </a:p>
          <a:p>
            <a:pPr marL="0" indent="0">
              <a:buNone/>
            </a:pPr>
            <a:r>
              <a:rPr lang="en-US" sz="2400" dirty="0" smtClean="0">
                <a:cs typeface="+mj-cs"/>
              </a:rPr>
              <a:t/>
            </a:r>
            <a:br>
              <a:rPr lang="en-US" sz="2400" dirty="0" smtClean="0">
                <a:cs typeface="+mj-cs"/>
              </a:rPr>
            </a:br>
            <a:r>
              <a:rPr lang="he-IL" sz="2400" dirty="0" smtClean="0">
                <a:cs typeface="+mj-cs"/>
              </a:rPr>
              <a:t>במידה </a:t>
            </a:r>
            <a:r>
              <a:rPr lang="he-IL" sz="2400" dirty="0">
                <a:cs typeface="+mj-cs"/>
              </a:rPr>
              <a:t>ויחידת המידה הסטטיסטית שונה מכ"א יש לדווח שורת כמות נוספת ולציין </a:t>
            </a:r>
            <a:r>
              <a:rPr lang="he-IL" sz="2400" dirty="0" smtClean="0">
                <a:cs typeface="+mj-cs"/>
              </a:rPr>
              <a:t>כ"א</a:t>
            </a:r>
            <a:endParaRPr lang="he-IL" altLang="he-IL" sz="2400" dirty="0">
              <a:solidFill>
                <a:srgbClr val="003366"/>
              </a:solidFill>
              <a:cs typeface="+mj-cs"/>
            </a:endParaRPr>
          </a:p>
          <a:p>
            <a:pPr marL="0" indent="0">
              <a:buNone/>
            </a:pPr>
            <a:endParaRPr lang="he-IL" sz="2400" dirty="0">
              <a:cs typeface="+mj-cs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83768" y="56"/>
            <a:ext cx="64078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he-IL" altLang="he-IL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תוספת חמישית</a:t>
            </a:r>
            <a:endParaRPr lang="fr-FR" altLang="he-IL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483768" y="56"/>
            <a:ext cx="64078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he-IL" altLang="he-IL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סטטוס אישור / רישיון</a:t>
            </a:r>
            <a:endParaRPr lang="fr-FR" altLang="he-IL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95536" y="965041"/>
            <a:ext cx="8208912" cy="568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000" dirty="0" smtClean="0">
                <a:solidFill>
                  <a:srgbClr val="003366"/>
                </a:solidFill>
              </a:rPr>
              <a:t>"</a:t>
            </a:r>
            <a:r>
              <a:rPr lang="he-IL" altLang="he-IL" sz="2400" b="1" dirty="0" smtClean="0">
                <a:solidFill>
                  <a:srgbClr val="003366"/>
                </a:solidFill>
              </a:rPr>
              <a:t>ממוחשב מלא</a:t>
            </a:r>
            <a:r>
              <a:rPr lang="he-IL" altLang="he-IL" sz="2400" dirty="0" smtClean="0">
                <a:solidFill>
                  <a:srgbClr val="003366"/>
                </a:solidFill>
              </a:rPr>
              <a:t>" – אישור או רישיון המשודרים באמצעות מערכת מסלול אל שער עולמי באופן שוטף והרשות המוסמכת אינה מנפיקה אישורים ידניים.  רישיונות מכסה. אישור מכון התקנים.</a:t>
            </a:r>
          </a:p>
          <a:p>
            <a:pPr algn="just">
              <a:buClr>
                <a:srgbClr val="FF0000"/>
              </a:buClr>
              <a:buFont typeface="Wingdings" pitchFamily="2" charset="2"/>
              <a:buNone/>
              <a:defRPr/>
            </a:pPr>
            <a:endParaRPr lang="he-IL" altLang="he-IL" sz="1600" dirty="0">
              <a:solidFill>
                <a:srgbClr val="003366"/>
              </a:solidFill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"</a:t>
            </a:r>
            <a:r>
              <a:rPr lang="he-IL" altLang="he-IL" sz="2400" b="1" dirty="0" smtClean="0">
                <a:solidFill>
                  <a:srgbClr val="003366"/>
                </a:solidFill>
              </a:rPr>
              <a:t>ממוחשב חלקי</a:t>
            </a:r>
            <a:r>
              <a:rPr lang="he-IL" altLang="he-IL" sz="2400" dirty="0" smtClean="0">
                <a:solidFill>
                  <a:srgbClr val="003366"/>
                </a:solidFill>
              </a:rPr>
              <a:t>" – ייתכנו אישורים ממוחשבים וגם ידניים.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"</a:t>
            </a:r>
            <a:r>
              <a:rPr lang="he-IL" altLang="he-IL" sz="2400" b="1" dirty="0" smtClean="0">
                <a:solidFill>
                  <a:srgbClr val="003366"/>
                </a:solidFill>
              </a:rPr>
              <a:t>ידני</a:t>
            </a:r>
            <a:r>
              <a:rPr lang="he-IL" altLang="he-IL" sz="2400" dirty="0" smtClean="0">
                <a:solidFill>
                  <a:srgbClr val="003366"/>
                </a:solidFill>
              </a:rPr>
              <a:t>" – האישור אינו ממוחשב (יש לצרפו כצרופה סרוקה להצהרה).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endParaRPr lang="he-IL" altLang="he-IL" sz="1000" dirty="0">
              <a:solidFill>
                <a:srgbClr val="003366"/>
              </a:solidFill>
            </a:endParaRPr>
          </a:p>
          <a:p>
            <a:pPr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במידה והאישור מוגדר כ"ממוחשב מלא"  והוא לא קיים במאגר האישורים תתקבל הודעה (אילוץ התרה) "לא נמצא אישור/רישיון במאגר הרישיונות (מסלול)".</a:t>
            </a:r>
          </a:p>
          <a:p>
            <a:pPr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ניתן לשלוח מייל לענבל לוי להמשך בדיקה   </a:t>
            </a:r>
            <a:r>
              <a:rPr lang="en-US" altLang="he-IL" sz="2000" dirty="0" smtClean="0">
                <a:solidFill>
                  <a:srgbClr val="003366"/>
                </a:solidFill>
              </a:rPr>
              <a:t>inballe@taxes.gov.il</a:t>
            </a:r>
            <a:endParaRPr lang="he-IL" altLang="he-IL" sz="2000" dirty="0" smtClean="0">
              <a:solidFill>
                <a:srgbClr val="003366"/>
              </a:solidFill>
            </a:endParaRPr>
          </a:p>
          <a:p>
            <a:pPr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he-IL" altLang="he-IL" sz="1050" dirty="0" smtClean="0">
              <a:solidFill>
                <a:srgbClr val="003366"/>
              </a:solidFill>
            </a:endParaRPr>
          </a:p>
          <a:p>
            <a:pPr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במידה והאישור מוגדר "ממוחשב חלקי" יש לשנות את סוג הרשומה ל"ידני".</a:t>
            </a:r>
          </a:p>
          <a:p>
            <a:pPr marL="457200" indent="-45720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he-IL" altLang="he-IL" sz="2000" dirty="0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8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483768" y="56"/>
            <a:ext cx="64078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he-IL" altLang="he-IL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אישור מול הצהרה</a:t>
            </a:r>
            <a:endParaRPr lang="fr-FR" altLang="he-IL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31014" y="1327408"/>
            <a:ext cx="794544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בעת הגשת הצהרת יבוא, כאשר האישור קיים במאגר האישורים </a:t>
            </a:r>
            <a:r>
              <a:rPr lang="en-US" altLang="he-IL" sz="2400" dirty="0" smtClean="0">
                <a:solidFill>
                  <a:srgbClr val="003366"/>
                </a:solidFill>
              </a:rPr>
              <a:t/>
            </a:r>
            <a:br>
              <a:rPr lang="en-US" altLang="he-IL" sz="2400" dirty="0" smtClean="0">
                <a:solidFill>
                  <a:srgbClr val="003366"/>
                </a:solidFill>
              </a:rPr>
            </a:br>
            <a:r>
              <a:rPr lang="he-IL" altLang="he-IL" sz="2400" dirty="0" smtClean="0">
                <a:solidFill>
                  <a:srgbClr val="003366"/>
                </a:solidFill>
              </a:rPr>
              <a:t>מתבצעת בדיקת התאמה בין נתוני האישור לנתוני ההצהרה, </a:t>
            </a:r>
            <a:r>
              <a:rPr lang="en-US" altLang="he-IL" sz="2400" dirty="0" smtClean="0">
                <a:solidFill>
                  <a:srgbClr val="003366"/>
                </a:solidFill>
              </a:rPr>
              <a:t/>
            </a:r>
            <a:br>
              <a:rPr lang="en-US" altLang="he-IL" sz="2400" dirty="0" smtClean="0">
                <a:solidFill>
                  <a:srgbClr val="003366"/>
                </a:solidFill>
              </a:rPr>
            </a:br>
            <a:r>
              <a:rPr lang="he-IL" altLang="he-IL" sz="2400" dirty="0" smtClean="0">
                <a:solidFill>
                  <a:srgbClr val="003366"/>
                </a:solidFill>
              </a:rPr>
              <a:t>במידה וקיימת אי התאמה מתקבלת שגיאה "לא נמצאה שורה מתאימה באישור/רישיון..."  ומצוין השדה בו קיימת אי ההתאמה.</a:t>
            </a:r>
          </a:p>
          <a:p>
            <a:pPr algn="just">
              <a:buClr>
                <a:srgbClr val="FF0000"/>
              </a:buClr>
              <a:buFont typeface="Wingdings" pitchFamily="2" charset="2"/>
              <a:buNone/>
              <a:defRPr/>
            </a:pPr>
            <a:endParaRPr lang="he-IL" altLang="he-IL" sz="2400" dirty="0">
              <a:solidFill>
                <a:srgbClr val="003366"/>
              </a:solidFill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הערה: שדה דגם או מס' קטלוגי באישור יוזן בשדה "דגם יצרן" בהצהרה.</a:t>
            </a:r>
          </a:p>
        </p:txBody>
      </p:sp>
    </p:spTree>
    <p:extLst>
      <p:ext uri="{BB962C8B-B14F-4D97-AF65-F5344CB8AC3E}">
        <p14:creationId xmlns:p14="http://schemas.microsoft.com/office/powerpoint/2010/main" val="53479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16632"/>
            <a:ext cx="662473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דוגמאות -  הודעות שגיאה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49694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u="sng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פרט מכס בהצהרה אינו תואם לפרט </a:t>
            </a:r>
            <a:r>
              <a:rPr lang="he-IL" sz="2400" u="sng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באישור</a:t>
            </a:r>
          </a:p>
          <a:p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אישור/רישיון </a:t>
            </a:r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201703" </a:t>
            </a:r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 לא נמצאה אף שורה ברישיון שתואמת לנתוני ההצהרה (שורה 1: פרט מכס/ פרט מכס</a:t>
            </a: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נתיב=חשבון[1] / סחורה[1] </a:t>
            </a:r>
          </a:p>
          <a:p>
            <a:endParaRPr lang="he-IL" sz="2400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he-IL" sz="2400" u="sng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דרישת החוקיות של פרט המכס היא לאישור מכון התקנים ולא הוזן אישור או פטור מאישור</a:t>
            </a:r>
          </a:p>
          <a:p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לא נמצאו המענים הבאים לדרישות הבאות מספר המכס: "מכון התקנים הישראלי - אישור לשחרור  מספר ת"ר 1368" # 402 #</a:t>
            </a:r>
          </a:p>
          <a:p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נתיב=חשבון[1</a:t>
            </a:r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] / סחורה[3] / פרט מכס, ערך שדה=7321890000/6</a:t>
            </a:r>
          </a:p>
        </p:txBody>
      </p:sp>
    </p:spTree>
    <p:extLst>
      <p:ext uri="{BB962C8B-B14F-4D97-AF65-F5344CB8AC3E}">
        <p14:creationId xmlns:p14="http://schemas.microsoft.com/office/powerpoint/2010/main" val="422477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16632"/>
            <a:ext cx="662473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דוגמאות -  הודעות שגיאה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496944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u="sng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כמות בהצהרה חורגת מהכמות באישור הממוחשב</a:t>
            </a:r>
          </a:p>
          <a:p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אילוץ התרה 316, הכמות חורגת מעבר </a:t>
            </a: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למותר</a:t>
            </a:r>
            <a:r>
              <a:rPr lang="en-US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</a:br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נתיב=חשבון[1] / סחורה[1] / </a:t>
            </a:r>
            <a:r>
              <a:rPr lang="he-IL" sz="2400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רשיונות</a:t>
            </a:r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, אישורים ופטורים[1] / מס' </a:t>
            </a: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אישור 70012</a:t>
            </a:r>
          </a:p>
          <a:p>
            <a:endParaRPr lang="he-IL" sz="2400" u="sng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he-IL" sz="2400" u="sng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רשיון</a:t>
            </a:r>
            <a:r>
              <a:rPr lang="he-IL" sz="2400" u="sng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שאינו קיים במאגר האישורים</a:t>
            </a:r>
            <a:r>
              <a:rPr lang="en-US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</a:b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הוזן רישיון/אישור שאינו קיים במאגר האישורים </a:t>
            </a:r>
            <a:r>
              <a:rPr lang="he-IL" sz="24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בש"ע</a:t>
            </a: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(ידני, הסבות או ממוחשב חלקי) וסוג הרשומה סומן : אישור/</a:t>
            </a:r>
            <a:r>
              <a:rPr lang="he-IL" sz="24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רשיון</a:t>
            </a: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ממוחשב</a:t>
            </a:r>
            <a:endParaRPr lang="he-IL" sz="2400" u="sng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אילוץ התרה 364, לא נמצא אישור/רישיון "35317" במאגר הרישיונות (מסלול), נתיב=חשבון[1] / סחורה[1] / </a:t>
            </a:r>
            <a:r>
              <a:rPr lang="he-IL" sz="2400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רשיונות</a:t>
            </a:r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, אישורים ופטורים[1] / סוג אישור תשובה</a:t>
            </a:r>
          </a:p>
        </p:txBody>
      </p:sp>
    </p:spTree>
    <p:extLst>
      <p:ext uri="{BB962C8B-B14F-4D97-AF65-F5344CB8AC3E}">
        <p14:creationId xmlns:p14="http://schemas.microsoft.com/office/powerpoint/2010/main" val="56670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16632"/>
            <a:ext cx="662473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דוגמאות -  הודעות שגיאה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496944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u="sng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אישור/רישיון "אישור לשחרור" חייב להיות ממוחשב </a:t>
            </a:r>
            <a:r>
              <a:rPr lang="he-IL" sz="2400" u="sng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תמיד</a:t>
            </a:r>
          </a:p>
          <a:p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אילוץ הגשה 171, כאשר האישור מוגדר במערכת כ"ממוחשב מלא" והאישור סומן בסוג רשומה כ"ידני".</a:t>
            </a:r>
          </a:p>
          <a:p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נתיב=חשבון[1</a:t>
            </a:r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] / סחורה[1] / </a:t>
            </a:r>
            <a:r>
              <a:rPr lang="he-IL" sz="2400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רשיונות</a:t>
            </a:r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, אישורים ופטורים[4] / סוג אישור </a:t>
            </a: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דרישה</a:t>
            </a:r>
          </a:p>
          <a:p>
            <a:endParaRPr lang="he-IL" sz="24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he-IL" sz="2400" u="sng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אזהרות</a:t>
            </a:r>
          </a:p>
          <a:p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דרישה לאישור/רישיון 3336 - אזהרה : ייתכן ומוצר זה נמצא בפיקוח משרד </a:t>
            </a: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הבריאות</a:t>
            </a:r>
          </a:p>
          <a:p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נתיב=חשבון[2] / סחורה[1] / </a:t>
            </a:r>
            <a:r>
              <a:rPr lang="he-IL" sz="2400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מס"ד</a:t>
            </a:r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סחורה</a:t>
            </a:r>
          </a:p>
          <a:p>
            <a:r>
              <a:rPr lang="he-IL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דרישה לאישור/רישיון 4250 - אזהרה : סימון לפי צו סימון טובין</a:t>
            </a:r>
          </a:p>
        </p:txBody>
      </p:sp>
    </p:spTree>
    <p:extLst>
      <p:ext uri="{BB962C8B-B14F-4D97-AF65-F5344CB8AC3E}">
        <p14:creationId xmlns:p14="http://schemas.microsoft.com/office/powerpoint/2010/main" val="69561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483768" y="56"/>
            <a:ext cx="64078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he-IL" altLang="he-IL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רשימת האישורים הממוחשבים</a:t>
            </a:r>
            <a:endParaRPr lang="fr-FR" altLang="he-IL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31014" y="1350635"/>
            <a:ext cx="794544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dirty="0" smtClean="0">
                <a:solidFill>
                  <a:srgbClr val="003366"/>
                </a:solidFill>
              </a:rPr>
              <a:t>רשימה זו מכילה אישורים ורישיונות המועברים הן במסגרת ההסבות והן באמצעות מערכת מסלול.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he-IL" altLang="he-IL" sz="2400" dirty="0">
              <a:solidFill>
                <a:srgbClr val="003366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b="1" dirty="0" smtClean="0">
                <a:solidFill>
                  <a:srgbClr val="003366"/>
                </a:solidFill>
              </a:rPr>
              <a:t>אישורים ורישיונות מהסבות </a:t>
            </a:r>
            <a:r>
              <a:rPr lang="he-IL" altLang="he-IL" sz="2400" dirty="0" smtClean="0">
                <a:solidFill>
                  <a:srgbClr val="003366"/>
                </a:solidFill>
              </a:rPr>
              <a:t>– מועברים אחת לתקופה כאשר מתבצעת הסבת נתונים כללית למערכת.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he-IL" altLang="he-IL" sz="2400" dirty="0" smtClean="0">
              <a:solidFill>
                <a:srgbClr val="003366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e-IL" altLang="he-IL" sz="2400" b="1" dirty="0" smtClean="0">
                <a:solidFill>
                  <a:srgbClr val="003366"/>
                </a:solidFill>
              </a:rPr>
              <a:t>אישורים ורישיונות במסגרת מסלול </a:t>
            </a:r>
            <a:r>
              <a:rPr lang="he-IL" altLang="he-IL" sz="2400" dirty="0" smtClean="0">
                <a:solidFill>
                  <a:srgbClr val="003366"/>
                </a:solidFill>
              </a:rPr>
              <a:t>– מועברים באופן שוטף באמצעות מסלול למערכת שער עולמי.</a:t>
            </a:r>
          </a:p>
        </p:txBody>
      </p:sp>
    </p:spTree>
    <p:extLst>
      <p:ext uri="{BB962C8B-B14F-4D97-AF65-F5344CB8AC3E}">
        <p14:creationId xmlns:p14="http://schemas.microsoft.com/office/powerpoint/2010/main" val="2783365264"/>
      </p:ext>
    </p:extLst>
  </p:cSld>
  <p:clrMapOvr>
    <a:masterClrMapping/>
  </p:clrMapOvr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"/>
      </a:majorFont>
      <a:minorFont>
        <a:latin typeface="Arial"/>
        <a:ea typeface="Times New Roman (Hebrew)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6360</TotalTime>
  <Words>754</Words>
  <Application>Microsoft Office PowerPoint</Application>
  <PresentationFormat>‫הצגה על המסך (4:3)</PresentationFormat>
  <Paragraphs>190</Paragraphs>
  <Slides>16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עיצוב ברירת מחדל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רשימת אישורים ורישיונות ממוחשבים</vt:lpstr>
      <vt:lpstr>רשימת אישורים ורישיונות ממוחשבים</vt:lpstr>
      <vt:lpstr>רשימת אישורים ורישיונות ממוחשבים</vt:lpstr>
      <vt:lpstr>דוגמא להזנת פטור מאישור (92) לאישור שירות המזון</vt:lpstr>
      <vt:lpstr>דוגמא להזנת פטור מאישור (96-תוספת חמישית)</vt:lpstr>
      <vt:lpstr>דוגמא להזנת אישור 2ג2</vt:lpstr>
      <vt:lpstr>לשאלות בנושא אישורים ורישיונות ניתן לפנות לענבל לוי במייל: inballe@taxes.gov.il לבעיות עם טבלת המרה של פרט מכס ניתן לפנות לליאורה מנחם במייל: LioraMe@taxes.gov.il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ענבל לוי</dc:creator>
  <cp:lastModifiedBy>ענבל לוי</cp:lastModifiedBy>
  <cp:revision>35</cp:revision>
  <dcterms:created xsi:type="dcterms:W3CDTF">2017-08-10T06:32:01Z</dcterms:created>
  <dcterms:modified xsi:type="dcterms:W3CDTF">2017-08-17T07:08:29Z</dcterms:modified>
</cp:coreProperties>
</file>