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4" r:id="rId8"/>
    <p:sldId id="265" r:id="rId9"/>
    <p:sldId id="268" r:id="rId10"/>
    <p:sldId id="263" r:id="rId11"/>
    <p:sldId id="267"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DCB20D5-7D2F-4C58-86D2-F774EDC732F6}" type="slidenum">
              <a:rPr lang="he-IL" smtClean="0"/>
              <a:t>‹#›</a:t>
            </a:fld>
            <a:endParaRPr lang="he-IL"/>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he-IL" smtClean="0"/>
              <a:t>לחץ כדי לערוך סגנונות טקסט של תבנית בסיס</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0DCB20D5-7D2F-4C58-86D2-F774EDC732F6}" type="slidenum">
              <a:rPr lang="he-IL" smtClean="0"/>
              <a:t>‹#›</a:t>
            </a:fld>
            <a:endParaRPr lang="he-IL"/>
          </a:p>
        </p:txBody>
      </p:sp>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DCB20D5-7D2F-4C58-86D2-F774EDC732F6}" type="slidenum">
              <a:rPr lang="he-IL" smtClean="0"/>
              <a:t>‹#›</a:t>
            </a:fld>
            <a:endParaRPr lang="he-IL"/>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CD234845-B105-4E5A-AFD5-693CB30E5C87}" type="datetimeFigureOut">
              <a:rPr lang="he-IL" smtClean="0"/>
              <a:t>ב'/אב/תשע"ז</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0DCB20D5-7D2F-4C58-86D2-F774EDC732F6}" type="slidenum">
              <a:rPr lang="he-IL" smtClean="0"/>
              <a:t>‹#›</a:t>
            </a:fld>
            <a:endParaRPr lang="he-IL"/>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he-IL" smtClean="0"/>
              <a:t>לחץ כדי לערוך סגנון כותרת של תבנית בסיס</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D234845-B105-4E5A-AFD5-693CB30E5C87}" type="datetimeFigureOut">
              <a:rPr lang="he-IL" smtClean="0"/>
              <a:t>ב'/אב/תשע"ז</a:t>
            </a:fld>
            <a:endParaRPr lang="he-IL"/>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he-IL"/>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DCB20D5-7D2F-4C58-86D2-F774EDC732F6}"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יבוא אישי בשער עולמי</a:t>
            </a:r>
            <a:endParaRPr lang="he-I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980728"/>
            <a:ext cx="3107415" cy="93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188640"/>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4836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9292"/>
            <a:ext cx="6512511" cy="1143000"/>
          </a:xfrm>
        </p:spPr>
        <p:txBody>
          <a:bodyPr/>
          <a:lstStyle/>
          <a:p>
            <a:r>
              <a:rPr lang="he-IL" dirty="0" smtClean="0"/>
              <a:t>תושבי חוץ  - מספר 66</a:t>
            </a:r>
            <a:endParaRPr lang="he-IL" dirty="0"/>
          </a:p>
        </p:txBody>
      </p:sp>
      <p:sp>
        <p:nvSpPr>
          <p:cNvPr id="3" name="מציין מיקום תוכן 2"/>
          <p:cNvSpPr>
            <a:spLocks noGrp="1"/>
          </p:cNvSpPr>
          <p:nvPr>
            <p:ph sz="quarter" idx="13"/>
          </p:nvPr>
        </p:nvSpPr>
        <p:spPr>
          <a:xfrm>
            <a:off x="1115616" y="1988840"/>
            <a:ext cx="6400800" cy="3474720"/>
          </a:xfrm>
        </p:spPr>
        <p:txBody>
          <a:bodyPr>
            <a:normAutofit fontScale="92500" lnSpcReduction="20000"/>
          </a:bodyPr>
          <a:lstStyle/>
          <a:p>
            <a:r>
              <a:rPr lang="he-IL" sz="2400" dirty="0" smtClean="0"/>
              <a:t>ביבוא רכב ע"י תיירים, וברישומו בישראל במשרד הרישוי יינתן לתייר מספר זיהוי (עם תחילית 66) שיהיה מוכר הן ע"י המכס והן ע"י משרד התחבורה.</a:t>
            </a:r>
          </a:p>
          <a:p>
            <a:r>
              <a:rPr lang="he-IL" sz="2400" dirty="0" err="1" smtClean="0"/>
              <a:t>היישות</a:t>
            </a:r>
            <a:r>
              <a:rPr lang="he-IL" sz="2400" dirty="0" smtClean="0"/>
              <a:t> תוקם ע"י עובד מכס במערכת </a:t>
            </a:r>
            <a:r>
              <a:rPr lang="he-IL" sz="2400" dirty="0" err="1" smtClean="0"/>
              <a:t>שע"ם</a:t>
            </a:r>
            <a:r>
              <a:rPr lang="he-IL" sz="2400" dirty="0" smtClean="0"/>
              <a:t> ותעודכן במערכת שער עולמי ובמשרד התחבורה. </a:t>
            </a:r>
          </a:p>
          <a:p>
            <a:r>
              <a:rPr lang="he-IL" sz="2400" dirty="0" smtClean="0"/>
              <a:t>הצהרת יבוא אישי של רכב ע"י תייר/דיפלומט תופנה לאילוץ הגשה. עובד המכס יקים את </a:t>
            </a:r>
            <a:r>
              <a:rPr lang="he-IL" sz="2400" dirty="0" err="1" smtClean="0"/>
              <a:t>היישות</a:t>
            </a:r>
            <a:r>
              <a:rPr lang="he-IL" sz="2400" dirty="0" smtClean="0"/>
              <a:t> </a:t>
            </a:r>
            <a:r>
              <a:rPr lang="he-IL" sz="2400" dirty="0" err="1" smtClean="0"/>
              <a:t>בשע"ם</a:t>
            </a:r>
            <a:r>
              <a:rPr lang="he-IL" sz="2400" dirty="0" smtClean="0"/>
              <a:t>, ובמידת הצורך גם את תיק הזכאות ויחזיר בתשובה לסוכן המכס את מספר </a:t>
            </a:r>
            <a:r>
              <a:rPr lang="he-IL" sz="2400" dirty="0" err="1" smtClean="0"/>
              <a:t>היישות</a:t>
            </a:r>
            <a:r>
              <a:rPr lang="he-IL" sz="2400" dirty="0" smtClean="0"/>
              <a:t> שהוקם.</a:t>
            </a:r>
            <a:r>
              <a:rPr lang="en-US" sz="2400" dirty="0" smtClean="0"/>
              <a:t/>
            </a:r>
            <a:br>
              <a:rPr lang="en-US" sz="2400" dirty="0" smtClean="0"/>
            </a:br>
            <a:r>
              <a:rPr lang="he-IL" sz="2400" dirty="0" smtClean="0"/>
              <a:t>לאחר מכן תוגש ההצהרה בשנית עם מספר היבואן הזכאי, כפי שעודכן </a:t>
            </a:r>
            <a:r>
              <a:rPr lang="he-IL" sz="2400" dirty="0" err="1" smtClean="0"/>
              <a:t>בשע"ם</a:t>
            </a:r>
            <a:r>
              <a:rPr lang="he-IL" sz="2400" dirty="0" smtClean="0"/>
              <a:t>.</a:t>
            </a:r>
          </a:p>
          <a:p>
            <a:endParaRPr lang="he-IL" sz="2400" dirty="0"/>
          </a:p>
        </p:txBody>
      </p:sp>
      <p:pic>
        <p:nvPicPr>
          <p:cNvPr id="307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6740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388" y="0"/>
            <a:ext cx="6512511" cy="1143000"/>
          </a:xfrm>
        </p:spPr>
        <p:txBody>
          <a:bodyPr/>
          <a:lstStyle/>
          <a:p>
            <a:pPr algn="l"/>
            <a:r>
              <a:rPr lang="he-IL" dirty="0" smtClean="0"/>
              <a:t>פטור מיפוי </a:t>
            </a:r>
            <a:r>
              <a:rPr lang="he-IL" dirty="0" err="1" smtClean="0"/>
              <a:t>כח</a:t>
            </a:r>
            <a:endParaRPr lang="he-IL" dirty="0"/>
          </a:p>
        </p:txBody>
      </p:sp>
      <p:sp>
        <p:nvSpPr>
          <p:cNvPr id="3" name="מציין מיקום תוכן 2"/>
          <p:cNvSpPr>
            <a:spLocks noGrp="1"/>
          </p:cNvSpPr>
          <p:nvPr>
            <p:ph sz="quarter" idx="13"/>
          </p:nvPr>
        </p:nvSpPr>
        <p:spPr>
          <a:xfrm>
            <a:off x="1115616" y="1844824"/>
            <a:ext cx="6400800" cy="3474720"/>
          </a:xfrm>
        </p:spPr>
        <p:txBody>
          <a:bodyPr>
            <a:normAutofit/>
          </a:bodyPr>
          <a:lstStyle/>
          <a:p>
            <a:r>
              <a:rPr lang="he-IL" dirty="0" smtClean="0"/>
              <a:t>בשער עולמי </a:t>
            </a:r>
            <a:r>
              <a:rPr lang="he-IL" dirty="0" err="1" smtClean="0"/>
              <a:t>יפוי</a:t>
            </a:r>
            <a:r>
              <a:rPr lang="he-IL" dirty="0" smtClean="0"/>
              <a:t> </a:t>
            </a:r>
            <a:r>
              <a:rPr lang="he-IL" dirty="0" err="1" smtClean="0"/>
              <a:t>הכח</a:t>
            </a:r>
            <a:r>
              <a:rPr lang="he-IL" dirty="0" smtClean="0"/>
              <a:t> הינו טופס תהילה ממוחשב ולא צרופה ידנית.</a:t>
            </a:r>
          </a:p>
          <a:p>
            <a:r>
              <a:rPr lang="he-IL" dirty="0" smtClean="0"/>
              <a:t>יחד עם זאת ביבוא אישי במקרים שיפורטו להלן לא יידרש </a:t>
            </a:r>
            <a:r>
              <a:rPr lang="he-IL" dirty="0" err="1" smtClean="0"/>
              <a:t>יפוי</a:t>
            </a:r>
            <a:r>
              <a:rPr lang="he-IL" dirty="0" smtClean="0"/>
              <a:t> </a:t>
            </a:r>
            <a:r>
              <a:rPr lang="he-IL" dirty="0" err="1" smtClean="0"/>
              <a:t>כח</a:t>
            </a:r>
            <a:r>
              <a:rPr lang="he-IL" dirty="0" smtClean="0"/>
              <a:t> ממוחשב אלא צרופה סרוקה:</a:t>
            </a:r>
          </a:p>
          <a:p>
            <a:pPr lvl="1"/>
            <a:r>
              <a:rPr lang="he-IL" dirty="0" smtClean="0"/>
              <a:t>יבוא אישי בערך טובין שעד 1000$.</a:t>
            </a:r>
          </a:p>
          <a:p>
            <a:pPr lvl="1"/>
            <a:r>
              <a:rPr lang="he-IL" dirty="0" smtClean="0"/>
              <a:t>יבוא אישי ע"י בעלי זכויות (למעט רכב)</a:t>
            </a:r>
          </a:p>
          <a:p>
            <a:pPr lvl="1"/>
            <a:r>
              <a:rPr lang="he-IL" dirty="0" smtClean="0"/>
              <a:t>לגבי רכב של דיפלומט: יידרש </a:t>
            </a:r>
            <a:r>
              <a:rPr lang="he-IL" dirty="0" err="1" smtClean="0"/>
              <a:t>יפוי</a:t>
            </a:r>
            <a:r>
              <a:rPr lang="he-IL" dirty="0" smtClean="0"/>
              <a:t> </a:t>
            </a:r>
            <a:r>
              <a:rPr lang="he-IL" dirty="0" err="1" smtClean="0"/>
              <a:t>כח</a:t>
            </a:r>
            <a:r>
              <a:rPr lang="he-IL" dirty="0" smtClean="0"/>
              <a:t> ממוחשב של הנציגות אליה שייך הדיפלומט ולא של הדיפלומט עצמו. </a:t>
            </a:r>
          </a:p>
          <a:p>
            <a:pPr lvl="1"/>
            <a:endParaRPr lang="he-IL"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750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71600" y="1556792"/>
            <a:ext cx="6400800" cy="4082008"/>
          </a:xfrm>
        </p:spPr>
        <p:txBody>
          <a:bodyPr>
            <a:normAutofit fontScale="92500"/>
          </a:bodyPr>
          <a:lstStyle/>
          <a:p>
            <a:pPr algn="r"/>
            <a:r>
              <a:rPr lang="he-IL" sz="2400" dirty="0" smtClean="0"/>
              <a:t>ככלל הנספח הקיים בתעריף המכס (פרטי מינוס) בוטל, ורוב הפרטים בו הפכו לקודי הנחה בהם נעשה שימוש לצד הפרט המהותי. (למשל פרט 814- רכב אספנות יהיה קוד הנחה שיחייב סיווג בפרט המהותי) </a:t>
            </a:r>
          </a:p>
          <a:p>
            <a:pPr algn="r"/>
            <a:r>
              <a:rPr lang="he-IL" sz="2400" dirty="0" smtClean="0"/>
              <a:t>הפרטים המיועדים ליבוא אישי (614, 826 ו-818) יישארו פרטי נספח, אבל הועברו לפרק 98 לפי הטבלה שלהן:</a:t>
            </a:r>
          </a:p>
          <a:p>
            <a:pPr algn="r"/>
            <a:r>
              <a:rPr lang="he-IL" sz="2400" dirty="0" smtClean="0"/>
              <a:t>פרט 614 – 98.02</a:t>
            </a:r>
          </a:p>
          <a:p>
            <a:pPr algn="r"/>
            <a:r>
              <a:rPr lang="he-IL" sz="2400" dirty="0" smtClean="0"/>
              <a:t>פרט 826 – 98.03</a:t>
            </a:r>
          </a:p>
          <a:p>
            <a:pPr algn="r"/>
            <a:r>
              <a:rPr lang="he-IL" sz="2400" dirty="0" smtClean="0"/>
              <a:t>פרט 818 – 98.04</a:t>
            </a:r>
            <a:endParaRPr lang="he-IL" sz="2400" dirty="0"/>
          </a:p>
          <a:p>
            <a:pPr algn="r"/>
            <a:endParaRPr lang="he-IL" sz="2400" dirty="0"/>
          </a:p>
        </p:txBody>
      </p:sp>
      <p:sp>
        <p:nvSpPr>
          <p:cNvPr id="2" name="כותרת 1"/>
          <p:cNvSpPr>
            <a:spLocks noGrp="1"/>
          </p:cNvSpPr>
          <p:nvPr>
            <p:ph type="ctrTitle"/>
          </p:nvPr>
        </p:nvSpPr>
        <p:spPr>
          <a:xfrm>
            <a:off x="755576" y="260648"/>
            <a:ext cx="7772400" cy="1470025"/>
          </a:xfrm>
        </p:spPr>
        <p:txBody>
          <a:bodyPr/>
          <a:lstStyle/>
          <a:p>
            <a:r>
              <a:rPr lang="he-IL" dirty="0" smtClean="0"/>
              <a:t>פרק 98</a:t>
            </a:r>
            <a:endParaRPr lang="he-IL" dirty="0"/>
          </a:p>
        </p:txBody>
      </p:sp>
      <p:pic>
        <p:nvPicPr>
          <p:cNvPr id="4098"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188640"/>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139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763688" y="1124745"/>
            <a:ext cx="6480720" cy="2952328"/>
          </a:xfrm>
        </p:spPr>
        <p:txBody>
          <a:bodyPr>
            <a:normAutofit/>
          </a:bodyPr>
          <a:lstStyle/>
          <a:p>
            <a:pPr algn="r"/>
            <a:r>
              <a:rPr lang="he-IL" sz="2400" dirty="0" smtClean="0"/>
              <a:t>פרט 98.01 הינו פרט חדש שנוסף והוא מיועד אך ורק לטובין המיובאים כחפצים אישיים במסגרת זכאות לפטור (עולה, תושב חוזר, דיפלומט </a:t>
            </a:r>
            <a:r>
              <a:rPr lang="he-IL" sz="2400" dirty="0" err="1" smtClean="0"/>
              <a:t>וכו</a:t>
            </a:r>
            <a:r>
              <a:rPr lang="he-IL" sz="2400" dirty="0" smtClean="0"/>
              <a:t>'...).</a:t>
            </a:r>
          </a:p>
          <a:p>
            <a:pPr algn="r"/>
            <a:r>
              <a:rPr lang="he-IL" sz="2400" dirty="0" smtClean="0"/>
              <a:t>מכיוון שהסיווג יהיה בפרט זה ולא בפרט 7 שהפך לקוד הנחה, לא ניתן עוד לעשות שימוש בפרטים הכלליים, ולכן הטובין המפורטים להלן יסווגו בפרט 98.01 (יתר הטובין יסווגו בפרט המהותי).</a:t>
            </a:r>
          </a:p>
          <a:p>
            <a:pPr algn="r"/>
            <a:endParaRPr lang="he-IL" sz="2400" dirty="0" smtClean="0"/>
          </a:p>
          <a:p>
            <a:pPr algn="r"/>
            <a:endParaRPr lang="he-IL" sz="2400" dirty="0"/>
          </a:p>
        </p:txBody>
      </p:sp>
      <p:sp>
        <p:nvSpPr>
          <p:cNvPr id="2" name="כותרת 1"/>
          <p:cNvSpPr>
            <a:spLocks noGrp="1"/>
          </p:cNvSpPr>
          <p:nvPr>
            <p:ph type="ctrTitle"/>
          </p:nvPr>
        </p:nvSpPr>
        <p:spPr>
          <a:xfrm>
            <a:off x="6535" y="7151"/>
            <a:ext cx="7772400" cy="1152128"/>
          </a:xfrm>
        </p:spPr>
        <p:txBody>
          <a:bodyPr/>
          <a:lstStyle/>
          <a:p>
            <a:r>
              <a:rPr lang="he-IL" dirty="0" smtClean="0"/>
              <a:t>פרט חדש - 98.01</a:t>
            </a:r>
            <a:endParaRPr lang="he-IL"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149080"/>
            <a:ext cx="8747934" cy="2535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6416" y="117475"/>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8600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907704" y="1196752"/>
            <a:ext cx="6400800" cy="5544616"/>
          </a:xfrm>
        </p:spPr>
        <p:txBody>
          <a:bodyPr>
            <a:normAutofit/>
          </a:bodyPr>
          <a:lstStyle/>
          <a:p>
            <a:pPr marL="342900" indent="-342900" algn="r">
              <a:buFont typeface="Arial" panose="020B0604020202020204" pitchFamily="34" charset="0"/>
              <a:buChar char="•"/>
            </a:pPr>
            <a:r>
              <a:rPr lang="he-IL" sz="2400" dirty="0" smtClean="0"/>
              <a:t>במערכת שער עולמי לכל זכאי יהיה תיק זכאות, הכולל את סוג הזכאות ותוקפה.</a:t>
            </a:r>
          </a:p>
          <a:p>
            <a:pPr marL="342900" indent="-342900" algn="r">
              <a:buFont typeface="Arial" panose="020B0604020202020204" pitchFamily="34" charset="0"/>
              <a:buChar char="•"/>
            </a:pPr>
            <a:r>
              <a:rPr lang="he-IL" sz="2400" dirty="0" smtClean="0"/>
              <a:t>זכאות הינו תהליך ברמת סחורה ולא ברמת הצהרה כמו היום והוא אינו תהליך </a:t>
            </a:r>
            <a:r>
              <a:rPr lang="he-IL" sz="2400" dirty="0" err="1" smtClean="0"/>
              <a:t>פט"מ</a:t>
            </a:r>
            <a:r>
              <a:rPr lang="he-IL" sz="2400" dirty="0" smtClean="0"/>
              <a:t>. </a:t>
            </a:r>
          </a:p>
          <a:p>
            <a:pPr marL="342900" indent="-342900" algn="r">
              <a:buFont typeface="Arial" panose="020B0604020202020204" pitchFamily="34" charset="0"/>
              <a:buChar char="•"/>
            </a:pPr>
            <a:r>
              <a:rPr lang="he-IL" sz="2400" dirty="0" smtClean="0"/>
              <a:t>סיווג הטובין הוא בפרט המהותי, </a:t>
            </a:r>
            <a:r>
              <a:rPr lang="he-IL" sz="2400" dirty="0" err="1" smtClean="0"/>
              <a:t>ולצידו</a:t>
            </a:r>
            <a:r>
              <a:rPr lang="he-IL" sz="2400" dirty="0" smtClean="0"/>
              <a:t> קוד 7 המתאים לסוג הזכאות.</a:t>
            </a:r>
          </a:p>
          <a:p>
            <a:pPr marL="342900" indent="-342900" algn="r">
              <a:buFont typeface="Arial" panose="020B0604020202020204" pitchFamily="34" charset="0"/>
              <a:buChar char="•"/>
            </a:pPr>
            <a:r>
              <a:rPr lang="he-IL" sz="2400" dirty="0" smtClean="0"/>
              <a:t>הקמת זכאות:</a:t>
            </a:r>
          </a:p>
          <a:p>
            <a:pPr marL="800100" lvl="1" indent="-342900" algn="r">
              <a:buFont typeface="Arial" panose="020B0604020202020204" pitchFamily="34" charset="0"/>
              <a:buChar char="•"/>
            </a:pPr>
            <a:r>
              <a:rPr lang="he-IL" sz="2000" dirty="0" smtClean="0"/>
              <a:t>עולה – מוקם במסר ממשרד הקליטה.</a:t>
            </a:r>
          </a:p>
          <a:p>
            <a:pPr marL="800100" lvl="1" indent="-342900" algn="r">
              <a:buFont typeface="Arial" panose="020B0604020202020204" pitchFamily="34" charset="0"/>
              <a:buChar char="•"/>
            </a:pPr>
            <a:r>
              <a:rPr lang="he-IL" sz="2000" dirty="0" smtClean="0"/>
              <a:t>תושב חוזר – מוקם במסר ממשרד הקליטה/טופס תהילה באינטרנט.</a:t>
            </a:r>
          </a:p>
          <a:p>
            <a:pPr marL="800100" lvl="1" indent="-342900" algn="r">
              <a:buFont typeface="Arial" panose="020B0604020202020204" pitchFamily="34" charset="0"/>
              <a:buChar char="•"/>
            </a:pPr>
            <a:r>
              <a:rPr lang="he-IL" sz="2000" dirty="0" smtClean="0"/>
              <a:t>דיפלומט/נציגות דיפלומטית/או"ם – מוקם במסר ממשרד החוץ. </a:t>
            </a:r>
          </a:p>
          <a:p>
            <a:pPr marL="800100" lvl="1" indent="-342900" algn="r">
              <a:buFont typeface="Arial" panose="020B0604020202020204" pitchFamily="34" charset="0"/>
              <a:buChar char="•"/>
            </a:pPr>
            <a:r>
              <a:rPr lang="he-IL" dirty="0" smtClean="0"/>
              <a:t>תייר – הקמה ידנית ע"י עובד מכס.</a:t>
            </a:r>
            <a:endParaRPr lang="he-IL" sz="2000" dirty="0" smtClean="0"/>
          </a:p>
          <a:p>
            <a:pPr marL="800100" lvl="1" indent="-342900" algn="r">
              <a:buFont typeface="Arial" panose="020B0604020202020204" pitchFamily="34" charset="0"/>
              <a:buChar char="•"/>
            </a:pPr>
            <a:endParaRPr lang="he-IL" sz="2000" dirty="0" smtClean="0"/>
          </a:p>
          <a:p>
            <a:pPr algn="r"/>
            <a:endParaRPr lang="he-IL" sz="2400" dirty="0" smtClean="0"/>
          </a:p>
        </p:txBody>
      </p:sp>
      <p:sp>
        <p:nvSpPr>
          <p:cNvPr id="2" name="כותרת 1"/>
          <p:cNvSpPr>
            <a:spLocks noGrp="1"/>
          </p:cNvSpPr>
          <p:nvPr>
            <p:ph type="ctrTitle"/>
          </p:nvPr>
        </p:nvSpPr>
        <p:spPr>
          <a:xfrm>
            <a:off x="179512" y="0"/>
            <a:ext cx="7772400" cy="1470025"/>
          </a:xfrm>
        </p:spPr>
        <p:txBody>
          <a:bodyPr/>
          <a:lstStyle/>
          <a:p>
            <a:r>
              <a:rPr lang="he-IL" dirty="0" smtClean="0"/>
              <a:t>זכאויות</a:t>
            </a:r>
            <a:endParaRPr lang="he-IL"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4408" y="188640"/>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2635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719" y="0"/>
            <a:ext cx="6512511" cy="1143000"/>
          </a:xfrm>
        </p:spPr>
        <p:txBody>
          <a:bodyPr/>
          <a:lstStyle/>
          <a:p>
            <a:pPr algn="l"/>
            <a:r>
              <a:rPr lang="he-IL" dirty="0" smtClean="0"/>
              <a:t>רכב</a:t>
            </a:r>
            <a:endParaRPr lang="he-IL" dirty="0"/>
          </a:p>
        </p:txBody>
      </p:sp>
      <p:sp>
        <p:nvSpPr>
          <p:cNvPr id="3" name="מציין מיקום תוכן 2"/>
          <p:cNvSpPr>
            <a:spLocks noGrp="1"/>
          </p:cNvSpPr>
          <p:nvPr>
            <p:ph sz="quarter" idx="13"/>
          </p:nvPr>
        </p:nvSpPr>
        <p:spPr>
          <a:xfrm>
            <a:off x="1115616" y="1556792"/>
            <a:ext cx="6400800" cy="3474720"/>
          </a:xfrm>
        </p:spPr>
        <p:txBody>
          <a:bodyPr>
            <a:normAutofit fontScale="77500" lnSpcReduction="20000"/>
          </a:bodyPr>
          <a:lstStyle/>
          <a:p>
            <a:r>
              <a:rPr lang="he-IL" sz="2400" dirty="0" smtClean="0"/>
              <a:t>רכב אינו סוג הצהרה אלא תהליך ברמת סחורה.</a:t>
            </a:r>
          </a:p>
          <a:p>
            <a:r>
              <a:rPr lang="he-IL" sz="2400" dirty="0" smtClean="0"/>
              <a:t>בתיק הרכב יפורטו כל נתוני הרכב הרלוונטיים לצורך קביעת סיווגו וחישוב המסים החלים עליו. </a:t>
            </a:r>
          </a:p>
          <a:p>
            <a:r>
              <a:rPr lang="he-IL" sz="2400" dirty="0" smtClean="0"/>
              <a:t>תיק הרכב משודר את המערכת בשירות </a:t>
            </a:r>
            <a:r>
              <a:rPr lang="en-US" sz="2400" dirty="0" smtClean="0"/>
              <a:t>ONLINE</a:t>
            </a:r>
            <a:r>
              <a:rPr lang="he-IL" sz="2400" dirty="0" smtClean="0"/>
              <a:t>.</a:t>
            </a:r>
          </a:p>
          <a:p>
            <a:r>
              <a:rPr lang="he-IL" sz="2400" dirty="0" smtClean="0"/>
              <a:t>השידור אינו מחייב שימוש במערכת ריכבית אלא מכל מערכת תפעולית של היבואן.</a:t>
            </a:r>
          </a:p>
          <a:p>
            <a:r>
              <a:rPr lang="he-IL" sz="2400" dirty="0" smtClean="0"/>
              <a:t>יבואן שאינו מקושר למערכת המכס (יבואן קטן או יבוא אישי) – תיק הרכב יוקם במערכת שער עולמי ע"י סוכן המכס.</a:t>
            </a:r>
          </a:p>
          <a:p>
            <a:r>
              <a:rPr lang="he-IL" sz="2400" dirty="0" smtClean="0"/>
              <a:t>עם התרת הצהרת היבוא, יישלח למשרד הרישוי מסר עם נתוני הרכב כפי שפורטו בתיק הרכב שצורף להצהרת היבוא. </a:t>
            </a:r>
          </a:p>
          <a:p>
            <a:r>
              <a:rPr lang="he-IL" sz="2400" dirty="0" smtClean="0"/>
              <a:t>תיקון/עדכון נתון מכסי, ידרוש תיקון תיק הרכב והצהרת היבוא בהתאם.</a:t>
            </a:r>
            <a:endParaRPr lang="en-US" sz="2400" dirty="0" smtClean="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22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0"/>
            <a:ext cx="6512511" cy="1143000"/>
          </a:xfrm>
        </p:spPr>
        <p:txBody>
          <a:bodyPr/>
          <a:lstStyle/>
          <a:p>
            <a:pPr algn="l"/>
            <a:r>
              <a:rPr lang="he-IL" dirty="0" smtClean="0"/>
              <a:t>שחרור רכב בפטור</a:t>
            </a:r>
            <a:endParaRPr lang="he-IL" dirty="0"/>
          </a:p>
        </p:txBody>
      </p:sp>
      <p:sp>
        <p:nvSpPr>
          <p:cNvPr id="3" name="מציין מיקום תוכן 2"/>
          <p:cNvSpPr>
            <a:spLocks noGrp="1"/>
          </p:cNvSpPr>
          <p:nvPr>
            <p:ph sz="quarter" idx="13"/>
          </p:nvPr>
        </p:nvSpPr>
        <p:spPr>
          <a:xfrm>
            <a:off x="1115616" y="1916832"/>
            <a:ext cx="6400800" cy="3474720"/>
          </a:xfrm>
        </p:spPr>
        <p:txBody>
          <a:bodyPr/>
          <a:lstStyle/>
          <a:p>
            <a:r>
              <a:rPr lang="he-IL" dirty="0" smtClean="0"/>
              <a:t>הצהרת יבוא של רכבים הנרכשים ממחסן </a:t>
            </a:r>
            <a:r>
              <a:rPr lang="he-IL" dirty="0" err="1" smtClean="0"/>
              <a:t>רשוי</a:t>
            </a:r>
            <a:r>
              <a:rPr lang="he-IL" dirty="0" smtClean="0"/>
              <a:t> של יבואן רכב ע"י בעלי זכויות כגון: דיפלומט, עולה, תייר וכיו"ב, וכן רכבים אחרים הפטורים ממסים כגון: מונית, אמבולנס, רכב קבורה </a:t>
            </a:r>
            <a:r>
              <a:rPr lang="he-IL" dirty="0" err="1" smtClean="0"/>
              <a:t>וכו</a:t>
            </a:r>
            <a:r>
              <a:rPr lang="he-IL" dirty="0" smtClean="0"/>
              <a:t>', לא יירשם ע"ש הזכאי אלא יירשם בשדה היבואן – שם יבואן הרכב. </a:t>
            </a:r>
          </a:p>
          <a:p>
            <a:r>
              <a:rPr lang="he-IL" dirty="0" smtClean="0"/>
              <a:t>שם בעל הפטור יירשם בשדה ייעודי לכך שיקרא: "היבואן הזכאי".</a:t>
            </a:r>
            <a:endParaRPr lang="he-IL" dirty="0"/>
          </a:p>
        </p:txBody>
      </p:sp>
      <p:pic>
        <p:nvPicPr>
          <p:cNvPr id="4" name="Picture 2"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6416" y="260648"/>
            <a:ext cx="6794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382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35" y="0"/>
            <a:ext cx="6512511" cy="1143000"/>
          </a:xfrm>
        </p:spPr>
        <p:txBody>
          <a:bodyPr/>
          <a:lstStyle/>
          <a:p>
            <a:pPr algn="l"/>
            <a:r>
              <a:rPr lang="he-IL" dirty="0" smtClean="0"/>
              <a:t>דיפלומטים</a:t>
            </a:r>
            <a:endParaRPr lang="he-IL" dirty="0"/>
          </a:p>
        </p:txBody>
      </p:sp>
      <p:sp>
        <p:nvSpPr>
          <p:cNvPr id="3" name="מציין מיקום תוכן 2"/>
          <p:cNvSpPr>
            <a:spLocks noGrp="1"/>
          </p:cNvSpPr>
          <p:nvPr>
            <p:ph sz="quarter" idx="13"/>
          </p:nvPr>
        </p:nvSpPr>
        <p:spPr>
          <a:xfrm>
            <a:off x="1115616" y="1052736"/>
            <a:ext cx="6400800" cy="5688632"/>
          </a:xfrm>
        </p:spPr>
        <p:txBody>
          <a:bodyPr>
            <a:normAutofit lnSpcReduction="10000"/>
          </a:bodyPr>
          <a:lstStyle/>
          <a:p>
            <a:r>
              <a:rPr lang="he-IL" dirty="0" smtClean="0"/>
              <a:t>רשימה מפורטת של הטובין והכמויות אותם זכאי דיפלומט לייבא בפטור ממסים (בדומה לעולה ותושב חוזר) נמצאת במערכת. ככל שהדיפלומט/שגרירות תייבא טובין אלה בלבד ובכמות המתאימה, לא יידרש אישור כלשהו מהמכס, והמערכת תאשר את הזכאות באופן אוטומטי. </a:t>
            </a:r>
          </a:p>
          <a:p>
            <a:r>
              <a:rPr lang="he-IL" dirty="0" smtClean="0"/>
              <a:t>במידה והדיפלומט/נציגות יבקשו לייבא טובין אחרים או כמויות גדולות יותר, יידרשו לפנות לבית המכס המטפל ולהגיש בקשה ל"אישור מיוחד". רק לאחר שהאישור המיוחד יוזן במערכת, ניתן יהיה לשחרר את הטובין. </a:t>
            </a:r>
          </a:p>
          <a:p>
            <a:r>
              <a:rPr lang="he-IL" dirty="0" smtClean="0"/>
              <a:t>אישור (המלצת) משרד החוץ ליבוא רכב עבור דיפלומט/שגרירות/או"ם תעבור למערכת שער עולמי במסר אלקטרוני. עם הגשת הצהרת היבוא תתבצע בדיקת התאמה אוטומטית בין הנתונים שבהצהרה (מספר שילדה ומספר לקוח) לבין אישור משרד החוץ. רק לאחר שיימצא אישור מתאים במערכת, ניתן יהיה לשחרר את הרכב. </a:t>
            </a:r>
            <a:endParaRPr lang="he-IL" dirty="0"/>
          </a:p>
        </p:txBody>
      </p:sp>
    </p:spTree>
    <p:extLst>
      <p:ext uri="{BB962C8B-B14F-4D97-AF65-F5344CB8AC3E}">
        <p14:creationId xmlns:p14="http://schemas.microsoft.com/office/powerpoint/2010/main" val="171615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35" y="0"/>
            <a:ext cx="6512511" cy="1143000"/>
          </a:xfrm>
        </p:spPr>
        <p:txBody>
          <a:bodyPr/>
          <a:lstStyle/>
          <a:p>
            <a:pPr algn="l"/>
            <a:r>
              <a:rPr lang="he-IL" dirty="0" smtClean="0"/>
              <a:t>תושב חוזר</a:t>
            </a:r>
            <a:endParaRPr lang="he-IL" dirty="0"/>
          </a:p>
        </p:txBody>
      </p:sp>
      <p:sp>
        <p:nvSpPr>
          <p:cNvPr id="3" name="מציין מיקום תוכן 2"/>
          <p:cNvSpPr>
            <a:spLocks noGrp="1"/>
          </p:cNvSpPr>
          <p:nvPr>
            <p:ph sz="quarter" idx="13"/>
          </p:nvPr>
        </p:nvSpPr>
        <p:spPr>
          <a:xfrm>
            <a:off x="1519486" y="836712"/>
            <a:ext cx="6400800" cy="5328592"/>
          </a:xfrm>
        </p:spPr>
        <p:txBody>
          <a:bodyPr>
            <a:normAutofit/>
          </a:bodyPr>
          <a:lstStyle/>
          <a:p>
            <a:pPr marL="228600" lvl="1"/>
            <a:r>
              <a:rPr lang="he-IL" dirty="0" smtClean="0"/>
              <a:t>הקמת זכאות לתושב חוזר – טופס תהילה באינטרנט</a:t>
            </a:r>
          </a:p>
          <a:p>
            <a:pPr marL="228600" lvl="1"/>
            <a:endParaRPr lang="he-IL" dirty="0" smtClean="0"/>
          </a:p>
          <a:p>
            <a:pPr marL="228600" lvl="1"/>
            <a:endParaRPr lang="he-IL" dirty="0"/>
          </a:p>
          <a:p>
            <a:pPr marL="228600" lvl="1"/>
            <a:endParaRPr lang="he-IL" dirty="0"/>
          </a:p>
          <a:p>
            <a:pPr marL="228600" lvl="1"/>
            <a:endParaRPr lang="he-IL" dirty="0" smtClean="0"/>
          </a:p>
          <a:p>
            <a:pPr marL="228600" lvl="1"/>
            <a:endParaRPr lang="he-IL" dirty="0"/>
          </a:p>
          <a:p>
            <a:pPr marL="228600" lvl="1"/>
            <a:endParaRPr lang="he-IL" dirty="0" smtClean="0"/>
          </a:p>
          <a:p>
            <a:pPr marL="228600" lvl="1"/>
            <a:endParaRPr lang="he-IL" dirty="0"/>
          </a:p>
          <a:p>
            <a:endParaRPr lang="he-IL"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509" y="1556792"/>
            <a:ext cx="6300614" cy="2413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081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5350"/>
            <a:ext cx="6512511" cy="1143000"/>
          </a:xfrm>
        </p:spPr>
        <p:txBody>
          <a:bodyPr/>
          <a:lstStyle/>
          <a:p>
            <a:pPr algn="l"/>
            <a:r>
              <a:rPr lang="he-IL" dirty="0" smtClean="0"/>
              <a:t>עולה</a:t>
            </a:r>
            <a:endParaRPr lang="he-IL"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469017"/>
            <a:ext cx="5298852" cy="3551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מציין מיקום תוכן 3"/>
          <p:cNvSpPr>
            <a:spLocks noGrp="1"/>
          </p:cNvSpPr>
          <p:nvPr>
            <p:ph sz="quarter" idx="13"/>
          </p:nvPr>
        </p:nvSpPr>
        <p:spPr>
          <a:xfrm>
            <a:off x="1143000" y="731520"/>
            <a:ext cx="6400800" cy="5649808"/>
          </a:xfrm>
        </p:spPr>
        <p:txBody>
          <a:bodyPr>
            <a:normAutofit/>
          </a:bodyPr>
          <a:lstStyle/>
          <a:p>
            <a:pPr marL="228600" lvl="1"/>
            <a:r>
              <a:rPr lang="he-IL" dirty="0"/>
              <a:t>הארכת תוקף עולה בשל שהות בחו"ל – טופס תהילה באינטרנט. </a:t>
            </a:r>
            <a:endParaRPr lang="he-IL" dirty="0" smtClean="0"/>
          </a:p>
          <a:p>
            <a:pPr marL="228600" lvl="1"/>
            <a:endParaRPr lang="he-IL" dirty="0"/>
          </a:p>
          <a:p>
            <a:pPr marL="228600" lvl="1"/>
            <a:endParaRPr lang="he-IL" dirty="0" smtClean="0"/>
          </a:p>
          <a:p>
            <a:pPr marL="228600" lvl="1"/>
            <a:endParaRPr lang="he-IL" dirty="0"/>
          </a:p>
          <a:p>
            <a:pPr marL="228600" lvl="1"/>
            <a:endParaRPr lang="he-IL" dirty="0" smtClean="0"/>
          </a:p>
          <a:p>
            <a:pPr marL="228600" lvl="1"/>
            <a:endParaRPr lang="he-IL" dirty="0"/>
          </a:p>
          <a:p>
            <a:pPr marL="228600" lvl="1"/>
            <a:endParaRPr lang="he-IL" dirty="0" smtClean="0"/>
          </a:p>
          <a:p>
            <a:pPr marL="228600" lvl="1"/>
            <a:endParaRPr lang="he-IL" dirty="0"/>
          </a:p>
          <a:p>
            <a:pPr marL="228600" lvl="1"/>
            <a:endParaRPr lang="he-IL" dirty="0" smtClean="0"/>
          </a:p>
          <a:p>
            <a:pPr marL="228600" lvl="1"/>
            <a:endParaRPr lang="he-IL" dirty="0"/>
          </a:p>
          <a:p>
            <a:pPr marL="228600" lvl="1"/>
            <a:r>
              <a:rPr lang="he-IL" dirty="0" smtClean="0"/>
              <a:t>הארכת תוקף זכאות בשל שירות בצה"ל – במסר ממשרד הקליטה.</a:t>
            </a:r>
          </a:p>
          <a:p>
            <a:pPr marL="45720" lvl="1" indent="0">
              <a:buNone/>
            </a:pPr>
            <a:endParaRPr lang="he-IL" dirty="0"/>
          </a:p>
          <a:p>
            <a:endParaRPr lang="he-IL" dirty="0"/>
          </a:p>
        </p:txBody>
      </p:sp>
    </p:spTree>
    <p:extLst>
      <p:ext uri="{BB962C8B-B14F-4D97-AF65-F5344CB8AC3E}">
        <p14:creationId xmlns:p14="http://schemas.microsoft.com/office/powerpoint/2010/main" val="247011353"/>
      </p:ext>
    </p:extLst>
  </p:cSld>
  <p:clrMapOvr>
    <a:masterClrMapping/>
  </p:clrMapOvr>
</p:sld>
</file>

<file path=ppt/theme/theme1.xml><?xml version="1.0" encoding="utf-8"?>
<a:theme xmlns:a="http://schemas.openxmlformats.org/drawingml/2006/main" name="זרם מדחף">
  <a:themeElements>
    <a:clrScheme name="זרם מדחף">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זרם מדחף">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זרם מדחף">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1459</TotalTime>
  <Words>698</Words>
  <Application>Microsoft Office PowerPoint</Application>
  <PresentationFormat>‫הצגה על המסך (4:3)</PresentationFormat>
  <Paragraphs>64</Paragraphs>
  <Slides>11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11</vt:i4>
      </vt:variant>
    </vt:vector>
  </HeadingPairs>
  <TitlesOfParts>
    <vt:vector size="16" baseType="lpstr">
      <vt:lpstr>Arial</vt:lpstr>
      <vt:lpstr>Georgia</vt:lpstr>
      <vt:lpstr>Gisha</vt:lpstr>
      <vt:lpstr>Trebuchet MS</vt:lpstr>
      <vt:lpstr>זרם מדחף</vt:lpstr>
      <vt:lpstr>יבוא אישי בשער עולמי</vt:lpstr>
      <vt:lpstr>פרק 98</vt:lpstr>
      <vt:lpstr>פרט חדש - 98.01</vt:lpstr>
      <vt:lpstr>זכאויות</vt:lpstr>
      <vt:lpstr>רכב</vt:lpstr>
      <vt:lpstr>שחרור רכב בפטור</vt:lpstr>
      <vt:lpstr>דיפלומטים</vt:lpstr>
      <vt:lpstr>תושב חוזר</vt:lpstr>
      <vt:lpstr>עולה</vt:lpstr>
      <vt:lpstr>תושבי חוץ  - מספר 66</vt:lpstr>
      <vt:lpstr>פטור מיפוי כח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יבוא אישי בשער עולמי</dc:title>
  <dc:creator>רקפת ישי</dc:creator>
  <cp:lastModifiedBy>Mehes</cp:lastModifiedBy>
  <cp:revision>16</cp:revision>
  <dcterms:created xsi:type="dcterms:W3CDTF">2017-07-23T06:08:59Z</dcterms:created>
  <dcterms:modified xsi:type="dcterms:W3CDTF">2017-07-25T17:10:46Z</dcterms:modified>
</cp:coreProperties>
</file>