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
  </p:notesMasterIdLst>
  <p:handoutMasterIdLst>
    <p:handoutMasterId r:id="rId12"/>
  </p:handoutMasterIdLst>
  <p:sldIdLst>
    <p:sldId id="325" r:id="rId2"/>
    <p:sldId id="315" r:id="rId3"/>
    <p:sldId id="317" r:id="rId4"/>
    <p:sldId id="328" r:id="rId5"/>
    <p:sldId id="318" r:id="rId6"/>
    <p:sldId id="319" r:id="rId7"/>
    <p:sldId id="327" r:id="rId8"/>
    <p:sldId id="321" r:id="rId9"/>
    <p:sldId id="279" r:id="rId10"/>
  </p:sldIdLst>
  <p:sldSz cx="9144000" cy="6858000" type="screen4x3"/>
  <p:notesSz cx="6819900" cy="9931400"/>
  <p:defaultTextStyle>
    <a:defPPr>
      <a:defRPr lang="he-IL"/>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CC"/>
    <a:srgbClr val="000066"/>
    <a:srgbClr val="000099"/>
    <a:srgbClr val="FFCC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סגנון ערכת נושא 1 - הדגשה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סגנון ביניים 2 - הדגשה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4B1156A-380E-4F78-BDF5-A606A8083BF9}" styleName="סגנון ביניים 4 - הדגשה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סגנון ביניים 4 - הדגשה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סגנון ביניים 4 - הדגשה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סגנון ביניים 4 - הדגשה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סגנון כהה 1 - הדגשה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סגנון כהה 2 - הדגשה 1/הדגשה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סגנון כהה 2 - הדגשה 5/הדגשה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סגנון כהה 2 - הדגשה 3/הדגשה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BC89EF96-8CEA-46FF-86C4-4CE0E7609802}" styleName="סגנון בהיר 3 - הדגשה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סגנון בהיר 1 - הדגשה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סגנון בהיר 2 - הדגשה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סגנון בהיר 3 - הדגשה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D5ABB26-0587-4C30-8999-92F81FD0307C}" styleName="ללא סגנון, ללא רשת">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סגנון ביניים 2 - הדגשה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סגנון ביניים 4 - הדגשה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סגנון בהיר 3 - הדגשה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78" autoAdjust="0"/>
    <p:restoredTop sz="92883" autoAdjust="0"/>
  </p:normalViewPr>
  <p:slideViewPr>
    <p:cSldViewPr>
      <p:cViewPr varScale="1">
        <p:scale>
          <a:sx n="101" d="100"/>
          <a:sy n="101" d="100"/>
        </p:scale>
        <p:origin x="-258" y="-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65563" y="1"/>
            <a:ext cx="2954337" cy="495300"/>
          </a:xfrm>
          <a:prstGeom prst="rect">
            <a:avLst/>
          </a:prstGeom>
        </p:spPr>
        <p:txBody>
          <a:bodyPr vert="horz" lIns="93241" tIns="46620" rIns="93241" bIns="46620" rtlCol="1"/>
          <a:lstStyle>
            <a:lvl1pPr algn="r">
              <a:defRPr sz="1200"/>
            </a:lvl1pPr>
          </a:lstStyle>
          <a:p>
            <a:pPr>
              <a:defRPr/>
            </a:pPr>
            <a:endParaRPr lang="he-IL"/>
          </a:p>
        </p:txBody>
      </p:sp>
      <p:sp>
        <p:nvSpPr>
          <p:cNvPr id="3" name="מציין מיקום של תאריך 2"/>
          <p:cNvSpPr>
            <a:spLocks noGrp="1"/>
          </p:cNvSpPr>
          <p:nvPr>
            <p:ph type="dt" sz="quarter" idx="1"/>
          </p:nvPr>
        </p:nvSpPr>
        <p:spPr>
          <a:xfrm>
            <a:off x="1588" y="1"/>
            <a:ext cx="2954337" cy="495300"/>
          </a:xfrm>
          <a:prstGeom prst="rect">
            <a:avLst/>
          </a:prstGeom>
        </p:spPr>
        <p:txBody>
          <a:bodyPr vert="horz" lIns="93241" tIns="46620" rIns="93241" bIns="46620" rtlCol="1"/>
          <a:lstStyle>
            <a:lvl1pPr algn="l">
              <a:defRPr sz="1200"/>
            </a:lvl1pPr>
          </a:lstStyle>
          <a:p>
            <a:pPr>
              <a:defRPr/>
            </a:pPr>
            <a:fld id="{33832907-0947-49FF-90C4-88B8FAF27C8C}" type="datetimeFigureOut">
              <a:rPr lang="he-IL"/>
              <a:pPr>
                <a:defRPr/>
              </a:pPr>
              <a:t>י"ט/אייר/תשע"ד</a:t>
            </a:fld>
            <a:endParaRPr lang="he-IL"/>
          </a:p>
        </p:txBody>
      </p:sp>
      <p:sp>
        <p:nvSpPr>
          <p:cNvPr id="4" name="מציין מיקום של כותרת תחתונה 3"/>
          <p:cNvSpPr>
            <a:spLocks noGrp="1"/>
          </p:cNvSpPr>
          <p:nvPr>
            <p:ph type="ftr" sz="quarter" idx="2"/>
          </p:nvPr>
        </p:nvSpPr>
        <p:spPr>
          <a:xfrm>
            <a:off x="3865563" y="9434514"/>
            <a:ext cx="2954337" cy="495300"/>
          </a:xfrm>
          <a:prstGeom prst="rect">
            <a:avLst/>
          </a:prstGeom>
        </p:spPr>
        <p:txBody>
          <a:bodyPr vert="horz" lIns="93241" tIns="46620" rIns="93241" bIns="46620" rtlCol="1" anchor="b"/>
          <a:lstStyle>
            <a:lvl1pPr algn="r">
              <a:defRPr sz="1200"/>
            </a:lvl1pPr>
          </a:lstStyle>
          <a:p>
            <a:pPr>
              <a:defRPr/>
            </a:pPr>
            <a:endParaRPr lang="he-IL"/>
          </a:p>
        </p:txBody>
      </p:sp>
      <p:sp>
        <p:nvSpPr>
          <p:cNvPr id="5" name="מציין מיקום של מספר שקופית 4"/>
          <p:cNvSpPr>
            <a:spLocks noGrp="1"/>
          </p:cNvSpPr>
          <p:nvPr>
            <p:ph type="sldNum" sz="quarter" idx="3"/>
          </p:nvPr>
        </p:nvSpPr>
        <p:spPr>
          <a:xfrm>
            <a:off x="1588" y="9434514"/>
            <a:ext cx="2954337" cy="495300"/>
          </a:xfrm>
          <a:prstGeom prst="rect">
            <a:avLst/>
          </a:prstGeom>
        </p:spPr>
        <p:txBody>
          <a:bodyPr vert="horz" wrap="square" lIns="93241" tIns="46620" rIns="93241" bIns="46620" numCol="1" anchor="b" anchorCtr="0" compatLnSpc="1">
            <a:prstTxWarp prst="textNoShape">
              <a:avLst/>
            </a:prstTxWarp>
          </a:bodyPr>
          <a:lstStyle>
            <a:lvl1pPr algn="l">
              <a:defRPr sz="1200"/>
            </a:lvl1pPr>
          </a:lstStyle>
          <a:p>
            <a:fld id="{7ED4FCEC-441C-4CA2-B8D9-1F02C0488509}" type="slidenum">
              <a:rPr lang="he-IL" altLang="en-US"/>
              <a:pPr/>
              <a:t>‹#›</a:t>
            </a:fld>
            <a:endParaRPr lang="he-IL" altLang="en-US"/>
          </a:p>
        </p:txBody>
      </p:sp>
    </p:spTree>
    <p:extLst>
      <p:ext uri="{BB962C8B-B14F-4D97-AF65-F5344CB8AC3E}">
        <p14:creationId xmlns:p14="http://schemas.microsoft.com/office/powerpoint/2010/main" xmlns="" val="11894185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65563" y="1"/>
            <a:ext cx="2954337" cy="495300"/>
          </a:xfrm>
          <a:prstGeom prst="rect">
            <a:avLst/>
          </a:prstGeom>
        </p:spPr>
        <p:txBody>
          <a:bodyPr vert="horz" lIns="93241" tIns="46620" rIns="93241" bIns="46620" rtlCol="1"/>
          <a:lstStyle>
            <a:lvl1pPr algn="r">
              <a:defRPr sz="1200">
                <a:latin typeface="Arial" pitchFamily="34" charset="0"/>
                <a:cs typeface="Arial" pitchFamily="34" charset="0"/>
              </a:defRPr>
            </a:lvl1pPr>
          </a:lstStyle>
          <a:p>
            <a:pPr>
              <a:defRPr/>
            </a:pPr>
            <a:endParaRPr lang="he-IL"/>
          </a:p>
        </p:txBody>
      </p:sp>
      <p:sp>
        <p:nvSpPr>
          <p:cNvPr id="3" name="מציין מיקום של תאריך 2"/>
          <p:cNvSpPr>
            <a:spLocks noGrp="1"/>
          </p:cNvSpPr>
          <p:nvPr>
            <p:ph type="dt" idx="1"/>
          </p:nvPr>
        </p:nvSpPr>
        <p:spPr>
          <a:xfrm>
            <a:off x="1588" y="1"/>
            <a:ext cx="2954337" cy="495300"/>
          </a:xfrm>
          <a:prstGeom prst="rect">
            <a:avLst/>
          </a:prstGeom>
        </p:spPr>
        <p:txBody>
          <a:bodyPr vert="horz" lIns="93241" tIns="46620" rIns="93241" bIns="46620" rtlCol="1"/>
          <a:lstStyle>
            <a:lvl1pPr algn="l">
              <a:defRPr sz="1200">
                <a:latin typeface="Arial" pitchFamily="34" charset="0"/>
                <a:cs typeface="Arial" pitchFamily="34" charset="0"/>
              </a:defRPr>
            </a:lvl1pPr>
          </a:lstStyle>
          <a:p>
            <a:pPr>
              <a:defRPr/>
            </a:pPr>
            <a:fld id="{FB501509-3A05-4CAC-BCB9-9B06EAFF5002}" type="datetimeFigureOut">
              <a:rPr lang="he-IL"/>
              <a:pPr>
                <a:defRPr/>
              </a:pPr>
              <a:t>י"ט/אייר/תשע"ד</a:t>
            </a:fld>
            <a:endParaRPr lang="he-IL"/>
          </a:p>
        </p:txBody>
      </p:sp>
      <p:sp>
        <p:nvSpPr>
          <p:cNvPr id="4" name="מציין מיקום של תמונת שקופית 3"/>
          <p:cNvSpPr>
            <a:spLocks noGrp="1" noRot="1" noChangeAspect="1"/>
          </p:cNvSpPr>
          <p:nvPr>
            <p:ph type="sldImg" idx="2"/>
          </p:nvPr>
        </p:nvSpPr>
        <p:spPr>
          <a:xfrm>
            <a:off x="927100" y="744538"/>
            <a:ext cx="4967288" cy="3724275"/>
          </a:xfrm>
          <a:prstGeom prst="rect">
            <a:avLst/>
          </a:prstGeom>
          <a:noFill/>
          <a:ln w="12700">
            <a:solidFill>
              <a:prstClr val="black"/>
            </a:solidFill>
          </a:ln>
        </p:spPr>
        <p:txBody>
          <a:bodyPr vert="horz" lIns="93241" tIns="46620" rIns="93241" bIns="46620" rtlCol="1" anchor="ctr"/>
          <a:lstStyle/>
          <a:p>
            <a:pPr lvl="0"/>
            <a:endParaRPr lang="he-IL" noProof="0"/>
          </a:p>
        </p:txBody>
      </p:sp>
      <p:sp>
        <p:nvSpPr>
          <p:cNvPr id="5" name="מציין מיקום של הערות 4"/>
          <p:cNvSpPr>
            <a:spLocks noGrp="1"/>
          </p:cNvSpPr>
          <p:nvPr>
            <p:ph type="body" sz="quarter" idx="3"/>
          </p:nvPr>
        </p:nvSpPr>
        <p:spPr>
          <a:xfrm>
            <a:off x="681039" y="4716463"/>
            <a:ext cx="5457825" cy="4470400"/>
          </a:xfrm>
          <a:prstGeom prst="rect">
            <a:avLst/>
          </a:prstGeom>
        </p:spPr>
        <p:txBody>
          <a:bodyPr vert="horz" lIns="93241" tIns="46620" rIns="93241" bIns="46620" rtlCol="1"/>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endParaRPr lang="he-IL" noProof="0"/>
          </a:p>
        </p:txBody>
      </p:sp>
      <p:sp>
        <p:nvSpPr>
          <p:cNvPr id="6" name="מציין מיקום של כותרת תחתונה 5"/>
          <p:cNvSpPr>
            <a:spLocks noGrp="1"/>
          </p:cNvSpPr>
          <p:nvPr>
            <p:ph type="ftr" sz="quarter" idx="4"/>
          </p:nvPr>
        </p:nvSpPr>
        <p:spPr>
          <a:xfrm>
            <a:off x="3865563" y="9434514"/>
            <a:ext cx="2954337" cy="495300"/>
          </a:xfrm>
          <a:prstGeom prst="rect">
            <a:avLst/>
          </a:prstGeom>
        </p:spPr>
        <p:txBody>
          <a:bodyPr vert="horz" lIns="93241" tIns="46620" rIns="93241" bIns="46620" rtlCol="1" anchor="b"/>
          <a:lstStyle>
            <a:lvl1pPr algn="r">
              <a:defRPr sz="1200">
                <a:latin typeface="Arial" pitchFamily="34" charset="0"/>
                <a:cs typeface="Arial" pitchFamily="34" charset="0"/>
              </a:defRPr>
            </a:lvl1pPr>
          </a:lstStyle>
          <a:p>
            <a:pPr>
              <a:defRPr/>
            </a:pPr>
            <a:endParaRPr lang="he-IL"/>
          </a:p>
        </p:txBody>
      </p:sp>
      <p:sp>
        <p:nvSpPr>
          <p:cNvPr id="7" name="מציין מיקום של מספר שקופית 6"/>
          <p:cNvSpPr>
            <a:spLocks noGrp="1"/>
          </p:cNvSpPr>
          <p:nvPr>
            <p:ph type="sldNum" sz="quarter" idx="5"/>
          </p:nvPr>
        </p:nvSpPr>
        <p:spPr>
          <a:xfrm>
            <a:off x="1588" y="9434514"/>
            <a:ext cx="2954337" cy="495300"/>
          </a:xfrm>
          <a:prstGeom prst="rect">
            <a:avLst/>
          </a:prstGeom>
        </p:spPr>
        <p:txBody>
          <a:bodyPr vert="horz" wrap="square" lIns="93241" tIns="46620" rIns="93241" bIns="46620" numCol="1" anchor="b" anchorCtr="0" compatLnSpc="1">
            <a:prstTxWarp prst="textNoShape">
              <a:avLst/>
            </a:prstTxWarp>
          </a:bodyPr>
          <a:lstStyle>
            <a:lvl1pPr algn="l">
              <a:defRPr sz="1200"/>
            </a:lvl1pPr>
          </a:lstStyle>
          <a:p>
            <a:fld id="{6309551A-A4B9-4D6D-8470-8328D7C686B7}" type="slidenum">
              <a:rPr lang="he-IL" altLang="en-US"/>
              <a:pPr/>
              <a:t>‹#›</a:t>
            </a:fld>
            <a:endParaRPr lang="he-IL" altLang="en-US"/>
          </a:p>
        </p:txBody>
      </p:sp>
    </p:spTree>
    <p:extLst>
      <p:ext uri="{BB962C8B-B14F-4D97-AF65-F5344CB8AC3E}">
        <p14:creationId xmlns:p14="http://schemas.microsoft.com/office/powerpoint/2010/main" xmlns="" val="95065155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pPr>
              <a:defRPr/>
            </a:pPr>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r>
              <a:rPr lang="he-IL"/>
              <a:t>מינהלת תו תקן </a:t>
            </a:r>
            <a:r>
              <a:rPr lang="he-IL" smtClean="0"/>
              <a:t>225   18.5.14</a:t>
            </a:r>
            <a:endParaRPr lang="he-IL"/>
          </a:p>
        </p:txBody>
      </p:sp>
      <p:sp>
        <p:nvSpPr>
          <p:cNvPr id="6" name="מציין מיקום של מספר שקופית 5"/>
          <p:cNvSpPr>
            <a:spLocks noGrp="1"/>
          </p:cNvSpPr>
          <p:nvPr>
            <p:ph type="sldNum" sz="quarter" idx="12"/>
          </p:nvPr>
        </p:nvSpPr>
        <p:spPr/>
        <p:txBody>
          <a:bodyPr/>
          <a:lstStyle>
            <a:lvl1pPr>
              <a:defRPr/>
            </a:lvl1pPr>
          </a:lstStyle>
          <a:p>
            <a:fld id="{359F4398-A6B9-4417-B0FE-1163ED3F8737}" type="slidenum">
              <a:rPr lang="he-IL" altLang="en-US"/>
              <a:pPr/>
              <a:t>‹#›</a:t>
            </a:fld>
            <a:endParaRPr lang="he-IL" altLang="en-US"/>
          </a:p>
        </p:txBody>
      </p:sp>
    </p:spTree>
    <p:extLst>
      <p:ext uri="{BB962C8B-B14F-4D97-AF65-F5344CB8AC3E}">
        <p14:creationId xmlns:p14="http://schemas.microsoft.com/office/powerpoint/2010/main" xmlns="" val="1664036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72262" y="1643050"/>
            <a:ext cx="8229600" cy="4525963"/>
          </a:xfrm>
          <a:prstGeom prst="rect">
            <a:avLst/>
          </a:prstGeo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5F5FD0FF-D988-49C3-B9B7-47DA61337062}" type="datetime8">
              <a:rPr lang="he-IL"/>
              <a:pPr>
                <a:defRPr/>
              </a:pPr>
              <a:t>19 מאי 14</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r>
              <a:rPr lang="he-IL"/>
              <a:t>מינהלת תו תקן 222   17.12.13</a:t>
            </a:r>
          </a:p>
        </p:txBody>
      </p:sp>
      <p:sp>
        <p:nvSpPr>
          <p:cNvPr id="6" name="מציין מיקום של מספר שקופית 5"/>
          <p:cNvSpPr>
            <a:spLocks noGrp="1"/>
          </p:cNvSpPr>
          <p:nvPr>
            <p:ph type="sldNum" sz="quarter" idx="12"/>
          </p:nvPr>
        </p:nvSpPr>
        <p:spPr/>
        <p:txBody>
          <a:bodyPr/>
          <a:lstStyle>
            <a:lvl1pPr>
              <a:defRPr/>
            </a:lvl1pPr>
          </a:lstStyle>
          <a:p>
            <a:fld id="{CE3D5E9B-1ADF-40CC-808D-DBEA79CF3B1D}" type="slidenum">
              <a:rPr lang="he-IL" altLang="en-US"/>
              <a:pPr/>
              <a:t>‹#›</a:t>
            </a:fld>
            <a:endParaRPr lang="he-IL" altLang="en-US"/>
          </a:p>
        </p:txBody>
      </p:sp>
    </p:spTree>
    <p:extLst>
      <p:ext uri="{BB962C8B-B14F-4D97-AF65-F5344CB8AC3E}">
        <p14:creationId xmlns:p14="http://schemas.microsoft.com/office/powerpoint/2010/main" xmlns="" val="1026595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a:prstGeom prst="rect">
            <a:avLst/>
          </a:prstGeo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A0280113-2A20-41CE-B2D6-D7E1C15B84F4}" type="datetime8">
              <a:rPr lang="he-IL"/>
              <a:pPr>
                <a:defRPr/>
              </a:pPr>
              <a:t>19 מאי 14</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r>
              <a:rPr lang="he-IL"/>
              <a:t>מינהלת תו תקן 222   17.12.13</a:t>
            </a:r>
          </a:p>
        </p:txBody>
      </p:sp>
      <p:sp>
        <p:nvSpPr>
          <p:cNvPr id="6" name="מציין מיקום של מספר שקופית 5"/>
          <p:cNvSpPr>
            <a:spLocks noGrp="1"/>
          </p:cNvSpPr>
          <p:nvPr>
            <p:ph type="sldNum" sz="quarter" idx="12"/>
          </p:nvPr>
        </p:nvSpPr>
        <p:spPr/>
        <p:txBody>
          <a:bodyPr/>
          <a:lstStyle>
            <a:lvl1pPr>
              <a:defRPr/>
            </a:lvl1pPr>
          </a:lstStyle>
          <a:p>
            <a:fld id="{69930892-F0B1-4E1D-BE23-57E61D53984E}" type="slidenum">
              <a:rPr lang="he-IL" altLang="en-US"/>
              <a:pPr/>
              <a:t>‹#›</a:t>
            </a:fld>
            <a:endParaRPr lang="he-IL" altLang="en-US"/>
          </a:p>
        </p:txBody>
      </p:sp>
    </p:spTree>
    <p:extLst>
      <p:ext uri="{BB962C8B-B14F-4D97-AF65-F5344CB8AC3E}">
        <p14:creationId xmlns:p14="http://schemas.microsoft.com/office/powerpoint/2010/main" xmlns="" val="798904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a:p>
        </p:txBody>
      </p:sp>
      <p:sp>
        <p:nvSpPr>
          <p:cNvPr id="4" name="מציין מיקום של תאריך 3"/>
          <p:cNvSpPr>
            <a:spLocks noGrp="1"/>
          </p:cNvSpPr>
          <p:nvPr>
            <p:ph type="dt" sz="half" idx="10"/>
          </p:nvPr>
        </p:nvSpPr>
        <p:spPr/>
        <p:txBody>
          <a:bodyPr/>
          <a:lstStyle>
            <a:lvl1pPr>
              <a:defRPr/>
            </a:lvl1pPr>
          </a:lstStyle>
          <a:p>
            <a:pPr>
              <a:defRPr/>
            </a:pPr>
            <a:fld id="{8BE08386-061C-47AF-A602-153F4235B51B}" type="datetime8">
              <a:rPr lang="he-IL"/>
              <a:pPr>
                <a:defRPr/>
              </a:pPr>
              <a:t>19 מאי 14</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r>
              <a:rPr lang="he-IL"/>
              <a:t>מינהלת תו תקן 222   17.12.13</a:t>
            </a:r>
          </a:p>
        </p:txBody>
      </p:sp>
      <p:sp>
        <p:nvSpPr>
          <p:cNvPr id="6" name="מציין מיקום של מספר שקופית 5"/>
          <p:cNvSpPr>
            <a:spLocks noGrp="1"/>
          </p:cNvSpPr>
          <p:nvPr>
            <p:ph type="sldNum" sz="quarter" idx="12"/>
          </p:nvPr>
        </p:nvSpPr>
        <p:spPr/>
        <p:txBody>
          <a:bodyPr/>
          <a:lstStyle>
            <a:lvl1pPr>
              <a:defRPr/>
            </a:lvl1pPr>
          </a:lstStyle>
          <a:p>
            <a:fld id="{10CEFA03-D8DA-406D-9B38-D1E6E42A4280}" type="slidenum">
              <a:rPr lang="he-IL" altLang="en-US"/>
              <a:pPr/>
              <a:t>‹#›</a:t>
            </a:fld>
            <a:endParaRPr lang="he-IL" altLang="en-US"/>
          </a:p>
        </p:txBody>
      </p:sp>
    </p:spTree>
    <p:extLst>
      <p:ext uri="{BB962C8B-B14F-4D97-AF65-F5344CB8AC3E}">
        <p14:creationId xmlns:p14="http://schemas.microsoft.com/office/powerpoint/2010/main" xmlns="" val="2668165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413792"/>
            <a:ext cx="8229600" cy="1143000"/>
          </a:xfrm>
        </p:spPr>
        <p:txBody>
          <a:bodyPr/>
          <a:lstStyle>
            <a:lvl1pPr>
              <a:defRPr b="1">
                <a:solidFill>
                  <a:srgbClr val="002060"/>
                </a:solidFill>
              </a:defRPr>
            </a:lvl1pPr>
          </a:lstStyle>
          <a:p>
            <a:r>
              <a:rPr lang="he-IL" dirty="0" smtClean="0"/>
              <a:t>לחץ כדי לערוך סגנון כותרת של תבנית בסיס</a:t>
            </a:r>
            <a:endParaRPr lang="he-IL" dirty="0"/>
          </a:p>
        </p:txBody>
      </p:sp>
      <p:sp>
        <p:nvSpPr>
          <p:cNvPr id="3" name="מציין מיקום תוכן 2"/>
          <p:cNvSpPr>
            <a:spLocks noGrp="1"/>
          </p:cNvSpPr>
          <p:nvPr>
            <p:ph idx="1"/>
          </p:nvPr>
        </p:nvSpPr>
        <p:spPr>
          <a:xfrm>
            <a:off x="-6072262" y="1643050"/>
            <a:ext cx="8229600" cy="4525963"/>
          </a:xfrm>
          <a:prstGeom prst="rect">
            <a:avLst/>
          </a:prstGeom>
        </p:spPr>
        <p:txBody>
          <a:bodyPr/>
          <a:lstStyle>
            <a:lvl1pPr>
              <a:defRPr sz="2400" b="1">
                <a:solidFill>
                  <a:schemeClr val="accent5">
                    <a:lumMod val="50000"/>
                  </a:schemeClr>
                </a:solidFill>
              </a:defRPr>
            </a:lvl1pPr>
            <a:lvl2pPr>
              <a:defRPr sz="2400" b="1">
                <a:solidFill>
                  <a:schemeClr val="accent5">
                    <a:lumMod val="50000"/>
                  </a:schemeClr>
                </a:solidFill>
              </a:defRPr>
            </a:lvl2pPr>
            <a:lvl3pPr>
              <a:defRPr sz="2400" b="1">
                <a:solidFill>
                  <a:schemeClr val="accent5">
                    <a:lumMod val="50000"/>
                  </a:schemeClr>
                </a:solidFill>
              </a:defRPr>
            </a:lvl3pPr>
            <a:lvl4pPr>
              <a:defRPr sz="2400" b="1">
                <a:solidFill>
                  <a:schemeClr val="accent5">
                    <a:lumMod val="50000"/>
                  </a:schemeClr>
                </a:solidFill>
              </a:defRPr>
            </a:lvl4pPr>
            <a:lvl5pPr>
              <a:defRPr sz="2400" b="1">
                <a:solidFill>
                  <a:schemeClr val="accent5">
                    <a:lumMod val="50000"/>
                  </a:schemeClr>
                </a:solidFill>
              </a:defRPr>
            </a:lvl5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
        <p:nvSpPr>
          <p:cNvPr id="4" name="מציין מיקום של תאריך 3"/>
          <p:cNvSpPr>
            <a:spLocks noGrp="1"/>
          </p:cNvSpPr>
          <p:nvPr>
            <p:ph type="dt" sz="half" idx="10"/>
          </p:nvPr>
        </p:nvSpPr>
        <p:spPr/>
        <p:txBody>
          <a:bodyPr/>
          <a:lstStyle>
            <a:lvl1pPr>
              <a:defRPr/>
            </a:lvl1pPr>
          </a:lstStyle>
          <a:p>
            <a:pPr>
              <a:defRPr/>
            </a:pPr>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r>
              <a:rPr lang="he-IL"/>
              <a:t>מינהלת תו תקן 225   18.5.14</a:t>
            </a:r>
          </a:p>
        </p:txBody>
      </p:sp>
      <p:sp>
        <p:nvSpPr>
          <p:cNvPr id="6" name="מציין מיקום של מספר שקופית 5"/>
          <p:cNvSpPr>
            <a:spLocks noGrp="1"/>
          </p:cNvSpPr>
          <p:nvPr>
            <p:ph type="sldNum" sz="quarter" idx="12"/>
          </p:nvPr>
        </p:nvSpPr>
        <p:spPr/>
        <p:txBody>
          <a:bodyPr/>
          <a:lstStyle>
            <a:lvl1pPr>
              <a:defRPr/>
            </a:lvl1pPr>
          </a:lstStyle>
          <a:p>
            <a:fld id="{D8751921-FD31-4C97-B546-14318FB76DC6}" type="slidenum">
              <a:rPr lang="he-IL" altLang="en-US"/>
              <a:pPr/>
              <a:t>‹#›</a:t>
            </a:fld>
            <a:endParaRPr lang="he-IL" altLang="en-US"/>
          </a:p>
        </p:txBody>
      </p:sp>
    </p:spTree>
    <p:extLst>
      <p:ext uri="{BB962C8B-B14F-4D97-AF65-F5344CB8AC3E}">
        <p14:creationId xmlns:p14="http://schemas.microsoft.com/office/powerpoint/2010/main" xmlns="" val="3917856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pPr>
              <a:defRPr/>
            </a:pPr>
            <a:fld id="{6351892E-3AE3-43DB-98C2-330CADA08902}" type="datetime8">
              <a:rPr lang="he-IL"/>
              <a:pPr>
                <a:defRPr/>
              </a:pPr>
              <a:t>19 מאי 14</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r>
              <a:rPr lang="he-IL"/>
              <a:t>מינהלת תו תקן </a:t>
            </a:r>
            <a:r>
              <a:rPr lang="he-IL" smtClean="0"/>
              <a:t>225   18.5.14</a:t>
            </a:r>
            <a:endParaRPr lang="he-IL"/>
          </a:p>
        </p:txBody>
      </p:sp>
      <p:sp>
        <p:nvSpPr>
          <p:cNvPr id="6" name="מציין מיקום של מספר שקופית 5"/>
          <p:cNvSpPr>
            <a:spLocks noGrp="1"/>
          </p:cNvSpPr>
          <p:nvPr>
            <p:ph type="sldNum" sz="quarter" idx="12"/>
          </p:nvPr>
        </p:nvSpPr>
        <p:spPr/>
        <p:txBody>
          <a:bodyPr/>
          <a:lstStyle>
            <a:lvl1pPr>
              <a:defRPr/>
            </a:lvl1pPr>
          </a:lstStyle>
          <a:p>
            <a:fld id="{83238FC3-D7E9-43D1-81EF-5E26280ABD37}" type="slidenum">
              <a:rPr lang="he-IL" altLang="en-US"/>
              <a:pPr/>
              <a:t>‹#›</a:t>
            </a:fld>
            <a:endParaRPr lang="he-IL" altLang="en-US"/>
          </a:p>
        </p:txBody>
      </p:sp>
    </p:spTree>
    <p:extLst>
      <p:ext uri="{BB962C8B-B14F-4D97-AF65-F5344CB8AC3E}">
        <p14:creationId xmlns:p14="http://schemas.microsoft.com/office/powerpoint/2010/main" xmlns="" val="2894783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3"/>
          <p:cNvSpPr>
            <a:spLocks noGrp="1"/>
          </p:cNvSpPr>
          <p:nvPr>
            <p:ph type="dt" sz="half" idx="10"/>
          </p:nvPr>
        </p:nvSpPr>
        <p:spPr/>
        <p:txBody>
          <a:bodyPr/>
          <a:lstStyle>
            <a:lvl1pPr>
              <a:defRPr/>
            </a:lvl1pPr>
          </a:lstStyle>
          <a:p>
            <a:pPr>
              <a:defRPr/>
            </a:pPr>
            <a:fld id="{6F2E2B82-0C11-4480-AAC5-248D36B0C3ED}" type="datetime8">
              <a:rPr lang="he-IL"/>
              <a:pPr>
                <a:defRPr/>
              </a:pPr>
              <a:t>19 מאי 14</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r>
              <a:rPr lang="he-IL"/>
              <a:t>מינהלת תו תקן 222   17.12.13</a:t>
            </a:r>
          </a:p>
        </p:txBody>
      </p:sp>
      <p:sp>
        <p:nvSpPr>
          <p:cNvPr id="7" name="מציין מיקום של מספר שקופית 5"/>
          <p:cNvSpPr>
            <a:spLocks noGrp="1"/>
          </p:cNvSpPr>
          <p:nvPr>
            <p:ph type="sldNum" sz="quarter" idx="12"/>
          </p:nvPr>
        </p:nvSpPr>
        <p:spPr/>
        <p:txBody>
          <a:bodyPr/>
          <a:lstStyle>
            <a:lvl1pPr>
              <a:defRPr/>
            </a:lvl1pPr>
          </a:lstStyle>
          <a:p>
            <a:fld id="{D2943014-3EA0-413B-978D-35B57EAC4519}" type="slidenum">
              <a:rPr lang="he-IL" altLang="en-US"/>
              <a:pPr/>
              <a:t>‹#›</a:t>
            </a:fld>
            <a:endParaRPr lang="he-IL" altLang="en-US"/>
          </a:p>
        </p:txBody>
      </p:sp>
    </p:spTree>
    <p:extLst>
      <p:ext uri="{BB962C8B-B14F-4D97-AF65-F5344CB8AC3E}">
        <p14:creationId xmlns:p14="http://schemas.microsoft.com/office/powerpoint/2010/main" xmlns="" val="2866943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3"/>
          <p:cNvSpPr>
            <a:spLocks noGrp="1"/>
          </p:cNvSpPr>
          <p:nvPr>
            <p:ph type="dt" sz="half" idx="10"/>
          </p:nvPr>
        </p:nvSpPr>
        <p:spPr/>
        <p:txBody>
          <a:bodyPr/>
          <a:lstStyle>
            <a:lvl1pPr>
              <a:defRPr/>
            </a:lvl1pPr>
          </a:lstStyle>
          <a:p>
            <a:pPr>
              <a:defRPr/>
            </a:pPr>
            <a:fld id="{FF9B91DF-D21D-42E4-918F-E4477A1E314A}" type="datetime8">
              <a:rPr lang="he-IL"/>
              <a:pPr>
                <a:defRPr/>
              </a:pPr>
              <a:t>19 מאי 14</a:t>
            </a:fld>
            <a:endParaRPr lang="he-IL"/>
          </a:p>
        </p:txBody>
      </p:sp>
      <p:sp>
        <p:nvSpPr>
          <p:cNvPr id="8" name="מציין מיקום של כותרת תחתונה 4"/>
          <p:cNvSpPr>
            <a:spLocks noGrp="1"/>
          </p:cNvSpPr>
          <p:nvPr>
            <p:ph type="ftr" sz="quarter" idx="11"/>
          </p:nvPr>
        </p:nvSpPr>
        <p:spPr/>
        <p:txBody>
          <a:bodyPr/>
          <a:lstStyle>
            <a:lvl1pPr>
              <a:defRPr/>
            </a:lvl1pPr>
          </a:lstStyle>
          <a:p>
            <a:pPr>
              <a:defRPr/>
            </a:pPr>
            <a:r>
              <a:rPr lang="he-IL"/>
              <a:t>מינהלת תו תקן 222   17.12.13</a:t>
            </a:r>
          </a:p>
        </p:txBody>
      </p:sp>
      <p:sp>
        <p:nvSpPr>
          <p:cNvPr id="9" name="מציין מיקום של מספר שקופית 5"/>
          <p:cNvSpPr>
            <a:spLocks noGrp="1"/>
          </p:cNvSpPr>
          <p:nvPr>
            <p:ph type="sldNum" sz="quarter" idx="12"/>
          </p:nvPr>
        </p:nvSpPr>
        <p:spPr/>
        <p:txBody>
          <a:bodyPr/>
          <a:lstStyle>
            <a:lvl1pPr>
              <a:defRPr/>
            </a:lvl1pPr>
          </a:lstStyle>
          <a:p>
            <a:fld id="{22447A45-F6DC-4669-8866-E08DCEF3D09F}" type="slidenum">
              <a:rPr lang="he-IL" altLang="en-US"/>
              <a:pPr/>
              <a:t>‹#›</a:t>
            </a:fld>
            <a:endParaRPr lang="he-IL" altLang="en-US"/>
          </a:p>
        </p:txBody>
      </p:sp>
    </p:spTree>
    <p:extLst>
      <p:ext uri="{BB962C8B-B14F-4D97-AF65-F5344CB8AC3E}">
        <p14:creationId xmlns:p14="http://schemas.microsoft.com/office/powerpoint/2010/main" xmlns="" val="1141686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3"/>
          <p:cNvSpPr>
            <a:spLocks noGrp="1"/>
          </p:cNvSpPr>
          <p:nvPr>
            <p:ph type="dt" sz="half" idx="10"/>
          </p:nvPr>
        </p:nvSpPr>
        <p:spPr/>
        <p:txBody>
          <a:bodyPr/>
          <a:lstStyle>
            <a:lvl1pPr>
              <a:defRPr/>
            </a:lvl1pPr>
          </a:lstStyle>
          <a:p>
            <a:pPr>
              <a:defRPr/>
            </a:pPr>
            <a:fld id="{7423667F-73DC-4E12-B7AC-317B1A4A5203}" type="datetime8">
              <a:rPr lang="he-IL"/>
              <a:pPr>
                <a:defRPr/>
              </a:pPr>
              <a:t>19 מאי 14</a:t>
            </a:fld>
            <a:endParaRPr lang="he-IL"/>
          </a:p>
        </p:txBody>
      </p:sp>
      <p:sp>
        <p:nvSpPr>
          <p:cNvPr id="4" name="מציין מיקום של כותרת תחתונה 4"/>
          <p:cNvSpPr>
            <a:spLocks noGrp="1"/>
          </p:cNvSpPr>
          <p:nvPr>
            <p:ph type="ftr" sz="quarter" idx="11"/>
          </p:nvPr>
        </p:nvSpPr>
        <p:spPr/>
        <p:txBody>
          <a:bodyPr/>
          <a:lstStyle>
            <a:lvl1pPr>
              <a:defRPr/>
            </a:lvl1pPr>
          </a:lstStyle>
          <a:p>
            <a:pPr>
              <a:defRPr/>
            </a:pPr>
            <a:r>
              <a:rPr lang="he-IL"/>
              <a:t>מינהלת תו תקן 222   17.12.13</a:t>
            </a:r>
          </a:p>
        </p:txBody>
      </p:sp>
      <p:sp>
        <p:nvSpPr>
          <p:cNvPr id="5" name="מציין מיקום של מספר שקופית 5"/>
          <p:cNvSpPr>
            <a:spLocks noGrp="1"/>
          </p:cNvSpPr>
          <p:nvPr>
            <p:ph type="sldNum" sz="quarter" idx="12"/>
          </p:nvPr>
        </p:nvSpPr>
        <p:spPr/>
        <p:txBody>
          <a:bodyPr/>
          <a:lstStyle>
            <a:lvl1pPr>
              <a:defRPr/>
            </a:lvl1pPr>
          </a:lstStyle>
          <a:p>
            <a:fld id="{54DD03A5-E917-4662-A212-674A62BCD528}" type="slidenum">
              <a:rPr lang="he-IL" altLang="en-US"/>
              <a:pPr/>
              <a:t>‹#›</a:t>
            </a:fld>
            <a:endParaRPr lang="he-IL" altLang="en-US"/>
          </a:p>
        </p:txBody>
      </p:sp>
    </p:spTree>
    <p:extLst>
      <p:ext uri="{BB962C8B-B14F-4D97-AF65-F5344CB8AC3E}">
        <p14:creationId xmlns:p14="http://schemas.microsoft.com/office/powerpoint/2010/main" xmlns="" val="4292869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3"/>
          <p:cNvSpPr>
            <a:spLocks noGrp="1"/>
          </p:cNvSpPr>
          <p:nvPr>
            <p:ph type="dt" sz="half" idx="10"/>
          </p:nvPr>
        </p:nvSpPr>
        <p:spPr/>
        <p:txBody>
          <a:bodyPr/>
          <a:lstStyle>
            <a:lvl1pPr>
              <a:defRPr/>
            </a:lvl1pPr>
          </a:lstStyle>
          <a:p>
            <a:pPr>
              <a:defRPr/>
            </a:pPr>
            <a:fld id="{D00573FE-73C1-4907-A900-8737E0EA375C}" type="datetime8">
              <a:rPr lang="he-IL"/>
              <a:pPr>
                <a:defRPr/>
              </a:pPr>
              <a:t>19 מאי 14</a:t>
            </a:fld>
            <a:endParaRPr lang="he-IL"/>
          </a:p>
        </p:txBody>
      </p:sp>
      <p:sp>
        <p:nvSpPr>
          <p:cNvPr id="3" name="מציין מיקום של כותרת תחתונה 4"/>
          <p:cNvSpPr>
            <a:spLocks noGrp="1"/>
          </p:cNvSpPr>
          <p:nvPr>
            <p:ph type="ftr" sz="quarter" idx="11"/>
          </p:nvPr>
        </p:nvSpPr>
        <p:spPr/>
        <p:txBody>
          <a:bodyPr/>
          <a:lstStyle>
            <a:lvl1pPr>
              <a:defRPr/>
            </a:lvl1pPr>
          </a:lstStyle>
          <a:p>
            <a:pPr>
              <a:defRPr/>
            </a:pPr>
            <a:r>
              <a:rPr lang="he-IL"/>
              <a:t>מינהלת תו תקן 222   17.12.13</a:t>
            </a:r>
          </a:p>
        </p:txBody>
      </p:sp>
      <p:sp>
        <p:nvSpPr>
          <p:cNvPr id="4" name="מציין מיקום של מספר שקופית 5"/>
          <p:cNvSpPr>
            <a:spLocks noGrp="1"/>
          </p:cNvSpPr>
          <p:nvPr>
            <p:ph type="sldNum" sz="quarter" idx="12"/>
          </p:nvPr>
        </p:nvSpPr>
        <p:spPr/>
        <p:txBody>
          <a:bodyPr/>
          <a:lstStyle>
            <a:lvl1pPr>
              <a:defRPr/>
            </a:lvl1pPr>
          </a:lstStyle>
          <a:p>
            <a:fld id="{4EF52D58-0A13-4353-A2D4-1637673974D6}" type="slidenum">
              <a:rPr lang="he-IL" altLang="en-US"/>
              <a:pPr/>
              <a:t>‹#›</a:t>
            </a:fld>
            <a:endParaRPr lang="he-IL" altLang="en-US"/>
          </a:p>
        </p:txBody>
      </p:sp>
    </p:spTree>
    <p:extLst>
      <p:ext uri="{BB962C8B-B14F-4D97-AF65-F5344CB8AC3E}">
        <p14:creationId xmlns:p14="http://schemas.microsoft.com/office/powerpoint/2010/main" xmlns="" val="491696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a:defRPr/>
            </a:pPr>
            <a:fld id="{7796DBE0-71BC-48EC-AC59-A34EF23B86DF}" type="datetime8">
              <a:rPr lang="he-IL"/>
              <a:pPr>
                <a:defRPr/>
              </a:pPr>
              <a:t>19 מאי 14</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r>
              <a:rPr lang="he-IL"/>
              <a:t>מינהלת תו תקן 222   17.12.13</a:t>
            </a:r>
          </a:p>
        </p:txBody>
      </p:sp>
      <p:sp>
        <p:nvSpPr>
          <p:cNvPr id="7" name="מציין מיקום של מספר שקופית 5"/>
          <p:cNvSpPr>
            <a:spLocks noGrp="1"/>
          </p:cNvSpPr>
          <p:nvPr>
            <p:ph type="sldNum" sz="quarter" idx="12"/>
          </p:nvPr>
        </p:nvSpPr>
        <p:spPr/>
        <p:txBody>
          <a:bodyPr/>
          <a:lstStyle>
            <a:lvl1pPr>
              <a:defRPr/>
            </a:lvl1pPr>
          </a:lstStyle>
          <a:p>
            <a:fld id="{E63C4FB0-62A7-4620-B1D1-81373EF54345}" type="slidenum">
              <a:rPr lang="he-IL" altLang="en-US"/>
              <a:pPr/>
              <a:t>‹#›</a:t>
            </a:fld>
            <a:endParaRPr lang="he-IL" altLang="en-US"/>
          </a:p>
        </p:txBody>
      </p:sp>
    </p:spTree>
    <p:extLst>
      <p:ext uri="{BB962C8B-B14F-4D97-AF65-F5344CB8AC3E}">
        <p14:creationId xmlns:p14="http://schemas.microsoft.com/office/powerpoint/2010/main" xmlns="" val="972790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a:prstGeom prst="rect">
            <a:avLst/>
          </a:prstGeo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e-IL" noProof="0" smtClean="0"/>
              <a:t>לחץ על הסמל כדי להוסיף תמונה</a:t>
            </a:r>
          </a:p>
        </p:txBody>
      </p:sp>
      <p:sp>
        <p:nvSpPr>
          <p:cNvPr id="4" name="מציין מיקום טקסט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a:defRPr/>
            </a:pPr>
            <a:fld id="{0DC16FA7-E761-4AB2-9C7F-134967AFBC4B}" type="datetime8">
              <a:rPr lang="he-IL"/>
              <a:pPr>
                <a:defRPr/>
              </a:pPr>
              <a:t>19 מאי 14</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r>
              <a:rPr lang="he-IL"/>
              <a:t>מינהלת תו תקן 222   17.12.13</a:t>
            </a:r>
          </a:p>
        </p:txBody>
      </p:sp>
      <p:sp>
        <p:nvSpPr>
          <p:cNvPr id="7" name="מציין מיקום של מספר שקופית 5"/>
          <p:cNvSpPr>
            <a:spLocks noGrp="1"/>
          </p:cNvSpPr>
          <p:nvPr>
            <p:ph type="sldNum" sz="quarter" idx="12"/>
          </p:nvPr>
        </p:nvSpPr>
        <p:spPr/>
        <p:txBody>
          <a:bodyPr/>
          <a:lstStyle>
            <a:lvl1pPr>
              <a:defRPr/>
            </a:lvl1pPr>
          </a:lstStyle>
          <a:p>
            <a:fld id="{7C192695-082D-4B63-BA79-211BEA44687C}" type="slidenum">
              <a:rPr lang="he-IL" altLang="en-US"/>
              <a:pPr/>
              <a:t>‹#›</a:t>
            </a:fld>
            <a:endParaRPr lang="he-IL" altLang="en-US"/>
          </a:p>
        </p:txBody>
      </p:sp>
    </p:spTree>
    <p:extLst>
      <p:ext uri="{BB962C8B-B14F-4D97-AF65-F5344CB8AC3E}">
        <p14:creationId xmlns:p14="http://schemas.microsoft.com/office/powerpoint/2010/main" xmlns="" val="872412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תמונה 9" descr="איכות והסמכה.jpg"/>
          <p:cNvPicPr>
            <a:picLocks noChangeAspect="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0" y="12700"/>
            <a:ext cx="9144000" cy="6845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מציין מיקום של כותרת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en-US" smtClean="0"/>
              <a:t>לחץ כדי לערוך סגנון כותרת של תבנית בסיס</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he-IL"/>
              <a:t>מינהלת תו תקן 225   18.05.14</a:t>
            </a:r>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anose="020F0502020204030204" pitchFamily="34" charset="0"/>
              </a:defRPr>
            </a:lvl1pPr>
          </a:lstStyle>
          <a:p>
            <a:fld id="{E4B849BD-E43A-4A17-A2AE-84C3896148BE}" type="slidenum">
              <a:rPr lang="he-IL" altLang="en-US"/>
              <a:pPr/>
              <a:t>‹#›</a:t>
            </a:fld>
            <a:endParaRPr lang="he-IL" altLang="en-US"/>
          </a:p>
        </p:txBody>
      </p:sp>
      <p:sp>
        <p:nvSpPr>
          <p:cNvPr id="8" name="מלבן 7"/>
          <p:cNvSpPr/>
          <p:nvPr userDrawn="1"/>
        </p:nvSpPr>
        <p:spPr>
          <a:xfrm>
            <a:off x="3275856" y="116632"/>
            <a:ext cx="2973891" cy="523220"/>
          </a:xfrm>
          <a:prstGeom prst="rect">
            <a:avLst/>
          </a:prstGeom>
          <a:noFill/>
        </p:spPr>
        <p:txBody>
          <a:bodyPr wrap="none">
            <a:spAutoFit/>
          </a:bodyPr>
          <a:lstStyle/>
          <a:p>
            <a:pPr algn="ctr">
              <a:defRPr/>
            </a:pPr>
            <a:r>
              <a:rPr lang="he-IL"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מנהלת תו תקן 225</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dt="0"/>
  <p:txStyles>
    <p:titleStyle>
      <a:lvl1pPr algn="ctr" rtl="1" eaLnBrk="0" fontAlgn="base" hangingPunct="0">
        <a:spcBef>
          <a:spcPct val="0"/>
        </a:spcBef>
        <a:spcAft>
          <a:spcPct val="0"/>
        </a:spcAft>
        <a:defRPr sz="4400" b="1" kern="1200">
          <a:solidFill>
            <a:srgbClr val="002060"/>
          </a:solidFill>
          <a:latin typeface="+mj-lt"/>
          <a:ea typeface="+mj-ea"/>
          <a:cs typeface="+mj-cs"/>
        </a:defRPr>
      </a:lvl1pPr>
      <a:lvl2pPr algn="ctr" rtl="1" eaLnBrk="0" fontAlgn="base" hangingPunct="0">
        <a:spcBef>
          <a:spcPct val="0"/>
        </a:spcBef>
        <a:spcAft>
          <a:spcPct val="0"/>
        </a:spcAft>
        <a:defRPr sz="4400" b="1">
          <a:solidFill>
            <a:srgbClr val="002060"/>
          </a:solidFill>
          <a:latin typeface="Calibri" pitchFamily="34" charset="0"/>
          <a:cs typeface="Times New Roman" pitchFamily="18" charset="0"/>
        </a:defRPr>
      </a:lvl2pPr>
      <a:lvl3pPr algn="ctr" rtl="1" eaLnBrk="0" fontAlgn="base" hangingPunct="0">
        <a:spcBef>
          <a:spcPct val="0"/>
        </a:spcBef>
        <a:spcAft>
          <a:spcPct val="0"/>
        </a:spcAft>
        <a:defRPr sz="4400" b="1">
          <a:solidFill>
            <a:srgbClr val="002060"/>
          </a:solidFill>
          <a:latin typeface="Calibri" pitchFamily="34" charset="0"/>
          <a:cs typeface="Times New Roman" pitchFamily="18" charset="0"/>
        </a:defRPr>
      </a:lvl3pPr>
      <a:lvl4pPr algn="ctr" rtl="1" eaLnBrk="0" fontAlgn="base" hangingPunct="0">
        <a:spcBef>
          <a:spcPct val="0"/>
        </a:spcBef>
        <a:spcAft>
          <a:spcPct val="0"/>
        </a:spcAft>
        <a:defRPr sz="4400" b="1">
          <a:solidFill>
            <a:srgbClr val="002060"/>
          </a:solidFill>
          <a:latin typeface="Calibri" pitchFamily="34" charset="0"/>
          <a:cs typeface="Times New Roman" pitchFamily="18" charset="0"/>
        </a:defRPr>
      </a:lvl4pPr>
      <a:lvl5pPr algn="ctr" rtl="1" eaLnBrk="0" fontAlgn="base" hangingPunct="0">
        <a:spcBef>
          <a:spcPct val="0"/>
        </a:spcBef>
        <a:spcAft>
          <a:spcPct val="0"/>
        </a:spcAft>
        <a:defRPr sz="4400" b="1">
          <a:solidFill>
            <a:srgbClr val="002060"/>
          </a:solidFill>
          <a:latin typeface="Calibri" pitchFamily="34" charset="0"/>
          <a:cs typeface="Times New Roman" pitchFamily="18" charset="0"/>
        </a:defRPr>
      </a:lvl5pPr>
      <a:lvl6pPr marL="457200" algn="ctr" rtl="1" eaLnBrk="1" fontAlgn="base" hangingPunct="1">
        <a:spcBef>
          <a:spcPct val="0"/>
        </a:spcBef>
        <a:spcAft>
          <a:spcPct val="0"/>
        </a:spcAft>
        <a:defRPr sz="4400">
          <a:solidFill>
            <a:schemeClr val="tx1"/>
          </a:solidFill>
          <a:latin typeface="Calibri" pitchFamily="34" charset="0"/>
          <a:cs typeface="Times New Roman" pitchFamily="18" charset="0"/>
        </a:defRPr>
      </a:lvl6pPr>
      <a:lvl7pPr marL="914400" algn="ctr" rtl="1" eaLnBrk="1" fontAlgn="base" hangingPunct="1">
        <a:spcBef>
          <a:spcPct val="0"/>
        </a:spcBef>
        <a:spcAft>
          <a:spcPct val="0"/>
        </a:spcAft>
        <a:defRPr sz="4400">
          <a:solidFill>
            <a:schemeClr val="tx1"/>
          </a:solidFill>
          <a:latin typeface="Calibri" pitchFamily="34" charset="0"/>
          <a:cs typeface="Times New Roman" pitchFamily="18" charset="0"/>
        </a:defRPr>
      </a:lvl7pPr>
      <a:lvl8pPr marL="1371600" algn="ctr" rtl="1" eaLnBrk="1" fontAlgn="base" hangingPunct="1">
        <a:spcBef>
          <a:spcPct val="0"/>
        </a:spcBef>
        <a:spcAft>
          <a:spcPct val="0"/>
        </a:spcAft>
        <a:defRPr sz="4400">
          <a:solidFill>
            <a:schemeClr val="tx1"/>
          </a:solidFill>
          <a:latin typeface="Calibri" pitchFamily="34" charset="0"/>
          <a:cs typeface="Times New Roman" pitchFamily="18" charset="0"/>
        </a:defRPr>
      </a:lvl8pPr>
      <a:lvl9pPr marL="1828800" algn="ctr" rtl="1" eaLnBrk="1" fontAlgn="base" hangingPunct="1">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anose="020B0604020202020204" pitchFamily="34" charset="0"/>
        <a:buChar char="•"/>
        <a:defRPr sz="2000" b="1" kern="1200">
          <a:solidFill>
            <a:srgbClr val="215968"/>
          </a:solidFill>
          <a:latin typeface="+mn-lt"/>
          <a:ea typeface="+mn-ea"/>
          <a:cs typeface="+mn-cs"/>
        </a:defRPr>
      </a:lvl1pPr>
      <a:lvl2pPr marL="742950" indent="-285750" algn="r" rtl="1" eaLnBrk="0" fontAlgn="base" hangingPunct="0">
        <a:spcBef>
          <a:spcPct val="20000"/>
        </a:spcBef>
        <a:spcAft>
          <a:spcPct val="0"/>
        </a:spcAft>
        <a:buFont typeface="Arial" panose="020B0604020202020204" pitchFamily="34" charset="0"/>
        <a:buChar char="–"/>
        <a:defRPr sz="2000" b="1" kern="1200">
          <a:solidFill>
            <a:srgbClr val="215968"/>
          </a:solidFill>
          <a:latin typeface="+mn-lt"/>
          <a:ea typeface="+mn-ea"/>
          <a:cs typeface="+mn-cs"/>
        </a:defRPr>
      </a:lvl2pPr>
      <a:lvl3pPr marL="1143000" indent="-228600" algn="r" rtl="1" eaLnBrk="0" fontAlgn="base" hangingPunct="0">
        <a:spcBef>
          <a:spcPct val="20000"/>
        </a:spcBef>
        <a:spcAft>
          <a:spcPct val="0"/>
        </a:spcAft>
        <a:buFont typeface="Arial" panose="020B0604020202020204" pitchFamily="34" charset="0"/>
        <a:buChar char="•"/>
        <a:defRPr sz="2000" b="1" kern="1200">
          <a:solidFill>
            <a:srgbClr val="215968"/>
          </a:solidFill>
          <a:latin typeface="+mn-lt"/>
          <a:ea typeface="+mn-ea"/>
          <a:cs typeface="+mn-cs"/>
        </a:defRPr>
      </a:lvl3pPr>
      <a:lvl4pPr marL="1600200" indent="-228600" algn="r" rtl="1" eaLnBrk="0" fontAlgn="base" hangingPunct="0">
        <a:spcBef>
          <a:spcPct val="20000"/>
        </a:spcBef>
        <a:spcAft>
          <a:spcPct val="0"/>
        </a:spcAft>
        <a:buFont typeface="Arial" panose="020B0604020202020204" pitchFamily="34" charset="0"/>
        <a:buChar char="–"/>
        <a:defRPr sz="2000" b="1" kern="1200">
          <a:solidFill>
            <a:srgbClr val="215968"/>
          </a:solidFill>
          <a:latin typeface="+mn-lt"/>
          <a:ea typeface="+mn-ea"/>
          <a:cs typeface="+mn-cs"/>
        </a:defRPr>
      </a:lvl4pPr>
      <a:lvl5pPr marL="2057400" indent="-228600" algn="r" rtl="1" eaLnBrk="0" fontAlgn="base" hangingPunct="0">
        <a:spcBef>
          <a:spcPct val="20000"/>
        </a:spcBef>
        <a:spcAft>
          <a:spcPct val="0"/>
        </a:spcAft>
        <a:buFont typeface="Arial" panose="020B0604020202020204" pitchFamily="34" charset="0"/>
        <a:buChar char="»"/>
        <a:defRPr sz="2000" b="1" kern="1200">
          <a:solidFill>
            <a:srgbClr val="215968"/>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he-IL"/>
              <a:t>מינהלת תו תקן 225   18.5.14</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943C98A-E665-4031-9114-ABC8BA70B60A}" type="slidenum">
              <a:rPr lang="he-IL" altLang="en-US">
                <a:solidFill>
                  <a:srgbClr val="898989"/>
                </a:solidFill>
                <a:latin typeface="Calibri" panose="020F0502020204030204" pitchFamily="34" charset="0"/>
              </a:rPr>
              <a:pPr eaLnBrk="1" hangingPunct="1"/>
              <a:t>1</a:t>
            </a:fld>
            <a:endParaRPr lang="he-IL" altLang="en-US">
              <a:solidFill>
                <a:srgbClr val="898989"/>
              </a:solidFill>
              <a:latin typeface="Calibri" panose="020F0502020204030204" pitchFamily="34" charset="0"/>
            </a:endParaRPr>
          </a:p>
        </p:txBody>
      </p:sp>
      <p:sp>
        <p:nvSpPr>
          <p:cNvPr id="6" name="Text Box 5"/>
          <p:cNvSpPr txBox="1">
            <a:spLocks noChangeArrowheads="1"/>
          </p:cNvSpPr>
          <p:nvPr/>
        </p:nvSpPr>
        <p:spPr bwMode="auto">
          <a:xfrm>
            <a:off x="1331640" y="785813"/>
            <a:ext cx="7220223" cy="1656000"/>
          </a:xfrm>
          <a:prstGeom prst="rect">
            <a:avLst/>
          </a:prstGeom>
          <a:noFill/>
          <a:ln w="9525">
            <a:noFill/>
            <a:miter lim="800000"/>
            <a:headEnd/>
            <a:tailEnd/>
          </a:ln>
        </p:spPr>
        <p:txBody>
          <a:bodyPr wrap="square">
            <a:spAutoFit/>
          </a:bodyPr>
          <a:lstStyle/>
          <a:p>
            <a:pPr algn="ctr">
              <a:spcBef>
                <a:spcPct val="50000"/>
              </a:spcBef>
              <a:defRPr/>
            </a:pPr>
            <a:r>
              <a:rPr lang="he-IL" sz="6600" b="1" dirty="0">
                <a:solidFill>
                  <a:srgbClr val="FF0000"/>
                </a:solidFill>
                <a:effectLst>
                  <a:outerShdw blurRad="38100" dist="38100" dir="2700000" algn="tl">
                    <a:srgbClr val="000000">
                      <a:alpha val="43137"/>
                    </a:srgbClr>
                  </a:outerShdw>
                </a:effectLst>
                <a:latin typeface="David" pitchFamily="34" charset="-79"/>
                <a:cs typeface="David" pitchFamily="34" charset="-79"/>
              </a:rPr>
              <a:t>רוויזיה </a:t>
            </a:r>
            <a:r>
              <a:rPr lang="en-US" sz="6600" b="1" dirty="0" smtClean="0">
                <a:solidFill>
                  <a:srgbClr val="FF0000"/>
                </a:solidFill>
                <a:effectLst>
                  <a:outerShdw blurRad="38100" dist="38100" dir="2700000" algn="tl">
                    <a:srgbClr val="000000">
                      <a:alpha val="43137"/>
                    </a:srgbClr>
                  </a:outerShdw>
                </a:effectLst>
                <a:latin typeface="David" pitchFamily="34" charset="-79"/>
                <a:cs typeface="David" pitchFamily="34" charset="-79"/>
              </a:rPr>
              <a:t/>
            </a:r>
            <a:br>
              <a:rPr lang="en-US" sz="6600" b="1" dirty="0" smtClean="0">
                <a:solidFill>
                  <a:srgbClr val="FF0000"/>
                </a:solidFill>
                <a:effectLst>
                  <a:outerShdw blurRad="38100" dist="38100" dir="2700000" algn="tl">
                    <a:srgbClr val="000000">
                      <a:alpha val="43137"/>
                    </a:srgbClr>
                  </a:outerShdw>
                </a:effectLst>
                <a:latin typeface="David" pitchFamily="34" charset="-79"/>
                <a:cs typeface="David" pitchFamily="34" charset="-79"/>
              </a:rPr>
            </a:br>
            <a:r>
              <a:rPr lang="he-IL" sz="6600" b="1" dirty="0" smtClean="0">
                <a:solidFill>
                  <a:srgbClr val="FF0000"/>
                </a:solidFill>
                <a:effectLst>
                  <a:outerShdw blurRad="38100" dist="38100" dir="2700000" algn="tl">
                    <a:srgbClr val="000000">
                      <a:alpha val="43137"/>
                    </a:srgbClr>
                  </a:outerShdw>
                </a:effectLst>
                <a:latin typeface="David" pitchFamily="34" charset="-79"/>
                <a:cs typeface="David" pitchFamily="34" charset="-79"/>
              </a:rPr>
              <a:t>בנוהל מת"י  </a:t>
            </a:r>
            <a:r>
              <a:rPr lang="he-IL" sz="6600" b="1" dirty="0">
                <a:solidFill>
                  <a:srgbClr val="FF0000"/>
                </a:solidFill>
                <a:effectLst>
                  <a:outerShdw blurRad="38100" dist="38100" dir="2700000" algn="tl">
                    <a:srgbClr val="000000">
                      <a:alpha val="43137"/>
                    </a:srgbClr>
                  </a:outerShdw>
                </a:effectLst>
                <a:latin typeface="David" pitchFamily="34" charset="-79"/>
                <a:cs typeface="David" pitchFamily="34" charset="-79"/>
              </a:rPr>
              <a:t>006</a:t>
            </a:r>
            <a:endParaRPr lang="en-US" sz="6600" b="1" dirty="0">
              <a:solidFill>
                <a:srgbClr val="FF0000"/>
              </a:solidFill>
              <a:effectLst>
                <a:outerShdw blurRad="38100" dist="38100" dir="2700000" algn="tl">
                  <a:srgbClr val="000000">
                    <a:alpha val="43137"/>
                  </a:srgbClr>
                </a:outerShdw>
              </a:effectLst>
              <a:latin typeface="David" pitchFamily="34" charset="-79"/>
              <a:cs typeface="David" pitchFamily="34" charset="-79"/>
            </a:endParaRPr>
          </a:p>
        </p:txBody>
      </p:sp>
      <p:sp>
        <p:nvSpPr>
          <p:cNvPr id="23557" name="Text Box 6"/>
          <p:cNvSpPr txBox="1">
            <a:spLocks noChangeArrowheads="1"/>
          </p:cNvSpPr>
          <p:nvPr/>
        </p:nvSpPr>
        <p:spPr bwMode="auto">
          <a:xfrm>
            <a:off x="1362053" y="2932963"/>
            <a:ext cx="7632700"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he-IL" sz="3200" b="1" dirty="0">
                <a:solidFill>
                  <a:schemeClr val="tx2">
                    <a:lumMod val="60000"/>
                    <a:lumOff val="40000"/>
                  </a:schemeClr>
                </a:solidFill>
              </a:rPr>
              <a:t>נוהלי קביעת הסדרים, המהות והמידה של פיקוח </a:t>
            </a:r>
            <a:r>
              <a:rPr lang="he-IL" sz="3200" b="1" dirty="0" smtClean="0">
                <a:solidFill>
                  <a:schemeClr val="tx2">
                    <a:lumMod val="60000"/>
                    <a:lumOff val="40000"/>
                  </a:schemeClr>
                </a:solidFill>
              </a:rPr>
              <a:t>המכון על </a:t>
            </a:r>
            <a:r>
              <a:rPr lang="he-IL" sz="3200" b="1" dirty="0">
                <a:solidFill>
                  <a:schemeClr val="tx2">
                    <a:lumMod val="60000"/>
                    <a:lumOff val="40000"/>
                  </a:schemeClr>
                </a:solidFill>
              </a:rPr>
              <a:t>ייצורם של מצרכים הנושאים תו-תקן</a:t>
            </a:r>
            <a:endParaRPr lang="he-IL" altLang="en-US" sz="2800" dirty="0">
              <a:solidFill>
                <a:schemeClr val="tx2">
                  <a:lumMod val="60000"/>
                  <a:lumOff val="40000"/>
                </a:schemeClr>
              </a:solidFill>
              <a:latin typeface="David" panose="020E0502060401010101" pitchFamily="34" charset="-79"/>
              <a:cs typeface="David" panose="020E0502060401010101" pitchFamily="34" charset="-79"/>
            </a:endParaRPr>
          </a:p>
        </p:txBody>
      </p:sp>
      <p:sp>
        <p:nvSpPr>
          <p:cNvPr id="2" name="TextBox 1"/>
          <p:cNvSpPr txBox="1"/>
          <p:nvPr/>
        </p:nvSpPr>
        <p:spPr>
          <a:xfrm>
            <a:off x="2946155" y="4958346"/>
            <a:ext cx="4464496" cy="830997"/>
          </a:xfrm>
          <a:prstGeom prst="rect">
            <a:avLst/>
          </a:prstGeom>
          <a:noFill/>
        </p:spPr>
        <p:txBody>
          <a:bodyPr wrap="square" rtlCol="0">
            <a:spAutoFit/>
          </a:bodyPr>
          <a:lstStyle/>
          <a:p>
            <a:pPr algn="ctr"/>
            <a:r>
              <a:rPr lang="he-IL" sz="2400" b="1" dirty="0" smtClean="0">
                <a:solidFill>
                  <a:schemeClr val="accent6">
                    <a:lumMod val="75000"/>
                  </a:schemeClr>
                </a:solidFill>
              </a:rPr>
              <a:t>הצעה משותפת למכון התקנים ולנציגי מנהלת תו תקן</a:t>
            </a:r>
            <a:endParaRPr lang="en-US" sz="2400" b="1" dirty="0">
              <a:solidFill>
                <a:schemeClr val="accent6">
                  <a:lumMod val="75000"/>
                </a:schemeClr>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Text Box 5"/>
          <p:cNvSpPr txBox="1">
            <a:spLocks noChangeArrowheads="1"/>
          </p:cNvSpPr>
          <p:nvPr/>
        </p:nvSpPr>
        <p:spPr bwMode="auto">
          <a:xfrm>
            <a:off x="1908175" y="981075"/>
            <a:ext cx="6337300" cy="769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he-IL" altLang="en-US" sz="4400" b="1" dirty="0" smtClean="0">
                <a:solidFill>
                  <a:srgbClr val="0066FF"/>
                </a:solidFill>
                <a:latin typeface="David" panose="020E0502060401010101" pitchFamily="34" charset="-79"/>
                <a:cs typeface="David" panose="020E0502060401010101" pitchFamily="34" charset="-79"/>
              </a:rPr>
              <a:t>מטרות הרוויזיה</a:t>
            </a:r>
            <a:endParaRPr lang="en-US" altLang="en-US" sz="4400" b="1" dirty="0">
              <a:solidFill>
                <a:srgbClr val="0066FF"/>
              </a:solidFill>
              <a:latin typeface="David" panose="020E0502060401010101" pitchFamily="34" charset="-79"/>
              <a:cs typeface="David" panose="020E0502060401010101" pitchFamily="34" charset="-79"/>
            </a:endParaRPr>
          </a:p>
        </p:txBody>
      </p:sp>
      <p:sp>
        <p:nvSpPr>
          <p:cNvPr id="24579" name="Text Box 6"/>
          <p:cNvSpPr txBox="1">
            <a:spLocks noChangeArrowheads="1"/>
          </p:cNvSpPr>
          <p:nvPr/>
        </p:nvSpPr>
        <p:spPr bwMode="auto">
          <a:xfrm>
            <a:off x="900113" y="2205038"/>
            <a:ext cx="7632700" cy="41857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he-IL" altLang="en-US" sz="2800" dirty="0">
                <a:latin typeface="David" panose="020E0502060401010101" pitchFamily="34" charset="-79"/>
                <a:cs typeface="David" panose="020E0502060401010101" pitchFamily="34" charset="-79"/>
              </a:rPr>
              <a:t>שיפור האפקטיביות של מערכת תו תקן ע"י שימוש </a:t>
            </a:r>
            <a:r>
              <a:rPr lang="en-US" altLang="en-US" sz="2800" dirty="0" smtClean="0">
                <a:latin typeface="David" panose="020E0502060401010101" pitchFamily="34" charset="-79"/>
                <a:cs typeface="David" panose="020E0502060401010101" pitchFamily="34" charset="-79"/>
              </a:rPr>
              <a:t/>
            </a:r>
            <a:br>
              <a:rPr lang="en-US" altLang="en-US" sz="2800" dirty="0" smtClean="0">
                <a:latin typeface="David" panose="020E0502060401010101" pitchFamily="34" charset="-79"/>
                <a:cs typeface="David" panose="020E0502060401010101" pitchFamily="34" charset="-79"/>
              </a:rPr>
            </a:br>
            <a:r>
              <a:rPr lang="he-IL" altLang="en-US" sz="2800" dirty="0" smtClean="0">
                <a:latin typeface="David" panose="020E0502060401010101" pitchFamily="34" charset="-79"/>
                <a:cs typeface="David" panose="020E0502060401010101" pitchFamily="34" charset="-79"/>
              </a:rPr>
              <a:t>מושכל </a:t>
            </a:r>
            <a:r>
              <a:rPr lang="he-IL" altLang="en-US" sz="2800" dirty="0">
                <a:latin typeface="David" panose="020E0502060401010101" pitchFamily="34" charset="-79"/>
                <a:cs typeface="David" panose="020E0502060401010101" pitchFamily="34" charset="-79"/>
              </a:rPr>
              <a:t>במרכיבי הפיקוח על המוצר והתאמתו לתקן. </a:t>
            </a:r>
          </a:p>
          <a:p>
            <a:pPr marL="457200" indent="-457200" eaLnBrk="1" hangingPunct="1">
              <a:spcBef>
                <a:spcPct val="50000"/>
              </a:spcBef>
              <a:buFont typeface="Arial" panose="020B0604020202020204" pitchFamily="34" charset="0"/>
              <a:buChar char="•"/>
            </a:pPr>
            <a:r>
              <a:rPr lang="he-IL" altLang="en-US" sz="2800" dirty="0">
                <a:latin typeface="David" panose="020E0502060401010101" pitchFamily="34" charset="-79"/>
                <a:cs typeface="David" panose="020E0502060401010101" pitchFamily="34" charset="-79"/>
              </a:rPr>
              <a:t>אפס סיכונים במוצר.</a:t>
            </a:r>
          </a:p>
          <a:p>
            <a:pPr marL="457200" indent="-457200" eaLnBrk="1" hangingPunct="1">
              <a:spcBef>
                <a:spcPct val="50000"/>
              </a:spcBef>
              <a:buFont typeface="Arial" panose="020B0604020202020204" pitchFamily="34" charset="0"/>
              <a:buChar char="•"/>
            </a:pPr>
            <a:r>
              <a:rPr lang="he-IL" altLang="en-US" sz="2800" dirty="0">
                <a:latin typeface="David" panose="020E0502060401010101" pitchFamily="34" charset="-79"/>
                <a:cs typeface="David" panose="020E0502060401010101" pitchFamily="34" charset="-79"/>
              </a:rPr>
              <a:t>אפס ליקויים במוצרים הנושאים תו תקן</a:t>
            </a:r>
            <a:r>
              <a:rPr lang="he-IL" altLang="en-US" sz="2800" dirty="0" smtClean="0">
                <a:latin typeface="David" panose="020E0502060401010101" pitchFamily="34" charset="-79"/>
                <a:cs typeface="David" panose="020E0502060401010101" pitchFamily="34" charset="-79"/>
              </a:rPr>
              <a:t>.</a:t>
            </a:r>
          </a:p>
          <a:p>
            <a:pPr marL="457200" indent="-457200" eaLnBrk="1" hangingPunct="1">
              <a:spcBef>
                <a:spcPct val="50000"/>
              </a:spcBef>
              <a:buFont typeface="Arial" panose="020B0604020202020204" pitchFamily="34" charset="0"/>
              <a:buChar char="•"/>
            </a:pPr>
            <a:r>
              <a:rPr lang="he-IL" altLang="en-US" sz="2800" dirty="0" smtClean="0">
                <a:latin typeface="David" panose="020E0502060401010101" pitchFamily="34" charset="-79"/>
                <a:cs typeface="David" panose="020E0502060401010101" pitchFamily="34" charset="-79"/>
              </a:rPr>
              <a:t>אימוץ שיטות התעדה למוצרים כמקובל בגופים בינ"ל</a:t>
            </a:r>
          </a:p>
          <a:p>
            <a:pPr marL="457200" indent="-457200" eaLnBrk="1" hangingPunct="1">
              <a:spcBef>
                <a:spcPct val="50000"/>
              </a:spcBef>
              <a:buFont typeface="Arial" panose="020B0604020202020204" pitchFamily="34" charset="0"/>
              <a:buChar char="•"/>
            </a:pPr>
            <a:r>
              <a:rPr lang="he-IL" altLang="en-US" sz="2800" dirty="0" smtClean="0">
                <a:latin typeface="David" panose="020E0502060401010101" pitchFamily="34" charset="-79"/>
                <a:cs typeface="David" panose="020E0502060401010101" pitchFamily="34" charset="-79"/>
              </a:rPr>
              <a:t>עדכון מבנה ותוכן של נספח תנאים מיוחדים.</a:t>
            </a:r>
            <a:endParaRPr lang="he-IL" altLang="en-US" sz="2800" dirty="0">
              <a:latin typeface="David" panose="020E0502060401010101" pitchFamily="34" charset="-79"/>
              <a:cs typeface="David" panose="020E0502060401010101" pitchFamily="34" charset="-79"/>
            </a:endParaRPr>
          </a:p>
          <a:p>
            <a:pPr eaLnBrk="1" hangingPunct="1">
              <a:spcBef>
                <a:spcPct val="50000"/>
              </a:spcBef>
            </a:pPr>
            <a:endParaRPr lang="he-IL" altLang="en-US" sz="2800" dirty="0">
              <a:cs typeface="Narkisim" panose="020E0502050101010101" pitchFamily="34" charset="-79"/>
            </a:endParaRPr>
          </a:p>
        </p:txBody>
      </p:sp>
      <p:sp>
        <p:nvSpPr>
          <p:cNvPr id="26628" name="מציין מיקום של מספר שקופית 4"/>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2D0DADB-C708-4F06-843B-D4628DABB797}" type="slidenum">
              <a:rPr lang="he-IL" altLang="en-US">
                <a:solidFill>
                  <a:srgbClr val="898989"/>
                </a:solidFill>
                <a:latin typeface="Calibri" panose="020F0502020204030204" pitchFamily="34" charset="0"/>
              </a:rPr>
              <a:pPr eaLnBrk="1" hangingPunct="1"/>
              <a:t>2</a:t>
            </a:fld>
            <a:endParaRPr lang="he-IL" altLang="en-US">
              <a:solidFill>
                <a:srgbClr val="898989"/>
              </a:solidFill>
              <a:latin typeface="Calibri" panose="020F0502020204030204" pitchFamily="34" charset="0"/>
            </a:endParaRPr>
          </a:p>
        </p:txBody>
      </p:sp>
      <p:sp>
        <p:nvSpPr>
          <p:cNvPr id="5" name="מציין מיקום של כותרת תחתונה 5"/>
          <p:cNvSpPr>
            <a:spLocks noGrp="1"/>
          </p:cNvSpPr>
          <p:nvPr>
            <p:ph type="ftr" sz="quarter" idx="11"/>
          </p:nvPr>
        </p:nvSpPr>
        <p:spPr/>
        <p:txBody>
          <a:bodyPr/>
          <a:lstStyle/>
          <a:p>
            <a:pPr>
              <a:defRPr/>
            </a:pPr>
            <a:r>
              <a:rPr lang="he-IL" dirty="0" err="1" smtClean="0"/>
              <a:t>מינהלת</a:t>
            </a:r>
            <a:r>
              <a:rPr lang="he-IL" dirty="0" smtClean="0"/>
              <a:t> תו תקן 225   18.5.14</a:t>
            </a:r>
            <a:endParaRPr lang="he-IL" dirty="0"/>
          </a:p>
        </p:txBody>
      </p:sp>
    </p:spTree>
  </p:cSld>
  <p:clrMapOvr>
    <a:masterClrMapping/>
  </p:clrMapOvr>
  <mc:AlternateContent xmlns:mc="http://schemas.openxmlformats.org/markup-compatibility/2006">
    <mc:Choice xmlns:p14="http://schemas.microsoft.com/office/powerpoint/2010/main" xmlns=""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07704" y="476672"/>
            <a:ext cx="6500858" cy="646331"/>
          </a:xfrm>
          <a:prstGeom prst="rect">
            <a:avLst/>
          </a:prstGeom>
          <a:noFill/>
        </p:spPr>
        <p:txBody>
          <a:bodyPr rtlCol="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he-IL" sz="3600" b="1" spc="50" dirty="0">
                <a:ln w="11430"/>
                <a:solidFill>
                  <a:srgbClr val="FF0000"/>
                </a:solidFill>
                <a:effectLst>
                  <a:outerShdw blurRad="76200" dist="50800" dir="5400000" algn="tl" rotWithShape="0">
                    <a:srgbClr val="000000">
                      <a:alpha val="65000"/>
                    </a:srgbClr>
                  </a:outerShdw>
                </a:effectLst>
              </a:rPr>
              <a:t>נוהל מת"י 006 </a:t>
            </a:r>
            <a:r>
              <a:rPr lang="he-IL" sz="3600" b="1" spc="50" dirty="0" err="1">
                <a:ln w="11430"/>
                <a:solidFill>
                  <a:srgbClr val="FF0000"/>
                </a:solidFill>
                <a:effectLst>
                  <a:outerShdw blurRad="76200" dist="50800" dir="5400000" algn="tl" rotWithShape="0">
                    <a:srgbClr val="000000">
                      <a:alpha val="65000"/>
                    </a:srgbClr>
                  </a:outerShdw>
                </a:effectLst>
              </a:rPr>
              <a:t>– ה</a:t>
            </a:r>
            <a:r>
              <a:rPr lang="he-IL" sz="3600" b="1" spc="50" dirty="0">
                <a:ln w="11430"/>
                <a:solidFill>
                  <a:srgbClr val="FF0000"/>
                </a:solidFill>
                <a:effectLst>
                  <a:outerShdw blurRad="76200" dist="50800" dir="5400000" algn="tl" rotWithShape="0">
                    <a:srgbClr val="000000">
                      <a:alpha val="65000"/>
                    </a:srgbClr>
                  </a:outerShdw>
                </a:effectLst>
              </a:rPr>
              <a:t>צעה לרוויזיה</a:t>
            </a:r>
          </a:p>
        </p:txBody>
      </p:sp>
      <p:sp>
        <p:nvSpPr>
          <p:cNvPr id="26627" name="כותרת 5"/>
          <p:cNvSpPr>
            <a:spLocks noGrp="1"/>
          </p:cNvSpPr>
          <p:nvPr>
            <p:ph type="title"/>
          </p:nvPr>
        </p:nvSpPr>
        <p:spPr>
          <a:xfrm>
            <a:off x="914400" y="1196975"/>
            <a:ext cx="8229600" cy="488950"/>
          </a:xfrm>
        </p:spPr>
        <p:txBody>
          <a:bodyPr/>
          <a:lstStyle/>
          <a:p>
            <a:r>
              <a:rPr lang="he-IL" altLang="en-US" sz="2800" smtClean="0">
                <a:latin typeface="David" panose="020E0502060401010101" pitchFamily="34" charset="-79"/>
                <a:cs typeface="David" panose="020E0502060401010101" pitchFamily="34" charset="-79"/>
              </a:rPr>
              <a:t>כיצד נצליח להקטין את מספר הליקויים במוצר </a:t>
            </a:r>
            <a:br>
              <a:rPr lang="he-IL" altLang="en-US" sz="2800" smtClean="0">
                <a:latin typeface="David" panose="020E0502060401010101" pitchFamily="34" charset="-79"/>
                <a:cs typeface="David" panose="020E0502060401010101" pitchFamily="34" charset="-79"/>
              </a:rPr>
            </a:br>
            <a:r>
              <a:rPr lang="he-IL" altLang="en-US" sz="2800" smtClean="0">
                <a:latin typeface="David" panose="020E0502060401010101" pitchFamily="34" charset="-79"/>
                <a:cs typeface="David" panose="020E0502060401010101" pitchFamily="34" charset="-79"/>
              </a:rPr>
              <a:t>מ-30% ל</a:t>
            </a:r>
            <a:r>
              <a:rPr lang="en-US" altLang="en-US" sz="2800" smtClean="0">
                <a:latin typeface="David" panose="020E0502060401010101" pitchFamily="34" charset="-79"/>
                <a:cs typeface="David" panose="020E0502060401010101" pitchFamily="34" charset="-79"/>
              </a:rPr>
              <a:t> 0%</a:t>
            </a:r>
            <a:endParaRPr lang="en-GB" altLang="en-US" sz="2800" smtClean="0">
              <a:latin typeface="David" panose="020E0502060401010101" pitchFamily="34" charset="-79"/>
              <a:cs typeface="David" panose="020E0502060401010101" pitchFamily="34" charset="-79"/>
            </a:endParaRPr>
          </a:p>
        </p:txBody>
      </p:sp>
      <p:graphicFrame>
        <p:nvGraphicFramePr>
          <p:cNvPr id="7" name="טבלה 6"/>
          <p:cNvGraphicFramePr>
            <a:graphicFrameLocks noGrp="1"/>
          </p:cNvGraphicFramePr>
          <p:nvPr>
            <p:extLst>
              <p:ext uri="{D42A27DB-BD31-4B8C-83A1-F6EECF244321}">
                <p14:modId xmlns:p14="http://schemas.microsoft.com/office/powerpoint/2010/main" xmlns="" val="3606668006"/>
              </p:ext>
            </p:extLst>
          </p:nvPr>
        </p:nvGraphicFramePr>
        <p:xfrm>
          <a:off x="323850" y="1844675"/>
          <a:ext cx="8640763" cy="4774600"/>
        </p:xfrm>
        <a:graphic>
          <a:graphicData uri="http://schemas.openxmlformats.org/drawingml/2006/table">
            <a:tbl>
              <a:tblPr rtl="1" firstRow="1" bandRow="1">
                <a:tableStyleId>{5C22544A-7EE6-4342-B048-85BDC9FD1C3A}</a:tableStyleId>
              </a:tblPr>
              <a:tblGrid>
                <a:gridCol w="1498076"/>
                <a:gridCol w="2604652"/>
                <a:gridCol w="4538035"/>
              </a:tblGrid>
              <a:tr h="370724">
                <a:tc>
                  <a:txBody>
                    <a:bodyPr/>
                    <a:lstStyle/>
                    <a:p>
                      <a:pPr algn="ctr" rtl="1"/>
                      <a:endParaRPr lang="he-IL" sz="1600" dirty="0">
                        <a:solidFill>
                          <a:schemeClr val="accent5">
                            <a:lumMod val="10000"/>
                          </a:schemeClr>
                        </a:solidFill>
                        <a:latin typeface="David" pitchFamily="34" charset="-79"/>
                        <a:cs typeface="David" pitchFamily="34" charset="-79"/>
                      </a:endParaRPr>
                    </a:p>
                  </a:txBody>
                  <a:tcPr marL="91446" marR="91446" marT="45705" marB="45705"/>
                </a:tc>
                <a:tc>
                  <a:txBody>
                    <a:bodyPr/>
                    <a:lstStyle/>
                    <a:p>
                      <a:pPr algn="ctr" rtl="1"/>
                      <a:r>
                        <a:rPr lang="he-IL" sz="1800" dirty="0" smtClean="0">
                          <a:solidFill>
                            <a:schemeClr val="bg1"/>
                          </a:solidFill>
                          <a:latin typeface="David" pitchFamily="34" charset="-79"/>
                          <a:cs typeface="David" pitchFamily="34" charset="-79"/>
                        </a:rPr>
                        <a:t>מצב קיים</a:t>
                      </a:r>
                      <a:endParaRPr lang="he-IL" sz="1800" dirty="0">
                        <a:solidFill>
                          <a:schemeClr val="bg1"/>
                        </a:solidFill>
                        <a:latin typeface="David" pitchFamily="34" charset="-79"/>
                        <a:cs typeface="David" pitchFamily="34" charset="-79"/>
                      </a:endParaRPr>
                    </a:p>
                  </a:txBody>
                  <a:tcPr marL="91446" marR="91446" marT="45705" marB="45705"/>
                </a:tc>
                <a:tc>
                  <a:txBody>
                    <a:bodyPr/>
                    <a:lstStyle/>
                    <a:p>
                      <a:pPr algn="ctr" rtl="1"/>
                      <a:r>
                        <a:rPr lang="he-IL" sz="1800" dirty="0" smtClean="0">
                          <a:solidFill>
                            <a:schemeClr val="bg1"/>
                          </a:solidFill>
                          <a:latin typeface="David" pitchFamily="34" charset="-79"/>
                          <a:cs typeface="David" pitchFamily="34" charset="-79"/>
                        </a:rPr>
                        <a:t>מצב עתידי</a:t>
                      </a:r>
                      <a:endParaRPr lang="he-IL" sz="1800" dirty="0">
                        <a:solidFill>
                          <a:schemeClr val="bg1"/>
                        </a:solidFill>
                        <a:latin typeface="David" pitchFamily="34" charset="-79"/>
                        <a:cs typeface="David" pitchFamily="34" charset="-79"/>
                      </a:endParaRPr>
                    </a:p>
                  </a:txBody>
                  <a:tcPr marL="91446" marR="91446" marT="45705" marB="45705"/>
                </a:tc>
              </a:tr>
              <a:tr h="892307">
                <a:tc>
                  <a:txBody>
                    <a:bodyPr/>
                    <a:lstStyle/>
                    <a:p>
                      <a:pPr algn="r" rtl="1"/>
                      <a:r>
                        <a:rPr lang="he-IL" sz="160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בדיקות מוצר</a:t>
                      </a:r>
                      <a:endParaRPr lang="he-IL" sz="1600" dirty="0">
                        <a:solidFill>
                          <a:schemeClr val="tx1"/>
                        </a:solidFill>
                        <a:effectLst>
                          <a:outerShdw blurRad="38100" dist="38100" dir="2700000" algn="tl">
                            <a:srgbClr val="000000">
                              <a:alpha val="43137"/>
                            </a:srgbClr>
                          </a:outerShdw>
                        </a:effectLst>
                        <a:latin typeface="David" pitchFamily="34" charset="-79"/>
                        <a:cs typeface="David" pitchFamily="34" charset="-79"/>
                      </a:endParaRPr>
                    </a:p>
                  </a:txBody>
                  <a:tcPr marL="18000" marR="18000" marT="46798" marB="46798"/>
                </a:tc>
                <a:tc>
                  <a:txBody>
                    <a:bodyPr/>
                    <a:lstStyle/>
                    <a:p>
                      <a:pPr marL="285750" indent="-285750" algn="r" rtl="1">
                        <a:buFont typeface="David" pitchFamily="34" charset="-79"/>
                        <a:buChar char="–"/>
                      </a:pPr>
                      <a:r>
                        <a:rPr lang="he-IL" sz="160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מבוסס בדיקות</a:t>
                      </a:r>
                    </a:p>
                    <a:p>
                      <a:pPr marL="285750" indent="-285750" algn="r" rtl="1">
                        <a:buFont typeface="David" pitchFamily="34" charset="-79"/>
                        <a:buChar char="–"/>
                      </a:pPr>
                      <a:r>
                        <a:rPr lang="he-IL" sz="160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מעקב חסר על פעולה מתקנת</a:t>
                      </a:r>
                    </a:p>
                    <a:p>
                      <a:pPr marL="285750" indent="-285750" algn="r" rtl="1">
                        <a:buFont typeface="David" pitchFamily="34" charset="-79"/>
                        <a:buChar char="–"/>
                      </a:pPr>
                      <a:r>
                        <a:rPr lang="he-IL" sz="160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 חוסר אחידות</a:t>
                      </a:r>
                      <a:endParaRPr lang="he-IL" sz="1600" dirty="0">
                        <a:solidFill>
                          <a:schemeClr val="tx1"/>
                        </a:solidFill>
                        <a:effectLst>
                          <a:outerShdw blurRad="38100" dist="38100" dir="2700000" algn="tl">
                            <a:srgbClr val="000000">
                              <a:alpha val="43137"/>
                            </a:srgbClr>
                          </a:outerShdw>
                        </a:effectLst>
                        <a:latin typeface="David" pitchFamily="34" charset="-79"/>
                        <a:cs typeface="David" pitchFamily="34" charset="-79"/>
                      </a:endParaRPr>
                    </a:p>
                  </a:txBody>
                  <a:tcPr marL="91446" marR="91446" marT="45705" marB="45705"/>
                </a:tc>
                <a:tc>
                  <a:txBody>
                    <a:bodyPr/>
                    <a:lstStyle/>
                    <a:p>
                      <a:pPr algn="r" rtl="1">
                        <a:buFontTx/>
                        <a:buNone/>
                      </a:pPr>
                      <a:r>
                        <a:rPr lang="he-IL" sz="160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כמות מוגדרת ,</a:t>
                      </a:r>
                      <a:r>
                        <a:rPr lang="he-IL" sz="1600" baseline="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 </a:t>
                      </a:r>
                      <a:r>
                        <a:rPr lang="he-IL" sz="160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לפי רמת המורכבות והסיכון</a:t>
                      </a:r>
                      <a:r>
                        <a:rPr lang="he-IL" sz="1600" baseline="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 במוצר</a:t>
                      </a:r>
                      <a:endParaRPr lang="en-US" sz="1600" baseline="0" dirty="0" smtClean="0">
                        <a:solidFill>
                          <a:schemeClr val="tx1"/>
                        </a:solidFill>
                        <a:effectLst>
                          <a:outerShdw blurRad="38100" dist="38100" dir="2700000" algn="tl">
                            <a:srgbClr val="000000">
                              <a:alpha val="43137"/>
                            </a:srgbClr>
                          </a:outerShdw>
                        </a:effectLst>
                        <a:latin typeface="David" pitchFamily="34" charset="-79"/>
                        <a:cs typeface="David" pitchFamily="34" charset="-79"/>
                      </a:endParaRPr>
                    </a:p>
                    <a:p>
                      <a:pPr algn="r" rtl="1">
                        <a:buFontTx/>
                        <a:buNone/>
                      </a:pPr>
                      <a:r>
                        <a:rPr lang="he-IL" sz="1600" baseline="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 </a:t>
                      </a:r>
                      <a:endParaRPr lang="he-IL" sz="1600" dirty="0">
                        <a:solidFill>
                          <a:schemeClr val="tx1"/>
                        </a:solidFill>
                        <a:effectLst>
                          <a:outerShdw blurRad="38100" dist="38100" dir="2700000" algn="tl">
                            <a:srgbClr val="000000">
                              <a:alpha val="43137"/>
                            </a:srgbClr>
                          </a:outerShdw>
                        </a:effectLst>
                        <a:latin typeface="David" pitchFamily="34" charset="-79"/>
                        <a:cs typeface="David" pitchFamily="34" charset="-79"/>
                      </a:endParaRPr>
                    </a:p>
                  </a:txBody>
                  <a:tcPr marL="91446" marR="91446" marT="45705" marB="45705"/>
                </a:tc>
              </a:tr>
              <a:tr h="1368101">
                <a:tc>
                  <a:txBody>
                    <a:bodyPr/>
                    <a:lstStyle/>
                    <a:p>
                      <a:pPr algn="r" rtl="1"/>
                      <a:r>
                        <a:rPr lang="he-IL" sz="160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תיק</a:t>
                      </a:r>
                      <a:r>
                        <a:rPr lang="he-IL" sz="1600" baseline="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 מוצר</a:t>
                      </a:r>
                      <a:endParaRPr lang="he-IL" sz="1600" dirty="0">
                        <a:solidFill>
                          <a:schemeClr val="tx1"/>
                        </a:solidFill>
                        <a:effectLst>
                          <a:outerShdw blurRad="38100" dist="38100" dir="2700000" algn="tl">
                            <a:srgbClr val="000000">
                              <a:alpha val="43137"/>
                            </a:srgbClr>
                          </a:outerShdw>
                        </a:effectLst>
                        <a:latin typeface="David" pitchFamily="34" charset="-79"/>
                        <a:cs typeface="David" pitchFamily="34" charset="-79"/>
                      </a:endParaRPr>
                    </a:p>
                  </a:txBody>
                  <a:tcPr marL="18000" marR="18000" marT="46798" marB="46798"/>
                </a:tc>
                <a:tc>
                  <a:txBody>
                    <a:bodyPr/>
                    <a:lstStyle/>
                    <a:p>
                      <a:pPr marL="285750" indent="-285750" algn="r" rtl="1">
                        <a:buFont typeface="David" pitchFamily="34" charset="-79"/>
                        <a:buChar char="–"/>
                      </a:pPr>
                      <a:r>
                        <a:rPr lang="he-IL" sz="160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לא מעודכנים, </a:t>
                      </a:r>
                      <a:r>
                        <a:rPr lang="en-US" sz="160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
                      </a:r>
                      <a:br>
                        <a:rPr lang="en-US" sz="160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br>
                      <a:r>
                        <a:rPr lang="he-IL" sz="160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עותק קשיח(מודפס)</a:t>
                      </a:r>
                    </a:p>
                    <a:p>
                      <a:pPr marL="285750" indent="-285750" algn="r" rtl="1">
                        <a:buFont typeface="David" pitchFamily="34" charset="-79"/>
                        <a:buChar char="–"/>
                      </a:pPr>
                      <a:r>
                        <a:rPr lang="he-IL" sz="160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חוסר אחידות</a:t>
                      </a:r>
                    </a:p>
                  </a:txBody>
                  <a:tcPr marL="91446" marR="91446" marT="45705" marB="45705"/>
                </a:tc>
                <a:tc>
                  <a:txBody>
                    <a:bodyPr/>
                    <a:lstStyle/>
                    <a:p>
                      <a:pPr marL="285750" indent="-285750" algn="r" rtl="1">
                        <a:buFont typeface="David" pitchFamily="34" charset="-79"/>
                        <a:buChar char="–"/>
                      </a:pPr>
                      <a:r>
                        <a:rPr lang="he-IL" sz="1600" baseline="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תיקי מוצר במדיה מגנטית</a:t>
                      </a:r>
                    </a:p>
                    <a:p>
                      <a:pPr marL="285750" indent="-285750" algn="r" rtl="1">
                        <a:buFont typeface="David" pitchFamily="34" charset="-79"/>
                        <a:buChar char="–"/>
                      </a:pPr>
                      <a:r>
                        <a:rPr lang="he-IL" sz="1600" baseline="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עדכון רציף וזמין לבוחנים ולבודקים.</a:t>
                      </a:r>
                    </a:p>
                    <a:p>
                      <a:pPr marL="285750" indent="-285750" algn="r" rtl="1">
                        <a:buFont typeface="David" pitchFamily="34" charset="-79"/>
                        <a:buChar char="–"/>
                      </a:pPr>
                      <a:r>
                        <a:rPr lang="he-IL" sz="1600" baseline="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שימוש בתיקי מוצר לבקרת מוצר כמקובל </a:t>
                      </a:r>
                      <a:r>
                        <a:rPr lang="en-US" sz="1600" baseline="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
                      </a:r>
                      <a:br>
                        <a:rPr lang="en-US" sz="1600" baseline="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br>
                      <a:r>
                        <a:rPr lang="he-IL" sz="1600" baseline="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בגופי התעדה בינ"ל.</a:t>
                      </a:r>
                    </a:p>
                    <a:p>
                      <a:pPr marL="285750" indent="-285750" algn="r" rtl="1">
                        <a:buFont typeface="David" pitchFamily="34" charset="-79"/>
                        <a:buChar char="–"/>
                      </a:pPr>
                      <a:r>
                        <a:rPr lang="he-IL" sz="160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יצירת אחידות</a:t>
                      </a:r>
                      <a:r>
                        <a:rPr lang="he-IL" sz="1600" baseline="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 בדרישות המכון אל מול לקוחותיו</a:t>
                      </a:r>
                      <a:endParaRPr lang="he-IL" sz="1600" dirty="0">
                        <a:solidFill>
                          <a:schemeClr val="tx1"/>
                        </a:solidFill>
                        <a:effectLst>
                          <a:outerShdw blurRad="38100" dist="38100" dir="2700000" algn="tl">
                            <a:srgbClr val="000000">
                              <a:alpha val="43137"/>
                            </a:srgbClr>
                          </a:outerShdw>
                        </a:effectLst>
                        <a:latin typeface="David" pitchFamily="34" charset="-79"/>
                        <a:cs typeface="David" pitchFamily="34" charset="-79"/>
                      </a:endParaRPr>
                    </a:p>
                  </a:txBody>
                  <a:tcPr marL="91446" marR="91446" marT="45705" marB="45705"/>
                </a:tc>
              </a:tr>
              <a:tr h="579088">
                <a:tc>
                  <a:txBody>
                    <a:bodyPr/>
                    <a:lstStyle/>
                    <a:p>
                      <a:pPr algn="r" rtl="1"/>
                      <a:r>
                        <a:rPr lang="he-IL" sz="160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תוכנית איכות</a:t>
                      </a:r>
                      <a:endParaRPr lang="he-IL" sz="1600" dirty="0">
                        <a:solidFill>
                          <a:schemeClr val="tx1"/>
                        </a:solidFill>
                        <a:effectLst>
                          <a:outerShdw blurRad="38100" dist="38100" dir="2700000" algn="tl">
                            <a:srgbClr val="000000">
                              <a:alpha val="43137"/>
                            </a:srgbClr>
                          </a:outerShdw>
                        </a:effectLst>
                        <a:latin typeface="David" pitchFamily="34" charset="-79"/>
                        <a:cs typeface="David" pitchFamily="34" charset="-79"/>
                      </a:endParaRPr>
                    </a:p>
                  </a:txBody>
                  <a:tcPr marL="18000" marR="18000" marT="46798" marB="46798"/>
                </a:tc>
                <a:tc>
                  <a:txBody>
                    <a:bodyPr/>
                    <a:lstStyle/>
                    <a:p>
                      <a:pPr algn="r" rtl="1"/>
                      <a:r>
                        <a:rPr lang="he-IL" sz="160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אין התייחסות אופרטיבית</a:t>
                      </a:r>
                      <a:endParaRPr lang="he-IL" sz="1600" dirty="0">
                        <a:solidFill>
                          <a:schemeClr val="tx1"/>
                        </a:solidFill>
                        <a:effectLst>
                          <a:outerShdw blurRad="38100" dist="38100" dir="2700000" algn="tl">
                            <a:srgbClr val="000000">
                              <a:alpha val="43137"/>
                            </a:srgbClr>
                          </a:outerShdw>
                        </a:effectLst>
                        <a:latin typeface="David" pitchFamily="34" charset="-79"/>
                        <a:cs typeface="David" pitchFamily="34" charset="-79"/>
                      </a:endParaRPr>
                    </a:p>
                  </a:txBody>
                  <a:tcPr marL="91446" marR="91446" marT="45705" marB="45705"/>
                </a:tc>
                <a:tc>
                  <a:txBody>
                    <a:bodyPr/>
                    <a:lstStyle/>
                    <a:p>
                      <a:pPr algn="r" rtl="1"/>
                      <a:r>
                        <a:rPr lang="he-IL" sz="160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תוכנית איכות מפורטת לכל מוצר, שתקבל את אישורה של הועדה המקצועית.</a:t>
                      </a:r>
                    </a:p>
                  </a:txBody>
                  <a:tcPr marL="91446" marR="91446" marT="45705" marB="45705"/>
                </a:tc>
              </a:tr>
              <a:tr h="628271">
                <a:tc>
                  <a:txBody>
                    <a:bodyPr/>
                    <a:lstStyle/>
                    <a:p>
                      <a:pPr algn="r" rtl="1"/>
                      <a:r>
                        <a:rPr lang="he-IL" sz="160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בחינות תהליך</a:t>
                      </a:r>
                      <a:endParaRPr lang="he-IL" sz="1600" dirty="0">
                        <a:solidFill>
                          <a:schemeClr val="tx1"/>
                        </a:solidFill>
                        <a:effectLst>
                          <a:outerShdw blurRad="38100" dist="38100" dir="2700000" algn="tl">
                            <a:srgbClr val="000000">
                              <a:alpha val="43137"/>
                            </a:srgbClr>
                          </a:outerShdw>
                        </a:effectLst>
                        <a:latin typeface="David" pitchFamily="34" charset="-79"/>
                        <a:cs typeface="David" pitchFamily="34" charset="-79"/>
                      </a:endParaRPr>
                    </a:p>
                  </a:txBody>
                  <a:tcPr marL="18000" marR="18000" marT="46798" marB="46798"/>
                </a:tc>
                <a:tc>
                  <a:txBody>
                    <a:bodyPr/>
                    <a:lstStyle/>
                    <a:p>
                      <a:pPr algn="r" rtl="1"/>
                      <a:r>
                        <a:rPr lang="he-IL" sz="160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אין מתודולוגיה</a:t>
                      </a:r>
                      <a:endParaRPr lang="he-IL" sz="1600" dirty="0">
                        <a:solidFill>
                          <a:schemeClr val="tx1"/>
                        </a:solidFill>
                        <a:effectLst>
                          <a:outerShdw blurRad="38100" dist="38100" dir="2700000" algn="tl">
                            <a:srgbClr val="000000">
                              <a:alpha val="43137"/>
                            </a:srgbClr>
                          </a:outerShdw>
                        </a:effectLst>
                        <a:latin typeface="David" pitchFamily="34" charset="-79"/>
                        <a:cs typeface="David" pitchFamily="34" charset="-79"/>
                      </a:endParaRPr>
                    </a:p>
                  </a:txBody>
                  <a:tcPr marL="91446" marR="91446" marT="45705" marB="45705"/>
                </a:tc>
                <a:tc>
                  <a:txBody>
                    <a:bodyPr/>
                    <a:lstStyle/>
                    <a:p>
                      <a:pPr marL="285750" indent="-285750" algn="r" rtl="1">
                        <a:buFontTx/>
                        <a:buChar char="-"/>
                      </a:pPr>
                      <a:r>
                        <a:rPr lang="he-IL" sz="160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אימוץ מתודולוגיה הנהוגה</a:t>
                      </a:r>
                      <a:r>
                        <a:rPr lang="he-IL" sz="1600" baseline="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 בגופי התעדה בינ"ל.</a:t>
                      </a:r>
                    </a:p>
                    <a:p>
                      <a:pPr marL="285750" indent="-285750" algn="r" rtl="1">
                        <a:buFontTx/>
                        <a:buChar char="-"/>
                      </a:pPr>
                      <a:r>
                        <a:rPr lang="he-IL" sz="1600" baseline="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בסיס למשטר פיקוח להתאמת המוצר לתיק המוצר, ולתוכנית האיכות.</a:t>
                      </a:r>
                    </a:p>
                  </a:txBody>
                  <a:tcPr marL="91446" marR="91446" marT="45705" marB="45705"/>
                </a:tc>
              </a:tr>
              <a:tr h="370724">
                <a:tc>
                  <a:txBody>
                    <a:bodyPr/>
                    <a:lstStyle/>
                    <a:p>
                      <a:pPr algn="r" rtl="1"/>
                      <a:r>
                        <a:rPr lang="he-IL" sz="160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מבדקי</a:t>
                      </a:r>
                      <a:r>
                        <a:rPr lang="he-IL" sz="1600" baseline="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 איכות</a:t>
                      </a:r>
                      <a:endParaRPr lang="he-IL" sz="1600" dirty="0">
                        <a:solidFill>
                          <a:schemeClr val="tx1"/>
                        </a:solidFill>
                        <a:effectLst>
                          <a:outerShdw blurRad="38100" dist="38100" dir="2700000" algn="tl">
                            <a:srgbClr val="000000">
                              <a:alpha val="43137"/>
                            </a:srgbClr>
                          </a:outerShdw>
                        </a:effectLst>
                        <a:latin typeface="David" pitchFamily="34" charset="-79"/>
                        <a:cs typeface="David" pitchFamily="34" charset="-79"/>
                      </a:endParaRPr>
                    </a:p>
                  </a:txBody>
                  <a:tcPr marL="18000" marR="18000" marT="46798" marB="46798"/>
                </a:tc>
                <a:tc>
                  <a:txBody>
                    <a:bodyPr/>
                    <a:lstStyle/>
                    <a:p>
                      <a:pPr algn="r" rtl="1"/>
                      <a:r>
                        <a:rPr lang="he-IL" sz="160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לפי</a:t>
                      </a:r>
                      <a:r>
                        <a:rPr lang="he-IL" sz="1600" baseline="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 נוהל מת"י 005</a:t>
                      </a:r>
                      <a:endParaRPr lang="he-IL" sz="1600" dirty="0">
                        <a:solidFill>
                          <a:schemeClr val="tx1"/>
                        </a:solidFill>
                        <a:effectLst>
                          <a:outerShdw blurRad="38100" dist="38100" dir="2700000" algn="tl">
                            <a:srgbClr val="000000">
                              <a:alpha val="43137"/>
                            </a:srgbClr>
                          </a:outerShdw>
                        </a:effectLst>
                        <a:latin typeface="David" pitchFamily="34" charset="-79"/>
                        <a:cs typeface="David" pitchFamily="34" charset="-79"/>
                      </a:endParaRPr>
                    </a:p>
                  </a:txBody>
                  <a:tcPr marL="91446" marR="91446" marT="45705" marB="45705"/>
                </a:tc>
                <a:tc>
                  <a:txBody>
                    <a:bodyPr/>
                    <a:lstStyle/>
                    <a:p>
                      <a:pPr algn="r" rtl="1"/>
                      <a:r>
                        <a:rPr lang="he-IL" sz="160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לפי ת"י  </a:t>
                      </a:r>
                      <a:r>
                        <a:rPr lang="en-US" sz="1600" dirty="0" smtClean="0">
                          <a:solidFill>
                            <a:schemeClr val="tx1"/>
                          </a:solidFill>
                          <a:effectLst>
                            <a:outerShdw blurRad="38100" dist="38100" dir="2700000" algn="tl">
                              <a:srgbClr val="000000">
                                <a:alpha val="43137"/>
                              </a:srgbClr>
                            </a:outerShdw>
                          </a:effectLst>
                          <a:latin typeface="David" pitchFamily="34" charset="-79"/>
                          <a:cs typeface="David" pitchFamily="34" charset="-79"/>
                        </a:rPr>
                        <a:t>ISO 9001</a:t>
                      </a:r>
                      <a:endParaRPr lang="he-IL" sz="1600" dirty="0">
                        <a:solidFill>
                          <a:schemeClr val="tx1"/>
                        </a:solidFill>
                        <a:effectLst>
                          <a:outerShdw blurRad="38100" dist="38100" dir="2700000" algn="tl">
                            <a:srgbClr val="000000">
                              <a:alpha val="43137"/>
                            </a:srgbClr>
                          </a:outerShdw>
                        </a:effectLst>
                        <a:latin typeface="David" pitchFamily="34" charset="-79"/>
                        <a:cs typeface="David" pitchFamily="34" charset="-79"/>
                      </a:endParaRPr>
                    </a:p>
                  </a:txBody>
                  <a:tcPr marL="91446" marR="91446" marT="45705" marB="45705"/>
                </a:tc>
              </a:tr>
              <a:tr h="370724">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sz="1600" kern="1200" dirty="0" smtClean="0">
                        <a:solidFill>
                          <a:schemeClr val="accent5">
                            <a:lumMod val="10000"/>
                          </a:schemeClr>
                        </a:solidFill>
                        <a:latin typeface="David" pitchFamily="34" charset="-79"/>
                        <a:ea typeface="+mn-ea"/>
                        <a:cs typeface="David" pitchFamily="34" charset="-79"/>
                      </a:endParaRPr>
                    </a:p>
                  </a:txBody>
                  <a:tcPr marL="18000" marR="18000" marT="46798" marB="46798"/>
                </a:tc>
                <a:tc>
                  <a:txBody>
                    <a:bodyPr/>
                    <a:lstStyle/>
                    <a:p>
                      <a:pPr algn="r" rtl="1"/>
                      <a:endParaRPr lang="he-IL" sz="1600" dirty="0">
                        <a:solidFill>
                          <a:schemeClr val="accent5">
                            <a:lumMod val="10000"/>
                          </a:schemeClr>
                        </a:solidFill>
                        <a:latin typeface="David" pitchFamily="34" charset="-79"/>
                        <a:cs typeface="David" pitchFamily="34" charset="-79"/>
                      </a:endParaRPr>
                    </a:p>
                  </a:txBody>
                  <a:tcPr marL="91446" marR="91446" marT="45705" marB="45705"/>
                </a:tc>
                <a:tc>
                  <a:txBody>
                    <a:bodyPr/>
                    <a:lstStyle/>
                    <a:p>
                      <a:pPr algn="r" rtl="1"/>
                      <a:endParaRPr lang="he-IL" sz="1600" dirty="0">
                        <a:solidFill>
                          <a:schemeClr val="accent5">
                            <a:lumMod val="10000"/>
                          </a:schemeClr>
                        </a:solidFill>
                        <a:latin typeface="David" pitchFamily="34" charset="-79"/>
                        <a:cs typeface="David" pitchFamily="34" charset="-79"/>
                      </a:endParaRPr>
                    </a:p>
                  </a:txBody>
                  <a:tcPr marL="91446" marR="91446" marT="45705" marB="45705"/>
                </a:tc>
              </a:tr>
            </a:tbl>
          </a:graphicData>
        </a:graphic>
      </p:graphicFrame>
      <p:sp>
        <p:nvSpPr>
          <p:cNvPr id="28710" name="מציין מיקום של מספר שקופית 4"/>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A436230-606A-41EC-9852-64423E1B5ECC}" type="slidenum">
              <a:rPr lang="he-IL" altLang="en-US">
                <a:solidFill>
                  <a:srgbClr val="898989"/>
                </a:solidFill>
                <a:latin typeface="Calibri" panose="020F0502020204030204" pitchFamily="34" charset="0"/>
              </a:rPr>
              <a:pPr eaLnBrk="1" hangingPunct="1"/>
              <a:t>3</a:t>
            </a:fld>
            <a:endParaRPr lang="he-IL" altLang="en-US">
              <a:solidFill>
                <a:srgbClr val="898989"/>
              </a:solidFill>
              <a:latin typeface="Calibri" panose="020F0502020204030204" pitchFamily="34" charset="0"/>
            </a:endParaRPr>
          </a:p>
        </p:txBody>
      </p:sp>
      <p:sp>
        <p:nvSpPr>
          <p:cNvPr id="8" name="מציין מיקום של כותרת תחתונה 5"/>
          <p:cNvSpPr>
            <a:spLocks noGrp="1"/>
          </p:cNvSpPr>
          <p:nvPr>
            <p:ph type="ftr" sz="quarter" idx="11"/>
          </p:nvPr>
        </p:nvSpPr>
        <p:spPr/>
        <p:txBody>
          <a:bodyPr/>
          <a:lstStyle/>
          <a:p>
            <a:pPr>
              <a:defRPr/>
            </a:pPr>
            <a:r>
              <a:rPr lang="he-IL" dirty="0" err="1"/>
              <a:t>מינהלת</a:t>
            </a:r>
            <a:r>
              <a:rPr lang="he-IL" dirty="0"/>
              <a:t> תו תקן 225   18.5.14</a:t>
            </a:r>
          </a:p>
        </p:txBody>
      </p:sp>
    </p:spTree>
  </p:cSld>
  <p:clrMapOvr>
    <a:masterClrMapping/>
  </p:clrMapOvr>
  <mc:AlternateContent xmlns:mc="http://schemas.openxmlformats.org/markup-compatibility/2006">
    <mc:Choice xmlns:p14="http://schemas.microsoft.com/office/powerpoint/2010/main" xmlns=""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3"/>
          <p:cNvSpPr txBox="1">
            <a:spLocks noChangeArrowheads="1"/>
          </p:cNvSpPr>
          <p:nvPr/>
        </p:nvSpPr>
        <p:spPr bwMode="auto">
          <a:xfrm>
            <a:off x="1043608" y="1841242"/>
            <a:ext cx="7886080" cy="44012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0">
              <a:spcBef>
                <a:spcPts val="600"/>
              </a:spcBef>
              <a:buFont typeface="+mj-lt"/>
              <a:buAutoNum type="arabicPeriod"/>
            </a:pPr>
            <a:r>
              <a:rPr lang="he-IL" sz="2000" dirty="0" smtClean="0">
                <a:latin typeface="David" panose="020E0502060401010101" pitchFamily="34" charset="-79"/>
                <a:cs typeface="David" panose="020E0502060401010101" pitchFamily="34" charset="-79"/>
              </a:rPr>
              <a:t>מטרת המכון לוודא</a:t>
            </a:r>
            <a:r>
              <a:rPr lang="he-IL" sz="2000" dirty="0">
                <a:latin typeface="David" panose="020E0502060401010101" pitchFamily="34" charset="-79"/>
                <a:cs typeface="David" panose="020E0502060401010101" pitchFamily="34" charset="-79"/>
              </a:rPr>
              <a:t>, שמערכת האיכות של היצרן פועלת ומתפקדת כנדרש. האחריות לשמירה על איכות המוצרים ועל התאמתן לתקנים החלים על המוצר – היא  על  היצרן. באחריות היצרן לבדוק בכוחות עצמו את תכונות המוצרים אותם הוא מייצר, כדי לוודא שהם מתאימים לכל דרישות התקנים החלים על המוצר. </a:t>
            </a:r>
            <a:endParaRPr lang="he-IL" sz="2000" dirty="0" smtClean="0">
              <a:latin typeface="David" panose="020E0502060401010101" pitchFamily="34" charset="-79"/>
              <a:cs typeface="David" panose="020E0502060401010101" pitchFamily="34" charset="-79"/>
            </a:endParaRPr>
          </a:p>
          <a:p>
            <a:pPr lvl="0">
              <a:spcBef>
                <a:spcPts val="600"/>
              </a:spcBef>
              <a:buFont typeface="+mj-lt"/>
              <a:buAutoNum type="arabicPeriod"/>
            </a:pPr>
            <a:r>
              <a:rPr lang="he-IL" sz="2000" dirty="0" smtClean="0">
                <a:latin typeface="David" panose="020E0502060401010101" pitchFamily="34" charset="-79"/>
                <a:cs typeface="David" panose="020E0502060401010101" pitchFamily="34" charset="-79"/>
              </a:rPr>
              <a:t>בסיס </a:t>
            </a:r>
            <a:r>
              <a:rPr lang="he-IL" sz="2000" dirty="0">
                <a:latin typeface="David" panose="020E0502060401010101" pitchFamily="34" charset="-79"/>
                <a:cs typeface="David" panose="020E0502060401010101" pitchFamily="34" charset="-79"/>
              </a:rPr>
              <a:t>משטר הפיקוח אותו מבצע המכון הוא בחינות תהליך להתאמת מוצר לתיק המוצר ולתוכנית האיכות ואילו בדיקות המוצרים נעשות בעיקרן על ידי היצרן.</a:t>
            </a:r>
            <a:endParaRPr lang="en-US" sz="2000" dirty="0">
              <a:latin typeface="David" panose="020E0502060401010101" pitchFamily="34" charset="-79"/>
              <a:cs typeface="David" panose="020E0502060401010101" pitchFamily="34" charset="-79"/>
            </a:endParaRPr>
          </a:p>
          <a:p>
            <a:pPr eaLnBrk="1" hangingPunct="1">
              <a:spcBef>
                <a:spcPts val="600"/>
              </a:spcBef>
              <a:buFontTx/>
              <a:buAutoNum type="arabicPeriod"/>
            </a:pPr>
            <a:r>
              <a:rPr lang="he-IL" altLang="en-US" sz="2000" dirty="0" smtClean="0">
                <a:latin typeface="David" panose="020E0502060401010101" pitchFamily="34" charset="-79"/>
                <a:cs typeface="David" panose="020E0502060401010101" pitchFamily="34" charset="-79"/>
              </a:rPr>
              <a:t>נספח התנאים המיוחדים  (</a:t>
            </a:r>
            <a:r>
              <a:rPr lang="he-IL" altLang="en-US" sz="2000" dirty="0" err="1" smtClean="0">
                <a:latin typeface="David" panose="020E0502060401010101" pitchFamily="34" charset="-79"/>
                <a:cs typeface="David" panose="020E0502060401010101" pitchFamily="34" charset="-79"/>
              </a:rPr>
              <a:t>נת"מ</a:t>
            </a:r>
            <a:r>
              <a:rPr lang="he-IL" altLang="en-US" sz="2000" dirty="0" smtClean="0">
                <a:latin typeface="David" panose="020E0502060401010101" pitchFamily="34" charset="-79"/>
                <a:cs typeface="David" panose="020E0502060401010101" pitchFamily="34" charset="-79"/>
              </a:rPr>
              <a:t>) קובע את תוכנית הפקוח למוצר. נספח התנאים המיוחדים יערך בהתאם להנחיות נוהל מת"י 006.לוועדה המקצועית  שיקול דעת להמליץ להחמיר או להקל  בפקוח על מוצר. החלטה תתקבל על ידי וועדת ההיתרים.</a:t>
            </a:r>
          </a:p>
          <a:p>
            <a:pPr eaLnBrk="1" hangingPunct="1">
              <a:spcBef>
                <a:spcPts val="600"/>
              </a:spcBef>
              <a:buFontTx/>
              <a:buAutoNum type="arabicPeriod"/>
            </a:pPr>
            <a:r>
              <a:rPr lang="he-IL" altLang="en-US" sz="2000" dirty="0" smtClean="0">
                <a:latin typeface="David" panose="020E0502060401010101" pitchFamily="34" charset="-79"/>
                <a:cs typeface="David" panose="020E0502060401010101" pitchFamily="34" charset="-79"/>
              </a:rPr>
              <a:t>התנאים מיוחדים יהיו אחידים ויחולו על  המוצרים המתייחסים לאותו תקן .</a:t>
            </a:r>
          </a:p>
        </p:txBody>
      </p:sp>
      <p:sp>
        <p:nvSpPr>
          <p:cNvPr id="5" name="TextBox 4"/>
          <p:cNvSpPr txBox="1"/>
          <p:nvPr/>
        </p:nvSpPr>
        <p:spPr>
          <a:xfrm>
            <a:off x="1115616" y="548680"/>
            <a:ext cx="7394998" cy="1089529"/>
          </a:xfrm>
          <a:prstGeom prst="rect">
            <a:avLst/>
          </a:prstGeom>
          <a:noFill/>
        </p:spPr>
        <p:txBody>
          <a:bodyPr rtlCol="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ct val="90000"/>
              </a:lnSpc>
              <a:defRPr/>
            </a:pPr>
            <a:r>
              <a:rPr lang="he-IL" sz="3600" b="1" spc="50" dirty="0">
                <a:ln w="11430"/>
                <a:solidFill>
                  <a:srgbClr val="FF0000"/>
                </a:solidFill>
                <a:effectLst>
                  <a:outerShdw blurRad="76200" dist="50800" dir="5400000" algn="tl" rotWithShape="0">
                    <a:srgbClr val="000000">
                      <a:alpha val="65000"/>
                    </a:srgbClr>
                  </a:outerShdw>
                </a:effectLst>
              </a:rPr>
              <a:t>נוהל מת"י 006 – הצעה </a:t>
            </a:r>
            <a:r>
              <a:rPr lang="he-IL" sz="3600" b="1" spc="50" dirty="0" err="1" smtClean="0">
                <a:ln w="11430"/>
                <a:solidFill>
                  <a:srgbClr val="FF0000"/>
                </a:solidFill>
                <a:effectLst>
                  <a:outerShdw blurRad="76200" dist="50800" dir="5400000" algn="tl" rotWithShape="0">
                    <a:srgbClr val="000000">
                      <a:alpha val="65000"/>
                    </a:srgbClr>
                  </a:outerShdw>
                </a:effectLst>
              </a:rPr>
              <a:t>לרוויזיה</a:t>
            </a:r>
            <a:endParaRPr lang="he-IL" sz="3600" b="1" spc="50" dirty="0" smtClean="0">
              <a:ln w="11430"/>
              <a:solidFill>
                <a:srgbClr val="FF0000"/>
              </a:solidFill>
              <a:effectLst>
                <a:outerShdw blurRad="76200" dist="50800" dir="5400000" algn="tl" rotWithShape="0">
                  <a:srgbClr val="000000">
                    <a:alpha val="65000"/>
                  </a:srgbClr>
                </a:outerShdw>
              </a:effectLst>
            </a:endParaRPr>
          </a:p>
          <a:p>
            <a:pPr algn="ctr">
              <a:lnSpc>
                <a:spcPct val="90000"/>
              </a:lnSpc>
              <a:defRPr/>
            </a:pPr>
            <a:r>
              <a:rPr lang="he-IL" sz="3600" b="1" spc="50" dirty="0" smtClean="0">
                <a:ln w="11430"/>
                <a:solidFill>
                  <a:srgbClr val="FF0000"/>
                </a:solidFill>
                <a:effectLst>
                  <a:outerShdw blurRad="76200" dist="50800" dir="5400000" algn="tl" rotWithShape="0">
                    <a:srgbClr val="000000">
                      <a:alpha val="65000"/>
                    </a:srgbClr>
                  </a:outerShdw>
                </a:effectLst>
              </a:rPr>
              <a:t>עקרונות</a:t>
            </a:r>
            <a:r>
              <a:rPr lang="he-IL" sz="2400" b="1" spc="50" dirty="0" smtClean="0">
                <a:ln w="11430"/>
                <a:solidFill>
                  <a:srgbClr val="FF0000"/>
                </a:solidFill>
                <a:effectLst>
                  <a:outerShdw blurRad="76200" dist="50800" dir="5400000" algn="tl" rotWithShape="0">
                    <a:srgbClr val="000000">
                      <a:alpha val="65000"/>
                    </a:srgbClr>
                  </a:outerShdw>
                </a:effectLst>
              </a:rPr>
              <a:t>[1]</a:t>
            </a:r>
            <a:endParaRPr lang="he-IL" sz="3600" b="1" spc="50" dirty="0">
              <a:ln w="11430"/>
              <a:solidFill>
                <a:srgbClr val="FF0000"/>
              </a:solidFill>
              <a:effectLst>
                <a:outerShdw blurRad="76200" dist="50800" dir="5400000" algn="tl" rotWithShape="0">
                  <a:srgbClr val="000000">
                    <a:alpha val="65000"/>
                  </a:srgbClr>
                </a:outerShdw>
              </a:effectLst>
            </a:endParaRPr>
          </a:p>
        </p:txBody>
      </p:sp>
      <p:sp>
        <p:nvSpPr>
          <p:cNvPr id="29700" name="מציין מיקום של מספר שקופית 4"/>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97973B4-6F84-44A4-968D-230061E42689}" type="slidenum">
              <a:rPr lang="he-IL" altLang="en-US">
                <a:solidFill>
                  <a:srgbClr val="898989"/>
                </a:solidFill>
                <a:latin typeface="Calibri" panose="020F0502020204030204" pitchFamily="34" charset="0"/>
              </a:rPr>
              <a:pPr eaLnBrk="1" hangingPunct="1"/>
              <a:t>4</a:t>
            </a:fld>
            <a:endParaRPr lang="he-IL" altLang="en-US">
              <a:solidFill>
                <a:srgbClr val="898989"/>
              </a:solidFill>
              <a:latin typeface="Calibri" panose="020F0502020204030204" pitchFamily="34" charset="0"/>
            </a:endParaRPr>
          </a:p>
        </p:txBody>
      </p:sp>
      <p:sp>
        <p:nvSpPr>
          <p:cNvPr id="6" name="מציין מיקום של כותרת תחתונה 5"/>
          <p:cNvSpPr>
            <a:spLocks noGrp="1"/>
          </p:cNvSpPr>
          <p:nvPr>
            <p:ph type="ftr" sz="quarter" idx="11"/>
          </p:nvPr>
        </p:nvSpPr>
        <p:spPr/>
        <p:txBody>
          <a:bodyPr/>
          <a:lstStyle/>
          <a:p>
            <a:pPr>
              <a:defRPr/>
            </a:pPr>
            <a:r>
              <a:rPr lang="he-IL"/>
              <a:t>מינהלת תו תקן 225   18.5.14</a:t>
            </a:r>
          </a:p>
        </p:txBody>
      </p:sp>
    </p:spTree>
    <p:extLst>
      <p:ext uri="{BB962C8B-B14F-4D97-AF65-F5344CB8AC3E}">
        <p14:creationId xmlns:p14="http://schemas.microsoft.com/office/powerpoint/2010/main" xmlns="" val="2882522137"/>
      </p:ext>
    </p:extLst>
  </p:cSld>
  <p:clrMapOvr>
    <a:masterClrMapping/>
  </p:clrMapOvr>
  <mc:AlternateContent xmlns:mc="http://schemas.openxmlformats.org/markup-compatibility/2006">
    <mc:Choice xmlns:p14="http://schemas.microsoft.com/office/powerpoint/2010/main" xmlns=""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3"/>
          <p:cNvSpPr txBox="1">
            <a:spLocks noChangeArrowheads="1"/>
          </p:cNvSpPr>
          <p:nvPr/>
        </p:nvSpPr>
        <p:spPr bwMode="auto">
          <a:xfrm>
            <a:off x="1187624" y="2420888"/>
            <a:ext cx="7670056" cy="22467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eaLnBrk="1" hangingPunct="1">
              <a:spcBef>
                <a:spcPct val="50000"/>
              </a:spcBef>
            </a:pPr>
            <a:r>
              <a:rPr lang="he-IL" altLang="en-US" sz="2000" dirty="0" smtClean="0">
                <a:latin typeface="David" panose="020E0502060401010101" pitchFamily="34" charset="-79"/>
                <a:cs typeface="David" panose="020E0502060401010101" pitchFamily="34" charset="-79"/>
              </a:rPr>
              <a:t>5.    התנאים המיוחדים מאפשרים החמרות בתנאי הפיקוח ליצרנים שנמצאו </a:t>
            </a:r>
            <a:r>
              <a:rPr lang="he-IL" altLang="en-US" sz="2000" dirty="0">
                <a:latin typeface="David" panose="020E0502060401010101" pitchFamily="34" charset="-79"/>
                <a:cs typeface="David" panose="020E0502060401010101" pitchFamily="34" charset="-79"/>
              </a:rPr>
              <a:t> </a:t>
            </a:r>
            <a:r>
              <a:rPr lang="he-IL" altLang="en-US" sz="2000" dirty="0" smtClean="0">
                <a:latin typeface="David" panose="020E0502060401010101" pitchFamily="34" charset="-79"/>
                <a:cs typeface="David" panose="020E0502060401010101" pitchFamily="34" charset="-79"/>
              </a:rPr>
              <a:t> </a:t>
            </a:r>
            <a:r>
              <a:rPr lang="en-US" altLang="en-US" sz="2000" dirty="0" smtClean="0">
                <a:latin typeface="David" panose="020E0502060401010101" pitchFamily="34" charset="-79"/>
                <a:cs typeface="David" panose="020E0502060401010101" pitchFamily="34" charset="-79"/>
              </a:rPr>
              <a:t/>
            </a:r>
            <a:br>
              <a:rPr lang="en-US" altLang="en-US" sz="2000" dirty="0" smtClean="0">
                <a:latin typeface="David" panose="020E0502060401010101" pitchFamily="34" charset="-79"/>
                <a:cs typeface="David" panose="020E0502060401010101" pitchFamily="34" charset="-79"/>
              </a:rPr>
            </a:br>
            <a:r>
              <a:rPr lang="he-IL" altLang="en-US" sz="2000" dirty="0" smtClean="0">
                <a:latin typeface="David" panose="020E0502060401010101" pitchFamily="34" charset="-79"/>
                <a:cs typeface="David" panose="020E0502060401010101" pitchFamily="34" charset="-79"/>
              </a:rPr>
              <a:t>       ליקויים במוצריהם או במערכות האיכות שלהם.</a:t>
            </a:r>
          </a:p>
          <a:p>
            <a:pPr marL="365125" indent="-365125" eaLnBrk="1" hangingPunct="1">
              <a:spcBef>
                <a:spcPct val="50000"/>
              </a:spcBef>
            </a:pPr>
            <a:r>
              <a:rPr lang="he-IL" altLang="en-US" sz="2000" dirty="0" smtClean="0">
                <a:latin typeface="David" panose="020E0502060401010101" pitchFamily="34" charset="-79"/>
                <a:cs typeface="David" panose="020E0502060401010101" pitchFamily="34" charset="-79"/>
              </a:rPr>
              <a:t>6.   באם יצרן אינו יכול לבצע את תוכנית האיכות שאישרה הוועדה המקצועית (בדיקות חלקיות), יבצע המכון את הבדיקות במקום היצרן.</a:t>
            </a:r>
          </a:p>
          <a:p>
            <a:pPr marL="0" indent="0" eaLnBrk="1" hangingPunct="1">
              <a:spcBef>
                <a:spcPct val="50000"/>
              </a:spcBef>
            </a:pPr>
            <a:r>
              <a:rPr lang="he-IL" altLang="en-US" sz="2000" dirty="0" smtClean="0">
                <a:latin typeface="David" panose="020E0502060401010101" pitchFamily="34" charset="-79"/>
                <a:cs typeface="David" panose="020E0502060401010101" pitchFamily="34" charset="-79"/>
              </a:rPr>
              <a:t>7.   כל נת"מ חדש,או שינוי בנת"מ יופץ להערות הציבור, ליצרנים ולבעלי עניין. את </a:t>
            </a:r>
            <a:r>
              <a:rPr lang="en-US" altLang="en-US" sz="2000" dirty="0" smtClean="0">
                <a:latin typeface="David" panose="020E0502060401010101" pitchFamily="34" charset="-79"/>
                <a:cs typeface="David" panose="020E0502060401010101" pitchFamily="34" charset="-79"/>
              </a:rPr>
              <a:t/>
            </a:r>
            <a:br>
              <a:rPr lang="en-US" altLang="en-US" sz="2000" dirty="0" smtClean="0">
                <a:latin typeface="David" panose="020E0502060401010101" pitchFamily="34" charset="-79"/>
                <a:cs typeface="David" panose="020E0502060401010101" pitchFamily="34" charset="-79"/>
              </a:rPr>
            </a:br>
            <a:r>
              <a:rPr lang="he-IL" altLang="en-US" sz="2000" dirty="0" smtClean="0">
                <a:latin typeface="David" panose="020E0502060401010101" pitchFamily="34" charset="-79"/>
                <a:cs typeface="David" panose="020E0502060401010101" pitchFamily="34" charset="-79"/>
              </a:rPr>
              <a:t>      הנת"מ תאשר ועדת ההיתרים בהמלצת הועדה המקצועית.</a:t>
            </a:r>
            <a:endParaRPr lang="he-IL" altLang="en-US" sz="2000" dirty="0">
              <a:latin typeface="David" panose="020E0502060401010101" pitchFamily="34" charset="-79"/>
              <a:cs typeface="David" panose="020E0502060401010101" pitchFamily="34" charset="-79"/>
            </a:endParaRPr>
          </a:p>
        </p:txBody>
      </p:sp>
      <p:sp>
        <p:nvSpPr>
          <p:cNvPr id="5" name="TextBox 4"/>
          <p:cNvSpPr txBox="1"/>
          <p:nvPr/>
        </p:nvSpPr>
        <p:spPr>
          <a:xfrm>
            <a:off x="1115616" y="548680"/>
            <a:ext cx="7394998" cy="1089529"/>
          </a:xfrm>
          <a:prstGeom prst="rect">
            <a:avLst/>
          </a:prstGeom>
          <a:noFill/>
        </p:spPr>
        <p:txBody>
          <a:bodyPr rtlCol="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ct val="90000"/>
              </a:lnSpc>
              <a:defRPr/>
            </a:pPr>
            <a:r>
              <a:rPr lang="he-IL" sz="3600" b="1" spc="50" dirty="0">
                <a:ln w="11430"/>
                <a:solidFill>
                  <a:srgbClr val="FF0000"/>
                </a:solidFill>
                <a:effectLst>
                  <a:outerShdw blurRad="76200" dist="50800" dir="5400000" algn="tl" rotWithShape="0">
                    <a:srgbClr val="000000">
                      <a:alpha val="65000"/>
                    </a:srgbClr>
                  </a:outerShdw>
                </a:effectLst>
              </a:rPr>
              <a:t>נוהל מת"י 006 – הצעה </a:t>
            </a:r>
            <a:r>
              <a:rPr lang="he-IL" sz="3600" b="1" spc="50" dirty="0" err="1" smtClean="0">
                <a:ln w="11430"/>
                <a:solidFill>
                  <a:srgbClr val="FF0000"/>
                </a:solidFill>
                <a:effectLst>
                  <a:outerShdw blurRad="76200" dist="50800" dir="5400000" algn="tl" rotWithShape="0">
                    <a:srgbClr val="000000">
                      <a:alpha val="65000"/>
                    </a:srgbClr>
                  </a:outerShdw>
                </a:effectLst>
              </a:rPr>
              <a:t>לרוויזיה</a:t>
            </a:r>
            <a:endParaRPr lang="he-IL" sz="3600" b="1" spc="50" dirty="0" smtClean="0">
              <a:ln w="11430"/>
              <a:solidFill>
                <a:srgbClr val="FF0000"/>
              </a:solidFill>
              <a:effectLst>
                <a:outerShdw blurRad="76200" dist="50800" dir="5400000" algn="tl" rotWithShape="0">
                  <a:srgbClr val="000000">
                    <a:alpha val="65000"/>
                  </a:srgbClr>
                </a:outerShdw>
              </a:effectLst>
            </a:endParaRPr>
          </a:p>
          <a:p>
            <a:pPr algn="ctr">
              <a:lnSpc>
                <a:spcPct val="90000"/>
              </a:lnSpc>
              <a:defRPr/>
            </a:pPr>
            <a:r>
              <a:rPr lang="he-IL" sz="3600" b="1" spc="50" dirty="0" smtClean="0">
                <a:ln w="11430"/>
                <a:solidFill>
                  <a:srgbClr val="FF0000"/>
                </a:solidFill>
                <a:effectLst>
                  <a:outerShdw blurRad="76200" dist="50800" dir="5400000" algn="tl" rotWithShape="0">
                    <a:srgbClr val="000000">
                      <a:alpha val="65000"/>
                    </a:srgbClr>
                  </a:outerShdw>
                </a:effectLst>
              </a:rPr>
              <a:t>עקרונות</a:t>
            </a:r>
            <a:r>
              <a:rPr lang="he-IL" sz="2400" b="1" spc="50" dirty="0" smtClean="0">
                <a:ln w="11430"/>
                <a:solidFill>
                  <a:srgbClr val="FF0000"/>
                </a:solidFill>
                <a:effectLst>
                  <a:outerShdw blurRad="76200" dist="50800" dir="5400000" algn="tl" rotWithShape="0">
                    <a:srgbClr val="000000">
                      <a:alpha val="65000"/>
                    </a:srgbClr>
                  </a:outerShdw>
                </a:effectLst>
              </a:rPr>
              <a:t>[2]</a:t>
            </a:r>
            <a:endParaRPr lang="he-IL" sz="3600" b="1" spc="50" dirty="0">
              <a:ln w="11430"/>
              <a:solidFill>
                <a:srgbClr val="FF0000"/>
              </a:solidFill>
              <a:effectLst>
                <a:outerShdw blurRad="76200" dist="50800" dir="5400000" algn="tl" rotWithShape="0">
                  <a:srgbClr val="000000">
                    <a:alpha val="65000"/>
                  </a:srgbClr>
                </a:outerShdw>
              </a:effectLst>
            </a:endParaRPr>
          </a:p>
        </p:txBody>
      </p:sp>
      <p:sp>
        <p:nvSpPr>
          <p:cNvPr id="29700" name="מציין מיקום של מספר שקופית 4"/>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97973B4-6F84-44A4-968D-230061E42689}" type="slidenum">
              <a:rPr lang="he-IL" altLang="en-US">
                <a:solidFill>
                  <a:srgbClr val="898989"/>
                </a:solidFill>
                <a:latin typeface="Calibri" panose="020F0502020204030204" pitchFamily="34" charset="0"/>
              </a:rPr>
              <a:pPr eaLnBrk="1" hangingPunct="1"/>
              <a:t>5</a:t>
            </a:fld>
            <a:endParaRPr lang="he-IL" altLang="en-US">
              <a:solidFill>
                <a:srgbClr val="898989"/>
              </a:solidFill>
              <a:latin typeface="Calibri" panose="020F0502020204030204" pitchFamily="34" charset="0"/>
            </a:endParaRPr>
          </a:p>
        </p:txBody>
      </p:sp>
      <p:sp>
        <p:nvSpPr>
          <p:cNvPr id="6" name="מציין מיקום של כותרת תחתונה 5"/>
          <p:cNvSpPr>
            <a:spLocks noGrp="1"/>
          </p:cNvSpPr>
          <p:nvPr>
            <p:ph type="ftr" sz="quarter" idx="11"/>
          </p:nvPr>
        </p:nvSpPr>
        <p:spPr/>
        <p:txBody>
          <a:bodyPr/>
          <a:lstStyle/>
          <a:p>
            <a:pPr>
              <a:defRPr/>
            </a:pPr>
            <a:r>
              <a:rPr lang="he-IL"/>
              <a:t>מינהלת תו תקן 225   18.5.14</a:t>
            </a:r>
          </a:p>
        </p:txBody>
      </p:sp>
    </p:spTree>
  </p:cSld>
  <p:clrMapOvr>
    <a:masterClrMapping/>
  </p:clrMapOvr>
  <mc:AlternateContent xmlns:mc="http://schemas.openxmlformats.org/markup-compatibility/2006">
    <mc:Choice xmlns:p14="http://schemas.microsoft.com/office/powerpoint/2010/main" xmlns=""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כותרת 1"/>
          <p:cNvSpPr>
            <a:spLocks noGrp="1"/>
          </p:cNvSpPr>
          <p:nvPr>
            <p:ph type="title"/>
          </p:nvPr>
        </p:nvSpPr>
        <p:spPr>
          <a:xfrm>
            <a:off x="25275" y="485800"/>
            <a:ext cx="8939213" cy="1143000"/>
          </a:xfrm>
        </p:spPr>
        <p:txBody>
          <a:bodyPr/>
          <a:lstStyle/>
          <a:p>
            <a:pPr>
              <a:defRPr/>
            </a:pPr>
            <a:r>
              <a:rPr lang="he-IL" sz="3200" spc="50" dirty="0">
                <a:ln w="11430"/>
                <a:solidFill>
                  <a:srgbClr val="FF0000"/>
                </a:solidFill>
                <a:effectLst>
                  <a:outerShdw blurRad="76200" dist="50800" dir="5400000" algn="tl" rotWithShape="0">
                    <a:srgbClr val="000000">
                      <a:alpha val="65000"/>
                    </a:srgbClr>
                  </a:outerShdw>
                </a:effectLst>
              </a:rPr>
              <a:t>נוהל מת"י 006 – הצעה </a:t>
            </a:r>
            <a:r>
              <a:rPr lang="he-IL" sz="3200" spc="50" dirty="0" err="1">
                <a:ln w="11430"/>
                <a:solidFill>
                  <a:srgbClr val="FF0000"/>
                </a:solidFill>
                <a:effectLst>
                  <a:outerShdw blurRad="76200" dist="50800" dir="5400000" algn="tl" rotWithShape="0">
                    <a:srgbClr val="000000">
                      <a:alpha val="65000"/>
                    </a:srgbClr>
                  </a:outerShdw>
                </a:effectLst>
              </a:rPr>
              <a:t>לרוויזיה</a:t>
            </a:r>
            <a:r>
              <a:rPr lang="he-IL" sz="3200" spc="50" dirty="0">
                <a:ln w="11430"/>
                <a:solidFill>
                  <a:srgbClr val="FF0000"/>
                </a:solidFill>
                <a:effectLst>
                  <a:outerShdw blurRad="76200" dist="50800" dir="5400000" algn="tl" rotWithShape="0">
                    <a:srgbClr val="000000">
                      <a:alpha val="65000"/>
                    </a:srgbClr>
                  </a:outerShdw>
                </a:effectLst>
              </a:rPr>
              <a:t/>
            </a:r>
            <a:br>
              <a:rPr lang="he-IL" sz="3200" spc="50" dirty="0">
                <a:ln w="11430"/>
                <a:solidFill>
                  <a:srgbClr val="FF0000"/>
                </a:solidFill>
                <a:effectLst>
                  <a:outerShdw blurRad="76200" dist="50800" dir="5400000" algn="tl" rotWithShape="0">
                    <a:srgbClr val="000000">
                      <a:alpha val="65000"/>
                    </a:srgbClr>
                  </a:outerShdw>
                </a:effectLst>
              </a:rPr>
            </a:br>
            <a:r>
              <a:rPr lang="he-IL" sz="3200" spc="50" dirty="0">
                <a:ln w="11430"/>
                <a:solidFill>
                  <a:srgbClr val="FF0000"/>
                </a:solidFill>
                <a:effectLst>
                  <a:outerShdw blurRad="76200" dist="50800" dir="5400000" algn="tl" rotWithShape="0">
                    <a:srgbClr val="000000">
                      <a:alpha val="65000"/>
                    </a:srgbClr>
                  </a:outerShdw>
                </a:effectLst>
              </a:rPr>
              <a:t>הנחיות לקביעת מספר פעולות </a:t>
            </a:r>
            <a:r>
              <a:rPr lang="he-IL" sz="3200" spc="50" dirty="0" smtClean="0">
                <a:ln w="11430"/>
                <a:solidFill>
                  <a:srgbClr val="FF0000"/>
                </a:solidFill>
                <a:effectLst>
                  <a:outerShdw blurRad="76200" dist="50800" dir="5400000" algn="tl" rotWithShape="0">
                    <a:srgbClr val="000000">
                      <a:alpha val="65000"/>
                    </a:srgbClr>
                  </a:outerShdw>
                </a:effectLst>
              </a:rPr>
              <a:t>הפיקוח</a:t>
            </a:r>
            <a:r>
              <a:rPr lang="he-IL" sz="2000" spc="50" dirty="0" smtClean="0">
                <a:ln w="11430"/>
                <a:solidFill>
                  <a:srgbClr val="FF0000"/>
                </a:solidFill>
                <a:effectLst>
                  <a:outerShdw blurRad="76200" dist="50800" dir="5400000" algn="tl" rotWithShape="0">
                    <a:srgbClr val="000000">
                      <a:alpha val="65000"/>
                    </a:srgbClr>
                  </a:outerShdw>
                </a:effectLst>
              </a:rPr>
              <a:t>[1]</a:t>
            </a:r>
            <a:endParaRPr lang="he-IL" sz="3200" spc="50" dirty="0">
              <a:ln w="11430"/>
              <a:solidFill>
                <a:srgbClr val="FF0000"/>
              </a:solidFill>
              <a:effectLst>
                <a:outerShdw blurRad="76200" dist="50800" dir="5400000" algn="tl" rotWithShape="0">
                  <a:srgbClr val="000000">
                    <a:alpha val="65000"/>
                  </a:srgbClr>
                </a:outerShdw>
              </a:effectLst>
            </a:endParaRPr>
          </a:p>
        </p:txBody>
      </p:sp>
      <p:sp>
        <p:nvSpPr>
          <p:cNvPr id="3" name="מציין מיקום תוכן 2"/>
          <p:cNvSpPr>
            <a:spLocks noGrp="1"/>
          </p:cNvSpPr>
          <p:nvPr>
            <p:ph idx="1"/>
          </p:nvPr>
        </p:nvSpPr>
        <p:spPr>
          <a:xfrm>
            <a:off x="971601" y="1556221"/>
            <a:ext cx="7715200" cy="4537075"/>
          </a:xfrm>
        </p:spPr>
        <p:txBody>
          <a:bodyPr/>
          <a:lstStyle/>
          <a:p>
            <a:pPr>
              <a:spcBef>
                <a:spcPts val="0"/>
              </a:spcBef>
              <a:defRPr/>
            </a:pPr>
            <a:r>
              <a:rPr lang="he-IL" sz="2000" b="0" dirty="0">
                <a:solidFill>
                  <a:schemeClr val="tx1"/>
                </a:solidFill>
                <a:latin typeface="David" pitchFamily="34" charset="-79"/>
                <a:cs typeface="David" pitchFamily="34" charset="-79"/>
              </a:rPr>
              <a:t>בבואה להמליץ על מספר וסוג הבדיקות תבחן ועדה המקצועית את הפרמטרים הבאים:</a:t>
            </a:r>
          </a:p>
          <a:p>
            <a:pPr lvl="1">
              <a:spcBef>
                <a:spcPts val="0"/>
              </a:spcBef>
              <a:defRPr/>
            </a:pPr>
            <a:r>
              <a:rPr lang="he-IL" sz="2000" b="0" dirty="0">
                <a:solidFill>
                  <a:schemeClr val="tx1"/>
                </a:solidFill>
                <a:latin typeface="David" pitchFamily="34" charset="-79"/>
                <a:cs typeface="David" pitchFamily="34" charset="-79"/>
              </a:rPr>
              <a:t>אופיים הטכני של המוצרים</a:t>
            </a:r>
          </a:p>
          <a:p>
            <a:pPr lvl="1">
              <a:spcBef>
                <a:spcPts val="0"/>
              </a:spcBef>
              <a:defRPr/>
            </a:pPr>
            <a:r>
              <a:rPr lang="he-IL" sz="2000" b="0" dirty="0">
                <a:solidFill>
                  <a:schemeClr val="tx1"/>
                </a:solidFill>
                <a:latin typeface="David" pitchFamily="34" charset="-79"/>
                <a:cs typeface="David" pitchFamily="34" charset="-79"/>
              </a:rPr>
              <a:t>מורכבות תהליך הייצור</a:t>
            </a:r>
          </a:p>
          <a:p>
            <a:pPr lvl="1">
              <a:spcBef>
                <a:spcPts val="0"/>
              </a:spcBef>
              <a:defRPr/>
            </a:pPr>
            <a:r>
              <a:rPr lang="he-IL" sz="2000" b="0" dirty="0">
                <a:solidFill>
                  <a:schemeClr val="tx1"/>
                </a:solidFill>
                <a:latin typeface="David" pitchFamily="34" charset="-79"/>
                <a:cs typeface="David" pitchFamily="34" charset="-79"/>
              </a:rPr>
              <a:t>תכיפות השינויים בתכן המוצר</a:t>
            </a:r>
          </a:p>
          <a:p>
            <a:pPr lvl="1">
              <a:spcBef>
                <a:spcPts val="0"/>
              </a:spcBef>
              <a:defRPr/>
            </a:pPr>
            <a:r>
              <a:rPr lang="he-IL" sz="2000" b="0" dirty="0">
                <a:solidFill>
                  <a:schemeClr val="tx1"/>
                </a:solidFill>
                <a:latin typeface="David" pitchFamily="34" charset="-79"/>
                <a:cs typeface="David" pitchFamily="34" charset="-79"/>
              </a:rPr>
              <a:t>מידת הסכנה הטמונה במוצר</a:t>
            </a:r>
          </a:p>
          <a:p>
            <a:pPr>
              <a:lnSpc>
                <a:spcPct val="120000"/>
              </a:lnSpc>
              <a:defRPr/>
            </a:pPr>
            <a:r>
              <a:rPr lang="he-IL" sz="2000" u="sng" dirty="0" smtClean="0">
                <a:solidFill>
                  <a:schemeClr val="tx1"/>
                </a:solidFill>
                <a:latin typeface="David" pitchFamily="34" charset="-79"/>
                <a:cs typeface="David" pitchFamily="34" charset="-79"/>
              </a:rPr>
              <a:t>בדיקה מלאה  </a:t>
            </a:r>
            <a:r>
              <a:rPr lang="he-IL" sz="2000" dirty="0" smtClean="0">
                <a:solidFill>
                  <a:schemeClr val="tx1"/>
                </a:solidFill>
                <a:latin typeface="David" pitchFamily="34" charset="-79"/>
                <a:cs typeface="David" pitchFamily="34" charset="-79"/>
              </a:rPr>
              <a:t>- </a:t>
            </a:r>
            <a:r>
              <a:rPr lang="he-IL" sz="2000" b="0" dirty="0" smtClean="0">
                <a:solidFill>
                  <a:schemeClr val="tx1"/>
                </a:solidFill>
                <a:latin typeface="David" pitchFamily="34" charset="-79"/>
                <a:cs typeface="David" pitchFamily="34" charset="-79"/>
              </a:rPr>
              <a:t>תבוצע בשלב ברורים מוקדמים או כאשר חלו שינויים מהותיים בתכן המוצר או בתקן המוצר. במוצרים ברמת סיכון גבוהה, תחול בדיקה מלאה גם בשלב  הפיקוח השוטף בתדירות מינימלית של פעם בחמש שנים.</a:t>
            </a:r>
          </a:p>
          <a:p>
            <a:pPr>
              <a:lnSpc>
                <a:spcPct val="120000"/>
              </a:lnSpc>
              <a:defRPr/>
            </a:pPr>
            <a:r>
              <a:rPr lang="he-IL" sz="2000" u="sng" dirty="0" smtClean="0">
                <a:solidFill>
                  <a:schemeClr val="tx1"/>
                </a:solidFill>
                <a:latin typeface="David" pitchFamily="34" charset="-79"/>
                <a:cs typeface="David" pitchFamily="34" charset="-79"/>
              </a:rPr>
              <a:t>בדיקות </a:t>
            </a:r>
            <a:r>
              <a:rPr lang="he-IL" sz="2000" u="sng" dirty="0">
                <a:solidFill>
                  <a:schemeClr val="tx1"/>
                </a:solidFill>
                <a:latin typeface="David" pitchFamily="34" charset="-79"/>
                <a:cs typeface="David" pitchFamily="34" charset="-79"/>
              </a:rPr>
              <a:t>חלקיות- </a:t>
            </a:r>
            <a:r>
              <a:rPr lang="he-IL" sz="2000" b="0" dirty="0">
                <a:solidFill>
                  <a:schemeClr val="tx1"/>
                </a:solidFill>
                <a:latin typeface="David" pitchFamily="34" charset="-79"/>
                <a:cs typeface="David" pitchFamily="34" charset="-79"/>
              </a:rPr>
              <a:t>בכל שנה יבצע המכון בדיקה חלקית אחת למשפחה לסעיפים קריטיים/בטיחותיים בתקן. יתר הבדיקות החלקיות יבוצעו על ידי היצרן בעצמו ובאחריותו. אם היצרן אינו יכול לבצע את הבדיקות החלקיות בעצמו יבצע המכון את הבדיקות במקום היצרן.</a:t>
            </a:r>
          </a:p>
          <a:p>
            <a:pPr>
              <a:lnSpc>
                <a:spcPct val="120000"/>
              </a:lnSpc>
              <a:defRPr/>
            </a:pPr>
            <a:endParaRPr lang="he-IL" sz="2000" b="0" dirty="0" smtClean="0">
              <a:solidFill>
                <a:schemeClr val="tx1"/>
              </a:solidFill>
              <a:latin typeface="David" pitchFamily="34" charset="-79"/>
              <a:cs typeface="David" pitchFamily="34" charset="-79"/>
            </a:endParaRPr>
          </a:p>
          <a:p>
            <a:pPr>
              <a:lnSpc>
                <a:spcPct val="120000"/>
              </a:lnSpc>
              <a:buFontTx/>
              <a:buNone/>
              <a:defRPr/>
            </a:pPr>
            <a:r>
              <a:rPr lang="he-IL" sz="2000" dirty="0" smtClean="0">
                <a:solidFill>
                  <a:schemeClr val="tx1"/>
                </a:solidFill>
                <a:latin typeface="David" pitchFamily="34" charset="-79"/>
                <a:cs typeface="David" pitchFamily="34" charset="-79"/>
              </a:rPr>
              <a:t>	</a:t>
            </a:r>
            <a:endParaRPr lang="en-US" sz="2000" dirty="0" smtClean="0">
              <a:solidFill>
                <a:schemeClr val="tx1"/>
              </a:solidFill>
              <a:latin typeface="David" pitchFamily="34" charset="-79"/>
              <a:cs typeface="David" pitchFamily="34" charset="-79"/>
            </a:endParaRPr>
          </a:p>
        </p:txBody>
      </p:sp>
      <p:sp>
        <p:nvSpPr>
          <p:cNvPr id="30724" name="מציין מיקום של מספר שקופית 4"/>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21B1CB0-FA96-45A0-AFBD-CD159BA20FB2}" type="slidenum">
              <a:rPr lang="he-IL" altLang="en-US">
                <a:solidFill>
                  <a:srgbClr val="898989"/>
                </a:solidFill>
                <a:latin typeface="Calibri" panose="020F0502020204030204" pitchFamily="34" charset="0"/>
              </a:rPr>
              <a:pPr eaLnBrk="1" hangingPunct="1"/>
              <a:t>6</a:t>
            </a:fld>
            <a:endParaRPr lang="he-IL" altLang="en-US">
              <a:solidFill>
                <a:srgbClr val="898989"/>
              </a:solidFill>
              <a:latin typeface="Calibri" panose="020F0502020204030204" pitchFamily="34" charset="0"/>
            </a:endParaRPr>
          </a:p>
        </p:txBody>
      </p:sp>
      <p:sp>
        <p:nvSpPr>
          <p:cNvPr id="5" name="מציין מיקום של כותרת תחתונה 5"/>
          <p:cNvSpPr>
            <a:spLocks noGrp="1"/>
          </p:cNvSpPr>
          <p:nvPr>
            <p:ph type="ftr" sz="quarter" idx="11"/>
          </p:nvPr>
        </p:nvSpPr>
        <p:spPr/>
        <p:txBody>
          <a:bodyPr/>
          <a:lstStyle/>
          <a:p>
            <a:pPr>
              <a:defRPr/>
            </a:pPr>
            <a:r>
              <a:rPr lang="he-IL"/>
              <a:t>מינהלת תו תקן 225   18.5.14</a:t>
            </a:r>
          </a:p>
        </p:txBody>
      </p:sp>
    </p:spTree>
  </p:cSld>
  <p:clrMapOvr>
    <a:masterClrMapping/>
  </p:clrMapOvr>
  <mc:AlternateContent xmlns:mc="http://schemas.openxmlformats.org/markup-compatibility/2006">
    <mc:Choice xmlns:p14="http://schemas.microsoft.com/office/powerpoint/2010/main" xmlns="" Requires="p14">
      <p:transition spd="slow" p14:dur="3400">
        <p14:reveal thruBlk="1"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ox(in)">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ox(in)">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971601" y="1844253"/>
            <a:ext cx="7715200" cy="4537075"/>
          </a:xfrm>
        </p:spPr>
        <p:txBody>
          <a:bodyPr/>
          <a:lstStyle/>
          <a:p>
            <a:pPr>
              <a:lnSpc>
                <a:spcPct val="120000"/>
              </a:lnSpc>
              <a:spcBef>
                <a:spcPts val="1200"/>
              </a:spcBef>
              <a:defRPr/>
            </a:pPr>
            <a:r>
              <a:rPr lang="he-IL" sz="2000" u="sng" dirty="0" smtClean="0">
                <a:solidFill>
                  <a:schemeClr val="tx1"/>
                </a:solidFill>
                <a:latin typeface="David" pitchFamily="34" charset="-79"/>
                <a:cs typeface="David" pitchFamily="34" charset="-79"/>
              </a:rPr>
              <a:t>בחינות תהליך </a:t>
            </a:r>
            <a:r>
              <a:rPr lang="he-IL" sz="2000" dirty="0" smtClean="0">
                <a:solidFill>
                  <a:schemeClr val="tx1"/>
                </a:solidFill>
                <a:latin typeface="David" pitchFamily="34" charset="-79"/>
                <a:cs typeface="David" pitchFamily="34" charset="-79"/>
              </a:rPr>
              <a:t>–</a:t>
            </a:r>
            <a:r>
              <a:rPr lang="he-IL" sz="2000" b="0" dirty="0" smtClean="0">
                <a:solidFill>
                  <a:schemeClr val="tx1"/>
                </a:solidFill>
                <a:latin typeface="David" pitchFamily="34" charset="-79"/>
                <a:cs typeface="David" pitchFamily="34" charset="-79"/>
              </a:rPr>
              <a:t>בחינות תהליך יבוצעו 4 פעמים בשנה (אחת ל- 3 חודשים). </a:t>
            </a:r>
          </a:p>
          <a:p>
            <a:pPr>
              <a:lnSpc>
                <a:spcPct val="120000"/>
              </a:lnSpc>
              <a:spcBef>
                <a:spcPts val="1200"/>
              </a:spcBef>
              <a:defRPr/>
            </a:pPr>
            <a:r>
              <a:rPr lang="he-IL" sz="2000" u="sng" dirty="0">
                <a:solidFill>
                  <a:schemeClr val="tx1"/>
                </a:solidFill>
                <a:latin typeface="David" pitchFamily="34" charset="-79"/>
                <a:cs typeface="David" pitchFamily="34" charset="-79"/>
              </a:rPr>
              <a:t>מערכת האיכות </a:t>
            </a:r>
            <a:r>
              <a:rPr lang="he-IL" sz="2000" b="0" dirty="0">
                <a:solidFill>
                  <a:schemeClr val="tx1"/>
                </a:solidFill>
                <a:latin typeface="David" pitchFamily="34" charset="-79"/>
                <a:cs typeface="David" pitchFamily="34" charset="-79"/>
              </a:rPr>
              <a:t>תפעל בהתאם לת"י 9001 </a:t>
            </a:r>
            <a:r>
              <a:rPr lang="en-US" sz="2000" b="0" dirty="0">
                <a:solidFill>
                  <a:schemeClr val="tx1"/>
                </a:solidFill>
                <a:latin typeface="David" pitchFamily="34" charset="-79"/>
                <a:cs typeface="David" pitchFamily="34" charset="-79"/>
              </a:rPr>
              <a:t> ISO </a:t>
            </a:r>
            <a:r>
              <a:rPr lang="he-IL" sz="2000" b="0" dirty="0">
                <a:solidFill>
                  <a:schemeClr val="tx1"/>
                </a:solidFill>
                <a:latin typeface="David" pitchFamily="34" charset="-79"/>
                <a:cs typeface="David" pitchFamily="34" charset="-79"/>
              </a:rPr>
              <a:t>ויוכרו אישורים מגופי התעדה </a:t>
            </a:r>
            <a:r>
              <a:rPr lang="en-US" sz="2000" b="0" dirty="0">
                <a:solidFill>
                  <a:schemeClr val="tx1"/>
                </a:solidFill>
                <a:latin typeface="David" pitchFamily="34" charset="-79"/>
                <a:cs typeface="David" pitchFamily="34" charset="-79"/>
              </a:rPr>
              <a:t/>
            </a:r>
            <a:br>
              <a:rPr lang="en-US" sz="2000" b="0" dirty="0">
                <a:solidFill>
                  <a:schemeClr val="tx1"/>
                </a:solidFill>
                <a:latin typeface="David" pitchFamily="34" charset="-79"/>
                <a:cs typeface="David" pitchFamily="34" charset="-79"/>
              </a:rPr>
            </a:br>
            <a:r>
              <a:rPr lang="he-IL" sz="2000" b="0" dirty="0">
                <a:solidFill>
                  <a:schemeClr val="tx1"/>
                </a:solidFill>
                <a:latin typeface="David" pitchFamily="34" charset="-79"/>
                <a:cs typeface="David" pitchFamily="34" charset="-79"/>
              </a:rPr>
              <a:t>בעלי אקרדיטציה בינלאומית מוכרת. ככלל יבוצע מבדק שנתי אחד.</a:t>
            </a:r>
          </a:p>
          <a:p>
            <a:pPr>
              <a:lnSpc>
                <a:spcPct val="120000"/>
              </a:lnSpc>
              <a:spcBef>
                <a:spcPts val="1200"/>
              </a:spcBef>
              <a:buNone/>
              <a:defRPr/>
            </a:pPr>
            <a:r>
              <a:rPr lang="he-IL" sz="2000" b="0" dirty="0">
                <a:solidFill>
                  <a:schemeClr val="tx1"/>
                </a:solidFill>
                <a:latin typeface="David" pitchFamily="34" charset="-79"/>
                <a:cs typeface="David" pitchFamily="34" charset="-79"/>
              </a:rPr>
              <a:t>       נוהל  מת"י 005:דרישות </a:t>
            </a:r>
            <a:r>
              <a:rPr lang="he-IL" sz="2000" b="0" dirty="0" smtClean="0">
                <a:solidFill>
                  <a:schemeClr val="tx1"/>
                </a:solidFill>
                <a:latin typeface="David" pitchFamily="34" charset="-79"/>
                <a:cs typeface="David" pitchFamily="34" charset="-79"/>
              </a:rPr>
              <a:t>ממערכות איכות המופעלות אצל  יצרנים </a:t>
            </a:r>
            <a:r>
              <a:rPr lang="he-IL" sz="2000" b="0" dirty="0">
                <a:solidFill>
                  <a:schemeClr val="tx1"/>
                </a:solidFill>
                <a:latin typeface="David" pitchFamily="34" charset="-79"/>
                <a:cs typeface="David" pitchFamily="34" charset="-79"/>
              </a:rPr>
              <a:t>המייצרים מוצרים </a:t>
            </a:r>
            <a:r>
              <a:rPr lang="he-IL" sz="2000" b="0" dirty="0" smtClean="0">
                <a:solidFill>
                  <a:schemeClr val="tx1"/>
                </a:solidFill>
                <a:latin typeface="David" pitchFamily="34" charset="-79"/>
                <a:cs typeface="David" pitchFamily="34" charset="-79"/>
              </a:rPr>
              <a:t>המסומנים בתו תקן-</a:t>
            </a:r>
            <a:r>
              <a:rPr lang="he-IL" sz="2000" dirty="0" smtClean="0">
                <a:solidFill>
                  <a:schemeClr val="tx1"/>
                </a:solidFill>
                <a:latin typeface="David" pitchFamily="34" charset="-79"/>
                <a:cs typeface="David" pitchFamily="34" charset="-79"/>
              </a:rPr>
              <a:t>יבוטל. </a:t>
            </a:r>
            <a:endParaRPr lang="he-IL" sz="2000" dirty="0">
              <a:solidFill>
                <a:schemeClr val="tx1"/>
              </a:solidFill>
              <a:latin typeface="David" pitchFamily="34" charset="-79"/>
              <a:cs typeface="David" pitchFamily="34" charset="-79"/>
            </a:endParaRPr>
          </a:p>
          <a:p>
            <a:pPr>
              <a:lnSpc>
                <a:spcPct val="120000"/>
              </a:lnSpc>
              <a:spcBef>
                <a:spcPts val="1200"/>
              </a:spcBef>
              <a:defRPr/>
            </a:pPr>
            <a:r>
              <a:rPr lang="he-IL" sz="2000" u="sng" dirty="0" smtClean="0">
                <a:solidFill>
                  <a:schemeClr val="tx1"/>
                </a:solidFill>
                <a:latin typeface="David" pitchFamily="34" charset="-79"/>
                <a:cs typeface="David" pitchFamily="34" charset="-79"/>
              </a:rPr>
              <a:t>פיקוח על יצרנים בחו"ל </a:t>
            </a:r>
            <a:r>
              <a:rPr lang="he-IL" sz="2000" b="0" dirty="0" smtClean="0">
                <a:solidFill>
                  <a:schemeClr val="tx1"/>
                </a:solidFill>
                <a:latin typeface="David" pitchFamily="34" charset="-79"/>
                <a:cs typeface="David" pitchFamily="34" charset="-79"/>
              </a:rPr>
              <a:t>– תוכנית הפיקוח על יצרנים בחו"ל תהיה זהה </a:t>
            </a:r>
            <a:r>
              <a:rPr lang="en-US" sz="2000" b="0" dirty="0" smtClean="0">
                <a:solidFill>
                  <a:schemeClr val="tx1"/>
                </a:solidFill>
                <a:latin typeface="David" pitchFamily="34" charset="-79"/>
                <a:cs typeface="David" pitchFamily="34" charset="-79"/>
              </a:rPr>
              <a:t/>
            </a:r>
            <a:br>
              <a:rPr lang="en-US" sz="2000" b="0" dirty="0" smtClean="0">
                <a:solidFill>
                  <a:schemeClr val="tx1"/>
                </a:solidFill>
                <a:latin typeface="David" pitchFamily="34" charset="-79"/>
                <a:cs typeface="David" pitchFamily="34" charset="-79"/>
              </a:rPr>
            </a:br>
            <a:r>
              <a:rPr lang="he-IL" sz="2000" b="0" dirty="0" smtClean="0">
                <a:solidFill>
                  <a:schemeClr val="tx1"/>
                </a:solidFill>
                <a:latin typeface="David" pitchFamily="34" charset="-79"/>
                <a:cs typeface="David" pitchFamily="34" charset="-79"/>
              </a:rPr>
              <a:t>לתוכנית הפיקוח על יצרנים ישראליים.</a:t>
            </a:r>
          </a:p>
          <a:p>
            <a:pPr>
              <a:lnSpc>
                <a:spcPct val="120000"/>
              </a:lnSpc>
              <a:spcBef>
                <a:spcPts val="1200"/>
              </a:spcBef>
              <a:defRPr/>
            </a:pPr>
            <a:r>
              <a:rPr lang="he-IL" sz="2000" u="sng" dirty="0" smtClean="0">
                <a:solidFill>
                  <a:schemeClr val="tx1"/>
                </a:solidFill>
                <a:latin typeface="David" pitchFamily="34" charset="-79"/>
                <a:cs typeface="David" pitchFamily="34" charset="-79"/>
              </a:rPr>
              <a:t>ייצור אצל קבלני משנה בחו"ל </a:t>
            </a:r>
            <a:r>
              <a:rPr lang="he-IL" sz="2000" dirty="0" smtClean="0">
                <a:solidFill>
                  <a:schemeClr val="tx1"/>
                </a:solidFill>
                <a:latin typeface="David" pitchFamily="34" charset="-79"/>
                <a:cs typeface="David" pitchFamily="34" charset="-79"/>
              </a:rPr>
              <a:t>– </a:t>
            </a:r>
            <a:r>
              <a:rPr lang="he-IL" sz="2000" b="0" dirty="0" smtClean="0">
                <a:solidFill>
                  <a:schemeClr val="tx1"/>
                </a:solidFill>
                <a:latin typeface="David" pitchFamily="34" charset="-79"/>
                <a:cs typeface="David" pitchFamily="34" charset="-79"/>
              </a:rPr>
              <a:t>במקרים בהם קבלן המשנה הוא המבצע את הרכבת המוצר או מייצר רכיבים מהותיים של המוצר לעמידתו בדרישות התקן, יפקח המכון על קבלן המשנה בנוסף לפיקוח שמתבצע אצל היצרן.</a:t>
            </a:r>
            <a:endParaRPr lang="en-US" sz="2000" dirty="0" smtClean="0">
              <a:solidFill>
                <a:schemeClr val="tx1"/>
              </a:solidFill>
              <a:latin typeface="David" pitchFamily="34" charset="-79"/>
              <a:cs typeface="David" pitchFamily="34" charset="-79"/>
            </a:endParaRPr>
          </a:p>
        </p:txBody>
      </p:sp>
      <p:sp>
        <p:nvSpPr>
          <p:cNvPr id="30724" name="מציין מיקום של מספר שקופית 4"/>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21B1CB0-FA96-45A0-AFBD-CD159BA20FB2}" type="slidenum">
              <a:rPr lang="he-IL" altLang="en-US">
                <a:solidFill>
                  <a:srgbClr val="898989"/>
                </a:solidFill>
                <a:latin typeface="Calibri" panose="020F0502020204030204" pitchFamily="34" charset="0"/>
              </a:rPr>
              <a:pPr eaLnBrk="1" hangingPunct="1"/>
              <a:t>7</a:t>
            </a:fld>
            <a:endParaRPr lang="he-IL" altLang="en-US">
              <a:solidFill>
                <a:srgbClr val="898989"/>
              </a:solidFill>
              <a:latin typeface="Calibri" panose="020F0502020204030204" pitchFamily="34" charset="0"/>
            </a:endParaRPr>
          </a:p>
        </p:txBody>
      </p:sp>
      <p:sp>
        <p:nvSpPr>
          <p:cNvPr id="5" name="מציין מיקום של כותרת תחתונה 5"/>
          <p:cNvSpPr>
            <a:spLocks noGrp="1"/>
          </p:cNvSpPr>
          <p:nvPr>
            <p:ph type="ftr" sz="quarter" idx="11"/>
          </p:nvPr>
        </p:nvSpPr>
        <p:spPr/>
        <p:txBody>
          <a:bodyPr/>
          <a:lstStyle/>
          <a:p>
            <a:pPr>
              <a:defRPr/>
            </a:pPr>
            <a:r>
              <a:rPr lang="he-IL"/>
              <a:t>מינהלת תו תקן 225   18.5.14</a:t>
            </a:r>
          </a:p>
        </p:txBody>
      </p:sp>
      <p:sp>
        <p:nvSpPr>
          <p:cNvPr id="7" name="כותרת 1"/>
          <p:cNvSpPr txBox="1">
            <a:spLocks/>
          </p:cNvSpPr>
          <p:nvPr/>
        </p:nvSpPr>
        <p:spPr bwMode="auto">
          <a:xfrm>
            <a:off x="25275" y="485800"/>
            <a:ext cx="8939213"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1" eaLnBrk="0" fontAlgn="base" hangingPunct="0">
              <a:spcBef>
                <a:spcPct val="0"/>
              </a:spcBef>
              <a:spcAft>
                <a:spcPct val="0"/>
              </a:spcAft>
              <a:defRPr sz="4400" b="1" kern="1200">
                <a:solidFill>
                  <a:srgbClr val="002060"/>
                </a:solidFill>
                <a:latin typeface="+mj-lt"/>
                <a:ea typeface="+mj-ea"/>
                <a:cs typeface="+mj-cs"/>
              </a:defRPr>
            </a:lvl1pPr>
            <a:lvl2pPr algn="ctr" rtl="1" eaLnBrk="0" fontAlgn="base" hangingPunct="0">
              <a:spcBef>
                <a:spcPct val="0"/>
              </a:spcBef>
              <a:spcAft>
                <a:spcPct val="0"/>
              </a:spcAft>
              <a:defRPr sz="4400" b="1">
                <a:solidFill>
                  <a:srgbClr val="002060"/>
                </a:solidFill>
                <a:latin typeface="Calibri" pitchFamily="34" charset="0"/>
                <a:cs typeface="Times New Roman" pitchFamily="18" charset="0"/>
              </a:defRPr>
            </a:lvl2pPr>
            <a:lvl3pPr algn="ctr" rtl="1" eaLnBrk="0" fontAlgn="base" hangingPunct="0">
              <a:spcBef>
                <a:spcPct val="0"/>
              </a:spcBef>
              <a:spcAft>
                <a:spcPct val="0"/>
              </a:spcAft>
              <a:defRPr sz="4400" b="1">
                <a:solidFill>
                  <a:srgbClr val="002060"/>
                </a:solidFill>
                <a:latin typeface="Calibri" pitchFamily="34" charset="0"/>
                <a:cs typeface="Times New Roman" pitchFamily="18" charset="0"/>
              </a:defRPr>
            </a:lvl3pPr>
            <a:lvl4pPr algn="ctr" rtl="1" eaLnBrk="0" fontAlgn="base" hangingPunct="0">
              <a:spcBef>
                <a:spcPct val="0"/>
              </a:spcBef>
              <a:spcAft>
                <a:spcPct val="0"/>
              </a:spcAft>
              <a:defRPr sz="4400" b="1">
                <a:solidFill>
                  <a:srgbClr val="002060"/>
                </a:solidFill>
                <a:latin typeface="Calibri" pitchFamily="34" charset="0"/>
                <a:cs typeface="Times New Roman" pitchFamily="18" charset="0"/>
              </a:defRPr>
            </a:lvl4pPr>
            <a:lvl5pPr algn="ctr" rtl="1" eaLnBrk="0" fontAlgn="base" hangingPunct="0">
              <a:spcBef>
                <a:spcPct val="0"/>
              </a:spcBef>
              <a:spcAft>
                <a:spcPct val="0"/>
              </a:spcAft>
              <a:defRPr sz="4400" b="1">
                <a:solidFill>
                  <a:srgbClr val="002060"/>
                </a:solidFill>
                <a:latin typeface="Calibri" pitchFamily="34" charset="0"/>
                <a:cs typeface="Times New Roman" pitchFamily="18" charset="0"/>
              </a:defRPr>
            </a:lvl5pPr>
            <a:lvl6pPr marL="457200" algn="ctr" rtl="1" eaLnBrk="1" fontAlgn="base" hangingPunct="1">
              <a:spcBef>
                <a:spcPct val="0"/>
              </a:spcBef>
              <a:spcAft>
                <a:spcPct val="0"/>
              </a:spcAft>
              <a:defRPr sz="4400">
                <a:solidFill>
                  <a:schemeClr val="tx1"/>
                </a:solidFill>
                <a:latin typeface="Calibri" pitchFamily="34" charset="0"/>
                <a:cs typeface="Times New Roman" pitchFamily="18" charset="0"/>
              </a:defRPr>
            </a:lvl6pPr>
            <a:lvl7pPr marL="914400" algn="ctr" rtl="1" eaLnBrk="1" fontAlgn="base" hangingPunct="1">
              <a:spcBef>
                <a:spcPct val="0"/>
              </a:spcBef>
              <a:spcAft>
                <a:spcPct val="0"/>
              </a:spcAft>
              <a:defRPr sz="4400">
                <a:solidFill>
                  <a:schemeClr val="tx1"/>
                </a:solidFill>
                <a:latin typeface="Calibri" pitchFamily="34" charset="0"/>
                <a:cs typeface="Times New Roman" pitchFamily="18" charset="0"/>
              </a:defRPr>
            </a:lvl7pPr>
            <a:lvl8pPr marL="1371600" algn="ctr" rtl="1" eaLnBrk="1" fontAlgn="base" hangingPunct="1">
              <a:spcBef>
                <a:spcPct val="0"/>
              </a:spcBef>
              <a:spcAft>
                <a:spcPct val="0"/>
              </a:spcAft>
              <a:defRPr sz="4400">
                <a:solidFill>
                  <a:schemeClr val="tx1"/>
                </a:solidFill>
                <a:latin typeface="Calibri" pitchFamily="34" charset="0"/>
                <a:cs typeface="Times New Roman" pitchFamily="18" charset="0"/>
              </a:defRPr>
            </a:lvl8pPr>
            <a:lvl9pPr marL="1828800" algn="ctr" rtl="1" eaLnBrk="1" fontAlgn="base" hangingPunct="1">
              <a:spcBef>
                <a:spcPct val="0"/>
              </a:spcBef>
              <a:spcAft>
                <a:spcPct val="0"/>
              </a:spcAft>
              <a:defRPr sz="4400">
                <a:solidFill>
                  <a:schemeClr val="tx1"/>
                </a:solidFill>
                <a:latin typeface="Calibri" pitchFamily="34" charset="0"/>
                <a:cs typeface="Times New Roman" pitchFamily="18" charset="0"/>
              </a:defRPr>
            </a:lvl9pPr>
          </a:lstStyle>
          <a:p>
            <a:pPr>
              <a:defRPr/>
            </a:pPr>
            <a:r>
              <a:rPr lang="he-IL" sz="3200" spc="50" dirty="0" smtClean="0">
                <a:ln w="11430"/>
                <a:solidFill>
                  <a:srgbClr val="FF0000"/>
                </a:solidFill>
                <a:effectLst>
                  <a:outerShdw blurRad="76200" dist="50800" dir="5400000" algn="tl" rotWithShape="0">
                    <a:srgbClr val="000000">
                      <a:alpha val="65000"/>
                    </a:srgbClr>
                  </a:outerShdw>
                </a:effectLst>
              </a:rPr>
              <a:t>נוהל מת"י 006 – הצעה לרוויזיה</a:t>
            </a:r>
            <a:br>
              <a:rPr lang="he-IL" sz="3200" spc="50" dirty="0" smtClean="0">
                <a:ln w="11430"/>
                <a:solidFill>
                  <a:srgbClr val="FF0000"/>
                </a:solidFill>
                <a:effectLst>
                  <a:outerShdw blurRad="76200" dist="50800" dir="5400000" algn="tl" rotWithShape="0">
                    <a:srgbClr val="000000">
                      <a:alpha val="65000"/>
                    </a:srgbClr>
                  </a:outerShdw>
                </a:effectLst>
              </a:rPr>
            </a:br>
            <a:r>
              <a:rPr lang="he-IL" sz="3200" spc="50" dirty="0" smtClean="0">
                <a:ln w="11430"/>
                <a:solidFill>
                  <a:srgbClr val="FF0000"/>
                </a:solidFill>
                <a:effectLst>
                  <a:outerShdw blurRad="76200" dist="50800" dir="5400000" algn="tl" rotWithShape="0">
                    <a:srgbClr val="000000">
                      <a:alpha val="65000"/>
                    </a:srgbClr>
                  </a:outerShdw>
                </a:effectLst>
              </a:rPr>
              <a:t>הנחיות לקביעת מספר פעולות הפיקוח</a:t>
            </a:r>
            <a:r>
              <a:rPr lang="he-IL" sz="2000" spc="50" dirty="0" smtClean="0">
                <a:ln w="11430"/>
                <a:solidFill>
                  <a:srgbClr val="FF0000"/>
                </a:solidFill>
                <a:effectLst>
                  <a:outerShdw blurRad="76200" dist="50800" dir="5400000" algn="tl" rotWithShape="0">
                    <a:srgbClr val="000000">
                      <a:alpha val="65000"/>
                    </a:srgbClr>
                  </a:outerShdw>
                </a:effectLst>
              </a:rPr>
              <a:t>[2]</a:t>
            </a:r>
            <a:endParaRPr lang="he-IL" sz="3200" spc="50" dirty="0">
              <a:ln w="11430"/>
              <a:solidFill>
                <a:srgbClr val="FF000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xmlns="" val="345431374"/>
      </p:ext>
    </p:extLst>
  </p:cSld>
  <p:clrMapOvr>
    <a:masterClrMapping/>
  </p:clrMapOvr>
  <mc:AlternateContent xmlns:mc="http://schemas.openxmlformats.org/markup-compatibility/2006">
    <mc:Choice xmlns:p14="http://schemas.microsoft.com/office/powerpoint/2010/main" xmlns="" Requires="p14">
      <p:transition spd="slow" p14:dur="3400">
        <p14:reveal thruBlk="1"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ox(in)">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ox(in)">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כותרת 1"/>
          <p:cNvSpPr>
            <a:spLocks noGrp="1"/>
          </p:cNvSpPr>
          <p:nvPr>
            <p:ph type="title"/>
          </p:nvPr>
        </p:nvSpPr>
        <p:spPr>
          <a:xfrm>
            <a:off x="914400" y="764704"/>
            <a:ext cx="8229600" cy="1143000"/>
          </a:xfrm>
        </p:spPr>
        <p:txBody>
          <a:bodyPr/>
          <a:lstStyle/>
          <a:p>
            <a:r>
              <a:rPr lang="he-IL" spc="50" dirty="0">
                <a:ln w="11430"/>
                <a:solidFill>
                  <a:srgbClr val="FF0000"/>
                </a:solidFill>
                <a:effectLst>
                  <a:outerShdw blurRad="76200" dist="50800" dir="5400000" algn="tl" rotWithShape="0">
                    <a:srgbClr val="000000">
                      <a:alpha val="65000"/>
                    </a:srgbClr>
                  </a:outerShdw>
                </a:effectLst>
              </a:rPr>
              <a:t>נוהל מת"י 006 – הצעה </a:t>
            </a:r>
            <a:r>
              <a:rPr lang="he-IL" spc="50" dirty="0" err="1" smtClean="0">
                <a:ln w="11430"/>
                <a:solidFill>
                  <a:srgbClr val="FF0000"/>
                </a:solidFill>
                <a:effectLst>
                  <a:outerShdw blurRad="76200" dist="50800" dir="5400000" algn="tl" rotWithShape="0">
                    <a:srgbClr val="000000">
                      <a:alpha val="65000"/>
                    </a:srgbClr>
                  </a:outerShdw>
                </a:effectLst>
              </a:rPr>
              <a:t>לרוויזיה</a:t>
            </a:r>
            <a:r>
              <a:rPr lang="en-US" spc="50" dirty="0" smtClean="0">
                <a:ln w="11430"/>
                <a:solidFill>
                  <a:srgbClr val="FF0000"/>
                </a:solidFill>
                <a:effectLst>
                  <a:outerShdw blurRad="76200" dist="50800" dir="5400000" algn="tl" rotWithShape="0">
                    <a:srgbClr val="000000">
                      <a:alpha val="65000"/>
                    </a:srgbClr>
                  </a:outerShdw>
                </a:effectLst>
              </a:rPr>
              <a:t/>
            </a:r>
            <a:br>
              <a:rPr lang="en-US" spc="50" dirty="0" smtClean="0">
                <a:ln w="11430"/>
                <a:solidFill>
                  <a:srgbClr val="FF0000"/>
                </a:solidFill>
                <a:effectLst>
                  <a:outerShdw blurRad="76200" dist="50800" dir="5400000" algn="tl" rotWithShape="0">
                    <a:srgbClr val="000000">
                      <a:alpha val="65000"/>
                    </a:srgbClr>
                  </a:outerShdw>
                </a:effectLst>
              </a:rPr>
            </a:br>
            <a:r>
              <a:rPr lang="he-IL" altLang="en-US" spc="50" dirty="0" smtClean="0">
                <a:ln w="11430"/>
                <a:solidFill>
                  <a:srgbClr val="FF0000"/>
                </a:solidFill>
                <a:effectLst>
                  <a:outerShdw blurRad="76200" dist="50800" dir="5400000" algn="tl" rotWithShape="0">
                    <a:srgbClr val="000000">
                      <a:alpha val="65000"/>
                    </a:srgbClr>
                  </a:outerShdw>
                </a:effectLst>
              </a:rPr>
              <a:t>עקרונות  </a:t>
            </a:r>
            <a:r>
              <a:rPr lang="he-IL" altLang="en-US" spc="50" dirty="0">
                <a:ln w="11430"/>
                <a:solidFill>
                  <a:srgbClr val="FF0000"/>
                </a:solidFill>
                <a:effectLst>
                  <a:outerShdw blurRad="76200" dist="50800" dir="5400000" algn="tl" rotWithShape="0">
                    <a:srgbClr val="000000">
                      <a:alpha val="65000"/>
                    </a:srgbClr>
                  </a:outerShdw>
                </a:effectLst>
              </a:rPr>
              <a:t>מעבר </a:t>
            </a:r>
            <a:r>
              <a:rPr lang="he-IL" altLang="en-US" spc="50" dirty="0" smtClean="0">
                <a:ln w="11430"/>
                <a:solidFill>
                  <a:srgbClr val="FF0000"/>
                </a:solidFill>
                <a:effectLst>
                  <a:outerShdw blurRad="76200" dist="50800" dir="5400000" algn="tl" rotWithShape="0">
                    <a:srgbClr val="000000">
                      <a:alpha val="65000"/>
                    </a:srgbClr>
                  </a:outerShdw>
                </a:effectLst>
              </a:rPr>
              <a:t>ולו"ז ליישום</a:t>
            </a:r>
            <a:endParaRPr lang="he-IL" altLang="en-US" spc="50" dirty="0">
              <a:ln w="11430"/>
              <a:solidFill>
                <a:srgbClr val="FF0000"/>
              </a:solidFill>
              <a:effectLst>
                <a:outerShdw blurRad="76200" dist="50800" dir="5400000" algn="tl" rotWithShape="0">
                  <a:srgbClr val="000000">
                    <a:alpha val="65000"/>
                  </a:srgbClr>
                </a:outerShdw>
              </a:effectLst>
            </a:endParaRPr>
          </a:p>
        </p:txBody>
      </p:sp>
      <p:sp>
        <p:nvSpPr>
          <p:cNvPr id="5123" name="מציין מיקום תוכן 2"/>
          <p:cNvSpPr>
            <a:spLocks noGrp="1"/>
          </p:cNvSpPr>
          <p:nvPr>
            <p:ph idx="1"/>
          </p:nvPr>
        </p:nvSpPr>
        <p:spPr>
          <a:xfrm>
            <a:off x="323528" y="2359422"/>
            <a:ext cx="8229600" cy="2437730"/>
          </a:xfrm>
        </p:spPr>
        <p:txBody>
          <a:bodyPr/>
          <a:lstStyle/>
          <a:p>
            <a:pPr marL="0" indent="0">
              <a:spcBef>
                <a:spcPts val="600"/>
              </a:spcBef>
              <a:buFontTx/>
              <a:buNone/>
              <a:defRPr/>
            </a:pPr>
            <a:r>
              <a:rPr lang="he-IL" sz="2000" dirty="0" smtClean="0">
                <a:solidFill>
                  <a:schemeClr val="tx1"/>
                </a:solidFill>
                <a:latin typeface="David" pitchFamily="34" charset="-79"/>
                <a:cs typeface="David" pitchFamily="34" charset="-79"/>
              </a:rPr>
              <a:t>פיקוח על מוצרים לפי רוויזיה נוהל מת"י 006 מותנית :</a:t>
            </a:r>
          </a:p>
          <a:p>
            <a:pPr>
              <a:spcBef>
                <a:spcPts val="600"/>
              </a:spcBef>
              <a:defRPr/>
            </a:pPr>
            <a:r>
              <a:rPr lang="he-IL" sz="2000" dirty="0" smtClean="0">
                <a:solidFill>
                  <a:schemeClr val="tx1"/>
                </a:solidFill>
                <a:latin typeface="David" pitchFamily="34" charset="-79"/>
                <a:cs typeface="David" pitchFamily="34" charset="-79"/>
              </a:rPr>
              <a:t>המוצר מתאים לדרישות התקנים לאורך זמן(היסטוריה חיובית)</a:t>
            </a:r>
          </a:p>
          <a:p>
            <a:pPr>
              <a:spcBef>
                <a:spcPts val="600"/>
              </a:spcBef>
              <a:defRPr/>
            </a:pPr>
            <a:r>
              <a:rPr lang="he-IL" sz="2000" dirty="0" smtClean="0">
                <a:solidFill>
                  <a:schemeClr val="tx1"/>
                </a:solidFill>
                <a:latin typeface="David" pitchFamily="34" charset="-79"/>
                <a:cs typeface="David" pitchFamily="34" charset="-79"/>
              </a:rPr>
              <a:t>ליצרן תיק מוצר ממוחשב המאפשר בקרה ועדכון שוטף.</a:t>
            </a:r>
          </a:p>
          <a:p>
            <a:pPr>
              <a:spcBef>
                <a:spcPts val="600"/>
              </a:spcBef>
              <a:defRPr/>
            </a:pPr>
            <a:r>
              <a:rPr lang="he-IL" sz="2000" dirty="0" smtClean="0">
                <a:solidFill>
                  <a:schemeClr val="tx1"/>
                </a:solidFill>
                <a:latin typeface="David" pitchFamily="34" charset="-79"/>
                <a:cs typeface="David" pitchFamily="34" charset="-79"/>
              </a:rPr>
              <a:t>ליצרן תוכנית איכות מאושרת ע"י הוועדה המקצועית.</a:t>
            </a:r>
          </a:p>
          <a:p>
            <a:pPr>
              <a:spcBef>
                <a:spcPts val="600"/>
              </a:spcBef>
              <a:defRPr/>
            </a:pPr>
            <a:r>
              <a:rPr lang="he-IL" sz="2000" dirty="0" smtClean="0">
                <a:solidFill>
                  <a:schemeClr val="tx1"/>
                </a:solidFill>
                <a:latin typeface="David" pitchFamily="34" charset="-79"/>
                <a:cs typeface="David" pitchFamily="34" charset="-79"/>
              </a:rPr>
              <a:t>מערכת האיכות של היצרן מתאימה לדרישות ת"י 9001 </a:t>
            </a:r>
            <a:r>
              <a:rPr lang="en-US" sz="2000" dirty="0" smtClean="0">
                <a:solidFill>
                  <a:schemeClr val="tx1"/>
                </a:solidFill>
                <a:latin typeface="David" pitchFamily="34" charset="-79"/>
                <a:cs typeface="David" pitchFamily="34" charset="-79"/>
              </a:rPr>
              <a:t>ISO</a:t>
            </a:r>
          </a:p>
          <a:p>
            <a:pPr>
              <a:spcBef>
                <a:spcPts val="600"/>
              </a:spcBef>
              <a:defRPr/>
            </a:pPr>
            <a:endParaRPr lang="en-US" sz="2000" dirty="0" smtClean="0">
              <a:solidFill>
                <a:schemeClr val="tx1"/>
              </a:solidFill>
              <a:latin typeface="David" pitchFamily="34" charset="-79"/>
              <a:cs typeface="David" pitchFamily="34" charset="-79"/>
            </a:endParaRPr>
          </a:p>
          <a:p>
            <a:pPr>
              <a:spcBef>
                <a:spcPts val="600"/>
              </a:spcBef>
              <a:buNone/>
              <a:defRPr/>
            </a:pPr>
            <a:endParaRPr lang="he-IL" sz="2000" dirty="0" smtClean="0">
              <a:solidFill>
                <a:schemeClr val="tx1"/>
              </a:solidFill>
              <a:latin typeface="David" pitchFamily="34" charset="-79"/>
              <a:cs typeface="David" pitchFamily="34" charset="-79"/>
            </a:endParaRPr>
          </a:p>
        </p:txBody>
      </p:sp>
      <p:sp>
        <p:nvSpPr>
          <p:cNvPr id="32772" name="מציין מיקום של מספר שקופית 4"/>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79DE5F8-93BE-4B79-92DF-CA1985FD2281}" type="slidenum">
              <a:rPr lang="he-IL" altLang="en-US">
                <a:solidFill>
                  <a:srgbClr val="898989"/>
                </a:solidFill>
                <a:latin typeface="Calibri" panose="020F0502020204030204" pitchFamily="34" charset="0"/>
              </a:rPr>
              <a:pPr eaLnBrk="1" hangingPunct="1"/>
              <a:t>8</a:t>
            </a:fld>
            <a:endParaRPr lang="he-IL" altLang="en-US">
              <a:solidFill>
                <a:srgbClr val="898989"/>
              </a:solidFill>
              <a:latin typeface="Calibri" panose="020F0502020204030204" pitchFamily="34" charset="0"/>
            </a:endParaRPr>
          </a:p>
        </p:txBody>
      </p:sp>
      <p:sp>
        <p:nvSpPr>
          <p:cNvPr id="5" name="מציין מיקום של כותרת תחתונה 5"/>
          <p:cNvSpPr>
            <a:spLocks noGrp="1"/>
          </p:cNvSpPr>
          <p:nvPr>
            <p:ph type="ftr" sz="quarter" idx="11"/>
          </p:nvPr>
        </p:nvSpPr>
        <p:spPr/>
        <p:txBody>
          <a:bodyPr/>
          <a:lstStyle/>
          <a:p>
            <a:pPr>
              <a:defRPr/>
            </a:pPr>
            <a:r>
              <a:rPr lang="he-IL"/>
              <a:t>מינהלת תו תקן 225   18.5.14</a:t>
            </a:r>
          </a:p>
        </p:txBody>
      </p:sp>
      <p:sp>
        <p:nvSpPr>
          <p:cNvPr id="6" name="מציין מיקום תוכן 2"/>
          <p:cNvSpPr txBox="1">
            <a:spLocks/>
          </p:cNvSpPr>
          <p:nvPr/>
        </p:nvSpPr>
        <p:spPr>
          <a:xfrm>
            <a:off x="323528" y="4447654"/>
            <a:ext cx="8229600" cy="2437730"/>
          </a:xfrm>
          <a:prstGeom prst="rect">
            <a:avLst/>
          </a:prstGeom>
        </p:spPr>
        <p:txBody>
          <a:bodyPr/>
          <a:lstStyle/>
          <a:p>
            <a:pPr marL="0" marR="0" lvl="0" indent="0" algn="r" defTabSz="914400" rtl="1" eaLnBrk="0" fontAlgn="base" latinLnBrk="0" hangingPunct="0">
              <a:lnSpc>
                <a:spcPct val="100000"/>
              </a:lnSpc>
              <a:spcBef>
                <a:spcPts val="600"/>
              </a:spcBef>
              <a:spcAft>
                <a:spcPct val="0"/>
              </a:spcAft>
              <a:buClrTx/>
              <a:buSzTx/>
              <a:buFontTx/>
              <a:buNone/>
              <a:tabLst/>
              <a:defRPr/>
            </a:pPr>
            <a:r>
              <a:rPr kumimoji="0" lang="he-IL" sz="2000" b="1" i="0" u="none" strike="noStrike" kern="1200" cap="none" spc="0" normalizeH="0" baseline="0" noProof="0" dirty="0" smtClean="0">
                <a:ln>
                  <a:noFill/>
                </a:ln>
                <a:solidFill>
                  <a:schemeClr val="tx1"/>
                </a:solidFill>
                <a:effectLst/>
                <a:uLnTx/>
                <a:uFillTx/>
                <a:latin typeface="David" pitchFamily="34" charset="-79"/>
                <a:ea typeface="+mn-ea"/>
                <a:cs typeface="David" pitchFamily="34" charset="-79"/>
              </a:rPr>
              <a:t>לו"ז ליישום :</a:t>
            </a:r>
          </a:p>
          <a:p>
            <a:pPr marL="342900" marR="0" lvl="0" indent="-342900" algn="r" defTabSz="914400" rtl="1" eaLnBrk="0" fontAlgn="base" latinLnBrk="0" hangingPunct="0">
              <a:lnSpc>
                <a:spcPct val="100000"/>
              </a:lnSpc>
              <a:spcBef>
                <a:spcPts val="600"/>
              </a:spcBef>
              <a:spcAft>
                <a:spcPct val="0"/>
              </a:spcAft>
              <a:buClrTx/>
              <a:buSzTx/>
              <a:buFont typeface="Arial" panose="020B0604020202020204" pitchFamily="34" charset="0"/>
              <a:buChar char="•"/>
              <a:tabLst/>
              <a:defRPr/>
            </a:pPr>
            <a:r>
              <a:rPr kumimoji="0" lang="he-IL" sz="2000" b="1" i="0" u="none" strike="noStrike" kern="1200" cap="none" spc="0" normalizeH="0" baseline="0" noProof="0" dirty="0" smtClean="0">
                <a:ln>
                  <a:noFill/>
                </a:ln>
                <a:solidFill>
                  <a:schemeClr val="tx1"/>
                </a:solidFill>
                <a:effectLst/>
                <a:uLnTx/>
                <a:uFillTx/>
                <a:latin typeface="David" pitchFamily="34" charset="-79"/>
                <a:ea typeface="+mn-ea"/>
                <a:cs typeface="David" pitchFamily="34" charset="-79"/>
              </a:rPr>
              <a:t>התחלת</a:t>
            </a:r>
            <a:r>
              <a:rPr kumimoji="0" lang="he-IL" sz="2000" b="1" i="0" u="none" strike="noStrike" kern="1200" cap="none" spc="0" normalizeH="0" noProof="0" dirty="0" smtClean="0">
                <a:ln>
                  <a:noFill/>
                </a:ln>
                <a:solidFill>
                  <a:schemeClr val="tx1"/>
                </a:solidFill>
                <a:effectLst/>
                <a:uLnTx/>
                <a:uFillTx/>
                <a:latin typeface="David" pitchFamily="34" charset="-79"/>
                <a:ea typeface="+mn-ea"/>
                <a:cs typeface="David" pitchFamily="34" charset="-79"/>
              </a:rPr>
              <a:t> היישום – מיידי.</a:t>
            </a:r>
          </a:p>
          <a:p>
            <a:pPr marL="342900" marR="0" lvl="0" indent="-342900" algn="r" defTabSz="914400" rtl="1" eaLnBrk="0" fontAlgn="base" latinLnBrk="0" hangingPunct="0">
              <a:lnSpc>
                <a:spcPct val="100000"/>
              </a:lnSpc>
              <a:spcBef>
                <a:spcPts val="600"/>
              </a:spcBef>
              <a:spcAft>
                <a:spcPct val="0"/>
              </a:spcAft>
              <a:buClrTx/>
              <a:buSzTx/>
              <a:buFont typeface="Arial" panose="020B0604020202020204" pitchFamily="34" charset="0"/>
              <a:buChar char="•"/>
              <a:tabLst/>
              <a:defRPr/>
            </a:pPr>
            <a:r>
              <a:rPr lang="he-IL" sz="2000" b="1" baseline="0" dirty="0" smtClean="0">
                <a:latin typeface="David" pitchFamily="34" charset="-79"/>
                <a:cs typeface="David" pitchFamily="34" charset="-79"/>
              </a:rPr>
              <a:t>עדכון </a:t>
            </a:r>
            <a:r>
              <a:rPr lang="he-IL" sz="2000" b="1" baseline="0" dirty="0" err="1" smtClean="0">
                <a:latin typeface="David" pitchFamily="34" charset="-79"/>
                <a:cs typeface="David" pitchFamily="34" charset="-79"/>
              </a:rPr>
              <a:t>נת"מים</a:t>
            </a:r>
            <a:r>
              <a:rPr lang="he-IL" sz="2000" b="1" baseline="0" dirty="0" smtClean="0">
                <a:latin typeface="David" pitchFamily="34" charset="-79"/>
                <a:cs typeface="David" pitchFamily="34" charset="-79"/>
              </a:rPr>
              <a:t> עד 31.12.2014.</a:t>
            </a:r>
          </a:p>
          <a:p>
            <a:pPr marL="342900" marR="0" lvl="0" indent="-342900" algn="r" defTabSz="914400" rtl="1" eaLnBrk="0" fontAlgn="base" latinLnBrk="0" hangingPunct="0">
              <a:lnSpc>
                <a:spcPct val="100000"/>
              </a:lnSpc>
              <a:spcBef>
                <a:spcPts val="600"/>
              </a:spcBef>
              <a:spcAft>
                <a:spcPct val="0"/>
              </a:spcAft>
              <a:buClrTx/>
              <a:buSzTx/>
              <a:buFont typeface="Arial" panose="020B0604020202020204" pitchFamily="34" charset="0"/>
              <a:buChar char="•"/>
              <a:tabLst/>
              <a:defRPr/>
            </a:pPr>
            <a:r>
              <a:rPr lang="he-IL" sz="2000" b="1" dirty="0" smtClean="0">
                <a:latin typeface="David" pitchFamily="34" charset="-79"/>
                <a:cs typeface="David" pitchFamily="34" charset="-79"/>
              </a:rPr>
              <a:t>ליצרנים תינתן תקופת התארגנות כפי שתקבע וועדת ההיתרים. </a:t>
            </a:r>
            <a:endParaRPr kumimoji="0" lang="en-US" sz="2000" b="1" i="0" u="none" strike="noStrike" kern="1200" cap="none" spc="0" normalizeH="0" baseline="0" noProof="0" dirty="0" smtClean="0">
              <a:ln>
                <a:noFill/>
              </a:ln>
              <a:solidFill>
                <a:schemeClr val="tx1"/>
              </a:solidFill>
              <a:effectLst/>
              <a:uLnTx/>
              <a:uFillTx/>
              <a:latin typeface="David" pitchFamily="34" charset="-79"/>
              <a:ea typeface="+mn-ea"/>
              <a:cs typeface="David" pitchFamily="34" charset="-79"/>
            </a:endParaRPr>
          </a:p>
          <a:p>
            <a:pPr marL="342900" marR="0" lvl="0" indent="-342900" algn="r" defTabSz="914400" rtl="1" eaLnBrk="0" fontAlgn="base" latinLnBrk="0" hangingPunct="0">
              <a:lnSpc>
                <a:spcPct val="100000"/>
              </a:lnSpc>
              <a:spcBef>
                <a:spcPts val="600"/>
              </a:spcBef>
              <a:spcAft>
                <a:spcPct val="0"/>
              </a:spcAft>
              <a:buClrTx/>
              <a:buSzTx/>
              <a:buFont typeface="Arial" panose="020B0604020202020204" pitchFamily="34" charset="0"/>
              <a:buNone/>
              <a:tabLst/>
              <a:defRPr/>
            </a:pPr>
            <a:endParaRPr kumimoji="0" lang="he-IL" sz="2000" b="1" i="0" u="none" strike="noStrike" kern="1200" cap="none" spc="0" normalizeH="0" baseline="0" noProof="0" dirty="0" smtClean="0">
              <a:ln>
                <a:noFill/>
              </a:ln>
              <a:solidFill>
                <a:schemeClr val="tx1"/>
              </a:solidFill>
              <a:effectLst/>
              <a:uLnTx/>
              <a:uFillTx/>
              <a:latin typeface="David" pitchFamily="34" charset="-79"/>
              <a:ea typeface="+mn-ea"/>
              <a:cs typeface="David" pitchFamily="34" charset="-79"/>
            </a:endParaRPr>
          </a:p>
        </p:txBody>
      </p:sp>
    </p:spTree>
  </p:cSld>
  <p:clrMapOvr>
    <a:masterClrMapping/>
  </p:clrMapOvr>
  <mc:AlternateContent xmlns:mc="http://schemas.openxmlformats.org/markup-compatibility/2006">
    <mc:Choice xmlns:p14="http://schemas.microsoft.com/office/powerpoint/2010/main" xmlns=""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a:xfrm>
            <a:off x="2700338" y="2205038"/>
            <a:ext cx="4681537" cy="2295525"/>
          </a:xfrm>
        </p:spPr>
        <p:txBody>
          <a:bodyPr/>
          <a:lstStyle/>
          <a:p>
            <a:pPr eaLnBrk="1" hangingPunct="1"/>
            <a:r>
              <a:rPr lang="he-IL" altLang="en-US" sz="16600" smtClean="0">
                <a:solidFill>
                  <a:srgbClr val="FF0000"/>
                </a:solidFill>
              </a:rPr>
              <a:t>תודה</a:t>
            </a:r>
            <a:endParaRPr lang="en-US" altLang="en-US" sz="16600" smtClean="0">
              <a:solidFill>
                <a:srgbClr val="FF0000"/>
              </a:solidFill>
              <a:cs typeface="Times New Roman" panose="02020603050405020304" pitchFamily="18" charset="0"/>
            </a:endParaRPr>
          </a:p>
        </p:txBody>
      </p:sp>
      <p:sp>
        <p:nvSpPr>
          <p:cNvPr id="36867" name="מציין מיקום של מספר שקופית 4"/>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DF5959C-F0EE-4829-A0BA-6702F9D95E00}" type="slidenum">
              <a:rPr lang="he-IL" altLang="en-US">
                <a:solidFill>
                  <a:srgbClr val="898989"/>
                </a:solidFill>
                <a:latin typeface="Calibri" panose="020F0502020204030204" pitchFamily="34" charset="0"/>
              </a:rPr>
              <a:pPr eaLnBrk="1" hangingPunct="1"/>
              <a:t>9</a:t>
            </a:fld>
            <a:endParaRPr lang="he-IL" altLang="en-US">
              <a:solidFill>
                <a:srgbClr val="898989"/>
              </a:solidFill>
              <a:latin typeface="Calibri" panose="020F0502020204030204" pitchFamily="34" charset="0"/>
            </a:endParaRPr>
          </a:p>
        </p:txBody>
      </p:sp>
      <p:sp>
        <p:nvSpPr>
          <p:cNvPr id="6" name="מציין מיקום של כותרת תחתונה 5"/>
          <p:cNvSpPr>
            <a:spLocks noGrp="1"/>
          </p:cNvSpPr>
          <p:nvPr>
            <p:ph type="ftr" sz="quarter" idx="11"/>
          </p:nvPr>
        </p:nvSpPr>
        <p:spPr/>
        <p:txBody>
          <a:bodyPr/>
          <a:lstStyle/>
          <a:p>
            <a:pPr>
              <a:defRPr/>
            </a:pPr>
            <a:r>
              <a:rPr lang="he-IL"/>
              <a:t>מינהלת תו תקן 225   18.5.14</a:t>
            </a:r>
          </a:p>
        </p:txBody>
      </p:sp>
    </p:spTree>
  </p:cSld>
  <p:clrMapOvr>
    <a:masterClrMapping/>
  </p:clrMapOvr>
  <mc:AlternateContent xmlns:mc="http://schemas.openxmlformats.org/markup-compatibility/2006">
    <mc:Choice xmlns:p14="http://schemas.microsoft.com/office/powerpoint/2010/main" xmlns=""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איכות והסמכה">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דיווח תו תקן יוני 2012</Template>
  <TotalTime>5235</TotalTime>
  <Words>564</Words>
  <Application>Microsoft Office PowerPoint</Application>
  <PresentationFormat>‫הצגה על המסך (4:3)</PresentationFormat>
  <Paragraphs>92</Paragraphs>
  <Slides>9</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9</vt:i4>
      </vt:variant>
    </vt:vector>
  </HeadingPairs>
  <TitlesOfParts>
    <vt:vector size="10" baseType="lpstr">
      <vt:lpstr>איכות והסמכה</vt:lpstr>
      <vt:lpstr>שקופית 1</vt:lpstr>
      <vt:lpstr>שקופית 2</vt:lpstr>
      <vt:lpstr>כיצד נצליח להקטין את מספר הליקויים במוצר  מ-30% ל 0%</vt:lpstr>
      <vt:lpstr>שקופית 4</vt:lpstr>
      <vt:lpstr>שקופית 5</vt:lpstr>
      <vt:lpstr>נוהל מת"י 006 – הצעה לרוויזיה הנחיות לקביעת מספר פעולות הפיקוח[1]</vt:lpstr>
      <vt:lpstr>שקופית 7</vt:lpstr>
      <vt:lpstr>נוהל מת"י 006 – הצעה לרוויזיה עקרונות  מעבר ולו"ז ליישום</vt:lpstr>
      <vt:lpstr>תודה</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yuval</dc:creator>
  <cp:lastModifiedBy>verah</cp:lastModifiedBy>
  <cp:revision>395</cp:revision>
  <dcterms:created xsi:type="dcterms:W3CDTF">2011-12-27T13:24:34Z</dcterms:created>
  <dcterms:modified xsi:type="dcterms:W3CDTF">2014-05-19T09:47:55Z</dcterms:modified>
</cp:coreProperties>
</file>