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934BC5D-3044-4454-A32E-1137F29686D1}" type="datetimeFigureOut">
              <a:rPr lang="he-IL" smtClean="0"/>
              <a:pPr/>
              <a:t>א'/שבט/תשע"ד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AB0B8C3-DAC8-4B24-BB87-91618162C45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539004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DD8AFB3-1E33-4FBF-BCE9-3C380B70F17C}" type="datetimeFigureOut">
              <a:rPr lang="he-IL" smtClean="0"/>
              <a:pPr/>
              <a:t>א'/שבט/תשע"ד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3A3599E-217B-4C45-8A4B-948274D432C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7810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שולש שווה שוקיים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D3B2439-4673-4F0D-B090-423EC5DD0405}" type="datetime8">
              <a:rPr lang="he-IL" smtClean="0"/>
              <a:pPr/>
              <a:t>02 ינואר 14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he-IL" smtClean="0"/>
              <a:t>חנה וינשטוק טירי, יועצת משפטית, הרשות להגנת הצרכן ולסחר הוגן</a:t>
            </a:r>
            <a:endParaRPr lang="he-IL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3DFC861-9FCA-490F-9B58-D35349328CB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AF43B-BF29-4124-90C0-2419F5DBE1E4}" type="datetime8">
              <a:rPr lang="he-IL" smtClean="0"/>
              <a:pPr/>
              <a:t>02 ינואר 14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משפטית, הרשות להגנת הצרכן ולסחר הוגן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FC861-9FCA-490F-9B58-D35349328CB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82754-C97C-45AF-BAEB-BA822CB874DA}" type="datetime8">
              <a:rPr lang="he-IL" smtClean="0"/>
              <a:pPr/>
              <a:t>02 ינואר 14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משפטית, הרשות להגנת הצרכן ולסחר הוגן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FC861-9FCA-490F-9B58-D35349328CB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5289C07-038F-45FA-9EA4-75B541178DEA}" type="datetime8">
              <a:rPr lang="he-IL" smtClean="0"/>
              <a:pPr/>
              <a:t>02 ינואר 14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r>
              <a:rPr lang="he-IL" smtClean="0"/>
              <a:t>חנה וינשטוק טירי, יועצת משפטית, הרשות להגנת הצרכן ולסחר הוגן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FC861-9FCA-490F-9B58-D35349328CB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שולש ישר-זווית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משולש שווה שוקיים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D325AEB-F4AA-48AE-B31C-CEDE7D70A9C9}" type="datetime8">
              <a:rPr lang="he-IL" smtClean="0"/>
              <a:pPr/>
              <a:t>02 ינואר 14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r>
              <a:rPr lang="he-IL" smtClean="0"/>
              <a:t>חנה וינשטוק טירי, יועצת משפטית, הרשות להגנת הצרכן ולסחר הוגן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3DFC861-9FCA-490F-9B58-D35349328CBA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11" name="מחבר ישר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ישר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D5D734A-2E19-4BAD-A063-DFF4E6BCABC8}" type="datetime8">
              <a:rPr lang="he-IL" smtClean="0"/>
              <a:pPr/>
              <a:t>02 ינואר 14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r>
              <a:rPr lang="he-IL" smtClean="0"/>
              <a:t>חנה וינשטוק טירי, יועצת משפטית, הרשות להגנת הצרכן ולסחר הוגן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3DFC861-9FCA-490F-9B58-D35349328CB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7CA9D1C-9BF8-41D3-A93D-4EEFC7E0C709}" type="datetime8">
              <a:rPr lang="he-IL" smtClean="0"/>
              <a:pPr/>
              <a:t>02 ינואר 14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r>
              <a:rPr lang="he-IL" smtClean="0"/>
              <a:t>חנה וינשטוק טירי, יועצת משפטית, הרשות להגנת הצרכן ולסחר הוגן</a:t>
            </a:r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3DFC861-9FCA-490F-9B58-D35349328CB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9524-D647-4D9D-B987-2B801B79C6B0}" type="datetime8">
              <a:rPr lang="he-IL" smtClean="0"/>
              <a:pPr/>
              <a:t>02 ינואר 14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משפטית, הרשות להגנת הצרכן ולסחר הוגן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FC861-9FCA-490F-9B58-D35349328CB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1572DDD-A745-433F-895A-87B415893247}" type="datetime8">
              <a:rPr lang="he-IL" smtClean="0"/>
              <a:pPr/>
              <a:t>02 ינואר 14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r>
              <a:rPr lang="he-IL" smtClean="0"/>
              <a:t>חנה וינשטוק טירי, יועצת משפטית, הרשות להגנת הצרכן ולסחר הוגן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3DFC861-9FCA-490F-9B58-D35349328CB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8A2B0EC-F798-47AD-A109-52FEED64E82F}" type="datetime8">
              <a:rPr lang="he-IL" smtClean="0"/>
              <a:pPr/>
              <a:t>02 ינואר 14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he-IL" smtClean="0"/>
              <a:t>חנה וינשטוק טירי, יועצת משפטית, הרשות להגנת הצרכן ולסחר הוגן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3DFC861-9FCA-490F-9B58-D35349328CB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0191CCF-1944-4051-B855-426D1CBBBF87}" type="datetime8">
              <a:rPr lang="he-IL" smtClean="0"/>
              <a:pPr/>
              <a:t>02 ינואר 14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he-IL" smtClean="0"/>
              <a:t>חנה וינשטוק טירי, יועצת משפטית, הרשות להגנת הצרכן ולסחר הוגן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3DFC861-9FCA-490F-9B58-D35349328CB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שולש ישר-זווית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מחבר ישר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מחבר ישר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82F7A62-1864-47C7-A662-9AA4DFEE637D}" type="datetime8">
              <a:rPr lang="he-IL" smtClean="0"/>
              <a:pPr/>
              <a:t>02 ינואר 14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he-IL" smtClean="0"/>
              <a:t>חנה וינשטוק טירי, יועצת משפטית, הרשות להגנת הצרכן ולסחר הוגן</a:t>
            </a:r>
            <a:endParaRPr lang="he-IL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3DFC861-9FCA-490F-9B58-D35349328CBA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עסקאות מכר מרחוק</a:t>
            </a:r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משפטית, הרשות להגנת הצרכן ולסחר הוגן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80762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3200" dirty="0" smtClean="0"/>
              <a:t>הוראות שונות</a:t>
            </a:r>
            <a:endParaRPr lang="he-IL" sz="32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he-IL" sz="2400" dirty="0" smtClean="0"/>
              <a:t>בוטלה עסקה מתמשכת שהוחל במתן השירות לפיה – ישלם הצרכן את התמורה היחסית בעד השירות שניתן לו</a:t>
            </a:r>
          </a:p>
          <a:p>
            <a:pPr marL="64008" indent="0">
              <a:buNone/>
            </a:pPr>
            <a:endParaRPr lang="he-IL" sz="2400" dirty="0"/>
          </a:p>
          <a:p>
            <a:pPr marL="64008" indent="0">
              <a:buNone/>
            </a:pPr>
            <a:r>
              <a:rPr lang="he-IL" sz="2400" dirty="0" smtClean="0"/>
              <a:t>בוצעה התקנה של טובין בבית הצרכן לצורך מתן השירות על פי העסקה – ניתן לגבות דמי התקנה שלא יעלו על 100 ש"ח</a:t>
            </a:r>
          </a:p>
          <a:p>
            <a:pPr marL="64008" indent="0">
              <a:buNone/>
            </a:pPr>
            <a:endParaRPr lang="he-IL" sz="2400" dirty="0"/>
          </a:p>
          <a:p>
            <a:pPr marL="64008" indent="0">
              <a:buNone/>
            </a:pPr>
            <a:r>
              <a:rPr lang="he-IL" sz="2400" dirty="0" smtClean="0"/>
              <a:t>לעוסק זכות לתבוע נזקיו, בשל כך שערך הנכס פחת כתוצאה מהרעה משמעותית במצבו</a:t>
            </a:r>
            <a:endParaRPr lang="he-IL" sz="240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משפטית, הרשות להגנת הצרכן ולסחר הוגן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46310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endParaRPr lang="he-IL" sz="4000" dirty="0" smtClean="0"/>
          </a:p>
          <a:p>
            <a:pPr marL="64008" indent="0" algn="ctr">
              <a:buNone/>
            </a:pPr>
            <a:r>
              <a:rPr lang="he-IL" sz="4000" dirty="0" smtClean="0"/>
              <a:t>תודה רבה</a:t>
            </a:r>
          </a:p>
          <a:p>
            <a:pPr marL="64008" indent="0" algn="ctr">
              <a:buNone/>
            </a:pPr>
            <a:r>
              <a:rPr lang="he-IL" sz="4000" dirty="0" smtClean="0">
                <a:sym typeface="Wingdings" pitchFamily="2" charset="2"/>
              </a:rPr>
              <a:t></a:t>
            </a:r>
            <a:endParaRPr lang="he-IL" sz="400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משפטית, הרשות להגנת הצרכן ולסחר הוגן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07454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3200" dirty="0" smtClean="0"/>
              <a:t>הגדרות - </a:t>
            </a:r>
            <a:endParaRPr lang="he-IL" sz="32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he-IL" sz="2400" dirty="0" smtClean="0"/>
              <a:t>עסקת מכר מרחוק – התקשרות בעסקה לרכישת נכס או שירות, כאשר ההתקשרות נעשית </a:t>
            </a:r>
            <a:r>
              <a:rPr lang="he-IL" sz="2400" u="sng" dirty="0" smtClean="0"/>
              <a:t>בעקבות שיווק מרחוק</a:t>
            </a:r>
            <a:r>
              <a:rPr lang="he-IL" sz="2400" dirty="0" smtClean="0"/>
              <a:t>, </a:t>
            </a:r>
            <a:r>
              <a:rPr lang="he-IL" sz="2400" u="sng" dirty="0" smtClean="0"/>
              <a:t>ללא נוכחות משותפת של הצדדים לעסקה</a:t>
            </a:r>
          </a:p>
          <a:p>
            <a:pPr marL="64008" indent="0">
              <a:buNone/>
            </a:pPr>
            <a:endParaRPr lang="he-IL" sz="2400" u="sng" dirty="0"/>
          </a:p>
          <a:p>
            <a:pPr marL="64008" indent="0">
              <a:buNone/>
            </a:pPr>
            <a:r>
              <a:rPr lang="he-IL" sz="2400" dirty="0" smtClean="0"/>
              <a:t>שיווק מרחוק – פניה של עוסק לצרכן באמצעות דואר, טלפון, רדיו, טלוויזיה, תקשורת אלקטרונית מכל סוג שהוא, פקסימיליה, פרסום קטלוגים או מודעות או באמצעי כיוצא באלה, </a:t>
            </a:r>
            <a:r>
              <a:rPr lang="he-IL" sz="2400" u="sng" dirty="0" smtClean="0"/>
              <a:t>במטרה להתקשר בעסקה שלא בנוכחות משותפת של הצדדים</a:t>
            </a:r>
            <a:r>
              <a:rPr lang="he-IL" sz="2400" dirty="0" smtClean="0"/>
              <a:t>, אלא באחד האמצעים האמורים</a:t>
            </a:r>
            <a:endParaRPr lang="he-IL" sz="240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משפטית, הרשות להגנת הצרכן ולסחר הוגן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74865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3200" dirty="0" smtClean="0"/>
              <a:t>שיווק מרחוק או פרסומת?</a:t>
            </a:r>
            <a:endParaRPr lang="he-IL" sz="32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he-IL" sz="2400" dirty="0" smtClean="0"/>
              <a:t>המוטיב – פניה של העוסק באחד האמצעים האמורים, </a:t>
            </a:r>
            <a:r>
              <a:rPr lang="he-IL" sz="2400" u="sng" dirty="0" smtClean="0"/>
              <a:t>במטרה</a:t>
            </a:r>
            <a:r>
              <a:rPr lang="he-IL" sz="2400" dirty="0" smtClean="0"/>
              <a:t> [בלעדית או עיקרית] להתקשר בעסקה </a:t>
            </a:r>
            <a:r>
              <a:rPr lang="he-IL" sz="2400" u="sng" dirty="0" smtClean="0"/>
              <a:t>ללא נוכחות משותפת של הצדדים</a:t>
            </a:r>
          </a:p>
          <a:p>
            <a:pPr marL="64008" indent="0">
              <a:buNone/>
            </a:pPr>
            <a:r>
              <a:rPr lang="he-IL" sz="2400" dirty="0" smtClean="0"/>
              <a:t>לדוגמה – אתר מכירות מקוון, קטלוגים</a:t>
            </a:r>
          </a:p>
          <a:p>
            <a:pPr marL="64008" indent="0">
              <a:buNone/>
            </a:pPr>
            <a:endParaRPr lang="he-IL" sz="2400" dirty="0"/>
          </a:p>
          <a:p>
            <a:pPr marL="64008" indent="0">
              <a:buNone/>
            </a:pPr>
            <a:r>
              <a:rPr lang="he-IL" sz="2400" dirty="0" smtClean="0"/>
              <a:t>יש פניות באמצעים האמורים שנחשבות פרסומת ולא שיווק מרחוק – כאשר אין מטרתו הבלעדית או העיקרית של העוסק בפניה, להתקשר בעסקה ללא נוכחות משותפת של הצדדית.</a:t>
            </a:r>
          </a:p>
          <a:p>
            <a:pPr marL="64008" indent="0">
              <a:buNone/>
            </a:pPr>
            <a:r>
              <a:rPr lang="he-IL" sz="2400" dirty="0" smtClean="0"/>
              <a:t>ניתן לבצע את העסקה גם מרחוק וגם בבית העסק [למעט מחסן]</a:t>
            </a:r>
          </a:p>
          <a:p>
            <a:pPr marL="64008" indent="0">
              <a:buNone/>
            </a:pPr>
            <a:r>
              <a:rPr lang="he-IL" sz="2400" dirty="0" smtClean="0"/>
              <a:t>לדוגמה – באנר, הודעת מסרון</a:t>
            </a:r>
            <a:endParaRPr lang="he-IL" sz="240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משפטית, הרשות להגנת הצרכן ולסחר הוגן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57841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3200" dirty="0" smtClean="0"/>
              <a:t>חובת גילוי בשיווק מרחוק</a:t>
            </a:r>
            <a:endParaRPr lang="he-IL" sz="32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he-IL" sz="2400" dirty="0" smtClean="0"/>
              <a:t>חובה לגלות פרטים אלה – </a:t>
            </a:r>
          </a:p>
          <a:p>
            <a:pPr marL="521208" indent="-457200">
              <a:buAutoNum type="arabicPeriod"/>
            </a:pPr>
            <a:r>
              <a:rPr lang="he-IL" sz="2400" dirty="0" smtClean="0"/>
              <a:t>שם, מס' זהות וכתובת העוסק</a:t>
            </a:r>
          </a:p>
          <a:p>
            <a:pPr marL="521208" indent="-457200">
              <a:buAutoNum type="arabicPeriod"/>
            </a:pPr>
            <a:r>
              <a:rPr lang="he-IL" sz="2400" dirty="0" smtClean="0"/>
              <a:t>התכונות העיקריות של הנכס או השירות</a:t>
            </a:r>
          </a:p>
          <a:p>
            <a:pPr marL="521208" indent="-457200">
              <a:buAutoNum type="arabicPeriod"/>
            </a:pPr>
            <a:r>
              <a:rPr lang="he-IL" sz="2400" dirty="0" smtClean="0"/>
              <a:t>מחיר הנכס או השירות ותנאי התשלום</a:t>
            </a:r>
          </a:p>
          <a:p>
            <a:pPr marL="521208" indent="-457200">
              <a:buAutoNum type="arabicPeriod"/>
            </a:pPr>
            <a:r>
              <a:rPr lang="he-IL" sz="2400" dirty="0" smtClean="0"/>
              <a:t>מועד ודרך הספקת הנכס</a:t>
            </a:r>
          </a:p>
          <a:p>
            <a:pPr marL="521208" indent="-457200">
              <a:buAutoNum type="arabicPeriod"/>
            </a:pPr>
            <a:r>
              <a:rPr lang="he-IL" sz="2400" dirty="0" smtClean="0"/>
              <a:t>התקופה שבה ההצעה תהיה בתוקף</a:t>
            </a:r>
          </a:p>
          <a:p>
            <a:pPr marL="521208" indent="-457200">
              <a:buAutoNum type="arabicPeriod"/>
            </a:pPr>
            <a:r>
              <a:rPr lang="he-IL" sz="2400" dirty="0" smtClean="0"/>
              <a:t>פרטים בדבר אחריות לנכס</a:t>
            </a:r>
          </a:p>
          <a:p>
            <a:pPr marL="521208" indent="-457200">
              <a:buAutoNum type="arabicPeriod"/>
            </a:pPr>
            <a:r>
              <a:rPr lang="he-IL" sz="2400" dirty="0" smtClean="0"/>
              <a:t>פרטים בדבר הזכות לבטל את העסקה על פי החוק</a:t>
            </a:r>
            <a:endParaRPr lang="he-IL" sz="240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משפטית, הרשות להגנת הצרכן ולסחר הוגן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26175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3200" dirty="0" smtClean="0"/>
              <a:t>חובה לספק טופס גילוי</a:t>
            </a:r>
            <a:endParaRPr lang="he-IL" sz="32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he-IL" sz="2400" dirty="0" smtClean="0"/>
              <a:t>טופס הגילוי יהיה בכתב, בעברית או בשפה שבה נעשתה הפניה</a:t>
            </a:r>
          </a:p>
          <a:p>
            <a:pPr marL="64008" indent="0">
              <a:buNone/>
            </a:pPr>
            <a:r>
              <a:rPr lang="he-IL" sz="2400" dirty="0" smtClean="0"/>
              <a:t>טופס הגילוי יסופק לצרכן לא יאוחר ממועד הספקת הנכס או השירות.</a:t>
            </a:r>
          </a:p>
          <a:p>
            <a:pPr marL="64008" indent="0">
              <a:buNone/>
            </a:pPr>
            <a:r>
              <a:rPr lang="he-IL" sz="2400" dirty="0" smtClean="0"/>
              <a:t>טופס הגילוי יכלול פרטים אלה – </a:t>
            </a:r>
          </a:p>
          <a:p>
            <a:pPr marL="521208" indent="-457200">
              <a:buAutoNum type="arabicPeriod"/>
            </a:pPr>
            <a:r>
              <a:rPr lang="he-IL" sz="2400" dirty="0" smtClean="0"/>
              <a:t>שם, מס' זהות וכתובת העוסק</a:t>
            </a:r>
          </a:p>
          <a:p>
            <a:pPr marL="521208" indent="-457200">
              <a:buAutoNum type="arabicPeriod"/>
            </a:pPr>
            <a:r>
              <a:rPr lang="he-IL" sz="2400" dirty="0" smtClean="0"/>
              <a:t>התכונות העיקריות של הנכס או השירות</a:t>
            </a:r>
          </a:p>
          <a:p>
            <a:pPr marL="521208" indent="-457200">
              <a:buAutoNum type="arabicPeriod"/>
            </a:pPr>
            <a:r>
              <a:rPr lang="he-IL" sz="2400" dirty="0" smtClean="0"/>
              <a:t>מחיר העסקה ותנאי התשלום</a:t>
            </a:r>
          </a:p>
          <a:p>
            <a:pPr marL="521208" indent="-457200">
              <a:buAutoNum type="arabicPeriod"/>
            </a:pPr>
            <a:r>
              <a:rPr lang="he-IL" sz="2400" dirty="0" smtClean="0"/>
              <a:t>האופן שבו ניתן לממש את זכות הביטול על פי החוק</a:t>
            </a:r>
          </a:p>
          <a:p>
            <a:pPr marL="521208" indent="-457200">
              <a:buAutoNum type="arabicPeriod"/>
            </a:pPr>
            <a:r>
              <a:rPr lang="he-IL" sz="2400" dirty="0" smtClean="0"/>
              <a:t>שם יצרן וארץ יצור</a:t>
            </a:r>
          </a:p>
          <a:p>
            <a:pPr marL="521208" indent="-457200">
              <a:buAutoNum type="arabicPeriod"/>
            </a:pPr>
            <a:r>
              <a:rPr lang="he-IL" sz="2400" dirty="0" smtClean="0"/>
              <a:t>מידע בדבר אחריות לנכס</a:t>
            </a:r>
          </a:p>
          <a:p>
            <a:pPr marL="521208" indent="-457200">
              <a:buAutoNum type="arabicPeriod"/>
            </a:pPr>
            <a:r>
              <a:rPr lang="he-IL" sz="2400" dirty="0" smtClean="0"/>
              <a:t>תנאים נוספים החלים על העסקה</a:t>
            </a:r>
          </a:p>
          <a:p>
            <a:pPr marL="521208" indent="-457200">
              <a:buAutoNum type="arabicPeriod"/>
            </a:pPr>
            <a:endParaRPr lang="he-IL" sz="240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משפטית, הרשות להגנת הצרכן ולסחר הוגן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28085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3200" dirty="0" smtClean="0"/>
              <a:t>זכות הביטול – בכתב [פקס, תקשורת אלקטרונית]</a:t>
            </a:r>
            <a:endParaRPr lang="he-IL" sz="32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he-IL" sz="2400" dirty="0" smtClean="0"/>
              <a:t>בנכס – מיום עשיית העסקה ועד 14 ימים מיום קבלת הנכס, או מיום קבלת טופס הגילוי </a:t>
            </a:r>
            <a:r>
              <a:rPr lang="he-IL" sz="2400" u="sng" dirty="0" smtClean="0"/>
              <a:t>לפי המאוחר</a:t>
            </a:r>
          </a:p>
          <a:p>
            <a:pPr marL="64008" indent="0">
              <a:buNone/>
            </a:pPr>
            <a:endParaRPr lang="he-IL" sz="2400" dirty="0" smtClean="0"/>
          </a:p>
          <a:p>
            <a:pPr marL="64008" indent="0">
              <a:buNone/>
            </a:pPr>
            <a:r>
              <a:rPr lang="he-IL" sz="2400" dirty="0" smtClean="0"/>
              <a:t>בשירות – בתוך 14 ימים מיום עשיית העסקה או מיום קבלת טופס הגילוי </a:t>
            </a:r>
            <a:r>
              <a:rPr lang="he-IL" sz="2400" u="sng" dirty="0" smtClean="0"/>
              <a:t>לפי המאוחר</a:t>
            </a:r>
          </a:p>
          <a:p>
            <a:pPr marL="64008" indent="0">
              <a:buNone/>
            </a:pPr>
            <a:endParaRPr lang="he-IL" sz="2400" dirty="0" smtClean="0"/>
          </a:p>
          <a:p>
            <a:pPr marL="64008" indent="0">
              <a:buNone/>
            </a:pPr>
            <a:r>
              <a:rPr lang="he-IL" sz="2400" dirty="0" smtClean="0"/>
              <a:t>בעסקה מתמשכת – בין אם הוחל במתן השירות ובין אם לאו</a:t>
            </a:r>
          </a:p>
          <a:p>
            <a:pPr marL="64008" indent="0">
              <a:buNone/>
            </a:pPr>
            <a:r>
              <a:rPr lang="he-IL" sz="2400" dirty="0" smtClean="0"/>
              <a:t>בעסקה שאינה מתמשכת – בתנאי שהביטול ייעשה לפחות שני ימים שאינם ימי מנוחה, קודם למועד שבו אמור השירות להינתן</a:t>
            </a:r>
            <a:endParaRPr lang="he-IL" sz="240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משפטית, הרשות להגנת הצרכן ולסחר הוגן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65693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3200" dirty="0" smtClean="0"/>
              <a:t>חריגם לזכות הביטול</a:t>
            </a:r>
            <a:endParaRPr lang="he-IL" sz="32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21208" indent="-457200">
              <a:buAutoNum type="arabicPeriod"/>
            </a:pPr>
            <a:r>
              <a:rPr lang="he-IL" sz="2400" dirty="0" smtClean="0"/>
              <a:t>טובין פסידים</a:t>
            </a:r>
          </a:p>
          <a:p>
            <a:pPr marL="521208" indent="-457200">
              <a:buAutoNum type="arabicPeriod"/>
            </a:pPr>
            <a:r>
              <a:rPr lang="he-IL" sz="2400" dirty="0" smtClean="0"/>
              <a:t>שירותי הארחה נסיעה חופש או בילוי, אם מועד ביטול העסקה חל בתוך שבעה ימים שאינם ימי מנוחה קודם למועד שבו אמור השירות להינתן</a:t>
            </a:r>
          </a:p>
          <a:p>
            <a:pPr marL="521208" indent="-457200">
              <a:buAutoNum type="arabicPeriod"/>
            </a:pPr>
            <a:r>
              <a:rPr lang="he-IL" sz="2400" dirty="0" smtClean="0"/>
              <a:t>מידע כהגדרתו בחוק המחשבים</a:t>
            </a:r>
          </a:p>
          <a:p>
            <a:pPr marL="521208" indent="-457200">
              <a:buAutoNum type="arabicPeriod"/>
            </a:pPr>
            <a:r>
              <a:rPr lang="he-IL" sz="2400" dirty="0" smtClean="0"/>
              <a:t>טובין שיוצרו במיוחד עבור הצרכן </a:t>
            </a:r>
          </a:p>
          <a:p>
            <a:pPr marL="521208" indent="-457200">
              <a:buAutoNum type="arabicPeriod"/>
            </a:pPr>
            <a:r>
              <a:rPr lang="he-IL" sz="2400" dirty="0" smtClean="0"/>
              <a:t>טובין הניתנים להקלטה, לשעתוק או לשכפול, שהצרכן פתח את אריזתם המקורית</a:t>
            </a:r>
            <a:endParaRPr lang="he-IL" sz="240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משפטית, הרשות להגנת הצרכן ולסחר הוגן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99360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3200" dirty="0" smtClean="0"/>
              <a:t>תוצאות ביטול עסקת מכר מרחוק</a:t>
            </a:r>
            <a:endParaRPr lang="he-IL" sz="32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he-IL" sz="2400" dirty="0" smtClean="0"/>
              <a:t>העסקה בוטלה עקב פגם, אי התאמה, אי אספקה במועד או בשל כל הפרה אחרת של החוזה בידי העוסק – </a:t>
            </a:r>
          </a:p>
          <a:p>
            <a:pPr marL="64008" indent="0">
              <a:buNone/>
            </a:pPr>
            <a:endParaRPr lang="he-IL" sz="2400" dirty="0"/>
          </a:p>
          <a:p>
            <a:pPr marL="64008" indent="0">
              <a:buNone/>
            </a:pPr>
            <a:r>
              <a:rPr lang="he-IL" sz="2400" dirty="0" smtClean="0"/>
              <a:t>העוסק – ישיב לצרכן בתוך 14 ימים מיום קבלת הודעת הביטול, את אותו חלק ממחיר העסקה ששולם על ידי הצרכן, יבטל את חיובו וימסור לו עותק מהודעת הביטול</a:t>
            </a:r>
          </a:p>
          <a:p>
            <a:pPr marL="64008" indent="0">
              <a:buNone/>
            </a:pPr>
            <a:r>
              <a:rPr lang="he-IL" sz="2400" u="sng" dirty="0" smtClean="0"/>
              <a:t>העוסק לא יגבה דמי ביטול</a:t>
            </a:r>
          </a:p>
          <a:p>
            <a:pPr marL="64008" indent="0">
              <a:buNone/>
            </a:pPr>
            <a:endParaRPr lang="he-IL" sz="2400" u="sng" dirty="0"/>
          </a:p>
          <a:p>
            <a:pPr marL="64008" indent="0">
              <a:buNone/>
            </a:pPr>
            <a:r>
              <a:rPr lang="he-IL" sz="2400" dirty="0" smtClean="0"/>
              <a:t>הצרכן – אם קיבל את הנכס, יעמידו לרשות העוסק במקום שבו נמסר לו ויודיע לעוסק</a:t>
            </a:r>
            <a:endParaRPr lang="he-IL" sz="240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משפטית, הרשות להגנת הצרכן ולסחר הוגן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71764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he-IL" sz="2400" dirty="0" smtClean="0"/>
              <a:t>העסקה בוטלה שלא מהטעמים האמורים – </a:t>
            </a:r>
          </a:p>
          <a:p>
            <a:pPr marL="64008" indent="0">
              <a:buNone/>
            </a:pPr>
            <a:endParaRPr lang="he-IL" sz="2400" dirty="0"/>
          </a:p>
          <a:p>
            <a:pPr marL="64008" indent="0">
              <a:buNone/>
            </a:pPr>
            <a:r>
              <a:rPr lang="he-IL" sz="2400" dirty="0" smtClean="0"/>
              <a:t>העוסק - </a:t>
            </a:r>
            <a:r>
              <a:rPr lang="he-IL" sz="2400" dirty="0"/>
              <a:t>ישיב לצרכן בתוך 14 ימים מיום קבלת הודעת הביטול, את אותו חלק ממחיר העסקה ששולם על ידי הצרכן, יבטל את חיובו וימסור לו עותק מהודעת </a:t>
            </a:r>
            <a:r>
              <a:rPr lang="he-IL" sz="2400" dirty="0" smtClean="0"/>
              <a:t>הביטול</a:t>
            </a:r>
          </a:p>
          <a:p>
            <a:pPr marL="64008" indent="0">
              <a:buNone/>
            </a:pPr>
            <a:r>
              <a:rPr lang="he-IL" sz="2400" dirty="0" smtClean="0"/>
              <a:t>העוסק רשאי לגבות דמי ביטול בשיעור שלא יעלה על 5% ממחיר העסקה או 100 ₪ </a:t>
            </a:r>
            <a:r>
              <a:rPr lang="he-IL" sz="2400" u="sng" dirty="0" smtClean="0"/>
              <a:t>לפי הנמוך</a:t>
            </a:r>
          </a:p>
          <a:p>
            <a:pPr marL="64008" indent="0">
              <a:buNone/>
            </a:pPr>
            <a:endParaRPr lang="he-IL" sz="2400" u="sng" dirty="0"/>
          </a:p>
          <a:p>
            <a:pPr marL="64008" indent="0">
              <a:buNone/>
            </a:pPr>
            <a:r>
              <a:rPr lang="he-IL" sz="2400" dirty="0" smtClean="0"/>
              <a:t>הצרכן - </a:t>
            </a:r>
            <a:r>
              <a:rPr lang="he-IL" sz="2400" dirty="0"/>
              <a:t>אם קיבל את </a:t>
            </a:r>
            <a:r>
              <a:rPr lang="he-IL" sz="2400" dirty="0" smtClean="0"/>
              <a:t>הנכס, יחזירו לעוסק במקום עסקו</a:t>
            </a:r>
            <a:endParaRPr lang="he-IL" sz="2400" dirty="0"/>
          </a:p>
          <a:p>
            <a:pPr marL="64008" indent="0">
              <a:buNone/>
            </a:pPr>
            <a:endParaRPr lang="he-IL" sz="240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משפטית, הרשות להגנת הצרכן ולסחר הוגן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87335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התלהבות">
  <a:themeElements>
    <a:clrScheme name="התלהבות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התלהבות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התלהבות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47</TotalTime>
  <Words>737</Words>
  <Application>Microsoft Office PowerPoint</Application>
  <PresentationFormat>‫הצגה על המסך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2" baseType="lpstr">
      <vt:lpstr>התלהבות</vt:lpstr>
      <vt:lpstr>עסקאות מכר מרחוק</vt:lpstr>
      <vt:lpstr>הגדרות - </vt:lpstr>
      <vt:lpstr>שיווק מרחוק או פרסומת?</vt:lpstr>
      <vt:lpstr>חובת גילוי בשיווק מרחוק</vt:lpstr>
      <vt:lpstr>חובה לספק טופס גילוי</vt:lpstr>
      <vt:lpstr>זכות הביטול – בכתב [פקס, תקשורת אלקטרונית]</vt:lpstr>
      <vt:lpstr>חריגם לזכות הביטול</vt:lpstr>
      <vt:lpstr>תוצאות ביטול עסקת מכר מרחוק</vt:lpstr>
      <vt:lpstr>שקופית 9</vt:lpstr>
      <vt:lpstr>הוראות שונות</vt:lpstr>
      <vt:lpstr>שקופית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moital</dc:creator>
  <cp:lastModifiedBy>adia</cp:lastModifiedBy>
  <cp:revision>14</cp:revision>
  <cp:lastPrinted>2013-12-29T12:46:07Z</cp:lastPrinted>
  <dcterms:created xsi:type="dcterms:W3CDTF">2013-12-29T11:59:26Z</dcterms:created>
  <dcterms:modified xsi:type="dcterms:W3CDTF">2014-01-02T08:43:59Z</dcterms:modified>
</cp:coreProperties>
</file>