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717" r:id="rId5"/>
  </p:sldMasterIdLst>
  <p:notesMasterIdLst>
    <p:notesMasterId r:id="rId14"/>
  </p:notesMasterIdLst>
  <p:handoutMasterIdLst>
    <p:handoutMasterId r:id="rId15"/>
  </p:handoutMasterIdLst>
  <p:sldIdLst>
    <p:sldId id="256" r:id="rId6"/>
    <p:sldId id="279" r:id="rId7"/>
    <p:sldId id="298" r:id="rId8"/>
    <p:sldId id="288" r:id="rId9"/>
    <p:sldId id="292" r:id="rId10"/>
    <p:sldId id="297" r:id="rId11"/>
    <p:sldId id="294" r:id="rId12"/>
    <p:sldId id="312" r:id="rId13"/>
  </p:sldIdLst>
  <p:sldSz cx="12192000" cy="6858000"/>
  <p:notesSz cx="7099300" cy="10234613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מחבר" initials="א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23B"/>
    <a:srgbClr val="1A4F54"/>
    <a:srgbClr val="FFFFFF"/>
    <a:srgbClr val="7F9B9D"/>
    <a:srgbClr val="FAAD55"/>
    <a:srgbClr val="F9A239"/>
    <a:srgbClr val="014067"/>
    <a:srgbClr val="AEC2CF"/>
    <a:srgbClr val="48586D"/>
    <a:srgbClr val="315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E0AF6-77AD-4A96-B2C0-EFA19F18B4C5}" v="2" dt="2020-05-19T22:39:26.5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 autoAdjust="0"/>
    <p:restoredTop sz="93767" autoAdjust="0"/>
  </p:normalViewPr>
  <p:slideViewPr>
    <p:cSldViewPr snapToGrid="0" showGuides="1">
      <p:cViewPr varScale="1">
        <p:scale>
          <a:sx n="109" d="100"/>
          <a:sy n="109" d="100"/>
        </p:scale>
        <p:origin x="432" y="108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xmlns="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 rtl="0"/>
            <a:fld id="{3A5DCE85-0A13-48F4-A9C0-551BADFB2145}" type="datetime1">
              <a:rPr lang="fr-FR" smtClean="0"/>
              <a:t>20/04/2023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 rtl="0"/>
            <a:fld id="{9F1072A3-100F-40A9-915F-8D2D9E6962D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BEABE6-E8A2-4369-B5DD-8970D70F6DA0}" type="datetime1">
              <a:rPr lang="fr-FR" smtClean="0"/>
              <a:pPr/>
              <a:t>20/04/2023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 rtl="0"/>
            <a:fld id="{79230CFA-805A-4FD3-B3A0-DAAA5993DA17}" type="slidenum">
              <a:rPr lang="fr-FR" noProof="0" smtClean="0"/>
              <a:t>‹#›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545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230CFA-805A-4FD3-B3A0-DAAA5993DA17}" type="slidenum">
              <a:rPr lang="fr-FR" noProof="0" smtClean="0"/>
              <a:t>2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70751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230CFA-805A-4FD3-B3A0-DAAA5993DA17}" type="slidenum">
              <a:rPr lang="fr-FR" noProof="0" smtClean="0"/>
              <a:t>3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55871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230CFA-805A-4FD3-B3A0-DAAA5993DA17}" type="slidenum">
              <a:rPr lang="fr-FR" noProof="0" smtClean="0"/>
              <a:t>4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371758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230CFA-805A-4FD3-B3A0-DAAA5993DA17}" type="slidenum">
              <a:rPr lang="fr-FR" noProof="0" smtClean="0"/>
              <a:t>6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51955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230CFA-805A-4FD3-B3A0-DAAA5993DA17}" type="slidenum">
              <a:rPr lang="fr-FR" noProof="0" smtClean="0"/>
              <a:t>7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362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9230CFA-805A-4FD3-B3A0-DAAA5993DA17}" type="slidenum">
              <a:rPr lang="fr-FR" noProof="0" smtClean="0"/>
              <a:t>8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4323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space réservé d’image 24">
            <a:extLst>
              <a:ext uri="{FF2B5EF4-FFF2-40B4-BE49-F238E27FC236}">
                <a16:creationId xmlns:a16="http://schemas.microsoft.com/office/drawing/2014/main" xmlns="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rgbClr val="F9A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3" name="Sous-titre 2" title="Sous-titre">
            <a:extLst>
              <a:ext uri="{FF2B5EF4-FFF2-40B4-BE49-F238E27FC236}">
                <a16:creationId xmlns:a16="http://schemas.microsoft.com/office/drawing/2014/main" xmlns="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 dirty="0"/>
              <a:t>CLIQUEZ POUR MODIFIER LE SOUS-TITRE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rgbClr val="1A4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3" name="Sous-titre 2" title="Sous-titre">
            <a:extLst>
              <a:ext uri="{FF2B5EF4-FFF2-40B4-BE49-F238E27FC236}">
                <a16:creationId xmlns:a16="http://schemas.microsoft.com/office/drawing/2014/main" xmlns="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 dirty="0"/>
              <a:t>CLIQUEZ POUR MODIFIER POUR LE STYLE DE SOUS-TITRE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iangle droit 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7" name="Parallélogramme 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re 1" title="Titre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101" name="Espace réservé du texte 2" title="Sous-titre">
            <a:extLst>
              <a:ext uri="{FF2B5EF4-FFF2-40B4-BE49-F238E27FC236}">
                <a16:creationId xmlns:a16="http://schemas.microsoft.com/office/drawing/2014/main" xmlns="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élogramme 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9A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25" name="Zone de texte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1A4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>
              <a:solidFill>
                <a:srgbClr val="7F9B9D"/>
              </a:solidFill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‹#›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29" name="Espace réservé du contenu 2">
            <a:extLst>
              <a:ext uri="{FF2B5EF4-FFF2-40B4-BE49-F238E27FC236}">
                <a16:creationId xmlns:a16="http://schemas.microsoft.com/office/drawing/2014/main" xmlns="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9A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25" name="Zone de texte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rgbClr val="1A4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‹#›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xmlns="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xmlns="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25" name="Zone de texte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‹#›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xmlns="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0" name="Espace réservé du texte 4">
            <a:extLst>
              <a:ext uri="{FF2B5EF4-FFF2-40B4-BE49-F238E27FC236}">
                <a16:creationId xmlns:a16="http://schemas.microsoft.com/office/drawing/2014/main" xmlns="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xmlns="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4" name="Espace réservé du contenu 3">
            <a:extLst>
              <a:ext uri="{FF2B5EF4-FFF2-40B4-BE49-F238E27FC236}">
                <a16:creationId xmlns:a16="http://schemas.microsoft.com/office/drawing/2014/main" xmlns="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xmlns="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xmlns="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xmlns="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2" name="Espace réservé d’image 2">
            <a:extLst>
              <a:ext uri="{FF2B5EF4-FFF2-40B4-BE49-F238E27FC236}">
                <a16:creationId xmlns:a16="http://schemas.microsoft.com/office/drawing/2014/main" xmlns="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 de texte 17">
            <a:extLst>
              <a:ext uri="{FF2B5EF4-FFF2-40B4-BE49-F238E27FC236}">
                <a16:creationId xmlns:a16="http://schemas.microsoft.com/office/drawing/2014/main" xmlns="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xmlns="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Bande diagonale 26">
              <a:extLst>
                <a:ext uri="{FF2B5EF4-FFF2-40B4-BE49-F238E27FC236}">
                  <a16:creationId xmlns:a16="http://schemas.microsoft.com/office/drawing/2014/main" xmlns="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xmlns="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élogramme 28">
              <a:extLst>
                <a:ext uri="{FF2B5EF4-FFF2-40B4-BE49-F238E27FC236}">
                  <a16:creationId xmlns:a16="http://schemas.microsoft.com/office/drawing/2014/main" xmlns="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30" name="Parallélogramme 29">
            <a:extLst>
              <a:ext uri="{FF2B5EF4-FFF2-40B4-BE49-F238E27FC236}">
                <a16:creationId xmlns:a16="http://schemas.microsoft.com/office/drawing/2014/main" xmlns="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‹#›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 de texte 20">
            <a:extLst>
              <a:ext uri="{FF2B5EF4-FFF2-40B4-BE49-F238E27FC236}">
                <a16:creationId xmlns:a16="http://schemas.microsoft.com/office/drawing/2014/main" xmlns="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xmlns="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Bande de diagonale 27">
              <a:extLst>
                <a:ext uri="{FF2B5EF4-FFF2-40B4-BE49-F238E27FC236}">
                  <a16:creationId xmlns:a16="http://schemas.microsoft.com/office/drawing/2014/main" xmlns="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xmlns="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xmlns="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31" name="Parallélogramme 30">
            <a:extLst>
              <a:ext uri="{FF2B5EF4-FFF2-40B4-BE49-F238E27FC236}">
                <a16:creationId xmlns:a16="http://schemas.microsoft.com/office/drawing/2014/main" xmlns="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33" name="Titre 1" title="Titre ">
            <a:extLst>
              <a:ext uri="{FF2B5EF4-FFF2-40B4-BE49-F238E27FC236}">
                <a16:creationId xmlns:a16="http://schemas.microsoft.com/office/drawing/2014/main" xmlns="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‹#›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iangle droit 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7" name="Parallélogramme 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re 1" title="Titre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101" name="Espace réservé du texte 2" title="Sous-titre">
            <a:extLst>
              <a:ext uri="{FF2B5EF4-FFF2-40B4-BE49-F238E27FC236}">
                <a16:creationId xmlns:a16="http://schemas.microsoft.com/office/drawing/2014/main" xmlns="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’image 26">
            <a:extLst>
              <a:ext uri="{FF2B5EF4-FFF2-40B4-BE49-F238E27FC236}">
                <a16:creationId xmlns:a16="http://schemas.microsoft.com/office/drawing/2014/main" xmlns="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élogramme 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527384" y="1700809"/>
            <a:ext cx="6432713" cy="4128459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maecenas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semper.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cursus.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</p:spTree>
    <p:extLst>
      <p:ext uri="{BB962C8B-B14F-4D97-AF65-F5344CB8AC3E}">
        <p14:creationId xmlns:p14="http://schemas.microsoft.com/office/powerpoint/2010/main" val="25410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416800" y="1700811"/>
            <a:ext cx="4247819" cy="4061636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1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527384" y="1700809"/>
            <a:ext cx="6432713" cy="4128459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maecenas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semper.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cursus.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</p:spTree>
    <p:extLst>
      <p:ext uri="{BB962C8B-B14F-4D97-AF65-F5344CB8AC3E}">
        <p14:creationId xmlns:p14="http://schemas.microsoft.com/office/powerpoint/2010/main" val="1719810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1704164"/>
            <a:ext cx="12192000" cy="4120903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5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023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994400" y="1700808"/>
            <a:ext cx="5689600" cy="4572992"/>
          </a:xfrm>
          <a:prstGeom prst="rect">
            <a:avLst/>
          </a:prstGeom>
          <a:solidFill>
            <a:srgbClr val="1E437B"/>
          </a:solidFill>
          <a:ln>
            <a:solidFill>
              <a:srgbClr val="1E43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ysClr val="windowText" lastClr="000000"/>
              </a:solidFill>
            </a:endParaRP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191814" y="1803403"/>
            <a:ext cx="536537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33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91814" y="2413000"/>
            <a:ext cx="5365375" cy="37592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non </a:t>
            </a:r>
            <a:r>
              <a:rPr lang="en-US" err="1"/>
              <a:t>purus</a:t>
            </a:r>
            <a:r>
              <a:rPr lang="en-US"/>
              <a:t>. Maecenas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metus.Is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</a:t>
            </a:r>
            <a:r>
              <a:rPr lang="en-US" err="1"/>
              <a:t>semper</a:t>
            </a:r>
            <a:r>
              <a:rPr lang="en-US"/>
              <a:t>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finibus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. </a:t>
            </a:r>
            <a:r>
              <a:rPr lang="en-US" err="1"/>
              <a:t>Cras</a:t>
            </a:r>
            <a:r>
              <a:rPr lang="en-US"/>
              <a:t> </a:t>
            </a:r>
            <a:r>
              <a:rPr lang="en-US" err="1"/>
              <a:t>fringilla</a:t>
            </a:r>
            <a:r>
              <a:rPr lang="en-US"/>
              <a:t> </a:t>
            </a:r>
            <a:r>
              <a:rPr lang="en-US" err="1"/>
              <a:t>suscipit</a:t>
            </a:r>
            <a:r>
              <a:rPr lang="en-US"/>
              <a:t> cursus.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1371" y="1700811"/>
            <a:ext cx="5314284" cy="4572991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7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2681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1700808"/>
            <a:ext cx="12192000" cy="4369792"/>
          </a:xfrm>
          <a:prstGeom prst="rect">
            <a:avLst/>
          </a:prstGeom>
          <a:solidFill>
            <a:srgbClr val="1E43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1209325" y="1988841"/>
            <a:ext cx="1205083" cy="11219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err="1"/>
              <a:t>icon</a:t>
            </a:r>
            <a:endParaRPr lang="es-ES_tradnl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69383" y="3133535"/>
            <a:ext cx="2393948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52454" y="3717033"/>
            <a:ext cx="2410881" cy="22519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4054125" y="1988841"/>
            <a:ext cx="1205083" cy="11219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3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err="1"/>
              <a:t>icon</a:t>
            </a:r>
            <a:endParaRPr lang="es-ES_tradnl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3414189" y="3133535"/>
            <a:ext cx="2393948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3397257" y="3717033"/>
            <a:ext cx="2410881" cy="22519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6932792" y="1988841"/>
            <a:ext cx="1205083" cy="11219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4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err="1"/>
              <a:t>icon</a:t>
            </a:r>
            <a:endParaRPr lang="es-ES_tradnl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45" hasCustomPrompt="1"/>
          </p:nvPr>
        </p:nvSpPr>
        <p:spPr>
          <a:xfrm>
            <a:off x="6292855" y="3133535"/>
            <a:ext cx="2393948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6275924" y="3717033"/>
            <a:ext cx="2410881" cy="22519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9822044" y="1988841"/>
            <a:ext cx="1205083" cy="11219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5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err="1"/>
              <a:t>icon</a:t>
            </a:r>
            <a:endParaRPr lang="es-ES_tradnl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48" hasCustomPrompt="1"/>
          </p:nvPr>
        </p:nvSpPr>
        <p:spPr>
          <a:xfrm>
            <a:off x="9182107" y="3133535"/>
            <a:ext cx="2393948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165176" y="3717033"/>
            <a:ext cx="2410881" cy="22519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25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7145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 userDrawn="1"/>
        </p:nvSpPr>
        <p:spPr>
          <a:xfrm>
            <a:off x="1724380" y="1498600"/>
            <a:ext cx="869949" cy="869949"/>
          </a:xfrm>
          <a:prstGeom prst="roundRect">
            <a:avLst>
              <a:gd name="adj" fmla="val 50000"/>
            </a:avLst>
          </a:prstGeom>
          <a:solidFill>
            <a:srgbClr val="F5C7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1805522" y="1549403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133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err="1"/>
              <a:t>icon</a:t>
            </a:r>
            <a:endParaRPr lang="es-ES_tradnl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603251" y="2486717"/>
            <a:ext cx="3071283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rgbClr val="F2A3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03254" y="2830863"/>
            <a:ext cx="3071281" cy="866636"/>
          </a:xfrm>
          <a:prstGeom prst="rect">
            <a:avLst/>
          </a:prstGeom>
        </p:spPr>
        <p:txBody>
          <a:bodyPr vert="horz" lIns="0" tIns="0" rIns="0" bIns="0"/>
          <a:lstStyle>
            <a:lvl1pPr marL="228594" indent="-228594" algn="ctr">
              <a:lnSpc>
                <a:spcPct val="130000"/>
              </a:lnSpc>
              <a:buFont typeface="Arial" panose="020B0604020202020204" pitchFamily="34" charset="0"/>
              <a:buChar char="•"/>
              <a:defRPr sz="1067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purusaece</a:t>
            </a:r>
            <a:r>
              <a:rPr lang="en-US"/>
              <a:t>.</a:t>
            </a:r>
          </a:p>
        </p:txBody>
      </p:sp>
      <p:sp>
        <p:nvSpPr>
          <p:cNvPr id="30" name="Rounded Rectangle 29"/>
          <p:cNvSpPr/>
          <p:nvPr userDrawn="1"/>
        </p:nvSpPr>
        <p:spPr>
          <a:xfrm>
            <a:off x="5669847" y="1498600"/>
            <a:ext cx="869949" cy="869949"/>
          </a:xfrm>
          <a:prstGeom prst="roundRect">
            <a:avLst>
              <a:gd name="adj" fmla="val 50000"/>
            </a:avLst>
          </a:prstGeom>
          <a:solidFill>
            <a:srgbClr val="38BB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750988" y="1549403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133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err="1"/>
              <a:t>icon</a:t>
            </a:r>
            <a:endParaRPr lang="es-ES_tradnl"/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4548717" y="2486717"/>
            <a:ext cx="3071283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rgbClr val="38BB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4548725" y="2830863"/>
            <a:ext cx="3071281" cy="866636"/>
          </a:xfrm>
          <a:prstGeom prst="rect">
            <a:avLst/>
          </a:prstGeom>
        </p:spPr>
        <p:txBody>
          <a:bodyPr vert="horz" lIns="0" tIns="0" rIns="0" bIns="0"/>
          <a:lstStyle>
            <a:lvl1pPr marL="228594" indent="-228594" algn="ctr">
              <a:lnSpc>
                <a:spcPct val="130000"/>
              </a:lnSpc>
              <a:buFont typeface="Arial" panose="020B0604020202020204" pitchFamily="34" charset="0"/>
              <a:buChar char="•"/>
              <a:defRPr sz="1067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purusaece</a:t>
            </a:r>
            <a:r>
              <a:rPr lang="en-US"/>
              <a:t>.</a:t>
            </a:r>
          </a:p>
        </p:txBody>
      </p:sp>
      <p:sp>
        <p:nvSpPr>
          <p:cNvPr id="34" name="Rounded Rectangle 33"/>
          <p:cNvSpPr/>
          <p:nvPr userDrawn="1"/>
        </p:nvSpPr>
        <p:spPr>
          <a:xfrm>
            <a:off x="9625898" y="1498600"/>
            <a:ext cx="869949" cy="869949"/>
          </a:xfrm>
          <a:prstGeom prst="roundRect">
            <a:avLst>
              <a:gd name="adj" fmla="val 50000"/>
            </a:avLst>
          </a:prstGeom>
          <a:solidFill>
            <a:srgbClr val="2870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9707039" y="1549403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133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err="1"/>
              <a:t>icon</a:t>
            </a:r>
            <a:endParaRPr lang="es-ES_tradnl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8504768" y="2486717"/>
            <a:ext cx="3071283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rgbClr val="2870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8504776" y="2830863"/>
            <a:ext cx="3071281" cy="866636"/>
          </a:xfrm>
          <a:prstGeom prst="rect">
            <a:avLst/>
          </a:prstGeom>
        </p:spPr>
        <p:txBody>
          <a:bodyPr vert="horz" lIns="0" tIns="0" rIns="0" bIns="0"/>
          <a:lstStyle>
            <a:lvl1pPr marL="228594" indent="-228594" algn="ctr">
              <a:lnSpc>
                <a:spcPct val="130000"/>
              </a:lnSpc>
              <a:buFont typeface="Arial" panose="020B0604020202020204" pitchFamily="34" charset="0"/>
              <a:buChar char="•"/>
              <a:defRPr sz="1067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purusaece</a:t>
            </a:r>
            <a:r>
              <a:rPr lang="en-US"/>
              <a:t>.</a:t>
            </a:r>
          </a:p>
        </p:txBody>
      </p:sp>
      <p:sp>
        <p:nvSpPr>
          <p:cNvPr id="38" name="Rounded Rectangle 37"/>
          <p:cNvSpPr/>
          <p:nvPr userDrawn="1"/>
        </p:nvSpPr>
        <p:spPr>
          <a:xfrm>
            <a:off x="1724380" y="4038600"/>
            <a:ext cx="869949" cy="869949"/>
          </a:xfrm>
          <a:prstGeom prst="roundRect">
            <a:avLst>
              <a:gd name="adj" fmla="val 50000"/>
            </a:avLst>
          </a:prstGeom>
          <a:solidFill>
            <a:srgbClr val="9BCB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1805522" y="4089404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133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err="1"/>
              <a:t>icon</a:t>
            </a:r>
            <a:endParaRPr lang="es-ES_tradnl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603251" y="5026717"/>
            <a:ext cx="3071283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rgbClr val="9BCB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03254" y="5407167"/>
            <a:ext cx="3071281" cy="866636"/>
          </a:xfrm>
          <a:prstGeom prst="rect">
            <a:avLst/>
          </a:prstGeom>
        </p:spPr>
        <p:txBody>
          <a:bodyPr vert="horz" lIns="0" tIns="0" rIns="0" bIns="0"/>
          <a:lstStyle>
            <a:lvl1pPr marL="228594" indent="-228594" algn="ctr">
              <a:lnSpc>
                <a:spcPct val="130000"/>
              </a:lnSpc>
              <a:buFont typeface="Arial" panose="020B0604020202020204" pitchFamily="34" charset="0"/>
              <a:buChar char="•"/>
              <a:defRPr sz="1067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purusaece</a:t>
            </a:r>
            <a:r>
              <a:rPr lang="en-US"/>
              <a:t>.</a:t>
            </a:r>
          </a:p>
        </p:txBody>
      </p:sp>
      <p:sp>
        <p:nvSpPr>
          <p:cNvPr id="42" name="Rounded Rectangle 41"/>
          <p:cNvSpPr/>
          <p:nvPr userDrawn="1"/>
        </p:nvSpPr>
        <p:spPr>
          <a:xfrm>
            <a:off x="5669847" y="4038600"/>
            <a:ext cx="869949" cy="869949"/>
          </a:xfrm>
          <a:prstGeom prst="roundRect">
            <a:avLst>
              <a:gd name="adj" fmla="val 50000"/>
            </a:avLst>
          </a:prstGeom>
          <a:solidFill>
            <a:srgbClr val="1E43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49" hasCustomPrompt="1"/>
          </p:nvPr>
        </p:nvSpPr>
        <p:spPr>
          <a:xfrm>
            <a:off x="5750988" y="4089404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133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err="1"/>
              <a:t>icon</a:t>
            </a:r>
            <a:endParaRPr lang="es-ES_tradnl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50" hasCustomPrompt="1"/>
          </p:nvPr>
        </p:nvSpPr>
        <p:spPr>
          <a:xfrm>
            <a:off x="4548717" y="5026717"/>
            <a:ext cx="3071283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4548725" y="5407167"/>
            <a:ext cx="3071281" cy="866636"/>
          </a:xfrm>
          <a:prstGeom prst="rect">
            <a:avLst/>
          </a:prstGeom>
        </p:spPr>
        <p:txBody>
          <a:bodyPr vert="horz" lIns="0" tIns="0" rIns="0" bIns="0"/>
          <a:lstStyle>
            <a:lvl1pPr marL="228594" indent="-228594" algn="ctr">
              <a:lnSpc>
                <a:spcPct val="130000"/>
              </a:lnSpc>
              <a:buFont typeface="Arial" panose="020B0604020202020204" pitchFamily="34" charset="0"/>
              <a:buChar char="•"/>
              <a:defRPr sz="1067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purusaece</a:t>
            </a:r>
            <a:r>
              <a:rPr lang="en-US"/>
              <a:t>.</a:t>
            </a:r>
          </a:p>
        </p:txBody>
      </p:sp>
      <p:sp>
        <p:nvSpPr>
          <p:cNvPr id="46" name="Rounded Rectangle 45"/>
          <p:cNvSpPr/>
          <p:nvPr userDrawn="1"/>
        </p:nvSpPr>
        <p:spPr>
          <a:xfrm>
            <a:off x="9625898" y="4038600"/>
            <a:ext cx="869949" cy="869949"/>
          </a:xfrm>
          <a:prstGeom prst="roundRect">
            <a:avLst>
              <a:gd name="adj" fmla="val 50000"/>
            </a:avLst>
          </a:prstGeom>
          <a:solidFill>
            <a:srgbClr val="F2A3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52" hasCustomPrompt="1"/>
          </p:nvPr>
        </p:nvSpPr>
        <p:spPr>
          <a:xfrm>
            <a:off x="9707039" y="4089404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133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err="1"/>
              <a:t>icon</a:t>
            </a:r>
            <a:endParaRPr lang="es-ES_tradnl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53" hasCustomPrompt="1"/>
          </p:nvPr>
        </p:nvSpPr>
        <p:spPr>
          <a:xfrm>
            <a:off x="8504768" y="5026717"/>
            <a:ext cx="3071283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rgbClr val="F2A3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8504776" y="5407167"/>
            <a:ext cx="3071281" cy="866636"/>
          </a:xfrm>
          <a:prstGeom prst="rect">
            <a:avLst/>
          </a:prstGeom>
        </p:spPr>
        <p:txBody>
          <a:bodyPr vert="horz" lIns="0" tIns="0" rIns="0" bIns="0"/>
          <a:lstStyle>
            <a:lvl1pPr marL="228594" indent="-228594" algn="ctr">
              <a:lnSpc>
                <a:spcPct val="130000"/>
              </a:lnSpc>
              <a:buFont typeface="Arial" panose="020B0604020202020204" pitchFamily="34" charset="0"/>
              <a:buChar char="•"/>
              <a:defRPr sz="1067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purusaece</a:t>
            </a:r>
            <a:r>
              <a:rPr lang="en-US"/>
              <a:t>.</a:t>
            </a:r>
          </a:p>
        </p:txBody>
      </p:sp>
      <p:sp>
        <p:nvSpPr>
          <p:cNvPr id="53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45292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69385" y="1741841"/>
            <a:ext cx="2099739" cy="2099739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355607" y="0"/>
                </a:moveTo>
                <a:lnTo>
                  <a:pt x="1777993" y="0"/>
                </a:lnTo>
                <a:cubicBezTo>
                  <a:pt x="1974389" y="0"/>
                  <a:pt x="2133600" y="159211"/>
                  <a:pt x="2133600" y="355607"/>
                </a:cubicBezTo>
                <a:lnTo>
                  <a:pt x="2133600" y="1777993"/>
                </a:lnTo>
                <a:cubicBezTo>
                  <a:pt x="2133600" y="1974389"/>
                  <a:pt x="1974389" y="2133600"/>
                  <a:pt x="1777993" y="2133600"/>
                </a:cubicBezTo>
                <a:lnTo>
                  <a:pt x="355607" y="2133600"/>
                </a:lnTo>
                <a:cubicBezTo>
                  <a:pt x="159211" y="2133600"/>
                  <a:pt x="0" y="1974389"/>
                  <a:pt x="0" y="1777993"/>
                </a:cubicBezTo>
                <a:lnTo>
                  <a:pt x="0" y="355607"/>
                </a:lnTo>
                <a:cubicBezTo>
                  <a:pt x="0" y="159211"/>
                  <a:pt x="159211" y="0"/>
                  <a:pt x="355607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69384" y="3950087"/>
            <a:ext cx="2099739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baseline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69384" y="4440713"/>
            <a:ext cx="2099739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69385" y="4814184"/>
            <a:ext cx="2099739" cy="115481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933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40"/>
          </p:nvPr>
        </p:nvSpPr>
        <p:spPr>
          <a:xfrm>
            <a:off x="3459340" y="1741841"/>
            <a:ext cx="2099739" cy="2099739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355607" y="0"/>
                </a:moveTo>
                <a:lnTo>
                  <a:pt x="1777993" y="0"/>
                </a:lnTo>
                <a:cubicBezTo>
                  <a:pt x="1974389" y="0"/>
                  <a:pt x="2133600" y="159211"/>
                  <a:pt x="2133600" y="355607"/>
                </a:cubicBezTo>
                <a:lnTo>
                  <a:pt x="2133600" y="1777993"/>
                </a:lnTo>
                <a:cubicBezTo>
                  <a:pt x="2133600" y="1974389"/>
                  <a:pt x="1974389" y="2133600"/>
                  <a:pt x="1777993" y="2133600"/>
                </a:cubicBezTo>
                <a:lnTo>
                  <a:pt x="355607" y="2133600"/>
                </a:lnTo>
                <a:cubicBezTo>
                  <a:pt x="159211" y="2133600"/>
                  <a:pt x="0" y="1974389"/>
                  <a:pt x="0" y="1777993"/>
                </a:cubicBezTo>
                <a:lnTo>
                  <a:pt x="0" y="355607"/>
                </a:lnTo>
                <a:cubicBezTo>
                  <a:pt x="0" y="159211"/>
                  <a:pt x="159211" y="0"/>
                  <a:pt x="355607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3459339" y="3950087"/>
            <a:ext cx="2099739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baseline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3459339" y="4440713"/>
            <a:ext cx="2099739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3459340" y="4814184"/>
            <a:ext cx="2099739" cy="115481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933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45"/>
          </p:nvPr>
        </p:nvSpPr>
        <p:spPr>
          <a:xfrm>
            <a:off x="6462180" y="1741841"/>
            <a:ext cx="2099739" cy="2099739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355607" y="0"/>
                </a:moveTo>
                <a:lnTo>
                  <a:pt x="1777993" y="0"/>
                </a:lnTo>
                <a:cubicBezTo>
                  <a:pt x="1974389" y="0"/>
                  <a:pt x="2133600" y="159211"/>
                  <a:pt x="2133600" y="355607"/>
                </a:cubicBezTo>
                <a:lnTo>
                  <a:pt x="2133600" y="1777993"/>
                </a:lnTo>
                <a:cubicBezTo>
                  <a:pt x="2133600" y="1974389"/>
                  <a:pt x="1974389" y="2133600"/>
                  <a:pt x="1777993" y="2133600"/>
                </a:cubicBezTo>
                <a:lnTo>
                  <a:pt x="355607" y="2133600"/>
                </a:lnTo>
                <a:cubicBezTo>
                  <a:pt x="159211" y="2133600"/>
                  <a:pt x="0" y="1974389"/>
                  <a:pt x="0" y="1777993"/>
                </a:cubicBezTo>
                <a:lnTo>
                  <a:pt x="0" y="355607"/>
                </a:lnTo>
                <a:cubicBezTo>
                  <a:pt x="0" y="159211"/>
                  <a:pt x="159211" y="0"/>
                  <a:pt x="355607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6462179" y="3950087"/>
            <a:ext cx="2099739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baseline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6462179" y="4440713"/>
            <a:ext cx="2099739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62180" y="4814184"/>
            <a:ext cx="2099739" cy="115481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933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50"/>
          </p:nvPr>
        </p:nvSpPr>
        <p:spPr>
          <a:xfrm>
            <a:off x="9476312" y="1741841"/>
            <a:ext cx="2099739" cy="2099739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355607" y="0"/>
                </a:moveTo>
                <a:lnTo>
                  <a:pt x="1777993" y="0"/>
                </a:lnTo>
                <a:cubicBezTo>
                  <a:pt x="1974389" y="0"/>
                  <a:pt x="2133600" y="159211"/>
                  <a:pt x="2133600" y="355607"/>
                </a:cubicBezTo>
                <a:lnTo>
                  <a:pt x="2133600" y="1777993"/>
                </a:lnTo>
                <a:cubicBezTo>
                  <a:pt x="2133600" y="1974389"/>
                  <a:pt x="1974389" y="2133600"/>
                  <a:pt x="1777993" y="2133600"/>
                </a:cubicBezTo>
                <a:lnTo>
                  <a:pt x="355607" y="2133600"/>
                </a:lnTo>
                <a:cubicBezTo>
                  <a:pt x="159211" y="2133600"/>
                  <a:pt x="0" y="1974389"/>
                  <a:pt x="0" y="1777993"/>
                </a:cubicBezTo>
                <a:lnTo>
                  <a:pt x="0" y="355607"/>
                </a:lnTo>
                <a:cubicBezTo>
                  <a:pt x="0" y="159211"/>
                  <a:pt x="159211" y="0"/>
                  <a:pt x="355607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51" hasCustomPrompt="1"/>
          </p:nvPr>
        </p:nvSpPr>
        <p:spPr>
          <a:xfrm>
            <a:off x="9476311" y="3950087"/>
            <a:ext cx="2099739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baseline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52" hasCustomPrompt="1"/>
          </p:nvPr>
        </p:nvSpPr>
        <p:spPr>
          <a:xfrm>
            <a:off x="9476311" y="4440713"/>
            <a:ext cx="2099739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9476312" y="4814184"/>
            <a:ext cx="2099739" cy="115481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933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3064933" y="1851380"/>
            <a:ext cx="0" cy="4607999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011333" y="1851380"/>
            <a:ext cx="0" cy="4607999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9025467" y="1851380"/>
            <a:ext cx="0" cy="4607999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9446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69385" y="1724692"/>
            <a:ext cx="1953680" cy="1986845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569384" y="3711533"/>
            <a:ext cx="1953680" cy="135467"/>
          </a:xfrm>
          <a:prstGeom prst="rect">
            <a:avLst/>
          </a:prstGeom>
          <a:solidFill>
            <a:srgbClr val="F5C7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40"/>
          </p:nvPr>
        </p:nvSpPr>
        <p:spPr>
          <a:xfrm>
            <a:off x="2838455" y="1724692"/>
            <a:ext cx="1953680" cy="1986845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838453" y="3711533"/>
            <a:ext cx="1953680" cy="135467"/>
          </a:xfrm>
          <a:prstGeom prst="rect">
            <a:avLst/>
          </a:prstGeom>
          <a:solidFill>
            <a:srgbClr val="38BB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45"/>
          </p:nvPr>
        </p:nvSpPr>
        <p:spPr>
          <a:xfrm>
            <a:off x="5107521" y="1724692"/>
            <a:ext cx="1953680" cy="1986845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107520" y="3711533"/>
            <a:ext cx="1953680" cy="135467"/>
          </a:xfrm>
          <a:prstGeom prst="rect">
            <a:avLst/>
          </a:prstGeom>
          <a:solidFill>
            <a:srgbClr val="4BCA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50"/>
          </p:nvPr>
        </p:nvSpPr>
        <p:spPr>
          <a:xfrm>
            <a:off x="7359655" y="1724692"/>
            <a:ext cx="1953680" cy="1986845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7359653" y="3711533"/>
            <a:ext cx="1953680" cy="135467"/>
          </a:xfrm>
          <a:prstGeom prst="rect">
            <a:avLst/>
          </a:prstGeom>
          <a:solidFill>
            <a:srgbClr val="2870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55"/>
          </p:nvPr>
        </p:nvSpPr>
        <p:spPr>
          <a:xfrm>
            <a:off x="9622371" y="1724692"/>
            <a:ext cx="1953680" cy="1986845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9622369" y="3711533"/>
            <a:ext cx="1953680" cy="135467"/>
          </a:xfrm>
          <a:prstGeom prst="rect">
            <a:avLst/>
          </a:prstGeom>
          <a:solidFill>
            <a:srgbClr val="1E43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95200" y="4028947"/>
            <a:ext cx="1953679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67" b="1" baseline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95200" y="4519573"/>
            <a:ext cx="1953679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95205" y="4863719"/>
            <a:ext cx="1953679" cy="13746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933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56" hasCustomPrompt="1"/>
          </p:nvPr>
        </p:nvSpPr>
        <p:spPr>
          <a:xfrm>
            <a:off x="2864274" y="4064391"/>
            <a:ext cx="1953679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67" b="1" baseline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57" hasCustomPrompt="1"/>
          </p:nvPr>
        </p:nvSpPr>
        <p:spPr>
          <a:xfrm>
            <a:off x="2864274" y="4555017"/>
            <a:ext cx="1953679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58" hasCustomPrompt="1"/>
          </p:nvPr>
        </p:nvSpPr>
        <p:spPr>
          <a:xfrm>
            <a:off x="2864275" y="4899167"/>
            <a:ext cx="1953679" cy="13746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933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59" hasCustomPrompt="1"/>
          </p:nvPr>
        </p:nvSpPr>
        <p:spPr>
          <a:xfrm>
            <a:off x="5154687" y="4064391"/>
            <a:ext cx="1953679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67" b="1" baseline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60" hasCustomPrompt="1"/>
          </p:nvPr>
        </p:nvSpPr>
        <p:spPr>
          <a:xfrm>
            <a:off x="5154687" y="4555017"/>
            <a:ext cx="1953679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61" hasCustomPrompt="1"/>
          </p:nvPr>
        </p:nvSpPr>
        <p:spPr>
          <a:xfrm>
            <a:off x="5154694" y="4899167"/>
            <a:ext cx="1953679" cy="13746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933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62" hasCustomPrompt="1"/>
          </p:nvPr>
        </p:nvSpPr>
        <p:spPr>
          <a:xfrm>
            <a:off x="7385472" y="4038603"/>
            <a:ext cx="1953679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67" b="1" baseline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63" hasCustomPrompt="1"/>
          </p:nvPr>
        </p:nvSpPr>
        <p:spPr>
          <a:xfrm>
            <a:off x="7385472" y="4529229"/>
            <a:ext cx="1953679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7385472" y="4873375"/>
            <a:ext cx="1953679" cy="13746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933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9648193" y="4038603"/>
            <a:ext cx="1953679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67" b="1" baseline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name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66" hasCustomPrompt="1"/>
          </p:nvPr>
        </p:nvSpPr>
        <p:spPr>
          <a:xfrm>
            <a:off x="9648193" y="4529229"/>
            <a:ext cx="1953679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67" hasCustomPrompt="1"/>
          </p:nvPr>
        </p:nvSpPr>
        <p:spPr>
          <a:xfrm>
            <a:off x="9648194" y="4873375"/>
            <a:ext cx="1953679" cy="13746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933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47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20793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6401" y="1701800"/>
            <a:ext cx="1953680" cy="1986845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06400" y="3699933"/>
            <a:ext cx="1953680" cy="135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2673248" y="1701802"/>
            <a:ext cx="3931576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33" b="1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about</a:t>
            </a:r>
            <a:endParaRPr lang="es-ES_tradnl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2673253" y="2237577"/>
            <a:ext cx="3931577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rgbClr val="38BB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2693709" y="2605325"/>
            <a:ext cx="3910188" cy="307976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maecenas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</a:t>
            </a:r>
            <a:r>
              <a:rPr lang="en-US" err="1"/>
              <a:t>semper</a:t>
            </a:r>
            <a:r>
              <a:rPr lang="en-US"/>
              <a:t>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cursus.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010297" y="1701803"/>
            <a:ext cx="0" cy="398622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  <a:prstDash val="sys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06401" y="4003547"/>
            <a:ext cx="1953679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33" b="1" baseline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example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06401" y="4494172"/>
            <a:ext cx="1953679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06407" y="4838319"/>
            <a:ext cx="1953679" cy="8666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933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endParaRPr lang="en-US"/>
          </a:p>
        </p:txBody>
      </p:sp>
      <p:sp>
        <p:nvSpPr>
          <p:cNvPr id="29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7396237" y="1704734"/>
            <a:ext cx="4290643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33" b="1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about</a:t>
            </a:r>
            <a:endParaRPr lang="es-ES_tradnl"/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7396236" y="2240509"/>
            <a:ext cx="4290645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rgbClr val="38BB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r>
              <a:rPr lang="es-ES_tradnl"/>
              <a:t> </a:t>
            </a:r>
            <a:r>
              <a:rPr lang="es-ES_tradnl" err="1"/>
              <a:t>here</a:t>
            </a:r>
            <a:endParaRPr lang="es-ES_tradnl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416699" y="2608257"/>
            <a:ext cx="4267301" cy="307976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maecenas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</a:t>
            </a:r>
            <a:r>
              <a:rPr lang="en-US" err="1"/>
              <a:t>semper</a:t>
            </a:r>
            <a:r>
              <a:rPr lang="en-US"/>
              <a:t>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cursus.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  <a:p>
            <a:pPr marL="0" marR="0" lvl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non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maecenas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endParaRPr lang="en-US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8032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6299200" y="1701800"/>
            <a:ext cx="5376597" cy="45720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Maecenas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semper.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</a:t>
            </a:r>
            <a:r>
              <a:rPr lang="en-US" err="1"/>
              <a:t>cursus</a:t>
            </a:r>
            <a:r>
              <a:rPr lang="en-US"/>
              <a:t>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1371" y="1701800"/>
            <a:ext cx="5563029" cy="4572000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3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8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U TEXTE 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 title="Puces">
            <a:extLst>
              <a:ext uri="{FF2B5EF4-FFF2-40B4-BE49-F238E27FC236}">
                <a16:creationId xmlns:a16="http://schemas.microsoft.com/office/drawing/2014/main" xmlns="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4" name="Triangle rectangle 23">
            <a:extLst>
              <a:ext uri="{FF2B5EF4-FFF2-40B4-BE49-F238E27FC236}">
                <a16:creationId xmlns:a16="http://schemas.microsoft.com/office/drawing/2014/main" xmlns="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xmlns="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xmlns="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 title="Sous-titre">
            <a:extLst>
              <a:ext uri="{FF2B5EF4-FFF2-40B4-BE49-F238E27FC236}">
                <a16:creationId xmlns:a16="http://schemas.microsoft.com/office/drawing/2014/main" xmlns="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2" name="Titre 1" title="Titre ">
            <a:extLst>
              <a:ext uri="{FF2B5EF4-FFF2-40B4-BE49-F238E27FC236}">
                <a16:creationId xmlns:a16="http://schemas.microsoft.com/office/drawing/2014/main" xmlns="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</a:t>
            </a:r>
            <a:br>
              <a:rPr lang="fr-FR" noProof="0" dirty="0"/>
            </a:br>
            <a:r>
              <a:rPr lang="fr-FR" noProof="0" dirty="0"/>
              <a:t>Le style du titre du masque </a:t>
            </a:r>
          </a:p>
        </p:txBody>
      </p:sp>
      <p:sp>
        <p:nvSpPr>
          <p:cNvPr id="15" name="Espace réservé d’image 14">
            <a:extLst>
              <a:ext uri="{FF2B5EF4-FFF2-40B4-BE49-F238E27FC236}">
                <a16:creationId xmlns:a16="http://schemas.microsoft.com/office/drawing/2014/main" xmlns="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‹#›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31371" y="1701800"/>
            <a:ext cx="11252629" cy="4572000"/>
          </a:xfrm>
          <a:prstGeom prst="rect">
            <a:avLst/>
          </a:prstGeom>
        </p:spPr>
        <p:txBody>
          <a:bodyPr vert="horz" lIns="95057" tIns="47529" rIns="95057" bIns="47529"/>
          <a:lstStyle>
            <a:lvl1pPr marL="0" indent="0" algn="just">
              <a:lnSpc>
                <a:spcPct val="130000"/>
              </a:lnSpc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non </a:t>
            </a:r>
            <a:r>
              <a:rPr lang="en-US" err="1"/>
              <a:t>purus</a:t>
            </a:r>
            <a:r>
              <a:rPr lang="en-US"/>
              <a:t>. Maecenas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semper.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finibus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. </a:t>
            </a:r>
            <a:r>
              <a:rPr lang="en-US" err="1"/>
              <a:t>Cras</a:t>
            </a:r>
            <a:r>
              <a:rPr lang="en-US"/>
              <a:t> </a:t>
            </a:r>
            <a:r>
              <a:rPr lang="en-US" err="1"/>
              <a:t>fringilla</a:t>
            </a:r>
            <a:r>
              <a:rPr lang="en-US"/>
              <a:t>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cursus</a:t>
            </a:r>
            <a:r>
              <a:rPr lang="en-US"/>
              <a:t>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volutpat</a:t>
            </a:r>
            <a:r>
              <a:rPr lang="en-US"/>
              <a:t> </a:t>
            </a:r>
            <a:r>
              <a:rPr lang="en-US" err="1"/>
              <a:t>tellus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cursus</a:t>
            </a:r>
            <a:r>
              <a:rPr lang="en-US"/>
              <a:t> et.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 nisi </a:t>
            </a:r>
            <a:r>
              <a:rPr lang="en-US" err="1"/>
              <a:t>rhoncus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 non </a:t>
            </a:r>
            <a:r>
              <a:rPr lang="en-US" err="1"/>
              <a:t>metus</a:t>
            </a:r>
            <a:r>
              <a:rPr lang="en-US"/>
              <a:t> </a:t>
            </a:r>
            <a:r>
              <a:rPr lang="en-US" err="1"/>
              <a:t>mollis</a:t>
            </a:r>
            <a:r>
              <a:rPr lang="en-US"/>
              <a:t> </a:t>
            </a:r>
            <a:r>
              <a:rPr lang="en-US" err="1"/>
              <a:t>placerat</a:t>
            </a:r>
            <a:r>
              <a:rPr lang="en-US"/>
              <a:t>. </a:t>
            </a:r>
            <a:r>
              <a:rPr lang="en-US" err="1"/>
              <a:t>Vivamus</a:t>
            </a:r>
            <a:r>
              <a:rPr lang="en-US"/>
              <a:t> </a:t>
            </a:r>
            <a:r>
              <a:rPr lang="en-US" err="1"/>
              <a:t>porta</a:t>
            </a:r>
            <a:r>
              <a:rPr lang="en-US"/>
              <a:t> </a:t>
            </a:r>
            <a:r>
              <a:rPr lang="en-US" err="1"/>
              <a:t>pulvinar</a:t>
            </a:r>
            <a:r>
              <a:rPr lang="en-US"/>
              <a:t> </a:t>
            </a:r>
            <a:r>
              <a:rPr lang="en-US" err="1"/>
              <a:t>iaculis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</a:t>
            </a:r>
            <a:r>
              <a:rPr lang="en-US" err="1"/>
              <a:t>volutpat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finibus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ligula.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bibendum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faucibus</a:t>
            </a:r>
            <a:r>
              <a:rPr lang="en-US"/>
              <a:t> </a:t>
            </a:r>
            <a:r>
              <a:rPr lang="en-US" err="1"/>
              <a:t>posuere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a </a:t>
            </a:r>
            <a:r>
              <a:rPr lang="en-US" err="1"/>
              <a:t>est</a:t>
            </a:r>
            <a:r>
              <a:rPr lang="en-US"/>
              <a:t> at </a:t>
            </a:r>
            <a:r>
              <a:rPr lang="en-US" err="1"/>
              <a:t>arcu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ex.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</a:t>
            </a:r>
            <a:r>
              <a:rPr lang="en-US" err="1"/>
              <a:t>maximus</a:t>
            </a:r>
            <a:r>
              <a:rPr lang="en-US"/>
              <a:t>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interdum</a:t>
            </a:r>
            <a:r>
              <a:rPr lang="en-US"/>
              <a:t>.</a:t>
            </a:r>
          </a:p>
          <a:p>
            <a:pPr lvl="0"/>
            <a:endParaRPr lang="en-US"/>
          </a:p>
          <a:p>
            <a:pPr lvl="0"/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,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pulvinar</a:t>
            </a:r>
            <a:r>
              <a:rPr lang="en-US"/>
              <a:t>, </a:t>
            </a:r>
            <a:r>
              <a:rPr lang="en-US" err="1"/>
              <a:t>erat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, in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in </a:t>
            </a:r>
            <a:r>
              <a:rPr lang="en-US" err="1"/>
              <a:t>nunc</a:t>
            </a:r>
            <a:r>
              <a:rPr lang="en-US"/>
              <a:t>. </a:t>
            </a:r>
            <a:r>
              <a:rPr lang="en-US" err="1"/>
              <a:t>Phasellus</a:t>
            </a:r>
            <a:r>
              <a:rPr lang="en-US"/>
              <a:t> </a:t>
            </a:r>
            <a:r>
              <a:rPr lang="en-US" err="1"/>
              <a:t>finibus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tellus</a:t>
            </a:r>
            <a:r>
              <a:rPr lang="en-US"/>
              <a:t> id </a:t>
            </a:r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mollis</a:t>
            </a:r>
            <a:r>
              <a:rPr lang="en-US"/>
              <a:t> </a:t>
            </a:r>
            <a:r>
              <a:rPr lang="en-US" err="1"/>
              <a:t>iaculis</a:t>
            </a:r>
            <a:r>
              <a:rPr lang="en-US"/>
              <a:t>. Nam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molestie</a:t>
            </a:r>
            <a:r>
              <a:rPr lang="en-US"/>
              <a:t> lacus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, a </a:t>
            </a:r>
            <a:r>
              <a:rPr lang="en-US" err="1"/>
              <a:t>rhoncus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velit</a:t>
            </a:r>
            <a:r>
              <a:rPr lang="en-US"/>
              <a:t>,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pulvinar</a:t>
            </a:r>
            <a:r>
              <a:rPr lang="en-US"/>
              <a:t> ac, </a:t>
            </a:r>
            <a:r>
              <a:rPr lang="en-US" err="1"/>
              <a:t>ultrices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dui.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,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ullamcorper</a:t>
            </a:r>
            <a:r>
              <a:rPr lang="en-US"/>
              <a:t> </a:t>
            </a:r>
            <a:r>
              <a:rPr lang="en-US" err="1"/>
              <a:t>eleifend</a:t>
            </a:r>
            <a:r>
              <a:rPr lang="en-US"/>
              <a:t>, magna </a:t>
            </a:r>
            <a:r>
              <a:rPr lang="en-US" err="1"/>
              <a:t>metus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in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ac.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 </a:t>
            </a:r>
            <a:r>
              <a:rPr lang="en-US" err="1"/>
              <a:t>est</a:t>
            </a:r>
            <a:r>
              <a:rPr lang="en-US"/>
              <a:t>, </a:t>
            </a:r>
            <a:r>
              <a:rPr lang="en-US" err="1"/>
              <a:t>tincidunt</a:t>
            </a:r>
            <a:r>
              <a:rPr lang="en-US"/>
              <a:t> et </a:t>
            </a:r>
            <a:r>
              <a:rPr lang="en-US" err="1"/>
              <a:t>suscipit</a:t>
            </a:r>
            <a:r>
              <a:rPr lang="en-US"/>
              <a:t> id, </a:t>
            </a:r>
            <a:r>
              <a:rPr lang="en-US" err="1"/>
              <a:t>rutrum</a:t>
            </a:r>
            <a:r>
              <a:rPr lang="en-US"/>
              <a:t> at </a:t>
            </a:r>
            <a:r>
              <a:rPr lang="en-US" err="1"/>
              <a:t>odio</a:t>
            </a:r>
            <a:r>
              <a:rPr lang="en-US"/>
              <a:t>.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fringilla</a:t>
            </a:r>
            <a:r>
              <a:rPr lang="en-US"/>
              <a:t>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cursus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eleifend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dui, </a:t>
            </a:r>
            <a:r>
              <a:rPr lang="en-US" err="1"/>
              <a:t>vel</a:t>
            </a:r>
            <a:r>
              <a:rPr lang="en-US"/>
              <a:t> tempus </a:t>
            </a:r>
            <a:r>
              <a:rPr lang="en-US" err="1"/>
              <a:t>urna</a:t>
            </a:r>
            <a:r>
              <a:rPr lang="en-US"/>
              <a:t>. </a:t>
            </a:r>
            <a:r>
              <a:rPr lang="en-US" err="1"/>
              <a:t>Cras</a:t>
            </a:r>
            <a:r>
              <a:rPr lang="en-US"/>
              <a:t> in </a:t>
            </a:r>
            <a:r>
              <a:rPr lang="en-US" err="1"/>
              <a:t>sapien</a:t>
            </a:r>
            <a:r>
              <a:rPr lang="en-US"/>
              <a:t> at </a:t>
            </a:r>
            <a:r>
              <a:rPr lang="en-US" err="1"/>
              <a:t>justo</a:t>
            </a:r>
            <a:r>
              <a:rPr lang="en-US"/>
              <a:t> </a:t>
            </a:r>
            <a:r>
              <a:rPr lang="en-US" err="1"/>
              <a:t>convallis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et in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, </a:t>
            </a:r>
            <a:r>
              <a:rPr lang="en-US" err="1"/>
              <a:t>odio</a:t>
            </a:r>
            <a:r>
              <a:rPr lang="en-US"/>
              <a:t> non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eleifend</a:t>
            </a:r>
            <a:r>
              <a:rPr lang="en-US"/>
              <a:t>, </a:t>
            </a:r>
            <a:r>
              <a:rPr lang="en-US" err="1"/>
              <a:t>lectus</a:t>
            </a:r>
            <a:r>
              <a:rPr lang="en-US"/>
              <a:t> </a:t>
            </a:r>
            <a:r>
              <a:rPr lang="en-US" err="1"/>
              <a:t>metus</a:t>
            </a:r>
            <a:r>
              <a:rPr lang="en-US"/>
              <a:t> </a:t>
            </a:r>
            <a:r>
              <a:rPr lang="en-US" err="1"/>
              <a:t>rutrum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molestie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in </a:t>
            </a:r>
            <a:r>
              <a:rPr lang="en-US" err="1"/>
              <a:t>lorem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volutpat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quam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.</a:t>
            </a:r>
          </a:p>
          <a:p>
            <a:pPr lvl="0"/>
            <a:endParaRPr lang="en-US"/>
          </a:p>
          <a:p>
            <a:pPr lvl="0"/>
            <a:r>
              <a:rPr lang="en-US" err="1"/>
              <a:t>Donec</a:t>
            </a:r>
            <a:r>
              <a:rPr lang="en-US"/>
              <a:t> ligula </a:t>
            </a:r>
            <a:r>
              <a:rPr lang="en-US" err="1"/>
              <a:t>diam</a:t>
            </a:r>
            <a:r>
              <a:rPr lang="en-US"/>
              <a:t>, </a:t>
            </a:r>
            <a:r>
              <a:rPr lang="en-US" err="1"/>
              <a:t>tincidunt</a:t>
            </a:r>
            <a:r>
              <a:rPr lang="en-US"/>
              <a:t> id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,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placerat</a:t>
            </a:r>
            <a:r>
              <a:rPr lang="en-US"/>
              <a:t> </a:t>
            </a:r>
            <a:r>
              <a:rPr lang="en-US" err="1"/>
              <a:t>velit</a:t>
            </a:r>
            <a:r>
              <a:rPr lang="en-US"/>
              <a:t>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erat</a:t>
            </a:r>
            <a:r>
              <a:rPr lang="en-US"/>
              <a:t>,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vitae.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molestie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,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, </a:t>
            </a:r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dignissim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,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libero</a:t>
            </a:r>
            <a:r>
              <a:rPr lang="en-US"/>
              <a:t>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,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 </a:t>
            </a:r>
            <a:r>
              <a:rPr lang="en-US" err="1"/>
              <a:t>metus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46799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ul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1371" y="1701800"/>
            <a:ext cx="11233248" cy="4572000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14175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ul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431371" y="4757038"/>
            <a:ext cx="5376597" cy="10210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non </a:t>
            </a:r>
            <a:r>
              <a:rPr lang="en-US" err="1"/>
              <a:t>purus</a:t>
            </a:r>
            <a:r>
              <a:rPr lang="en-US"/>
              <a:t>. Maecenas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metus.Is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</a:t>
            </a:r>
            <a:r>
              <a:rPr lang="en-US" err="1"/>
              <a:t>semper</a:t>
            </a:r>
            <a:r>
              <a:rPr lang="en-US"/>
              <a:t>. 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431371" y="4389109"/>
            <a:ext cx="5376597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rgbClr val="F2A3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1371" y="1704164"/>
            <a:ext cx="5376597" cy="2537637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2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6288022" y="4753682"/>
            <a:ext cx="5376597" cy="10210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30000"/>
              </a:lnSpc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non </a:t>
            </a:r>
            <a:r>
              <a:rPr lang="en-US" err="1"/>
              <a:t>purus</a:t>
            </a:r>
            <a:r>
              <a:rPr lang="en-US"/>
              <a:t>. Maecenas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metus.Is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</a:t>
            </a:r>
            <a:r>
              <a:rPr lang="en-US" err="1"/>
              <a:t>semper</a:t>
            </a:r>
            <a:r>
              <a:rPr lang="en-US"/>
              <a:t>. 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67" hasCustomPrompt="1"/>
          </p:nvPr>
        </p:nvSpPr>
        <p:spPr>
          <a:xfrm>
            <a:off x="6288022" y="4385753"/>
            <a:ext cx="5376597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rgbClr val="38BB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subtitle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68"/>
          </p:nvPr>
        </p:nvSpPr>
        <p:spPr>
          <a:xfrm>
            <a:off x="6288022" y="1700808"/>
            <a:ext cx="5376597" cy="2537637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038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">
            <a:extLst>
              <a:ext uri="{FF2B5EF4-FFF2-40B4-BE49-F238E27FC236}">
                <a16:creationId xmlns:a16="http://schemas.microsoft.com/office/drawing/2014/main" xmlns="" id="{45F21D0A-D99D-4E40-BB8D-10F0421DCD3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1371" y="1701800"/>
            <a:ext cx="4199499" cy="211124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2870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Maecenas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</a:t>
            </a:r>
            <a:r>
              <a:rPr lang="en-US" err="1"/>
              <a:t>semper</a:t>
            </a:r>
            <a:r>
              <a:rPr lang="en-US"/>
              <a:t>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</a:t>
            </a:r>
            <a:r>
              <a:rPr lang="en-US" err="1"/>
              <a:t>cursus</a:t>
            </a:r>
            <a:r>
              <a:rPr lang="en-US"/>
              <a:t>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  <p:sp>
        <p:nvSpPr>
          <p:cNvPr id="35" name="Marcador de Posição do Número do Diapositivo 5">
            <a:extLst>
              <a:ext uri="{FF2B5EF4-FFF2-40B4-BE49-F238E27FC236}">
                <a16:creationId xmlns:a16="http://schemas.microsoft.com/office/drawing/2014/main" xmlns="" id="{0658EA67-6776-480F-8A47-2807D3F67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xmlns="" id="{585D98CF-B9F8-4A2B-81D0-220A6A8708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37" name="Picture Placeholder 2">
            <a:extLst>
              <a:ext uri="{FF2B5EF4-FFF2-40B4-BE49-F238E27FC236}">
                <a16:creationId xmlns:a16="http://schemas.microsoft.com/office/drawing/2014/main" xmlns="" id="{FA1F2D0D-F73B-4358-AC43-14EFB50FEC13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8400256" y="1700809"/>
            <a:ext cx="3264363" cy="2111243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38" name="Picture Placeholder 2">
            <a:extLst>
              <a:ext uri="{FF2B5EF4-FFF2-40B4-BE49-F238E27FC236}">
                <a16:creationId xmlns:a16="http://schemas.microsoft.com/office/drawing/2014/main" xmlns="" id="{A52920C9-6400-41B5-B1DE-C08685775BE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4847861" y="1700809"/>
            <a:ext cx="3264363" cy="2111243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39" name="Picture Placeholder 2">
            <a:extLst>
              <a:ext uri="{FF2B5EF4-FFF2-40B4-BE49-F238E27FC236}">
                <a16:creationId xmlns:a16="http://schemas.microsoft.com/office/drawing/2014/main" xmlns="" id="{C5776534-BE67-4087-B59E-A36E2C8762BF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3983765" y="4101077"/>
            <a:ext cx="3264363" cy="2112235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0" name="Picture Placeholder 2">
            <a:extLst>
              <a:ext uri="{FF2B5EF4-FFF2-40B4-BE49-F238E27FC236}">
                <a16:creationId xmlns:a16="http://schemas.microsoft.com/office/drawing/2014/main" xmlns="" id="{7965A927-34BA-4ADA-86C4-F99256131488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431370" y="4101077"/>
            <a:ext cx="3264363" cy="2112235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xmlns="" id="{17B6ED43-18C5-4063-8E98-25941D7D387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465120" y="4101077"/>
            <a:ext cx="4199499" cy="211124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2870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Maecenas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</a:t>
            </a:r>
            <a:r>
              <a:rPr lang="en-US" err="1"/>
              <a:t>semper</a:t>
            </a:r>
            <a:r>
              <a:rPr lang="en-US"/>
              <a:t>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</a:t>
            </a:r>
            <a:r>
              <a:rPr lang="en-US" err="1"/>
              <a:t>cursus</a:t>
            </a:r>
            <a:r>
              <a:rPr lang="en-US"/>
              <a:t>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</p:spTree>
    <p:extLst>
      <p:ext uri="{BB962C8B-B14F-4D97-AF65-F5344CB8AC3E}">
        <p14:creationId xmlns:p14="http://schemas.microsoft.com/office/powerpoint/2010/main" val="39273020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AF469927-9A82-44CC-A8BE-B3D45D3E7B0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1371" y="1701800"/>
            <a:ext cx="4199499" cy="211124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2870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Maecenas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</a:t>
            </a:r>
            <a:r>
              <a:rPr lang="en-US" err="1"/>
              <a:t>semper</a:t>
            </a:r>
            <a:r>
              <a:rPr lang="en-US"/>
              <a:t>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</a:t>
            </a:r>
            <a:r>
              <a:rPr lang="en-US" err="1"/>
              <a:t>cursus</a:t>
            </a:r>
            <a:r>
              <a:rPr lang="en-US"/>
              <a:t>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916FB875-F224-4595-AD69-C4D85E3CE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xmlns="" id="{BB9F9818-BFD8-4DE3-87D7-AFB6DE495B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3299E4BB-B645-4C2D-B0E5-9BC9DC003828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8400256" y="1700809"/>
            <a:ext cx="3264363" cy="2111243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60E8A9B4-6FBD-45F1-8D9E-9F6556D66CD7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4847861" y="1700809"/>
            <a:ext cx="3264363" cy="2111243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FB5A1150-BB11-414C-8687-9B33C63805FA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3983765" y="4101077"/>
            <a:ext cx="3264363" cy="2112235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xmlns="" id="{5EB4A649-7993-4748-8873-5D1130681C68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431370" y="4101077"/>
            <a:ext cx="3264363" cy="2112235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E54B084F-5E68-4385-8BA3-DFABF38D1B3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465120" y="4101077"/>
            <a:ext cx="4199499" cy="211124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2870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Maecenas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</a:t>
            </a:r>
            <a:r>
              <a:rPr lang="en-US" err="1"/>
              <a:t>semper</a:t>
            </a:r>
            <a:r>
              <a:rPr lang="en-US"/>
              <a:t>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</a:t>
            </a:r>
            <a:r>
              <a:rPr lang="en-US" err="1"/>
              <a:t>cursus</a:t>
            </a:r>
            <a:r>
              <a:rPr lang="en-US"/>
              <a:t>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</p:spTree>
    <p:extLst>
      <p:ext uri="{BB962C8B-B14F-4D97-AF65-F5344CB8AC3E}">
        <p14:creationId xmlns:p14="http://schemas.microsoft.com/office/powerpoint/2010/main" val="21088287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5">
            <a:extLst>
              <a:ext uri="{FF2B5EF4-FFF2-40B4-BE49-F238E27FC236}">
                <a16:creationId xmlns:a16="http://schemas.microsoft.com/office/drawing/2014/main" xmlns="" id="{E189FA75-706D-4F86-B4BC-E1E311098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7683C941-CA05-4BE5-9937-CB51644162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94400" y="1701800"/>
            <a:ext cx="5689600" cy="4607520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xmlns="" id="{776C8389-8EF7-437B-8A6F-B33185A1AF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E4841D96-B036-426B-AA9A-826884E7FE7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27384" y="1700808"/>
            <a:ext cx="5280585" cy="4608512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maecenas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semper.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cursus.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</p:spTree>
    <p:extLst>
      <p:ext uri="{BB962C8B-B14F-4D97-AF65-F5344CB8AC3E}">
        <p14:creationId xmlns:p14="http://schemas.microsoft.com/office/powerpoint/2010/main" val="29449765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>
            <a:extLst>
              <a:ext uri="{FF2B5EF4-FFF2-40B4-BE49-F238E27FC236}">
                <a16:creationId xmlns:a16="http://schemas.microsoft.com/office/drawing/2014/main" xmlns="" id="{BBA0BF73-FC6C-49B9-A68E-21B56C15D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3FE551BF-FACE-487B-93E2-2CD267A99CF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94400" y="1701800"/>
            <a:ext cx="5689600" cy="4607520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6986DB7-C3A8-4D2E-A23E-9747F9A1F8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12A78A4C-62C2-49EC-BC83-83A5CAA826B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27384" y="1700808"/>
            <a:ext cx="5280585" cy="4608512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maecenas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semper.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cursus.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</p:spTree>
    <p:extLst>
      <p:ext uri="{BB962C8B-B14F-4D97-AF65-F5344CB8AC3E}">
        <p14:creationId xmlns:p14="http://schemas.microsoft.com/office/powerpoint/2010/main" val="36334299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5">
            <a:extLst>
              <a:ext uri="{FF2B5EF4-FFF2-40B4-BE49-F238E27FC236}">
                <a16:creationId xmlns:a16="http://schemas.microsoft.com/office/drawing/2014/main" xmlns="" id="{3C22D8B4-4243-41BE-AB0D-9580A6C9A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6DEE861E-E1E1-447D-8354-541B2BE181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94400" y="1701800"/>
            <a:ext cx="5689600" cy="4607520"/>
          </a:xfrm>
          <a:prstGeom prst="rect">
            <a:avLst/>
          </a:pr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xmlns="" id="{CF04584E-0EDF-4AB3-84F7-43BDCA143F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03775" y="482602"/>
            <a:ext cx="10360845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733" b="0">
                <a:solidFill>
                  <a:srgbClr val="1E43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err="1"/>
              <a:t>text</a:t>
            </a:r>
            <a:r>
              <a:rPr lang="es-ES_tradnl"/>
              <a:t> </a:t>
            </a:r>
            <a:r>
              <a:rPr lang="es-ES_tradnl" err="1"/>
              <a:t>example</a:t>
            </a:r>
            <a:endParaRPr lang="es-ES_tradnl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F48A0C0B-5EF2-4EF0-B6F7-B69423914EE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27384" y="1700808"/>
            <a:ext cx="5280585" cy="4608512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just" defTabSz="540036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,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 vitae, </a:t>
            </a:r>
            <a:r>
              <a:rPr lang="en-US" err="1"/>
              <a:t>euismod</a:t>
            </a:r>
            <a:r>
              <a:rPr lang="en-US"/>
              <a:t> 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maecenas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lacus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et in </a:t>
            </a:r>
            <a:r>
              <a:rPr lang="en-US" err="1"/>
              <a:t>metus</a:t>
            </a:r>
            <a:r>
              <a:rPr lang="en-US"/>
              <a:t>. </a:t>
            </a:r>
          </a:p>
          <a:p>
            <a:pPr lvl="0"/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eros</a:t>
            </a:r>
            <a:r>
              <a:rPr lang="en-US"/>
              <a:t> </a:t>
            </a:r>
            <a:r>
              <a:rPr lang="en-US" err="1"/>
              <a:t>vel</a:t>
            </a:r>
            <a:r>
              <a:rPr lang="en-US"/>
              <a:t> </a:t>
            </a:r>
            <a:r>
              <a:rPr lang="en-US" err="1"/>
              <a:t>lectus</a:t>
            </a:r>
            <a:r>
              <a:rPr lang="en-US"/>
              <a:t> semper semper. </a:t>
            </a:r>
            <a:r>
              <a:rPr lang="en-US" err="1"/>
              <a:t>nullam</a:t>
            </a:r>
            <a:r>
              <a:rPr lang="en-US"/>
              <a:t> </a:t>
            </a:r>
            <a:r>
              <a:rPr lang="en-US" err="1"/>
              <a:t>fus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ligula </a:t>
            </a:r>
            <a:r>
              <a:rPr lang="en-US" err="1"/>
              <a:t>vestibulum</a:t>
            </a:r>
            <a:r>
              <a:rPr lang="en-US"/>
              <a:t>, </a:t>
            </a:r>
            <a:r>
              <a:rPr lang="en-US" err="1"/>
              <a:t>ut</a:t>
            </a:r>
            <a:r>
              <a:rPr lang="en-US"/>
              <a:t> semper ex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fringillascipit</a:t>
            </a:r>
            <a:r>
              <a:rPr lang="en-US"/>
              <a:t> cursus.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morbi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dolor ante.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, in </a:t>
            </a:r>
            <a:r>
              <a:rPr lang="en-US" err="1"/>
              <a:t>ultricies</a:t>
            </a:r>
            <a:r>
              <a:rPr lang="en-US"/>
              <a:t> diam. </a:t>
            </a:r>
          </a:p>
        </p:txBody>
      </p:sp>
    </p:spTree>
    <p:extLst>
      <p:ext uri="{BB962C8B-B14F-4D97-AF65-F5344CB8AC3E}">
        <p14:creationId xmlns:p14="http://schemas.microsoft.com/office/powerpoint/2010/main" val="2635201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-04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999C5458-D8D6-4078-87CF-AC4C565C58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5267" y="275815"/>
            <a:ext cx="1443835" cy="51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6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u text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riangle rectangle 34">
            <a:extLst>
              <a:ext uri="{FF2B5EF4-FFF2-40B4-BE49-F238E27FC236}">
                <a16:creationId xmlns:a16="http://schemas.microsoft.com/office/drawing/2014/main" xmlns="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8" name="Espace réservé d’image 17">
            <a:extLst>
              <a:ext uri="{FF2B5EF4-FFF2-40B4-BE49-F238E27FC236}">
                <a16:creationId xmlns:a16="http://schemas.microsoft.com/office/drawing/2014/main" xmlns="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3" name="Espace réservé du contenu 2" title="Puces">
            <a:extLst>
              <a:ext uri="{FF2B5EF4-FFF2-40B4-BE49-F238E27FC236}">
                <a16:creationId xmlns:a16="http://schemas.microsoft.com/office/drawing/2014/main" xmlns="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xmlns="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xmlns="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 title="Sous-titre">
            <a:extLst>
              <a:ext uri="{FF2B5EF4-FFF2-40B4-BE49-F238E27FC236}">
                <a16:creationId xmlns:a16="http://schemas.microsoft.com/office/drawing/2014/main" xmlns="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17" name="Zone de texte 16">
            <a:extLst>
              <a:ext uri="{FF2B5EF4-FFF2-40B4-BE49-F238E27FC236}">
                <a16:creationId xmlns:a16="http://schemas.microsoft.com/office/drawing/2014/main" xmlns="" id="{3EB154C1-CE47-4220-9832-4FD0868A64A8}"/>
              </a:ext>
            </a:extLst>
          </p:cNvPr>
          <p:cNvSpPr txBox="1"/>
          <p:nvPr userDrawn="1"/>
        </p:nvSpPr>
        <p:spPr>
          <a:xfrm>
            <a:off x="11073384" y="237744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19" name="Titre 1" title="Titre ">
            <a:extLst>
              <a:ext uri="{FF2B5EF4-FFF2-40B4-BE49-F238E27FC236}">
                <a16:creationId xmlns:a16="http://schemas.microsoft.com/office/drawing/2014/main" xmlns="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</a:t>
            </a:r>
            <a:br>
              <a:rPr lang="fr-FR" noProof="0" dirty="0"/>
            </a:br>
            <a:r>
              <a:rPr lang="fr-FR" noProof="0" dirty="0"/>
              <a:t>Le style du titre du masque 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‹#›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avec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xmlns="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8" name="Espace réservé du contenu 3" title="Puces">
            <a:extLst>
              <a:ext uri="{FF2B5EF4-FFF2-40B4-BE49-F238E27FC236}">
                <a16:creationId xmlns:a16="http://schemas.microsoft.com/office/drawing/2014/main" xmlns="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fr-FR" noProof="0"/>
              <a:t>Cliquez pour modifier les styles du texte du masque</a:t>
            </a:r>
          </a:p>
          <a:p>
            <a:pPr lvl="1" rtl="0">
              <a:buClr>
                <a:schemeClr val="accent2"/>
              </a:buClr>
            </a:pPr>
            <a:r>
              <a:rPr lang="fr-FR" noProof="0"/>
              <a:t>Deuxième niveau</a:t>
            </a:r>
          </a:p>
          <a:p>
            <a:pPr lvl="2" rtl="0">
              <a:buClr>
                <a:schemeClr val="accent2"/>
              </a:buClr>
            </a:pPr>
            <a:r>
              <a:rPr lang="fr-FR" noProof="0"/>
              <a:t>Troisième niveau</a:t>
            </a:r>
          </a:p>
          <a:p>
            <a:pPr lvl="3" rtl="0">
              <a:buClr>
                <a:schemeClr val="accent2"/>
              </a:buClr>
            </a:pPr>
            <a:r>
              <a:rPr lang="fr-FR" noProof="0"/>
              <a:t>Quatrième niveau</a:t>
            </a:r>
          </a:p>
          <a:p>
            <a:pPr lvl="4" rtl="0">
              <a:buClr>
                <a:schemeClr val="accent2"/>
              </a:buClr>
            </a:pPr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xmlns="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0" name="Espace réservé du contenu 5" title="Puces">
            <a:extLst>
              <a:ext uri="{FF2B5EF4-FFF2-40B4-BE49-F238E27FC236}">
                <a16:creationId xmlns:a16="http://schemas.microsoft.com/office/drawing/2014/main" xmlns="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fr-FR" noProof="0"/>
              <a:t>Cliquez pour modifier les styles du texte du masque</a:t>
            </a:r>
          </a:p>
          <a:p>
            <a:pPr lvl="1" rtl="0">
              <a:buClr>
                <a:schemeClr val="accent2"/>
              </a:buClr>
            </a:pPr>
            <a:r>
              <a:rPr lang="fr-FR" noProof="0"/>
              <a:t>Deuxième niveau</a:t>
            </a:r>
          </a:p>
          <a:p>
            <a:pPr lvl="2" rtl="0">
              <a:buClr>
                <a:schemeClr val="accent2"/>
              </a:buClr>
            </a:pPr>
            <a:r>
              <a:rPr lang="fr-FR" noProof="0"/>
              <a:t>Troisième niveau</a:t>
            </a:r>
          </a:p>
          <a:p>
            <a:pPr lvl="3" rtl="0">
              <a:buClr>
                <a:schemeClr val="accent2"/>
              </a:buClr>
            </a:pPr>
            <a:r>
              <a:rPr lang="fr-FR" noProof="0"/>
              <a:t>Quatrième niveau</a:t>
            </a:r>
          </a:p>
          <a:p>
            <a:pPr lvl="4" rtl="0">
              <a:buClr>
                <a:schemeClr val="accent2"/>
              </a:buClr>
            </a:pPr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4" name="Espace réservé du texte 4" title="Sous-titre">
            <a:extLst>
              <a:ext uri="{FF2B5EF4-FFF2-40B4-BE49-F238E27FC236}">
                <a16:creationId xmlns:a16="http://schemas.microsoft.com/office/drawing/2014/main" xmlns="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25" name="Zone de texte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‹#›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 de texte 15">
            <a:extLst>
              <a:ext uri="{FF2B5EF4-FFF2-40B4-BE49-F238E27FC236}">
                <a16:creationId xmlns:a16="http://schemas.microsoft.com/office/drawing/2014/main" xmlns="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xmlns="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Bande diagonale 28">
              <a:extLst>
                <a:ext uri="{FF2B5EF4-FFF2-40B4-BE49-F238E27FC236}">
                  <a16:creationId xmlns:a16="http://schemas.microsoft.com/office/drawing/2014/main" xmlns="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xmlns="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élogramme 30">
              <a:extLst>
                <a:ext uri="{FF2B5EF4-FFF2-40B4-BE49-F238E27FC236}">
                  <a16:creationId xmlns:a16="http://schemas.microsoft.com/office/drawing/2014/main" xmlns="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33" name="Parallélogramme 32">
            <a:extLst>
              <a:ext uri="{FF2B5EF4-FFF2-40B4-BE49-F238E27FC236}">
                <a16:creationId xmlns:a16="http://schemas.microsoft.com/office/drawing/2014/main" xmlns="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0" dirty="0"/>
          </a:p>
        </p:txBody>
      </p:sp>
      <p:sp>
        <p:nvSpPr>
          <p:cNvPr id="34" name="Espace réservé du texte 4" title="Sous-titre">
            <a:extLst>
              <a:ext uri="{FF2B5EF4-FFF2-40B4-BE49-F238E27FC236}">
                <a16:creationId xmlns:a16="http://schemas.microsoft.com/office/drawing/2014/main" xmlns="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‹#›</a:t>
            </a:fld>
            <a:endParaRPr lang="fr-FR" noProof="0" dirty="0"/>
          </a:p>
        </p:txBody>
      </p:sp>
      <p:sp>
        <p:nvSpPr>
          <p:cNvPr id="17" name="Titre 1" title="Titre ">
            <a:extLst>
              <a:ext uri="{FF2B5EF4-FFF2-40B4-BE49-F238E27FC236}">
                <a16:creationId xmlns:a16="http://schemas.microsoft.com/office/drawing/2014/main" xmlns="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 dirty="0"/>
              <a:t>Ajoutez votre texte ici.</a:t>
            </a:r>
          </a:p>
        </p:txBody>
      </p:sp>
      <p:sp>
        <p:nvSpPr>
          <p:cNvPr id="20" name="Espace réservé au graphique 2" title="Graphique">
            <a:extLst>
              <a:ext uri="{FF2B5EF4-FFF2-40B4-BE49-F238E27FC236}">
                <a16:creationId xmlns:a16="http://schemas.microsoft.com/office/drawing/2014/main" xmlns="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 rtlCol="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 rt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au tableau 11" title="Tableau">
            <a:extLst>
              <a:ext uri="{FF2B5EF4-FFF2-40B4-BE49-F238E27FC236}">
                <a16:creationId xmlns:a16="http://schemas.microsoft.com/office/drawing/2014/main" xmlns="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Cliquez sur l'icône pour ajouter un tableau</a:t>
            </a:r>
            <a:endParaRPr lang="fr-FR" noProof="0" dirty="0"/>
          </a:p>
        </p:txBody>
      </p:sp>
      <p:sp>
        <p:nvSpPr>
          <p:cNvPr id="16" name="Zone de texte 15">
            <a:extLst>
              <a:ext uri="{FF2B5EF4-FFF2-40B4-BE49-F238E27FC236}">
                <a16:creationId xmlns:a16="http://schemas.microsoft.com/office/drawing/2014/main" xmlns="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xmlns="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Bande diagonale 26">
              <a:extLst>
                <a:ext uri="{FF2B5EF4-FFF2-40B4-BE49-F238E27FC236}">
                  <a16:creationId xmlns:a16="http://schemas.microsoft.com/office/drawing/2014/main" xmlns="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xmlns="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élogramme 32">
              <a:extLst>
                <a:ext uri="{FF2B5EF4-FFF2-40B4-BE49-F238E27FC236}">
                  <a16:creationId xmlns:a16="http://schemas.microsoft.com/office/drawing/2014/main" xmlns="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xmlns="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37" name="Espace réservé du texte 4" title="Sous-titre">
            <a:extLst>
              <a:ext uri="{FF2B5EF4-FFF2-40B4-BE49-F238E27FC236}">
                <a16:creationId xmlns:a16="http://schemas.microsoft.com/office/drawing/2014/main" xmlns="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xmlns="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‹#›</a:t>
            </a:fld>
            <a:endParaRPr lang="fr-FR" noProof="0" dirty="0"/>
          </a:p>
        </p:txBody>
      </p:sp>
      <p:sp>
        <p:nvSpPr>
          <p:cNvPr id="17" name="Titre 1" title="Titre ">
            <a:extLst>
              <a:ext uri="{FF2B5EF4-FFF2-40B4-BE49-F238E27FC236}">
                <a16:creationId xmlns:a16="http://schemas.microsoft.com/office/drawing/2014/main" xmlns="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 3">
            <a:extLst>
              <a:ext uri="{FF2B5EF4-FFF2-40B4-BE49-F238E27FC236}">
                <a16:creationId xmlns:a16="http://schemas.microsoft.com/office/drawing/2014/main" xmlns="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5" name="Espace réservé d’image 31" title="Image">
            <a:extLst>
              <a:ext uri="{FF2B5EF4-FFF2-40B4-BE49-F238E27FC236}">
                <a16:creationId xmlns:a16="http://schemas.microsoft.com/office/drawing/2014/main" xmlns="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 dirty="0"/>
              <a:t>Insérez ou glissez et placez l’image ici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 title="Titre ">
            <a:extLst>
              <a:ext uri="{FF2B5EF4-FFF2-40B4-BE49-F238E27FC236}">
                <a16:creationId xmlns:a16="http://schemas.microsoft.com/office/drawing/2014/main" xmlns="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dirty="0"/>
              <a:t>Ajoutez la légende ici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xmlns="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Nom</a:t>
            </a:r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xmlns="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Numéro de téléphone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xmlns="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E-mail 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xmlns="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Site web de l’entreprise</a:t>
            </a:r>
          </a:p>
        </p:txBody>
      </p:sp>
      <p:sp>
        <p:nvSpPr>
          <p:cNvPr id="14" name="Forme 4157">
            <a:extLst>
              <a:ext uri="{FF2B5EF4-FFF2-40B4-BE49-F238E27FC236}">
                <a16:creationId xmlns:a16="http://schemas.microsoft.com/office/drawing/2014/main" xmlns="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fr-FR" noProof="0" dirty="0"/>
          </a:p>
        </p:txBody>
      </p:sp>
      <p:sp>
        <p:nvSpPr>
          <p:cNvPr id="15" name="Forme 4186">
            <a:extLst>
              <a:ext uri="{FF2B5EF4-FFF2-40B4-BE49-F238E27FC236}">
                <a16:creationId xmlns:a16="http://schemas.microsoft.com/office/drawing/2014/main" xmlns="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fr-FR" noProof="0" dirty="0"/>
          </a:p>
        </p:txBody>
      </p:sp>
      <p:sp>
        <p:nvSpPr>
          <p:cNvPr id="19" name="Forme 4379">
            <a:extLst>
              <a:ext uri="{FF2B5EF4-FFF2-40B4-BE49-F238E27FC236}">
                <a16:creationId xmlns:a16="http://schemas.microsoft.com/office/drawing/2014/main" xmlns="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fr-FR" noProof="0" dirty="0"/>
          </a:p>
        </p:txBody>
      </p:sp>
      <p:sp>
        <p:nvSpPr>
          <p:cNvPr id="20" name="Forme 4487">
            <a:extLst>
              <a:ext uri="{FF2B5EF4-FFF2-40B4-BE49-F238E27FC236}">
                <a16:creationId xmlns:a16="http://schemas.microsoft.com/office/drawing/2014/main" xmlns="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fr-FR" noProof="0" dirty="0"/>
          </a:p>
        </p:txBody>
      </p:sp>
      <p:sp>
        <p:nvSpPr>
          <p:cNvPr id="21" name="Triangle droit 20">
            <a:extLst>
              <a:ext uri="{FF2B5EF4-FFF2-40B4-BE49-F238E27FC236}">
                <a16:creationId xmlns:a16="http://schemas.microsoft.com/office/drawing/2014/main" xmlns="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xmlns="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xmlns="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xmlns="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’image 24">
            <a:extLst>
              <a:ext uri="{FF2B5EF4-FFF2-40B4-BE49-F238E27FC236}">
                <a16:creationId xmlns:a16="http://schemas.microsoft.com/office/drawing/2014/main" xmlns="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 4">
            <a:extLst>
              <a:ext uri="{FF2B5EF4-FFF2-40B4-BE49-F238E27FC236}">
                <a16:creationId xmlns:a16="http://schemas.microsoft.com/office/drawing/2014/main" xmlns="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fr-FR" noProof="0" smtClean="0"/>
              <a:pPr rtl="0"/>
              <a:t>‹#›</a:t>
            </a:fld>
            <a:endParaRPr lang="fr-FR" noProof="0" dirty="0"/>
          </a:p>
        </p:txBody>
      </p:sp>
      <p:sp>
        <p:nvSpPr>
          <p:cNvPr id="9" name="Espace réservé du titre 8">
            <a:extLst>
              <a:ext uri="{FF2B5EF4-FFF2-40B4-BE49-F238E27FC236}">
                <a16:creationId xmlns:a16="http://schemas.microsoft.com/office/drawing/2014/main" xmlns="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5"/>
          <p:cNvCxnSpPr/>
          <p:nvPr/>
        </p:nvCxnSpPr>
        <p:spPr>
          <a:xfrm>
            <a:off x="815467" y="6461327"/>
            <a:ext cx="48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4800" y="6355540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b="0">
                <a:solidFill>
                  <a:srgbClr val="1E437B"/>
                </a:solidFill>
                <a:latin typeface="Calibri Light"/>
                <a:cs typeface="Arial" pitchFamily="34" charset="0"/>
              </a:defRPr>
            </a:lvl1pPr>
          </a:lstStyle>
          <a:p>
            <a:fld id="{C0220051-B291-49F9-B306-8D6DC0C8CCF5}" type="slidenum">
              <a:rPr lang="pt-PT" smtClean="0"/>
              <a:pPr/>
              <a:t>‹#›</a:t>
            </a:fld>
            <a:endParaRPr lang="pt-PT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662169"/>
            <a:ext cx="12191999" cy="3133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1" y="408268"/>
            <a:ext cx="671749" cy="68393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295467" y="1085095"/>
            <a:ext cx="4608512" cy="71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48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1867" b="1" u="sng" kern="1200" cap="all" baseline="0">
          <a:solidFill>
            <a:schemeClr val="accent1">
              <a:lumMod val="50000"/>
            </a:schemeClr>
          </a:solidFill>
          <a:uFill>
            <a:solidFill>
              <a:schemeClr val="accent1">
                <a:lumMod val="50000"/>
              </a:schemeClr>
            </a:solidFill>
          </a:u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219170" rtl="0" eaLnBrk="1" latinLnBrk="0" hangingPunct="1">
        <a:spcBef>
          <a:spcPct val="20000"/>
        </a:spcBef>
        <a:buFontTx/>
        <a:buNone/>
        <a:defRPr sz="2400" b="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09585" indent="0" algn="l" defTabSz="1219170" rtl="0" eaLnBrk="1" latinLnBrk="0" hangingPunct="1">
        <a:spcBef>
          <a:spcPct val="20000"/>
        </a:spcBef>
        <a:buFontTx/>
        <a:buNone/>
        <a:defRPr sz="2133" b="1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219170" indent="0" algn="l" defTabSz="1219170" rtl="0" eaLnBrk="1" latinLnBrk="0" hangingPunct="1">
        <a:spcBef>
          <a:spcPct val="20000"/>
        </a:spcBef>
        <a:buFontTx/>
        <a:buNone/>
        <a:defRPr sz="1867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828754" indent="0" algn="l" defTabSz="1219170" rtl="0" eaLnBrk="1" latinLnBrk="0" hangingPunct="1">
        <a:spcBef>
          <a:spcPct val="20000"/>
        </a:spcBef>
        <a:buFontTx/>
        <a:buNone/>
        <a:defRPr sz="16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tiff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19571" r="6079" b="19236"/>
          <a:stretch/>
        </p:blipFill>
        <p:spPr>
          <a:xfrm>
            <a:off x="8085221" y="4148489"/>
            <a:ext cx="3773104" cy="263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9502F2BB-862E-4F18-BFCC-3FFCE616A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653" y="2843852"/>
            <a:ext cx="3603563" cy="3512498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F06238D-4DAB-4CCD-93D6-D124CC0E850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fr-FR" noProof="0" smtClean="0"/>
              <a:t>2</a:t>
            </a:fld>
            <a:endParaRPr lang="fr-FR" noProof="0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xmlns="" id="{98D95B20-C05F-48BA-A18D-1AE76C632922}"/>
              </a:ext>
            </a:extLst>
          </p:cNvPr>
          <p:cNvSpPr/>
          <p:nvPr/>
        </p:nvSpPr>
        <p:spPr>
          <a:xfrm rot="10800000">
            <a:off x="10314432" y="0"/>
            <a:ext cx="1877568" cy="144475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19571" r="6079" b="19236"/>
          <a:stretch/>
        </p:blipFill>
        <p:spPr>
          <a:xfrm>
            <a:off x="136783" y="150519"/>
            <a:ext cx="2518529" cy="1760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27324" y="2836535"/>
            <a:ext cx="70017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rgbClr val="1A4F54"/>
                </a:solidFill>
              </a:rPr>
              <a:t>DMO Energie </a:t>
            </a:r>
            <a:r>
              <a:rPr lang="fr-FR" dirty="0" err="1">
                <a:solidFill>
                  <a:srgbClr val="1A4F54"/>
                </a:solidFill>
              </a:rPr>
              <a:t>is</a:t>
            </a:r>
            <a:r>
              <a:rPr lang="fr-FR" dirty="0">
                <a:solidFill>
                  <a:srgbClr val="1A4F54"/>
                </a:solidFill>
              </a:rPr>
              <a:t> </a:t>
            </a:r>
            <a:r>
              <a:rPr lang="fr-FR" dirty="0" err="1">
                <a:solidFill>
                  <a:srgbClr val="1A4F54"/>
                </a:solidFill>
              </a:rPr>
              <a:t>specialized</a:t>
            </a:r>
            <a:r>
              <a:rPr lang="fr-FR" dirty="0">
                <a:solidFill>
                  <a:srgbClr val="1A4F54"/>
                </a:solidFill>
              </a:rPr>
              <a:t> in the </a:t>
            </a:r>
            <a:r>
              <a:rPr lang="fr-FR" b="1" dirty="0" err="1">
                <a:solidFill>
                  <a:srgbClr val="1A4F54"/>
                </a:solidFill>
              </a:rPr>
              <a:t>Development</a:t>
            </a:r>
            <a:r>
              <a:rPr lang="fr-FR" b="1" dirty="0">
                <a:solidFill>
                  <a:srgbClr val="1A4F54"/>
                </a:solidFill>
              </a:rPr>
              <a:t>, Engineering, </a:t>
            </a:r>
            <a:r>
              <a:rPr lang="fr-FR" b="1" dirty="0" err="1">
                <a:solidFill>
                  <a:srgbClr val="1A4F54"/>
                </a:solidFill>
              </a:rPr>
              <a:t>Sourcing</a:t>
            </a:r>
            <a:r>
              <a:rPr lang="fr-FR" b="1" dirty="0">
                <a:solidFill>
                  <a:srgbClr val="1A4F54"/>
                </a:solidFill>
              </a:rPr>
              <a:t>, Construction, Installation and maintenance </a:t>
            </a:r>
            <a:r>
              <a:rPr lang="fr-FR" dirty="0">
                <a:solidFill>
                  <a:srgbClr val="1A4F54"/>
                </a:solidFill>
              </a:rPr>
              <a:t>of</a:t>
            </a:r>
            <a:r>
              <a:rPr lang="fr-FR" b="1" dirty="0">
                <a:solidFill>
                  <a:srgbClr val="1A4F54"/>
                </a:solidFill>
              </a:rPr>
              <a:t> </a:t>
            </a:r>
            <a:r>
              <a:rPr lang="fr-FR" dirty="0" err="1">
                <a:solidFill>
                  <a:srgbClr val="1A4F54"/>
                </a:solidFill>
              </a:rPr>
              <a:t>solar</a:t>
            </a:r>
            <a:r>
              <a:rPr lang="fr-FR" dirty="0">
                <a:solidFill>
                  <a:srgbClr val="1A4F54"/>
                </a:solidFill>
              </a:rPr>
              <a:t> power plants.</a:t>
            </a:r>
          </a:p>
          <a:p>
            <a:pPr algn="just"/>
            <a:endParaRPr lang="fr-FR" dirty="0">
              <a:solidFill>
                <a:srgbClr val="1A4F54"/>
              </a:solidFill>
            </a:endParaRPr>
          </a:p>
          <a:p>
            <a:pPr algn="just"/>
            <a:r>
              <a:rPr lang="fr-FR" dirty="0">
                <a:solidFill>
                  <a:srgbClr val="1A4F54"/>
                </a:solidFill>
              </a:rPr>
              <a:t>DMO Energie </a:t>
            </a:r>
            <a:r>
              <a:rPr lang="fr-FR" dirty="0" err="1">
                <a:solidFill>
                  <a:srgbClr val="1A4F54"/>
                </a:solidFill>
              </a:rPr>
              <a:t>belongs</a:t>
            </a:r>
            <a:r>
              <a:rPr lang="fr-FR" dirty="0">
                <a:solidFill>
                  <a:srgbClr val="1A4F54"/>
                </a:solidFill>
              </a:rPr>
              <a:t> to EM ENERGIE, a </a:t>
            </a:r>
            <a:r>
              <a:rPr lang="fr-FR" dirty="0" err="1">
                <a:solidFill>
                  <a:srgbClr val="1A4F54"/>
                </a:solidFill>
              </a:rPr>
              <a:t>Moroccan</a:t>
            </a:r>
            <a:r>
              <a:rPr lang="fr-FR" dirty="0">
                <a:solidFill>
                  <a:srgbClr val="1A4F54"/>
                </a:solidFill>
              </a:rPr>
              <a:t> group </a:t>
            </a:r>
            <a:r>
              <a:rPr lang="fr-FR" dirty="0" err="1">
                <a:solidFill>
                  <a:srgbClr val="1A4F54"/>
                </a:solidFill>
              </a:rPr>
              <a:t>with</a:t>
            </a:r>
            <a:r>
              <a:rPr lang="fr-FR" dirty="0">
                <a:solidFill>
                  <a:srgbClr val="1A4F54"/>
                </a:solidFill>
              </a:rPr>
              <a:t> </a:t>
            </a:r>
            <a:r>
              <a:rPr lang="fr-FR" dirty="0" err="1">
                <a:solidFill>
                  <a:srgbClr val="1A4F54"/>
                </a:solidFill>
              </a:rPr>
              <a:t>strong</a:t>
            </a:r>
            <a:r>
              <a:rPr lang="fr-FR" dirty="0">
                <a:solidFill>
                  <a:srgbClr val="1A4F54"/>
                </a:solidFill>
              </a:rPr>
              <a:t> </a:t>
            </a:r>
            <a:r>
              <a:rPr lang="fr-FR" dirty="0" err="1">
                <a:solidFill>
                  <a:srgbClr val="1A4F54"/>
                </a:solidFill>
              </a:rPr>
              <a:t>skills</a:t>
            </a:r>
            <a:r>
              <a:rPr lang="fr-FR" dirty="0">
                <a:solidFill>
                  <a:srgbClr val="1A4F54"/>
                </a:solidFill>
              </a:rPr>
              <a:t> in </a:t>
            </a:r>
            <a:r>
              <a:rPr lang="fr-FR" dirty="0" err="1">
                <a:solidFill>
                  <a:srgbClr val="1A4F54"/>
                </a:solidFill>
              </a:rPr>
              <a:t>energy</a:t>
            </a:r>
            <a:r>
              <a:rPr lang="fr-FR" dirty="0">
                <a:solidFill>
                  <a:srgbClr val="1A4F54"/>
                </a:solidFill>
              </a:rPr>
              <a:t>, engineering and construction of </a:t>
            </a:r>
            <a:r>
              <a:rPr lang="fr-FR" dirty="0" err="1">
                <a:solidFill>
                  <a:srgbClr val="1A4F54"/>
                </a:solidFill>
              </a:rPr>
              <a:t>industrial</a:t>
            </a:r>
            <a:r>
              <a:rPr lang="fr-FR" dirty="0">
                <a:solidFill>
                  <a:srgbClr val="1A4F54"/>
                </a:solidFill>
              </a:rPr>
              <a:t> buildings.</a:t>
            </a:r>
          </a:p>
          <a:p>
            <a:pPr algn="just"/>
            <a:endParaRPr lang="fr-FR" dirty="0"/>
          </a:p>
          <a:p>
            <a:pPr algn="just"/>
            <a:r>
              <a:rPr lang="fr-FR" dirty="0">
                <a:solidFill>
                  <a:srgbClr val="1A4F54"/>
                </a:solidFill>
              </a:rPr>
              <a:t>Our goal </a:t>
            </a:r>
            <a:r>
              <a:rPr lang="fr-FR" dirty="0" err="1">
                <a:solidFill>
                  <a:srgbClr val="1A4F54"/>
                </a:solidFill>
              </a:rPr>
              <a:t>is</a:t>
            </a:r>
            <a:r>
              <a:rPr lang="fr-FR" dirty="0">
                <a:solidFill>
                  <a:srgbClr val="1A4F54"/>
                </a:solidFill>
              </a:rPr>
              <a:t> to </a:t>
            </a:r>
            <a:r>
              <a:rPr lang="fr-FR" dirty="0" err="1">
                <a:solidFill>
                  <a:srgbClr val="1A4F54"/>
                </a:solidFill>
              </a:rPr>
              <a:t>become</a:t>
            </a:r>
            <a:r>
              <a:rPr lang="fr-FR" dirty="0">
                <a:solidFill>
                  <a:srgbClr val="1A4F54"/>
                </a:solidFill>
              </a:rPr>
              <a:t> one of the major </a:t>
            </a:r>
            <a:r>
              <a:rPr lang="fr-FR" dirty="0" err="1">
                <a:solidFill>
                  <a:srgbClr val="1A4F54"/>
                </a:solidFill>
              </a:rPr>
              <a:t>electricity</a:t>
            </a:r>
            <a:r>
              <a:rPr lang="fr-FR" dirty="0">
                <a:solidFill>
                  <a:srgbClr val="1A4F54"/>
                </a:solidFill>
              </a:rPr>
              <a:t> </a:t>
            </a:r>
            <a:r>
              <a:rPr lang="fr-FR" dirty="0" err="1">
                <a:solidFill>
                  <a:srgbClr val="1A4F54"/>
                </a:solidFill>
              </a:rPr>
              <a:t>players</a:t>
            </a:r>
            <a:r>
              <a:rPr lang="fr-FR" dirty="0">
                <a:solidFill>
                  <a:srgbClr val="1A4F54"/>
                </a:solidFill>
              </a:rPr>
              <a:t> in the installation and construction of </a:t>
            </a:r>
            <a:r>
              <a:rPr lang="fr-FR" dirty="0" err="1">
                <a:solidFill>
                  <a:srgbClr val="1A4F54"/>
                </a:solidFill>
              </a:rPr>
              <a:t>solar</a:t>
            </a:r>
            <a:r>
              <a:rPr lang="fr-FR" dirty="0">
                <a:solidFill>
                  <a:srgbClr val="1A4F54"/>
                </a:solidFill>
              </a:rPr>
              <a:t> power plants in </a:t>
            </a:r>
            <a:r>
              <a:rPr lang="fr-FR" dirty="0" err="1">
                <a:solidFill>
                  <a:srgbClr val="1A4F54"/>
                </a:solidFill>
              </a:rPr>
              <a:t>Africa</a:t>
            </a:r>
            <a:r>
              <a:rPr lang="fr-FR" dirty="0">
                <a:solidFill>
                  <a:srgbClr val="1A4F54"/>
                </a:solidFill>
              </a:rPr>
              <a:t>.</a:t>
            </a:r>
          </a:p>
        </p:txBody>
      </p:sp>
      <p:pic>
        <p:nvPicPr>
          <p:cNvPr id="5" name="Image 4" descr="Une image contenant texte, logo&#10;&#10;Description générée automatiquement">
            <a:extLst>
              <a:ext uri="{FF2B5EF4-FFF2-40B4-BE49-F238E27FC236}">
                <a16:creationId xmlns:a16="http://schemas.microsoft.com/office/drawing/2014/main" xmlns="" id="{7BF969BE-90F7-4A12-21FD-1FA0258ED2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19" y="5260473"/>
            <a:ext cx="5760190" cy="162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0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B91EEC4-8C22-4571-9CB3-CF8452F1EC4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fr-FR" noProof="0" smtClean="0"/>
              <a:t>3</a:t>
            </a:fld>
            <a:endParaRPr lang="fr-FR" noProof="0" dirty="0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xmlns="" id="{203044B5-FFAD-4DEC-9E9D-585581CD3C1D}"/>
              </a:ext>
            </a:extLst>
          </p:cNvPr>
          <p:cNvSpPr/>
          <p:nvPr/>
        </p:nvSpPr>
        <p:spPr>
          <a:xfrm rot="10800000">
            <a:off x="10314432" y="0"/>
            <a:ext cx="1877568" cy="144475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xmlns="" id="{1D1D7396-6541-47F2-8A47-EB7D8FDEA766}"/>
              </a:ext>
            </a:extLst>
          </p:cNvPr>
          <p:cNvGrpSpPr/>
          <p:nvPr/>
        </p:nvGrpSpPr>
        <p:grpSpPr>
          <a:xfrm>
            <a:off x="6270763" y="3095877"/>
            <a:ext cx="4355909" cy="830997"/>
            <a:chOff x="623121" y="2705413"/>
            <a:chExt cx="4355909" cy="830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xmlns="" id="{99233716-574A-4F20-8D7C-32E672F88861}"/>
                </a:ext>
              </a:extLst>
            </p:cNvPr>
            <p:cNvSpPr txBox="1"/>
            <p:nvPr/>
          </p:nvSpPr>
          <p:spPr>
            <a:xfrm>
              <a:off x="2179046" y="2872868"/>
              <a:ext cx="2799984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solidFill>
                    <a:srgbClr val="1A4F54"/>
                  </a:solidFill>
                </a:rPr>
                <a:t>M€ turnover</a:t>
              </a:r>
            </a:p>
            <a:p>
              <a:r>
                <a:rPr lang="fr-FR" sz="1600" dirty="0"/>
                <a:t>in 2022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xmlns="" id="{4214134C-A2E0-48CB-A821-C9D7267DD251}"/>
                </a:ext>
              </a:extLst>
            </p:cNvPr>
            <p:cNvSpPr txBox="1"/>
            <p:nvPr/>
          </p:nvSpPr>
          <p:spPr>
            <a:xfrm>
              <a:off x="623121" y="2705413"/>
              <a:ext cx="1238921" cy="830997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algn="r"/>
              <a:r>
                <a:rPr lang="fr-FR" sz="4800" b="1" dirty="0"/>
                <a:t>+50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xmlns="" id="{A5791CAD-D37C-4800-99C7-90D5DC641860}"/>
              </a:ext>
            </a:extLst>
          </p:cNvPr>
          <p:cNvGrpSpPr/>
          <p:nvPr/>
        </p:nvGrpSpPr>
        <p:grpSpPr>
          <a:xfrm>
            <a:off x="6058612" y="4119970"/>
            <a:ext cx="5063119" cy="830997"/>
            <a:chOff x="353423" y="3642860"/>
            <a:chExt cx="5063119" cy="830997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xmlns="" id="{1C2B72CA-0D7E-464E-B447-1DFFC61288CC}"/>
                </a:ext>
              </a:extLst>
            </p:cNvPr>
            <p:cNvSpPr txBox="1"/>
            <p:nvPr/>
          </p:nvSpPr>
          <p:spPr>
            <a:xfrm>
              <a:off x="2163339" y="3826979"/>
              <a:ext cx="3253203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solidFill>
                    <a:srgbClr val="1A4F54"/>
                  </a:solidFill>
                </a:rPr>
                <a:t>Locations</a:t>
              </a:r>
            </a:p>
            <a:p>
              <a:r>
                <a:rPr lang="fr-FR" sz="1600" dirty="0">
                  <a:solidFill>
                    <a:schemeClr val="bg2">
                      <a:lumMod val="25000"/>
                    </a:schemeClr>
                  </a:solidFill>
                </a:rPr>
                <a:t>over 4 countries</a:t>
              </a:r>
            </a:p>
          </p:txBody>
        </p: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xmlns="" id="{2DB9C33D-B6FA-4104-8D44-A8A522CCE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52591" y="3909498"/>
              <a:ext cx="542563" cy="508852"/>
            </a:xfrm>
            <a:prstGeom prst="rect">
              <a:avLst/>
            </a:prstGeom>
          </p:spPr>
        </p:pic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xmlns="" id="{AD6C8C4B-8C93-4349-9741-56FBF2B7F146}"/>
                </a:ext>
              </a:extLst>
            </p:cNvPr>
            <p:cNvSpPr txBox="1"/>
            <p:nvPr/>
          </p:nvSpPr>
          <p:spPr>
            <a:xfrm>
              <a:off x="353423" y="3642860"/>
              <a:ext cx="1444976" cy="830997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algn="r"/>
              <a:r>
                <a:rPr lang="fr-FR" sz="4800" b="1" dirty="0">
                  <a:solidFill>
                    <a:srgbClr val="1A4F54"/>
                  </a:solidFill>
                </a:rPr>
                <a:t>+5</a:t>
              </a: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xmlns="" id="{1BA259FB-6FF6-4888-9ECF-B82363397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93544" y="4122016"/>
              <a:ext cx="322998" cy="302930"/>
            </a:xfrm>
            <a:prstGeom prst="rect">
              <a:avLst/>
            </a:prstGeom>
          </p:spPr>
        </p:pic>
      </p:grpSp>
      <p:grpSp>
        <p:nvGrpSpPr>
          <p:cNvPr id="28" name="Grouper 45">
            <a:extLst>
              <a:ext uri="{FF2B5EF4-FFF2-40B4-BE49-F238E27FC236}">
                <a16:creationId xmlns:a16="http://schemas.microsoft.com/office/drawing/2014/main" xmlns="" id="{52BD897C-9903-4131-B298-04B9C1D0E2A6}"/>
              </a:ext>
            </a:extLst>
          </p:cNvPr>
          <p:cNvGrpSpPr/>
          <p:nvPr/>
        </p:nvGrpSpPr>
        <p:grpSpPr>
          <a:xfrm>
            <a:off x="529687" y="4119970"/>
            <a:ext cx="5044297" cy="830997"/>
            <a:chOff x="1437650" y="3203548"/>
            <a:chExt cx="5582648" cy="876708"/>
          </a:xfrm>
        </p:grpSpPr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xmlns="" id="{F177ECB0-80D5-4805-8333-0ECDBFB9F698}"/>
                </a:ext>
              </a:extLst>
            </p:cNvPr>
            <p:cNvSpPr txBox="1"/>
            <p:nvPr/>
          </p:nvSpPr>
          <p:spPr>
            <a:xfrm>
              <a:off x="3273342" y="3397796"/>
              <a:ext cx="3600400" cy="61694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err="1">
                  <a:solidFill>
                    <a:srgbClr val="1A4F54"/>
                  </a:solidFill>
                </a:rPr>
                <a:t>Collaborators</a:t>
              </a:r>
              <a:endParaRPr lang="fr-FR" sz="1600" b="1" dirty="0">
                <a:solidFill>
                  <a:srgbClr val="1A4F54"/>
                </a:solidFill>
              </a:endParaRPr>
            </a:p>
            <a:p>
              <a:r>
                <a:rPr lang="fr-FR" sz="1600" b="1" dirty="0" err="1">
                  <a:solidFill>
                    <a:srgbClr val="1A4F54"/>
                  </a:solidFill>
                </a:rPr>
                <a:t>with</a:t>
              </a:r>
              <a:r>
                <a:rPr lang="fr-FR" sz="1600" dirty="0">
                  <a:solidFill>
                    <a:schemeClr val="bg2">
                      <a:lumMod val="25000"/>
                    </a:schemeClr>
                  </a:solidFill>
                </a:rPr>
                <a:t> 70 </a:t>
              </a:r>
              <a:r>
                <a:rPr lang="fr-FR" sz="1600" dirty="0" err="1">
                  <a:solidFill>
                    <a:schemeClr val="bg2">
                      <a:lumMod val="25000"/>
                    </a:schemeClr>
                  </a:solidFill>
                </a:rPr>
                <a:t>engineers</a:t>
              </a:r>
              <a:endParaRPr lang="fr-FR" sz="16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xmlns="" id="{73EFABBC-0BA6-4B83-807E-F9D1B0962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85487" y="3437846"/>
              <a:ext cx="600468" cy="536843"/>
            </a:xfrm>
            <a:prstGeom prst="rect">
              <a:avLst/>
            </a:prstGeom>
          </p:spPr>
        </p:pic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xmlns="" id="{285F066B-CF87-473F-949A-0E4FE4B6CA91}"/>
                </a:ext>
              </a:extLst>
            </p:cNvPr>
            <p:cNvSpPr txBox="1"/>
            <p:nvPr/>
          </p:nvSpPr>
          <p:spPr>
            <a:xfrm>
              <a:off x="1437650" y="3203548"/>
              <a:ext cx="1599191" cy="876708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algn="r"/>
              <a:r>
                <a:rPr lang="fr-FR" sz="4800" b="1" dirty="0">
                  <a:solidFill>
                    <a:srgbClr val="1A4F54"/>
                  </a:solidFill>
                </a:rPr>
                <a:t>+700</a:t>
              </a:r>
            </a:p>
          </p:txBody>
        </p: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xmlns="" id="{494BEA71-49FB-4A4D-B61B-9F4D2661D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2828" y="3662054"/>
              <a:ext cx="357470" cy="319593"/>
            </a:xfrm>
            <a:prstGeom prst="rect">
              <a:avLst/>
            </a:prstGeom>
          </p:spPr>
        </p:pic>
      </p:grp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xmlns="" id="{40BD1A8F-09BC-464C-AC7B-1B457D7409C3}"/>
              </a:ext>
            </a:extLst>
          </p:cNvPr>
          <p:cNvCxnSpPr/>
          <p:nvPr/>
        </p:nvCxnSpPr>
        <p:spPr>
          <a:xfrm flipH="1">
            <a:off x="5907023" y="3099701"/>
            <a:ext cx="1" cy="1828432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3" name="Grouper 37">
            <a:extLst>
              <a:ext uri="{FF2B5EF4-FFF2-40B4-BE49-F238E27FC236}">
                <a16:creationId xmlns:a16="http://schemas.microsoft.com/office/drawing/2014/main" xmlns="" id="{0B0071EB-EC6F-4E2E-9B21-149F9F3A8A3E}"/>
              </a:ext>
            </a:extLst>
          </p:cNvPr>
          <p:cNvGrpSpPr/>
          <p:nvPr/>
        </p:nvGrpSpPr>
        <p:grpSpPr>
          <a:xfrm>
            <a:off x="575926" y="3130369"/>
            <a:ext cx="4865856" cy="830997"/>
            <a:chOff x="1474051" y="2222677"/>
            <a:chExt cx="5756287" cy="1129635"/>
          </a:xfrm>
        </p:grpSpPr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xmlns="" id="{05F93208-60ED-4C22-9651-DB1FC29DC4A1}"/>
                </a:ext>
              </a:extLst>
            </p:cNvPr>
            <p:cNvSpPr txBox="1"/>
            <p:nvPr/>
          </p:nvSpPr>
          <p:spPr>
            <a:xfrm>
              <a:off x="3381551" y="2409252"/>
              <a:ext cx="3312369" cy="460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err="1">
                  <a:solidFill>
                    <a:srgbClr val="7F9B9D"/>
                  </a:solidFill>
                </a:rPr>
                <a:t>Projects</a:t>
              </a:r>
              <a:r>
                <a:rPr lang="fr-FR" sz="1600" b="1" dirty="0">
                  <a:solidFill>
                    <a:srgbClr val="7F9B9D"/>
                  </a:solidFill>
                </a:rPr>
                <a:t> </a:t>
              </a:r>
            </a:p>
          </p:txBody>
        </p:sp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xmlns="" id="{4DD50D0C-1491-4034-9F40-2A4A3BC3F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72344" y="2499356"/>
              <a:ext cx="757994" cy="470172"/>
            </a:xfrm>
            <a:prstGeom prst="rect">
              <a:avLst/>
            </a:prstGeom>
          </p:spPr>
        </p:pic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xmlns="" id="{D4958AAF-EC57-4FF2-8CCB-F5EB52F1A10B}"/>
                </a:ext>
              </a:extLst>
            </p:cNvPr>
            <p:cNvSpPr txBox="1"/>
            <p:nvPr/>
          </p:nvSpPr>
          <p:spPr>
            <a:xfrm>
              <a:off x="1474051" y="2222677"/>
              <a:ext cx="1637840" cy="1129635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algn="r"/>
              <a:r>
                <a:rPr lang="fr-FR" sz="4800" b="1" dirty="0">
                  <a:solidFill>
                    <a:srgbClr val="7F9B9D"/>
                  </a:solidFill>
                </a:rPr>
                <a:t>+200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114214" y="1963740"/>
            <a:ext cx="75856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srgbClr val="014067"/>
                </a:solidFill>
              </a:rPr>
              <a:t>DMO Energie</a:t>
            </a:r>
            <a:r>
              <a:rPr lang="fr-FR" sz="4000" dirty="0"/>
              <a:t> - </a:t>
            </a:r>
            <a:r>
              <a:rPr lang="fr-FR" sz="4000" dirty="0">
                <a:solidFill>
                  <a:srgbClr val="014067"/>
                </a:solidFill>
              </a:rPr>
              <a:t>EM Energie Group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xmlns="" id="{664D412D-A881-43AD-A1BE-04A832A9D0E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7780" y="3327254"/>
            <a:ext cx="578660" cy="437226"/>
          </a:xfrm>
          <a:prstGeom prst="rect">
            <a:avLst/>
          </a:prstGeom>
        </p:spPr>
      </p:pic>
      <p:sp>
        <p:nvSpPr>
          <p:cNvPr id="39" name="Titre 3">
            <a:extLst>
              <a:ext uri="{FF2B5EF4-FFF2-40B4-BE49-F238E27FC236}">
                <a16:creationId xmlns:a16="http://schemas.microsoft.com/office/drawing/2014/main" xmlns="" id="{686D0704-4126-4355-A2BE-BBAD3E7E2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68" y="766425"/>
            <a:ext cx="8333222" cy="787668"/>
          </a:xfrm>
        </p:spPr>
        <p:txBody>
          <a:bodyPr/>
          <a:lstStyle/>
          <a:p>
            <a:r>
              <a:rPr lang="fr-FR" dirty="0">
                <a:solidFill>
                  <a:srgbClr val="014067"/>
                </a:solidFill>
              </a:rPr>
              <a:t>key figures</a:t>
            </a: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19571" r="6079" b="19236"/>
          <a:stretch/>
        </p:blipFill>
        <p:spPr>
          <a:xfrm>
            <a:off x="1" y="79654"/>
            <a:ext cx="1357162" cy="94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7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B91EEC4-8C22-4571-9CB3-CF8452F1EC4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fr-FR" noProof="0" smtClean="0"/>
              <a:t>4</a:t>
            </a:fld>
            <a:endParaRPr lang="fr-FR" noProof="0" dirty="0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xmlns="" id="{203044B5-FFAD-4DEC-9E9D-585581CD3C1D}"/>
              </a:ext>
            </a:extLst>
          </p:cNvPr>
          <p:cNvSpPr/>
          <p:nvPr/>
        </p:nvSpPr>
        <p:spPr>
          <a:xfrm rot="10800000">
            <a:off x="10314432" y="0"/>
            <a:ext cx="1877568" cy="144475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xmlns="" id="{40BD1A8F-09BC-464C-AC7B-1B457D7409C3}"/>
              </a:ext>
            </a:extLst>
          </p:cNvPr>
          <p:cNvCxnSpPr/>
          <p:nvPr/>
        </p:nvCxnSpPr>
        <p:spPr>
          <a:xfrm>
            <a:off x="5907024" y="2412940"/>
            <a:ext cx="0" cy="2618723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xmlns="" id="{D4958AAF-EC57-4FF2-8CCB-F5EB52F1A10B}"/>
              </a:ext>
            </a:extLst>
          </p:cNvPr>
          <p:cNvSpPr txBox="1"/>
          <p:nvPr/>
        </p:nvSpPr>
        <p:spPr>
          <a:xfrm>
            <a:off x="575926" y="2279976"/>
            <a:ext cx="4078370" cy="52322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fr-FR" sz="2800" b="1" dirty="0" err="1">
                <a:solidFill>
                  <a:srgbClr val="1A4F54"/>
                </a:solidFill>
              </a:rPr>
              <a:t>Energetic</a:t>
            </a:r>
            <a:r>
              <a:rPr lang="fr-FR" sz="2800" b="1" dirty="0">
                <a:solidFill>
                  <a:srgbClr val="1A4F54"/>
                </a:solidFill>
              </a:rPr>
              <a:t> performance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xmlns="" id="{D4958AAF-EC57-4FF2-8CCB-F5EB52F1A10B}"/>
              </a:ext>
            </a:extLst>
          </p:cNvPr>
          <p:cNvSpPr txBox="1"/>
          <p:nvPr/>
        </p:nvSpPr>
        <p:spPr>
          <a:xfrm>
            <a:off x="1585228" y="3714238"/>
            <a:ext cx="4078370" cy="52322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fr-FR" sz="2800" b="1" dirty="0">
                <a:solidFill>
                  <a:srgbClr val="1A4F54"/>
                </a:solidFill>
              </a:rPr>
              <a:t>PV self-</a:t>
            </a:r>
            <a:r>
              <a:rPr lang="fr-FR" sz="2800" b="1" dirty="0" err="1">
                <a:solidFill>
                  <a:srgbClr val="1A4F54"/>
                </a:solidFill>
              </a:rPr>
              <a:t>consumption</a:t>
            </a:r>
            <a:endParaRPr lang="fr-FR" sz="2800" b="1" dirty="0">
              <a:solidFill>
                <a:srgbClr val="1A4F54"/>
              </a:solidFill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D4958AAF-EC57-4FF2-8CCB-F5EB52F1A10B}"/>
              </a:ext>
            </a:extLst>
          </p:cNvPr>
          <p:cNvSpPr txBox="1"/>
          <p:nvPr/>
        </p:nvSpPr>
        <p:spPr>
          <a:xfrm>
            <a:off x="6150451" y="2947698"/>
            <a:ext cx="4422648" cy="52322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fr-FR" sz="2800" b="1" dirty="0" err="1">
                <a:solidFill>
                  <a:srgbClr val="1A4F54"/>
                </a:solidFill>
              </a:rPr>
              <a:t>Operation</a:t>
            </a:r>
            <a:r>
              <a:rPr lang="fr-FR" sz="2800" b="1" dirty="0">
                <a:solidFill>
                  <a:srgbClr val="1A4F54"/>
                </a:solidFill>
              </a:rPr>
              <a:t> &amp; Maintenance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D4958AAF-EC57-4FF2-8CCB-F5EB52F1A10B}"/>
              </a:ext>
            </a:extLst>
          </p:cNvPr>
          <p:cNvSpPr txBox="1"/>
          <p:nvPr/>
        </p:nvSpPr>
        <p:spPr>
          <a:xfrm>
            <a:off x="7656017" y="4281713"/>
            <a:ext cx="4078370" cy="52322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fr-FR" sz="2800" b="1" dirty="0">
                <a:solidFill>
                  <a:srgbClr val="1A4F54"/>
                </a:solidFill>
              </a:rPr>
              <a:t>EPC construction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2E1D8591-524B-4690-9262-38F48835CB51}"/>
              </a:ext>
            </a:extLst>
          </p:cNvPr>
          <p:cNvSpPr txBox="1"/>
          <p:nvPr/>
        </p:nvSpPr>
        <p:spPr>
          <a:xfrm>
            <a:off x="3374136" y="5415673"/>
            <a:ext cx="506577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9A23B"/>
                </a:solidFill>
              </a:rPr>
              <a:t>Clean </a:t>
            </a:r>
            <a:r>
              <a:rPr lang="fr-FR" sz="2000" b="1" dirty="0" err="1">
                <a:solidFill>
                  <a:srgbClr val="F9A23B"/>
                </a:solidFill>
              </a:rPr>
              <a:t>energy</a:t>
            </a:r>
            <a:r>
              <a:rPr lang="fr-FR" sz="2000" b="1" dirty="0">
                <a:solidFill>
                  <a:srgbClr val="F9A23B"/>
                </a:solidFill>
              </a:rPr>
              <a:t> - </a:t>
            </a:r>
            <a:r>
              <a:rPr lang="fr-FR" sz="2000" b="1" dirty="0" err="1">
                <a:solidFill>
                  <a:srgbClr val="F9A23B"/>
                </a:solidFill>
              </a:rPr>
              <a:t>competitive</a:t>
            </a:r>
            <a:r>
              <a:rPr lang="fr-FR" sz="2000" b="1" dirty="0">
                <a:solidFill>
                  <a:srgbClr val="F9A23B"/>
                </a:solidFill>
              </a:rPr>
              <a:t> </a:t>
            </a:r>
            <a:r>
              <a:rPr lang="fr-FR" sz="2000" b="1" dirty="0" err="1">
                <a:solidFill>
                  <a:srgbClr val="F9A23B"/>
                </a:solidFill>
              </a:rPr>
              <a:t>energy</a:t>
            </a:r>
            <a:endParaRPr lang="fr-FR" sz="1600" dirty="0"/>
          </a:p>
        </p:txBody>
      </p:sp>
      <p:sp>
        <p:nvSpPr>
          <p:cNvPr id="13" name="Titre 3">
            <a:extLst>
              <a:ext uri="{FF2B5EF4-FFF2-40B4-BE49-F238E27FC236}">
                <a16:creationId xmlns:a16="http://schemas.microsoft.com/office/drawing/2014/main" xmlns="" id="{686D0704-4126-4355-A2BE-BBAD3E7E2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171" y="799857"/>
            <a:ext cx="8333222" cy="787668"/>
          </a:xfrm>
        </p:spPr>
        <p:txBody>
          <a:bodyPr/>
          <a:lstStyle/>
          <a:p>
            <a:r>
              <a:rPr lang="fr-FR" dirty="0">
                <a:solidFill>
                  <a:srgbClr val="1A4F54"/>
                </a:solidFill>
              </a:rPr>
              <a:t>Our </a:t>
            </a:r>
            <a:r>
              <a:rPr lang="fr-FR" dirty="0" err="1">
                <a:solidFill>
                  <a:srgbClr val="1A4F54"/>
                </a:solidFill>
              </a:rPr>
              <a:t>sevices</a:t>
            </a:r>
            <a:endParaRPr lang="fr-FR" dirty="0">
              <a:solidFill>
                <a:srgbClr val="1A4F54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19571" r="6079" b="19236"/>
          <a:stretch/>
        </p:blipFill>
        <p:spPr>
          <a:xfrm>
            <a:off x="1" y="79654"/>
            <a:ext cx="1357162" cy="94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80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B269C872-53FE-4A4C-A778-F0E44A178D8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fr-FR" noProof="0" smtClean="0"/>
              <a:t>5</a:t>
            </a:fld>
            <a:endParaRPr lang="fr-FR" noProof="0" dirty="0"/>
          </a:p>
        </p:txBody>
      </p:sp>
      <p:grpSp>
        <p:nvGrpSpPr>
          <p:cNvPr id="12" name="Grouper 56">
            <a:extLst>
              <a:ext uri="{FF2B5EF4-FFF2-40B4-BE49-F238E27FC236}">
                <a16:creationId xmlns:a16="http://schemas.microsoft.com/office/drawing/2014/main" xmlns="" id="{7554E5D6-1428-4D67-BCAD-2B3AA2F92655}"/>
              </a:ext>
            </a:extLst>
          </p:cNvPr>
          <p:cNvGrpSpPr/>
          <p:nvPr/>
        </p:nvGrpSpPr>
        <p:grpSpPr>
          <a:xfrm>
            <a:off x="189930" y="2779583"/>
            <a:ext cx="4248471" cy="3343273"/>
            <a:chOff x="1011458" y="2296962"/>
            <a:chExt cx="3816424" cy="3722455"/>
          </a:xfrm>
        </p:grpSpPr>
        <p:sp>
          <p:nvSpPr>
            <p:cNvPr id="14" name="Rectangle 13">
              <a:hlinkClick r:id="" action="ppaction://noaction"/>
              <a:extLst>
                <a:ext uri="{FF2B5EF4-FFF2-40B4-BE49-F238E27FC236}">
                  <a16:creationId xmlns:a16="http://schemas.microsoft.com/office/drawing/2014/main" xmlns="" id="{B5925541-B7BB-4AB2-95E5-B45F52E49C9D}"/>
                </a:ext>
              </a:extLst>
            </p:cNvPr>
            <p:cNvSpPr/>
            <p:nvPr/>
          </p:nvSpPr>
          <p:spPr>
            <a:xfrm>
              <a:off x="1011458" y="2296962"/>
              <a:ext cx="3816424" cy="3722455"/>
            </a:xfrm>
            <a:prstGeom prst="rect">
              <a:avLst/>
            </a:prstGeom>
            <a:solidFill>
              <a:srgbClr val="F3F3F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108000" marR="0" lvl="0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F1F1F1">
                    <a:lumMod val="25000"/>
                  </a:srgbClr>
                </a:solidFill>
                <a:effectLst/>
                <a:uLnTx/>
                <a:uFillTx/>
                <a:latin typeface="Helvetica" charset="0"/>
              </a:endParaRPr>
            </a:p>
            <a:p>
              <a:pPr marL="393750" indent="-285750">
                <a:spcBef>
                  <a:spcPts val="1200"/>
                </a:spcBef>
                <a:buFont typeface="Wingdings" panose="05000000000000000000" pitchFamily="2" charset="2"/>
                <a:buChar char="ü"/>
                <a:defRPr/>
              </a:pPr>
              <a:r>
                <a:rPr lang="fr-FR" sz="1400" kern="0" dirty="0">
                  <a:solidFill>
                    <a:srgbClr val="1A4F54"/>
                  </a:solidFill>
                  <a:latin typeface="Helvetica" charset="0"/>
                </a:rPr>
                <a:t>Site </a:t>
              </a:r>
              <a:r>
                <a:rPr lang="fr-FR" sz="1400" kern="0" dirty="0" err="1">
                  <a:solidFill>
                    <a:srgbClr val="1A4F54"/>
                  </a:solidFill>
                  <a:latin typeface="Helvetica" charset="0"/>
                </a:rPr>
                <a:t>survey</a:t>
              </a:r>
              <a:endParaRPr lang="fr-FR" sz="1400" kern="0" dirty="0">
                <a:solidFill>
                  <a:srgbClr val="1A4F54"/>
                </a:solidFill>
                <a:latin typeface="Helvetica" charset="0"/>
              </a:endParaRPr>
            </a:p>
            <a:p>
              <a:pPr marL="393750" indent="-285750">
                <a:spcBef>
                  <a:spcPts val="1200"/>
                </a:spcBef>
                <a:buFont typeface="Wingdings" panose="05000000000000000000" pitchFamily="2" charset="2"/>
                <a:buChar char="ü"/>
                <a:defRPr/>
              </a:pPr>
              <a:r>
                <a:rPr lang="en-US" sz="1400" kern="0" dirty="0">
                  <a:solidFill>
                    <a:srgbClr val="1A4F54"/>
                  </a:solidFill>
                  <a:latin typeface="Helvetica" charset="0"/>
                </a:rPr>
                <a:t>Inventory of equipment and loads</a:t>
              </a:r>
            </a:p>
            <a:p>
              <a:pPr marL="393750" indent="-285750">
                <a:spcBef>
                  <a:spcPts val="1200"/>
                </a:spcBef>
                <a:buFont typeface="Wingdings" panose="05000000000000000000" pitchFamily="2" charset="2"/>
                <a:buChar char="ü"/>
                <a:defRPr/>
              </a:pPr>
              <a:r>
                <a:rPr lang="en-US" sz="1400" kern="0" dirty="0">
                  <a:solidFill>
                    <a:srgbClr val="1A4F54"/>
                  </a:solidFill>
                  <a:latin typeface="Helvetica" charset="0"/>
                </a:rPr>
                <a:t>Implementation of specific tools and measurement application</a:t>
              </a:r>
            </a:p>
            <a:p>
              <a:pPr marL="393750" indent="-285750">
                <a:spcBef>
                  <a:spcPts val="1200"/>
                </a:spcBef>
                <a:buFont typeface="Wingdings" panose="05000000000000000000" pitchFamily="2" charset="2"/>
                <a:buChar char="ü"/>
                <a:defRPr/>
              </a:pPr>
              <a:r>
                <a:rPr lang="en-US" sz="1400" kern="0" dirty="0">
                  <a:solidFill>
                    <a:srgbClr val="1A4F54"/>
                  </a:solidFill>
                  <a:latin typeface="Helvetica" charset="0"/>
                </a:rPr>
                <a:t>Analysis of invoices and power balances</a:t>
              </a:r>
            </a:p>
            <a:p>
              <a:pPr marL="393750" indent="-285750">
                <a:spcBef>
                  <a:spcPts val="1200"/>
                </a:spcBef>
                <a:buFont typeface="Wingdings" panose="05000000000000000000" pitchFamily="2" charset="2"/>
                <a:buChar char="ü"/>
                <a:defRPr/>
              </a:pPr>
              <a:r>
                <a:rPr lang="en-US" sz="1400" kern="0" dirty="0">
                  <a:solidFill>
                    <a:srgbClr val="1A4F54"/>
                  </a:solidFill>
                  <a:latin typeface="Helvetica" charset="0"/>
                </a:rPr>
                <a:t>Estimation of energy saving potential</a:t>
              </a:r>
              <a:endParaRPr lang="fr-FR" sz="1400" kern="0" dirty="0">
                <a:solidFill>
                  <a:srgbClr val="1A4F54"/>
                </a:solidFill>
                <a:latin typeface="Helvetica" charset="0"/>
              </a:endParaRPr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xmlns="" id="{5C7EE786-F653-4C37-ABD1-17C37016F82B}"/>
                </a:ext>
              </a:extLst>
            </p:cNvPr>
            <p:cNvCxnSpPr>
              <a:cxnSpLocks/>
            </p:cNvCxnSpPr>
            <p:nvPr/>
          </p:nvCxnSpPr>
          <p:spPr>
            <a:xfrm>
              <a:off x="1421501" y="2661379"/>
              <a:ext cx="2664296" cy="0"/>
            </a:xfrm>
            <a:prstGeom prst="line">
              <a:avLst/>
            </a:prstGeom>
            <a:noFill/>
            <a:ln w="25400" cap="flat" cmpd="sng" algn="ctr">
              <a:solidFill>
                <a:srgbClr val="FFFFFF">
                  <a:lumMod val="85000"/>
                  <a:alpha val="40000"/>
                </a:srgbClr>
              </a:solidFill>
              <a:prstDash val="solid"/>
            </a:ln>
            <a:effectLst/>
          </p:spPr>
        </p:cxnSp>
      </p:grp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xmlns="" id="{5A9B9962-0B43-4D05-8033-477A1C7CF204}"/>
              </a:ext>
            </a:extLst>
          </p:cNvPr>
          <p:cNvCxnSpPr>
            <a:cxnSpLocks/>
          </p:cNvCxnSpPr>
          <p:nvPr/>
        </p:nvCxnSpPr>
        <p:spPr>
          <a:xfrm>
            <a:off x="5079680" y="3067293"/>
            <a:ext cx="2965914" cy="0"/>
          </a:xfrm>
          <a:prstGeom prst="line">
            <a:avLst/>
          </a:prstGeom>
          <a:noFill/>
          <a:ln w="25400" cap="flat" cmpd="sng" algn="ctr">
            <a:solidFill>
              <a:srgbClr val="FFFFFF">
                <a:lumMod val="85000"/>
                <a:alpha val="40000"/>
              </a:srgbClr>
            </a:solidFill>
            <a:prstDash val="solid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C11192E6-FB53-497E-BCD8-21F8337A4618}"/>
              </a:ext>
            </a:extLst>
          </p:cNvPr>
          <p:cNvSpPr/>
          <p:nvPr/>
        </p:nvSpPr>
        <p:spPr>
          <a:xfrm>
            <a:off x="8220235" y="3106879"/>
            <a:ext cx="3971766" cy="30159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3750" indent="-285750" defTabSz="685776">
              <a:spcBef>
                <a:spcPts val="600"/>
              </a:spcBef>
              <a:buBlip>
                <a:blip r:embed="rId2"/>
              </a:buBlip>
            </a:pPr>
            <a:endParaRPr lang="fr-FR" sz="1050" dirty="0">
              <a:solidFill>
                <a:schemeClr val="bg2">
                  <a:lumMod val="25000"/>
                </a:schemeClr>
              </a:solidFill>
              <a:latin typeface="Helvetica" charset="0"/>
            </a:endParaRPr>
          </a:p>
          <a:p>
            <a:pPr marL="39375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fr-FR" sz="1400" kern="0" dirty="0" err="1">
                <a:solidFill>
                  <a:srgbClr val="1A4F54"/>
                </a:solidFill>
                <a:latin typeface="Helvetica" charset="0"/>
              </a:rPr>
              <a:t>Recommendations</a:t>
            </a:r>
            <a:r>
              <a:rPr lang="fr-FR" sz="1400" kern="0" dirty="0">
                <a:solidFill>
                  <a:srgbClr val="1A4F54"/>
                </a:solidFill>
                <a:latin typeface="Helvetica" charset="0"/>
              </a:rPr>
              <a:t> </a:t>
            </a:r>
            <a:r>
              <a:rPr lang="fr-FR" sz="1400" kern="0" dirty="0" err="1">
                <a:solidFill>
                  <a:srgbClr val="1A4F54"/>
                </a:solidFill>
                <a:latin typeface="Helvetica" charset="0"/>
              </a:rPr>
              <a:t>Implementation</a:t>
            </a:r>
            <a:endParaRPr lang="fr-FR" sz="1400" kern="0" dirty="0">
              <a:solidFill>
                <a:srgbClr val="1A4F54"/>
              </a:solidFill>
              <a:latin typeface="Helvetica" charset="0"/>
            </a:endParaRPr>
          </a:p>
          <a:p>
            <a:pPr marL="39375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en-US" sz="1400" kern="0" dirty="0">
                <a:solidFill>
                  <a:srgbClr val="1A4F54"/>
                </a:solidFill>
                <a:latin typeface="Helvetica" charset="0"/>
              </a:rPr>
              <a:t>Establishment of appropriate choices and procedures while ensuring the compliance of the installations with the standards &amp; laws</a:t>
            </a:r>
            <a:endParaRPr lang="fr-FR" sz="1400" kern="0" dirty="0">
              <a:solidFill>
                <a:srgbClr val="1A4F54"/>
              </a:solidFill>
              <a:latin typeface="Helvetica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E767B58-3A70-43BD-9B3A-8E976BAE2D93}"/>
              </a:ext>
            </a:extLst>
          </p:cNvPr>
          <p:cNvSpPr/>
          <p:nvPr/>
        </p:nvSpPr>
        <p:spPr>
          <a:xfrm>
            <a:off x="8220235" y="6075803"/>
            <a:ext cx="3971766" cy="45719"/>
          </a:xfrm>
          <a:prstGeom prst="rect">
            <a:avLst/>
          </a:prstGeom>
          <a:solidFill>
            <a:srgbClr val="1A4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1A4F54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20EB7C21-B38C-4573-A027-2D0C2D181A1D}"/>
              </a:ext>
            </a:extLst>
          </p:cNvPr>
          <p:cNvSpPr/>
          <p:nvPr/>
        </p:nvSpPr>
        <p:spPr>
          <a:xfrm>
            <a:off x="3971763" y="6075803"/>
            <a:ext cx="4248463" cy="47051"/>
          </a:xfrm>
          <a:prstGeom prst="rect">
            <a:avLst/>
          </a:prstGeom>
          <a:solidFill>
            <a:srgbClr val="1A4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1A4F54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6C03C86-2DAC-4181-88D6-562104B4CA73}"/>
              </a:ext>
            </a:extLst>
          </p:cNvPr>
          <p:cNvSpPr/>
          <p:nvPr/>
        </p:nvSpPr>
        <p:spPr>
          <a:xfrm>
            <a:off x="189922" y="6075803"/>
            <a:ext cx="3781833" cy="47050"/>
          </a:xfrm>
          <a:prstGeom prst="rect">
            <a:avLst/>
          </a:prstGeom>
          <a:solidFill>
            <a:srgbClr val="1A4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Triangle rectangle 35">
            <a:extLst>
              <a:ext uri="{FF2B5EF4-FFF2-40B4-BE49-F238E27FC236}">
                <a16:creationId xmlns:a16="http://schemas.microsoft.com/office/drawing/2014/main" xmlns="" id="{8B5FA81B-C825-49CA-BE39-E5C5D9DF32C4}"/>
              </a:ext>
            </a:extLst>
          </p:cNvPr>
          <p:cNvSpPr/>
          <p:nvPr/>
        </p:nvSpPr>
        <p:spPr>
          <a:xfrm rot="10800000">
            <a:off x="10314432" y="0"/>
            <a:ext cx="1877568" cy="144475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xmlns="" id="{8AEF308C-D2D5-4CA6-BDDB-C6909AD880E4}"/>
              </a:ext>
            </a:extLst>
          </p:cNvPr>
          <p:cNvSpPr txBox="1">
            <a:spLocks/>
          </p:cNvSpPr>
          <p:nvPr/>
        </p:nvSpPr>
        <p:spPr>
          <a:xfrm>
            <a:off x="108093" y="1983085"/>
            <a:ext cx="8887051" cy="910580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lang="en-I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1A4F54"/>
                </a:solidFill>
              </a:rPr>
              <a:t>We support you in improving your energy efficiency</a:t>
            </a:r>
            <a:endParaRPr lang="fr-FR" sz="2000" dirty="0">
              <a:solidFill>
                <a:srgbClr val="1A4F54"/>
              </a:solidFill>
            </a:endParaRPr>
          </a:p>
        </p:txBody>
      </p:sp>
      <p:sp>
        <p:nvSpPr>
          <p:cNvPr id="23" name="Rectangle 22">
            <a:hlinkClick r:id="" action="ppaction://noaction"/>
            <a:extLst>
              <a:ext uri="{FF2B5EF4-FFF2-40B4-BE49-F238E27FC236}">
                <a16:creationId xmlns:a16="http://schemas.microsoft.com/office/drawing/2014/main" xmlns="" id="{B5925541-B7BB-4AB2-95E5-B45F52E49C9D}"/>
              </a:ext>
            </a:extLst>
          </p:cNvPr>
          <p:cNvSpPr/>
          <p:nvPr/>
        </p:nvSpPr>
        <p:spPr>
          <a:xfrm>
            <a:off x="7985632" y="2517568"/>
            <a:ext cx="4248471" cy="822744"/>
          </a:xfrm>
          <a:prstGeom prst="rect">
            <a:avLst/>
          </a:prstGeom>
          <a:solidFill>
            <a:srgbClr val="F3F3F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776">
              <a:spcBef>
                <a:spcPts val="600"/>
              </a:spcBef>
              <a:defRPr/>
            </a:pPr>
            <a:r>
              <a:rPr lang="fr-FR" sz="2400" b="1" kern="0" dirty="0" err="1">
                <a:solidFill>
                  <a:srgbClr val="F9A23B"/>
                </a:solidFill>
                <a:latin typeface="Helvetica" charset="0"/>
              </a:rPr>
              <a:t>Supply</a:t>
            </a:r>
            <a:r>
              <a:rPr lang="fr-FR" sz="2400" b="1" kern="0" dirty="0">
                <a:solidFill>
                  <a:srgbClr val="F9A23B"/>
                </a:solidFill>
                <a:latin typeface="Helvetica" charset="0"/>
              </a:rPr>
              <a:t> &amp; Installation</a:t>
            </a:r>
          </a:p>
        </p:txBody>
      </p:sp>
      <p:sp>
        <p:nvSpPr>
          <p:cNvPr id="29" name="Rectangle 28">
            <a:hlinkClick r:id="" action="ppaction://noaction"/>
            <a:extLst>
              <a:ext uri="{FF2B5EF4-FFF2-40B4-BE49-F238E27FC236}">
                <a16:creationId xmlns:a16="http://schemas.microsoft.com/office/drawing/2014/main" xmlns="" id="{B5925541-B7BB-4AB2-95E5-B45F52E49C9D}"/>
              </a:ext>
            </a:extLst>
          </p:cNvPr>
          <p:cNvSpPr/>
          <p:nvPr/>
        </p:nvSpPr>
        <p:spPr>
          <a:xfrm>
            <a:off x="188263" y="2470190"/>
            <a:ext cx="4248471" cy="822744"/>
          </a:xfrm>
          <a:prstGeom prst="rect">
            <a:avLst/>
          </a:prstGeom>
          <a:solidFill>
            <a:srgbClr val="F3F3F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776">
              <a:spcBef>
                <a:spcPts val="600"/>
              </a:spcBef>
              <a:defRPr/>
            </a:pPr>
            <a:r>
              <a:rPr lang="fr-FR" sz="2400" b="1" kern="0" dirty="0">
                <a:solidFill>
                  <a:srgbClr val="F9A23B"/>
                </a:solidFill>
                <a:latin typeface="Helvetica" charset="0"/>
              </a:rPr>
              <a:t>Audit &amp; Engineering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rgbClr val="F9A23B"/>
              </a:solidFill>
              <a:effectLst/>
              <a:uLnTx/>
              <a:uFillTx/>
              <a:latin typeface="Helvetica" charset="0"/>
            </a:endParaRPr>
          </a:p>
        </p:txBody>
      </p:sp>
      <p:sp>
        <p:nvSpPr>
          <p:cNvPr id="33" name="Rectangle 32">
            <a:hlinkClick r:id="" action="ppaction://noaction"/>
            <a:extLst>
              <a:ext uri="{FF2B5EF4-FFF2-40B4-BE49-F238E27FC236}">
                <a16:creationId xmlns:a16="http://schemas.microsoft.com/office/drawing/2014/main" xmlns="" id="{B5925541-B7BB-4AB2-95E5-B45F52E49C9D}"/>
              </a:ext>
            </a:extLst>
          </p:cNvPr>
          <p:cNvSpPr/>
          <p:nvPr/>
        </p:nvSpPr>
        <p:spPr>
          <a:xfrm>
            <a:off x="4254663" y="2498496"/>
            <a:ext cx="3734303" cy="822744"/>
          </a:xfrm>
          <a:prstGeom prst="rect">
            <a:avLst/>
          </a:prstGeom>
          <a:solidFill>
            <a:srgbClr val="F3F3F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776">
              <a:spcBef>
                <a:spcPts val="600"/>
              </a:spcBef>
              <a:defRPr/>
            </a:pPr>
            <a:r>
              <a:rPr lang="fr-FR" sz="2400" b="1" kern="0" dirty="0">
                <a:solidFill>
                  <a:srgbClr val="F9A23B"/>
                </a:solidFill>
                <a:latin typeface="Helvetica" charset="0"/>
              </a:rPr>
              <a:t>Financial engineering</a:t>
            </a:r>
          </a:p>
        </p:txBody>
      </p:sp>
      <p:sp>
        <p:nvSpPr>
          <p:cNvPr id="18" name="Rectangle 17">
            <a:hlinkClick r:id="" action="ppaction://noaction"/>
            <a:extLst>
              <a:ext uri="{FF2B5EF4-FFF2-40B4-BE49-F238E27FC236}">
                <a16:creationId xmlns:a16="http://schemas.microsoft.com/office/drawing/2014/main" xmlns="" id="{8B000C19-B1B6-4E7E-AD41-1D2FE0F01DF4}"/>
              </a:ext>
            </a:extLst>
          </p:cNvPr>
          <p:cNvSpPr/>
          <p:nvPr/>
        </p:nvSpPr>
        <p:spPr>
          <a:xfrm>
            <a:off x="4203024" y="3245556"/>
            <a:ext cx="4209456" cy="2811172"/>
          </a:xfrm>
          <a:prstGeom prst="rect">
            <a:avLst/>
          </a:prstGeom>
          <a:solidFill>
            <a:srgbClr val="F3F3F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393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fr-FR" sz="1400" kern="0" dirty="0" err="1">
                <a:solidFill>
                  <a:srgbClr val="1A4F54"/>
                </a:solidFill>
                <a:latin typeface="Helvetica" charset="0"/>
              </a:rPr>
              <a:t>Cost</a:t>
            </a:r>
            <a:r>
              <a:rPr lang="fr-FR" sz="1400" kern="0" dirty="0">
                <a:solidFill>
                  <a:srgbClr val="1A4F54"/>
                </a:solidFill>
                <a:latin typeface="Helvetica" charset="0"/>
              </a:rPr>
              <a:t> </a:t>
            </a:r>
            <a:r>
              <a:rPr lang="fr-FR" sz="1400" kern="0" dirty="0" err="1">
                <a:solidFill>
                  <a:srgbClr val="1A4F54"/>
                </a:solidFill>
                <a:latin typeface="Helvetica" charset="0"/>
              </a:rPr>
              <a:t>estimate</a:t>
            </a:r>
            <a:r>
              <a:rPr lang="fr-FR" sz="1400" kern="0" dirty="0">
                <a:solidFill>
                  <a:srgbClr val="1A4F54"/>
                </a:solidFill>
                <a:latin typeface="Helvetica" charset="0"/>
              </a:rPr>
              <a:t> &amp; </a:t>
            </a:r>
            <a:r>
              <a:rPr lang="fr-FR" sz="1400" kern="0" dirty="0" err="1">
                <a:solidFill>
                  <a:srgbClr val="1A4F54"/>
                </a:solidFill>
                <a:latin typeface="Helvetica" charset="0"/>
              </a:rPr>
              <a:t>investment</a:t>
            </a:r>
            <a:r>
              <a:rPr lang="fr-FR" sz="1400" kern="0" dirty="0">
                <a:solidFill>
                  <a:srgbClr val="1A4F54"/>
                </a:solidFill>
                <a:latin typeface="Helvetica" charset="0"/>
              </a:rPr>
              <a:t> plan</a:t>
            </a:r>
          </a:p>
          <a:p>
            <a:pPr marL="393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en-US" sz="1400" kern="0" dirty="0">
                <a:solidFill>
                  <a:srgbClr val="1A4F54"/>
                </a:solidFill>
                <a:latin typeface="Helvetica" charset="0"/>
              </a:rPr>
              <a:t>Evaluation of financial gains</a:t>
            </a:r>
          </a:p>
          <a:p>
            <a:pPr marL="393750" indent="-285750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fr-FR" sz="1400" kern="0" dirty="0">
                <a:solidFill>
                  <a:srgbClr val="1A4F54"/>
                </a:solidFill>
                <a:latin typeface="Helvetica" charset="0"/>
              </a:rPr>
              <a:t>ROI &amp; </a:t>
            </a:r>
            <a:r>
              <a:rPr lang="fr-FR" sz="1400" kern="0" dirty="0" err="1">
                <a:solidFill>
                  <a:srgbClr val="1A4F54"/>
                </a:solidFill>
                <a:latin typeface="Helvetica" charset="0"/>
              </a:rPr>
              <a:t>payback</a:t>
            </a:r>
            <a:endParaRPr lang="fr-FR" sz="1400" kern="0" dirty="0">
              <a:solidFill>
                <a:srgbClr val="1A4F54"/>
              </a:solidFill>
              <a:latin typeface="Helvetica" charset="0"/>
            </a:endParaRPr>
          </a:p>
        </p:txBody>
      </p:sp>
      <p:sp>
        <p:nvSpPr>
          <p:cNvPr id="20" name="Titre 3">
            <a:extLst>
              <a:ext uri="{FF2B5EF4-FFF2-40B4-BE49-F238E27FC236}">
                <a16:creationId xmlns:a16="http://schemas.microsoft.com/office/drawing/2014/main" xmlns="" id="{8BD80603-AC23-4A54-95F7-AB8BEFA2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171" y="743241"/>
            <a:ext cx="8333222" cy="833720"/>
          </a:xfrm>
        </p:spPr>
        <p:txBody>
          <a:bodyPr>
            <a:normAutofit/>
          </a:bodyPr>
          <a:lstStyle/>
          <a:p>
            <a:r>
              <a:rPr lang="fr-FR" sz="4000" dirty="0" err="1">
                <a:solidFill>
                  <a:srgbClr val="1A4F54"/>
                </a:solidFill>
              </a:rPr>
              <a:t>Energetic</a:t>
            </a:r>
            <a:r>
              <a:rPr lang="fr-FR" sz="4000" dirty="0">
                <a:solidFill>
                  <a:srgbClr val="1A4F54"/>
                </a:solidFill>
              </a:rPr>
              <a:t> performance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19571" r="6079" b="19236"/>
          <a:stretch/>
        </p:blipFill>
        <p:spPr>
          <a:xfrm>
            <a:off x="1" y="79654"/>
            <a:ext cx="1357162" cy="94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1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rectangle 7">
            <a:extLst>
              <a:ext uri="{FF2B5EF4-FFF2-40B4-BE49-F238E27FC236}">
                <a16:creationId xmlns:a16="http://schemas.microsoft.com/office/drawing/2014/main" xmlns="" id="{203044B5-FFAD-4DEC-9E9D-585581CD3C1D}"/>
              </a:ext>
            </a:extLst>
          </p:cNvPr>
          <p:cNvSpPr/>
          <p:nvPr/>
        </p:nvSpPr>
        <p:spPr>
          <a:xfrm rot="10800000">
            <a:off x="10314432" y="0"/>
            <a:ext cx="1877568" cy="144475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texte 18">
            <a:extLst>
              <a:ext uri="{FF2B5EF4-FFF2-40B4-BE49-F238E27FC236}">
                <a16:creationId xmlns:a16="http://schemas.microsoft.com/office/drawing/2014/main" xmlns="" id="{E32156A5-9428-4E55-8777-3093A887BFBC}"/>
              </a:ext>
            </a:extLst>
          </p:cNvPr>
          <p:cNvSpPr txBox="1">
            <a:spLocks/>
          </p:cNvSpPr>
          <p:nvPr/>
        </p:nvSpPr>
        <p:spPr>
          <a:xfrm>
            <a:off x="283817" y="1481721"/>
            <a:ext cx="4406660" cy="546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b="1" dirty="0">
                <a:solidFill>
                  <a:srgbClr val="1A4F54"/>
                </a:solidFill>
              </a:rPr>
              <a:t>DMO </a:t>
            </a:r>
            <a:r>
              <a:rPr lang="en-US" sz="1800" b="1" dirty="0" err="1">
                <a:solidFill>
                  <a:srgbClr val="1A4F54"/>
                </a:solidFill>
              </a:rPr>
              <a:t>Energie</a:t>
            </a:r>
            <a:r>
              <a:rPr lang="en-US" sz="1800" b="1" dirty="0">
                <a:solidFill>
                  <a:srgbClr val="1A4F54"/>
                </a:solidFill>
              </a:rPr>
              <a:t> designs and develops customized solutions for the production of renewable photovoltaic electricity for all types of roofs, ensuring the profitability of the project and its positive environmental impact.</a:t>
            </a:r>
          </a:p>
          <a:p>
            <a:pPr algn="just"/>
            <a:endParaRPr lang="en-US" sz="1800" b="1" dirty="0">
              <a:solidFill>
                <a:srgbClr val="1A4F54"/>
              </a:solidFill>
            </a:endParaRPr>
          </a:p>
          <a:p>
            <a:pPr algn="just"/>
            <a:r>
              <a:rPr lang="en-US" sz="1800" b="1" dirty="0">
                <a:solidFill>
                  <a:srgbClr val="1A4F54"/>
                </a:solidFill>
              </a:rPr>
              <a:t>DMO </a:t>
            </a:r>
            <a:r>
              <a:rPr lang="en-US" sz="1800" b="1" dirty="0" err="1">
                <a:solidFill>
                  <a:srgbClr val="1A4F54"/>
                </a:solidFill>
              </a:rPr>
              <a:t>Energie's</a:t>
            </a:r>
            <a:r>
              <a:rPr lang="en-US" sz="1800" b="1" dirty="0">
                <a:solidFill>
                  <a:srgbClr val="1A4F54"/>
                </a:solidFill>
              </a:rPr>
              <a:t> solutions are perfectly suited to medium and large roofs, and are an option of choice in any type of business sector: industry, agriculture, trading, retail, etc.</a:t>
            </a:r>
          </a:p>
          <a:p>
            <a:pPr algn="just"/>
            <a:endParaRPr lang="fr-FR" sz="1800" b="1" dirty="0">
              <a:solidFill>
                <a:srgbClr val="1A4F54"/>
              </a:solidFill>
            </a:endParaRPr>
          </a:p>
          <a:p>
            <a:pPr algn="just"/>
            <a:r>
              <a:rPr lang="en-US" sz="1800" b="1" dirty="0">
                <a:solidFill>
                  <a:srgbClr val="1A4F54"/>
                </a:solidFill>
              </a:rPr>
              <a:t>We have the experience and know-how to meet your photovoltaic challenge, by offering agile, innovative and efficient solutions.</a:t>
            </a:r>
            <a:endParaRPr lang="fr-FR" sz="1800" b="1" dirty="0">
              <a:solidFill>
                <a:srgbClr val="1A4F54"/>
              </a:solidFill>
            </a:endParaRPr>
          </a:p>
        </p:txBody>
      </p:sp>
      <p:grpSp>
        <p:nvGrpSpPr>
          <p:cNvPr id="31" name="Grouper 64">
            <a:extLst>
              <a:ext uri="{FF2B5EF4-FFF2-40B4-BE49-F238E27FC236}">
                <a16:creationId xmlns:a16="http://schemas.microsoft.com/office/drawing/2014/main" xmlns="" id="{79E4A1BE-98CD-4319-B85B-A160B33415CB}"/>
              </a:ext>
            </a:extLst>
          </p:cNvPr>
          <p:cNvGrpSpPr/>
          <p:nvPr/>
        </p:nvGrpSpPr>
        <p:grpSpPr>
          <a:xfrm>
            <a:off x="9374536" y="3456179"/>
            <a:ext cx="2354799" cy="3008269"/>
            <a:chOff x="5423605" y="2514046"/>
            <a:chExt cx="2354799" cy="3008269"/>
          </a:xfrm>
        </p:grpSpPr>
        <p:sp>
          <p:nvSpPr>
            <p:cNvPr id="37" name="Rectangle 34">
              <a:extLst>
                <a:ext uri="{FF2B5EF4-FFF2-40B4-BE49-F238E27FC236}">
                  <a16:creationId xmlns:a16="http://schemas.microsoft.com/office/drawing/2014/main" xmlns="" id="{DBB7AAD6-C4D5-4733-856D-2E110B78227D}"/>
                </a:ext>
              </a:extLst>
            </p:cNvPr>
            <p:cNvSpPr/>
            <p:nvPr/>
          </p:nvSpPr>
          <p:spPr>
            <a:xfrm>
              <a:off x="5426655" y="3826289"/>
              <a:ext cx="2351749" cy="1696026"/>
            </a:xfrm>
            <a:custGeom>
              <a:avLst/>
              <a:gdLst>
                <a:gd name="connsiteX0" fmla="*/ 0 w 1710320"/>
                <a:gd name="connsiteY0" fmla="*/ 0 h 2418254"/>
                <a:gd name="connsiteX1" fmla="*/ 1710320 w 1710320"/>
                <a:gd name="connsiteY1" fmla="*/ 0 h 2418254"/>
                <a:gd name="connsiteX2" fmla="*/ 1710320 w 1710320"/>
                <a:gd name="connsiteY2" fmla="*/ 2418254 h 2418254"/>
                <a:gd name="connsiteX3" fmla="*/ 0 w 1710320"/>
                <a:gd name="connsiteY3" fmla="*/ 2418254 h 2418254"/>
                <a:gd name="connsiteX4" fmla="*/ 0 w 1710320"/>
                <a:gd name="connsiteY4" fmla="*/ 0 h 2418254"/>
                <a:gd name="connsiteX0" fmla="*/ 250166 w 1710320"/>
                <a:gd name="connsiteY0" fmla="*/ 690113 h 2418254"/>
                <a:gd name="connsiteX1" fmla="*/ 1710320 w 1710320"/>
                <a:gd name="connsiteY1" fmla="*/ 0 h 2418254"/>
                <a:gd name="connsiteX2" fmla="*/ 1710320 w 1710320"/>
                <a:gd name="connsiteY2" fmla="*/ 2418254 h 2418254"/>
                <a:gd name="connsiteX3" fmla="*/ 0 w 1710320"/>
                <a:gd name="connsiteY3" fmla="*/ 2418254 h 2418254"/>
                <a:gd name="connsiteX4" fmla="*/ 250166 w 1710320"/>
                <a:gd name="connsiteY4" fmla="*/ 690113 h 2418254"/>
                <a:gd name="connsiteX0" fmla="*/ 4313 w 1710320"/>
                <a:gd name="connsiteY0" fmla="*/ 207033 h 2418254"/>
                <a:gd name="connsiteX1" fmla="*/ 1710320 w 1710320"/>
                <a:gd name="connsiteY1" fmla="*/ 0 h 2418254"/>
                <a:gd name="connsiteX2" fmla="*/ 1710320 w 1710320"/>
                <a:gd name="connsiteY2" fmla="*/ 2418254 h 2418254"/>
                <a:gd name="connsiteX3" fmla="*/ 0 w 1710320"/>
                <a:gd name="connsiteY3" fmla="*/ 2418254 h 2418254"/>
                <a:gd name="connsiteX4" fmla="*/ 4313 w 1710320"/>
                <a:gd name="connsiteY4" fmla="*/ 207033 h 2418254"/>
                <a:gd name="connsiteX0" fmla="*/ 4313 w 1710320"/>
                <a:gd name="connsiteY0" fmla="*/ 0 h 2446514"/>
                <a:gd name="connsiteX1" fmla="*/ 1710320 w 1710320"/>
                <a:gd name="connsiteY1" fmla="*/ 28260 h 2446514"/>
                <a:gd name="connsiteX2" fmla="*/ 1710320 w 1710320"/>
                <a:gd name="connsiteY2" fmla="*/ 2446514 h 2446514"/>
                <a:gd name="connsiteX3" fmla="*/ 0 w 1710320"/>
                <a:gd name="connsiteY3" fmla="*/ 2446514 h 2446514"/>
                <a:gd name="connsiteX4" fmla="*/ 4313 w 1710320"/>
                <a:gd name="connsiteY4" fmla="*/ 0 h 2446514"/>
                <a:gd name="connsiteX0" fmla="*/ 4313 w 1713463"/>
                <a:gd name="connsiteY0" fmla="*/ 505676 h 2952190"/>
                <a:gd name="connsiteX1" fmla="*/ 1713463 w 1713463"/>
                <a:gd name="connsiteY1" fmla="*/ 0 h 2952190"/>
                <a:gd name="connsiteX2" fmla="*/ 1710320 w 1713463"/>
                <a:gd name="connsiteY2" fmla="*/ 2952190 h 2952190"/>
                <a:gd name="connsiteX3" fmla="*/ 0 w 1713463"/>
                <a:gd name="connsiteY3" fmla="*/ 2952190 h 2952190"/>
                <a:gd name="connsiteX4" fmla="*/ 4313 w 1713463"/>
                <a:gd name="connsiteY4" fmla="*/ 505676 h 2952190"/>
                <a:gd name="connsiteX0" fmla="*/ 1171 w 1713463"/>
                <a:gd name="connsiteY0" fmla="*/ 0 h 2953300"/>
                <a:gd name="connsiteX1" fmla="*/ 1713463 w 1713463"/>
                <a:gd name="connsiteY1" fmla="*/ 1110 h 2953300"/>
                <a:gd name="connsiteX2" fmla="*/ 1710320 w 1713463"/>
                <a:gd name="connsiteY2" fmla="*/ 2953300 h 2953300"/>
                <a:gd name="connsiteX3" fmla="*/ 0 w 1713463"/>
                <a:gd name="connsiteY3" fmla="*/ 2953300 h 2953300"/>
                <a:gd name="connsiteX4" fmla="*/ 1171 w 1713463"/>
                <a:gd name="connsiteY4" fmla="*/ 0 h 2953300"/>
                <a:gd name="connsiteX0" fmla="*/ 1171 w 1716605"/>
                <a:gd name="connsiteY0" fmla="*/ 605225 h 3558525"/>
                <a:gd name="connsiteX1" fmla="*/ 1716605 w 1716605"/>
                <a:gd name="connsiteY1" fmla="*/ 0 h 3558525"/>
                <a:gd name="connsiteX2" fmla="*/ 1710320 w 1716605"/>
                <a:gd name="connsiteY2" fmla="*/ 3558525 h 3558525"/>
                <a:gd name="connsiteX3" fmla="*/ 0 w 1716605"/>
                <a:gd name="connsiteY3" fmla="*/ 3558525 h 3558525"/>
                <a:gd name="connsiteX4" fmla="*/ 1171 w 1716605"/>
                <a:gd name="connsiteY4" fmla="*/ 605225 h 355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6605" h="3558525">
                  <a:moveTo>
                    <a:pt x="1171" y="605225"/>
                  </a:moveTo>
                  <a:lnTo>
                    <a:pt x="1716605" y="0"/>
                  </a:lnTo>
                  <a:cubicBezTo>
                    <a:pt x="1715557" y="984063"/>
                    <a:pt x="1711368" y="2574462"/>
                    <a:pt x="1710320" y="3558525"/>
                  </a:cubicBezTo>
                  <a:lnTo>
                    <a:pt x="0" y="3558525"/>
                  </a:lnTo>
                  <a:cubicBezTo>
                    <a:pt x="1438" y="2821451"/>
                    <a:pt x="-267" y="1342299"/>
                    <a:pt x="1171" y="605225"/>
                  </a:cubicBezTo>
                  <a:close/>
                </a:path>
              </a:pathLst>
            </a:custGeom>
            <a:solidFill>
              <a:srgbClr val="1B5272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3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38" name="Forme libre 69">
              <a:extLst>
                <a:ext uri="{FF2B5EF4-FFF2-40B4-BE49-F238E27FC236}">
                  <a16:creationId xmlns:a16="http://schemas.microsoft.com/office/drawing/2014/main" xmlns="" id="{816080FE-EA2A-4FF1-A11D-6A77175477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23605" y="2514046"/>
              <a:ext cx="2351220" cy="1600136"/>
            </a:xfrm>
            <a:custGeom>
              <a:avLst/>
              <a:gdLst>
                <a:gd name="connsiteX0" fmla="*/ 7620 w 1950720"/>
                <a:gd name="connsiteY0" fmla="*/ 1303020 h 1303020"/>
                <a:gd name="connsiteX1" fmla="*/ 1950720 w 1950720"/>
                <a:gd name="connsiteY1" fmla="*/ 1165860 h 1303020"/>
                <a:gd name="connsiteX2" fmla="*/ 1935480 w 1950720"/>
                <a:gd name="connsiteY2" fmla="*/ 0 h 1303020"/>
                <a:gd name="connsiteX3" fmla="*/ 0 w 1950720"/>
                <a:gd name="connsiteY3" fmla="*/ 297180 h 1303020"/>
                <a:gd name="connsiteX4" fmla="*/ 7620 w 1950720"/>
                <a:gd name="connsiteY4" fmla="*/ 1303020 h 1303020"/>
                <a:gd name="connsiteX0" fmla="*/ 7620 w 2027226"/>
                <a:gd name="connsiteY0" fmla="*/ 1319792 h 1319792"/>
                <a:gd name="connsiteX1" fmla="*/ 1950720 w 2027226"/>
                <a:gd name="connsiteY1" fmla="*/ 1182632 h 1319792"/>
                <a:gd name="connsiteX2" fmla="*/ 2027226 w 2027226"/>
                <a:gd name="connsiteY2" fmla="*/ 0 h 1319792"/>
                <a:gd name="connsiteX3" fmla="*/ 0 w 2027226"/>
                <a:gd name="connsiteY3" fmla="*/ 313952 h 1319792"/>
                <a:gd name="connsiteX4" fmla="*/ 7620 w 2027226"/>
                <a:gd name="connsiteY4" fmla="*/ 1319792 h 1319792"/>
                <a:gd name="connsiteX0" fmla="*/ 7620 w 2027226"/>
                <a:gd name="connsiteY0" fmla="*/ 1319792 h 1319792"/>
                <a:gd name="connsiteX1" fmla="*/ 2027175 w 2027226"/>
                <a:gd name="connsiteY1" fmla="*/ 1190087 h 1319792"/>
                <a:gd name="connsiteX2" fmla="*/ 2027226 w 2027226"/>
                <a:gd name="connsiteY2" fmla="*/ 0 h 1319792"/>
                <a:gd name="connsiteX3" fmla="*/ 0 w 2027226"/>
                <a:gd name="connsiteY3" fmla="*/ 313952 h 1319792"/>
                <a:gd name="connsiteX4" fmla="*/ 7620 w 2027226"/>
                <a:gd name="connsiteY4" fmla="*/ 1319792 h 1319792"/>
                <a:gd name="connsiteX0" fmla="*/ 17177 w 2027226"/>
                <a:gd name="connsiteY0" fmla="*/ 1226614 h 1226614"/>
                <a:gd name="connsiteX1" fmla="*/ 2027175 w 2027226"/>
                <a:gd name="connsiteY1" fmla="*/ 1190087 h 1226614"/>
                <a:gd name="connsiteX2" fmla="*/ 2027226 w 2027226"/>
                <a:gd name="connsiteY2" fmla="*/ 0 h 1226614"/>
                <a:gd name="connsiteX3" fmla="*/ 0 w 2027226"/>
                <a:gd name="connsiteY3" fmla="*/ 313952 h 1226614"/>
                <a:gd name="connsiteX4" fmla="*/ 17177 w 2027226"/>
                <a:gd name="connsiteY4" fmla="*/ 1226614 h 1226614"/>
                <a:gd name="connsiteX0" fmla="*/ 5709 w 2027226"/>
                <a:gd name="connsiteY0" fmla="*/ 1321655 h 1321655"/>
                <a:gd name="connsiteX1" fmla="*/ 2027175 w 2027226"/>
                <a:gd name="connsiteY1" fmla="*/ 1190087 h 1321655"/>
                <a:gd name="connsiteX2" fmla="*/ 2027226 w 2027226"/>
                <a:gd name="connsiteY2" fmla="*/ 0 h 1321655"/>
                <a:gd name="connsiteX3" fmla="*/ 0 w 2027226"/>
                <a:gd name="connsiteY3" fmla="*/ 313952 h 1321655"/>
                <a:gd name="connsiteX4" fmla="*/ 5709 w 2027226"/>
                <a:gd name="connsiteY4" fmla="*/ 1321655 h 1321655"/>
                <a:gd name="connsiteX0" fmla="*/ 0 w 2029162"/>
                <a:gd name="connsiteY0" fmla="*/ 1319791 h 1319791"/>
                <a:gd name="connsiteX1" fmla="*/ 2029111 w 2029162"/>
                <a:gd name="connsiteY1" fmla="*/ 1190087 h 1319791"/>
                <a:gd name="connsiteX2" fmla="*/ 2029162 w 2029162"/>
                <a:gd name="connsiteY2" fmla="*/ 0 h 1319791"/>
                <a:gd name="connsiteX3" fmla="*/ 1936 w 2029162"/>
                <a:gd name="connsiteY3" fmla="*/ 313952 h 1319791"/>
                <a:gd name="connsiteX4" fmla="*/ 0 w 2029162"/>
                <a:gd name="connsiteY4" fmla="*/ 1319791 h 1319791"/>
                <a:gd name="connsiteX0" fmla="*/ 3855 w 2027283"/>
                <a:gd name="connsiteY0" fmla="*/ 1319791 h 1319791"/>
                <a:gd name="connsiteX1" fmla="*/ 2027232 w 2027283"/>
                <a:gd name="connsiteY1" fmla="*/ 1190087 h 1319791"/>
                <a:gd name="connsiteX2" fmla="*/ 2027283 w 2027283"/>
                <a:gd name="connsiteY2" fmla="*/ 0 h 1319791"/>
                <a:gd name="connsiteX3" fmla="*/ 57 w 2027283"/>
                <a:gd name="connsiteY3" fmla="*/ 313952 h 1319791"/>
                <a:gd name="connsiteX4" fmla="*/ 3855 w 2027283"/>
                <a:gd name="connsiteY4" fmla="*/ 1319791 h 1319791"/>
                <a:gd name="connsiteX0" fmla="*/ 3855 w 2027283"/>
                <a:gd name="connsiteY0" fmla="*/ 1319791 h 1319791"/>
                <a:gd name="connsiteX1" fmla="*/ 2027232 w 2027283"/>
                <a:gd name="connsiteY1" fmla="*/ 1190087 h 1319791"/>
                <a:gd name="connsiteX2" fmla="*/ 2027283 w 2027283"/>
                <a:gd name="connsiteY2" fmla="*/ 0 h 1319791"/>
                <a:gd name="connsiteX3" fmla="*/ 57 w 2027283"/>
                <a:gd name="connsiteY3" fmla="*/ 319543 h 1319791"/>
                <a:gd name="connsiteX4" fmla="*/ 3855 w 2027283"/>
                <a:gd name="connsiteY4" fmla="*/ 1319791 h 1319791"/>
                <a:gd name="connsiteX0" fmla="*/ 3855 w 2027232"/>
                <a:gd name="connsiteY0" fmla="*/ 1355198 h 1355198"/>
                <a:gd name="connsiteX1" fmla="*/ 2027232 w 2027232"/>
                <a:gd name="connsiteY1" fmla="*/ 1225494 h 1355198"/>
                <a:gd name="connsiteX2" fmla="*/ 2023460 w 2027232"/>
                <a:gd name="connsiteY2" fmla="*/ 0 h 1355198"/>
                <a:gd name="connsiteX3" fmla="*/ 57 w 2027232"/>
                <a:gd name="connsiteY3" fmla="*/ 354950 h 1355198"/>
                <a:gd name="connsiteX4" fmla="*/ 3855 w 2027232"/>
                <a:gd name="connsiteY4" fmla="*/ 1355198 h 1355198"/>
                <a:gd name="connsiteX0" fmla="*/ 3855 w 2028557"/>
                <a:gd name="connsiteY0" fmla="*/ 1250839 h 1250839"/>
                <a:gd name="connsiteX1" fmla="*/ 2027232 w 2028557"/>
                <a:gd name="connsiteY1" fmla="*/ 1121135 h 1250839"/>
                <a:gd name="connsiteX2" fmla="*/ 2028557 w 2028557"/>
                <a:gd name="connsiteY2" fmla="*/ 0 h 1250839"/>
                <a:gd name="connsiteX3" fmla="*/ 57 w 2028557"/>
                <a:gd name="connsiteY3" fmla="*/ 250591 h 1250839"/>
                <a:gd name="connsiteX4" fmla="*/ 3855 w 2028557"/>
                <a:gd name="connsiteY4" fmla="*/ 1250839 h 1250839"/>
                <a:gd name="connsiteX0" fmla="*/ 3855 w 2027232"/>
                <a:gd name="connsiteY0" fmla="*/ 1325381 h 1325381"/>
                <a:gd name="connsiteX1" fmla="*/ 2027232 w 2027232"/>
                <a:gd name="connsiteY1" fmla="*/ 1195677 h 1325381"/>
                <a:gd name="connsiteX2" fmla="*/ 2026009 w 2027232"/>
                <a:gd name="connsiteY2" fmla="*/ 0 h 1325381"/>
                <a:gd name="connsiteX3" fmla="*/ 57 w 2027232"/>
                <a:gd name="connsiteY3" fmla="*/ 325133 h 1325381"/>
                <a:gd name="connsiteX4" fmla="*/ 3855 w 2027232"/>
                <a:gd name="connsiteY4" fmla="*/ 1325381 h 1325381"/>
                <a:gd name="connsiteX0" fmla="*/ 3855 w 2026009"/>
                <a:gd name="connsiteY0" fmla="*/ 1325381 h 1325381"/>
                <a:gd name="connsiteX1" fmla="*/ 2022135 w 2026009"/>
                <a:gd name="connsiteY1" fmla="*/ 1006837 h 1325381"/>
                <a:gd name="connsiteX2" fmla="*/ 2026009 w 2026009"/>
                <a:gd name="connsiteY2" fmla="*/ 0 h 1325381"/>
                <a:gd name="connsiteX3" fmla="*/ 57 w 2026009"/>
                <a:gd name="connsiteY3" fmla="*/ 325133 h 1325381"/>
                <a:gd name="connsiteX4" fmla="*/ 3855 w 2026009"/>
                <a:gd name="connsiteY4" fmla="*/ 1325381 h 1325381"/>
                <a:gd name="connsiteX0" fmla="*/ 3855 w 2026009"/>
                <a:gd name="connsiteY0" fmla="*/ 1325381 h 1325381"/>
                <a:gd name="connsiteX1" fmla="*/ 1930389 w 2026009"/>
                <a:gd name="connsiteY1" fmla="*/ 1010564 h 1325381"/>
                <a:gd name="connsiteX2" fmla="*/ 2026009 w 2026009"/>
                <a:gd name="connsiteY2" fmla="*/ 0 h 1325381"/>
                <a:gd name="connsiteX3" fmla="*/ 57 w 2026009"/>
                <a:gd name="connsiteY3" fmla="*/ 325133 h 1325381"/>
                <a:gd name="connsiteX4" fmla="*/ 3855 w 2026009"/>
                <a:gd name="connsiteY4" fmla="*/ 1325381 h 1325381"/>
                <a:gd name="connsiteX0" fmla="*/ 3855 w 1930440"/>
                <a:gd name="connsiteY0" fmla="*/ 1325381 h 1325381"/>
                <a:gd name="connsiteX1" fmla="*/ 1930389 w 1930440"/>
                <a:gd name="connsiteY1" fmla="*/ 1010564 h 1325381"/>
                <a:gd name="connsiteX2" fmla="*/ 1930440 w 1930440"/>
                <a:gd name="connsiteY2" fmla="*/ 0 h 1325381"/>
                <a:gd name="connsiteX3" fmla="*/ 57 w 1930440"/>
                <a:gd name="connsiteY3" fmla="*/ 325133 h 1325381"/>
                <a:gd name="connsiteX4" fmla="*/ 3855 w 1930440"/>
                <a:gd name="connsiteY4" fmla="*/ 1325381 h 1325381"/>
                <a:gd name="connsiteX0" fmla="*/ 165 w 1926750"/>
                <a:gd name="connsiteY0" fmla="*/ 1466135 h 1466135"/>
                <a:gd name="connsiteX1" fmla="*/ 1926699 w 1926750"/>
                <a:gd name="connsiteY1" fmla="*/ 1151318 h 1466135"/>
                <a:gd name="connsiteX2" fmla="*/ 1926750 w 1926750"/>
                <a:gd name="connsiteY2" fmla="*/ 140754 h 1466135"/>
                <a:gd name="connsiteX3" fmla="*/ 190 w 1926750"/>
                <a:gd name="connsiteY3" fmla="*/ 0 h 1466135"/>
                <a:gd name="connsiteX4" fmla="*/ 165 w 1926750"/>
                <a:gd name="connsiteY4" fmla="*/ 1466135 h 1466135"/>
                <a:gd name="connsiteX0" fmla="*/ 165 w 1926699"/>
                <a:gd name="connsiteY0" fmla="*/ 1768906 h 1768906"/>
                <a:gd name="connsiteX1" fmla="*/ 1926699 w 1926699"/>
                <a:gd name="connsiteY1" fmla="*/ 1454089 h 1768906"/>
                <a:gd name="connsiteX2" fmla="*/ 1922927 w 1926699"/>
                <a:gd name="connsiteY2" fmla="*/ 0 h 1768906"/>
                <a:gd name="connsiteX3" fmla="*/ 190 w 1926699"/>
                <a:gd name="connsiteY3" fmla="*/ 302771 h 1768906"/>
                <a:gd name="connsiteX4" fmla="*/ 165 w 1926699"/>
                <a:gd name="connsiteY4" fmla="*/ 1768906 h 1768906"/>
                <a:gd name="connsiteX0" fmla="*/ 165 w 1926699"/>
                <a:gd name="connsiteY0" fmla="*/ 1768906 h 1768906"/>
                <a:gd name="connsiteX1" fmla="*/ 1926699 w 1926699"/>
                <a:gd name="connsiteY1" fmla="*/ 1454089 h 1768906"/>
                <a:gd name="connsiteX2" fmla="*/ 1922927 w 1926699"/>
                <a:gd name="connsiteY2" fmla="*/ 0 h 1768906"/>
                <a:gd name="connsiteX3" fmla="*/ 190 w 1926699"/>
                <a:gd name="connsiteY3" fmla="*/ 317810 h 1768906"/>
                <a:gd name="connsiteX4" fmla="*/ 165 w 1926699"/>
                <a:gd name="connsiteY4" fmla="*/ 1768906 h 1768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699" h="1768906">
                  <a:moveTo>
                    <a:pt x="165" y="1768906"/>
                  </a:moveTo>
                  <a:lnTo>
                    <a:pt x="1926699" y="1454089"/>
                  </a:lnTo>
                  <a:cubicBezTo>
                    <a:pt x="1926716" y="1057393"/>
                    <a:pt x="1922910" y="396696"/>
                    <a:pt x="1922927" y="0"/>
                  </a:cubicBezTo>
                  <a:lnTo>
                    <a:pt x="190" y="317810"/>
                  </a:lnTo>
                  <a:cubicBezTo>
                    <a:pt x="-455" y="653090"/>
                    <a:pt x="810" y="1433626"/>
                    <a:pt x="165" y="1768906"/>
                  </a:cubicBezTo>
                  <a:close/>
                </a:path>
              </a:pathLst>
            </a:custGeom>
            <a:solidFill>
              <a:srgbClr val="34B298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14353">
                <a:defRPr/>
              </a:pPr>
              <a:r>
                <a:rPr lang="fr-FR" sz="1100" kern="0" dirty="0">
                  <a:solidFill>
                    <a:srgbClr val="FFFFFF"/>
                  </a:solidFill>
                  <a:latin typeface="Arial" panose="020B0604020202020204" pitchFamily="34" charset="0"/>
                </a:rPr>
                <a:t>      </a:t>
              </a:r>
              <a:r>
                <a:rPr lang="fr-FR" sz="1100" kern="0" dirty="0" err="1">
                  <a:solidFill>
                    <a:srgbClr val="FFFFFF"/>
                  </a:solidFill>
                  <a:latin typeface="Arial" panose="020B0604020202020204" pitchFamily="34" charset="0"/>
                </a:rPr>
                <a:t>Savings</a:t>
              </a:r>
              <a:r>
                <a:rPr lang="fr-FR" sz="1100" kern="0" dirty="0">
                  <a:solidFill>
                    <a:srgbClr val="FFFFFF"/>
                  </a:solidFill>
                  <a:latin typeface="Arial" panose="020B0604020202020204" pitchFamily="34" charset="0"/>
                </a:rPr>
                <a:t> for the </a:t>
              </a:r>
              <a:r>
                <a:rPr lang="fr-FR" sz="1100" kern="0" dirty="0" err="1">
                  <a:solidFill>
                    <a:srgbClr val="FFFFFF"/>
                  </a:solidFill>
                  <a:latin typeface="Arial" panose="020B0604020202020204" pitchFamily="34" charset="0"/>
                </a:rPr>
                <a:t>customer</a:t>
              </a:r>
              <a:endPara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9" name="Forme libre 70">
            <a:extLst>
              <a:ext uri="{FF2B5EF4-FFF2-40B4-BE49-F238E27FC236}">
                <a16:creationId xmlns:a16="http://schemas.microsoft.com/office/drawing/2014/main" xmlns="" id="{4EA54D07-1B36-4668-8F43-46E9503ED741}"/>
              </a:ext>
            </a:extLst>
          </p:cNvPr>
          <p:cNvSpPr>
            <a:spLocks noChangeAspect="1"/>
          </p:cNvSpPr>
          <p:nvPr/>
        </p:nvSpPr>
        <p:spPr>
          <a:xfrm>
            <a:off x="7024718" y="4312747"/>
            <a:ext cx="2355061" cy="976036"/>
          </a:xfrm>
          <a:custGeom>
            <a:avLst/>
            <a:gdLst>
              <a:gd name="connsiteX0" fmla="*/ 7620 w 1950720"/>
              <a:gd name="connsiteY0" fmla="*/ 1303020 h 1303020"/>
              <a:gd name="connsiteX1" fmla="*/ 1950720 w 1950720"/>
              <a:gd name="connsiteY1" fmla="*/ 1165860 h 1303020"/>
              <a:gd name="connsiteX2" fmla="*/ 1935480 w 1950720"/>
              <a:gd name="connsiteY2" fmla="*/ 0 h 1303020"/>
              <a:gd name="connsiteX3" fmla="*/ 0 w 1950720"/>
              <a:gd name="connsiteY3" fmla="*/ 297180 h 1303020"/>
              <a:gd name="connsiteX4" fmla="*/ 7620 w 1950720"/>
              <a:gd name="connsiteY4" fmla="*/ 1303020 h 1303020"/>
              <a:gd name="connsiteX0" fmla="*/ 7620 w 2027226"/>
              <a:gd name="connsiteY0" fmla="*/ 1319792 h 1319792"/>
              <a:gd name="connsiteX1" fmla="*/ 1950720 w 2027226"/>
              <a:gd name="connsiteY1" fmla="*/ 1182632 h 1319792"/>
              <a:gd name="connsiteX2" fmla="*/ 2027226 w 2027226"/>
              <a:gd name="connsiteY2" fmla="*/ 0 h 1319792"/>
              <a:gd name="connsiteX3" fmla="*/ 0 w 2027226"/>
              <a:gd name="connsiteY3" fmla="*/ 313952 h 1319792"/>
              <a:gd name="connsiteX4" fmla="*/ 7620 w 2027226"/>
              <a:gd name="connsiteY4" fmla="*/ 1319792 h 1319792"/>
              <a:gd name="connsiteX0" fmla="*/ 7620 w 2027226"/>
              <a:gd name="connsiteY0" fmla="*/ 1319792 h 1319792"/>
              <a:gd name="connsiteX1" fmla="*/ 2027175 w 2027226"/>
              <a:gd name="connsiteY1" fmla="*/ 1190087 h 1319792"/>
              <a:gd name="connsiteX2" fmla="*/ 2027226 w 2027226"/>
              <a:gd name="connsiteY2" fmla="*/ 0 h 1319792"/>
              <a:gd name="connsiteX3" fmla="*/ 0 w 2027226"/>
              <a:gd name="connsiteY3" fmla="*/ 313952 h 1319792"/>
              <a:gd name="connsiteX4" fmla="*/ 7620 w 2027226"/>
              <a:gd name="connsiteY4" fmla="*/ 1319792 h 1319792"/>
              <a:gd name="connsiteX0" fmla="*/ 17177 w 2027226"/>
              <a:gd name="connsiteY0" fmla="*/ 1226614 h 1226614"/>
              <a:gd name="connsiteX1" fmla="*/ 2027175 w 2027226"/>
              <a:gd name="connsiteY1" fmla="*/ 1190087 h 1226614"/>
              <a:gd name="connsiteX2" fmla="*/ 2027226 w 2027226"/>
              <a:gd name="connsiteY2" fmla="*/ 0 h 1226614"/>
              <a:gd name="connsiteX3" fmla="*/ 0 w 2027226"/>
              <a:gd name="connsiteY3" fmla="*/ 313952 h 1226614"/>
              <a:gd name="connsiteX4" fmla="*/ 17177 w 2027226"/>
              <a:gd name="connsiteY4" fmla="*/ 1226614 h 1226614"/>
              <a:gd name="connsiteX0" fmla="*/ 5709 w 2027226"/>
              <a:gd name="connsiteY0" fmla="*/ 1321655 h 1321655"/>
              <a:gd name="connsiteX1" fmla="*/ 2027175 w 2027226"/>
              <a:gd name="connsiteY1" fmla="*/ 1190087 h 1321655"/>
              <a:gd name="connsiteX2" fmla="*/ 2027226 w 2027226"/>
              <a:gd name="connsiteY2" fmla="*/ 0 h 1321655"/>
              <a:gd name="connsiteX3" fmla="*/ 0 w 2027226"/>
              <a:gd name="connsiteY3" fmla="*/ 313952 h 1321655"/>
              <a:gd name="connsiteX4" fmla="*/ 5709 w 2027226"/>
              <a:gd name="connsiteY4" fmla="*/ 1321655 h 1321655"/>
              <a:gd name="connsiteX0" fmla="*/ 0 w 2029162"/>
              <a:gd name="connsiteY0" fmla="*/ 1319791 h 1319791"/>
              <a:gd name="connsiteX1" fmla="*/ 2029111 w 2029162"/>
              <a:gd name="connsiteY1" fmla="*/ 1190087 h 1319791"/>
              <a:gd name="connsiteX2" fmla="*/ 2029162 w 2029162"/>
              <a:gd name="connsiteY2" fmla="*/ 0 h 1319791"/>
              <a:gd name="connsiteX3" fmla="*/ 1936 w 2029162"/>
              <a:gd name="connsiteY3" fmla="*/ 313952 h 1319791"/>
              <a:gd name="connsiteX4" fmla="*/ 0 w 2029162"/>
              <a:gd name="connsiteY4" fmla="*/ 1319791 h 1319791"/>
              <a:gd name="connsiteX0" fmla="*/ 3855 w 2027283"/>
              <a:gd name="connsiteY0" fmla="*/ 1319791 h 1319791"/>
              <a:gd name="connsiteX1" fmla="*/ 2027232 w 2027283"/>
              <a:gd name="connsiteY1" fmla="*/ 1190087 h 1319791"/>
              <a:gd name="connsiteX2" fmla="*/ 2027283 w 2027283"/>
              <a:gd name="connsiteY2" fmla="*/ 0 h 1319791"/>
              <a:gd name="connsiteX3" fmla="*/ 57 w 2027283"/>
              <a:gd name="connsiteY3" fmla="*/ 313952 h 1319791"/>
              <a:gd name="connsiteX4" fmla="*/ 3855 w 2027283"/>
              <a:gd name="connsiteY4" fmla="*/ 1319791 h 1319791"/>
              <a:gd name="connsiteX0" fmla="*/ 3855 w 2027283"/>
              <a:gd name="connsiteY0" fmla="*/ 1319791 h 1319791"/>
              <a:gd name="connsiteX1" fmla="*/ 2027232 w 2027283"/>
              <a:gd name="connsiteY1" fmla="*/ 1190087 h 1319791"/>
              <a:gd name="connsiteX2" fmla="*/ 2027283 w 2027283"/>
              <a:gd name="connsiteY2" fmla="*/ 0 h 1319791"/>
              <a:gd name="connsiteX3" fmla="*/ 57 w 2027283"/>
              <a:gd name="connsiteY3" fmla="*/ 319543 h 1319791"/>
              <a:gd name="connsiteX4" fmla="*/ 3855 w 2027283"/>
              <a:gd name="connsiteY4" fmla="*/ 1319791 h 1319791"/>
              <a:gd name="connsiteX0" fmla="*/ 3855 w 2027232"/>
              <a:gd name="connsiteY0" fmla="*/ 1355198 h 1355198"/>
              <a:gd name="connsiteX1" fmla="*/ 2027232 w 2027232"/>
              <a:gd name="connsiteY1" fmla="*/ 1225494 h 1355198"/>
              <a:gd name="connsiteX2" fmla="*/ 2023460 w 2027232"/>
              <a:gd name="connsiteY2" fmla="*/ 0 h 1355198"/>
              <a:gd name="connsiteX3" fmla="*/ 57 w 2027232"/>
              <a:gd name="connsiteY3" fmla="*/ 354950 h 1355198"/>
              <a:gd name="connsiteX4" fmla="*/ 3855 w 2027232"/>
              <a:gd name="connsiteY4" fmla="*/ 1355198 h 1355198"/>
              <a:gd name="connsiteX0" fmla="*/ 3855 w 2028557"/>
              <a:gd name="connsiteY0" fmla="*/ 1250839 h 1250839"/>
              <a:gd name="connsiteX1" fmla="*/ 2027232 w 2028557"/>
              <a:gd name="connsiteY1" fmla="*/ 1121135 h 1250839"/>
              <a:gd name="connsiteX2" fmla="*/ 2028557 w 2028557"/>
              <a:gd name="connsiteY2" fmla="*/ 0 h 1250839"/>
              <a:gd name="connsiteX3" fmla="*/ 57 w 2028557"/>
              <a:gd name="connsiteY3" fmla="*/ 250591 h 1250839"/>
              <a:gd name="connsiteX4" fmla="*/ 3855 w 2028557"/>
              <a:gd name="connsiteY4" fmla="*/ 1250839 h 1250839"/>
              <a:gd name="connsiteX0" fmla="*/ 3855 w 2027232"/>
              <a:gd name="connsiteY0" fmla="*/ 1325381 h 1325381"/>
              <a:gd name="connsiteX1" fmla="*/ 2027232 w 2027232"/>
              <a:gd name="connsiteY1" fmla="*/ 1195677 h 1325381"/>
              <a:gd name="connsiteX2" fmla="*/ 2026009 w 2027232"/>
              <a:gd name="connsiteY2" fmla="*/ 0 h 1325381"/>
              <a:gd name="connsiteX3" fmla="*/ 57 w 2027232"/>
              <a:gd name="connsiteY3" fmla="*/ 325133 h 1325381"/>
              <a:gd name="connsiteX4" fmla="*/ 3855 w 2027232"/>
              <a:gd name="connsiteY4" fmla="*/ 1325381 h 1325381"/>
              <a:gd name="connsiteX0" fmla="*/ 3855 w 2026009"/>
              <a:gd name="connsiteY0" fmla="*/ 1325381 h 1325381"/>
              <a:gd name="connsiteX1" fmla="*/ 2022135 w 2026009"/>
              <a:gd name="connsiteY1" fmla="*/ 1006837 h 1325381"/>
              <a:gd name="connsiteX2" fmla="*/ 2026009 w 2026009"/>
              <a:gd name="connsiteY2" fmla="*/ 0 h 1325381"/>
              <a:gd name="connsiteX3" fmla="*/ 57 w 2026009"/>
              <a:gd name="connsiteY3" fmla="*/ 325133 h 1325381"/>
              <a:gd name="connsiteX4" fmla="*/ 3855 w 2026009"/>
              <a:gd name="connsiteY4" fmla="*/ 1325381 h 1325381"/>
              <a:gd name="connsiteX0" fmla="*/ 3855 w 2032627"/>
              <a:gd name="connsiteY0" fmla="*/ 1337082 h 1337082"/>
              <a:gd name="connsiteX1" fmla="*/ 2022135 w 2032627"/>
              <a:gd name="connsiteY1" fmla="*/ 1018538 h 1337082"/>
              <a:gd name="connsiteX2" fmla="*/ 2032627 w 2032627"/>
              <a:gd name="connsiteY2" fmla="*/ 0 h 1337082"/>
              <a:gd name="connsiteX3" fmla="*/ 57 w 2032627"/>
              <a:gd name="connsiteY3" fmla="*/ 336834 h 1337082"/>
              <a:gd name="connsiteX4" fmla="*/ 3855 w 2032627"/>
              <a:gd name="connsiteY4" fmla="*/ 1337082 h 1337082"/>
              <a:gd name="connsiteX0" fmla="*/ 3855 w 2029318"/>
              <a:gd name="connsiteY0" fmla="*/ 1348783 h 1348783"/>
              <a:gd name="connsiteX1" fmla="*/ 2022135 w 2029318"/>
              <a:gd name="connsiteY1" fmla="*/ 1030239 h 1348783"/>
              <a:gd name="connsiteX2" fmla="*/ 2029318 w 2029318"/>
              <a:gd name="connsiteY2" fmla="*/ 0 h 1348783"/>
              <a:gd name="connsiteX3" fmla="*/ 57 w 2029318"/>
              <a:gd name="connsiteY3" fmla="*/ 348535 h 1348783"/>
              <a:gd name="connsiteX4" fmla="*/ 3855 w 2029318"/>
              <a:gd name="connsiteY4" fmla="*/ 1348783 h 1348783"/>
              <a:gd name="connsiteX0" fmla="*/ 3855 w 2029318"/>
              <a:gd name="connsiteY0" fmla="*/ 1348783 h 1348783"/>
              <a:gd name="connsiteX1" fmla="*/ 2022135 w 2029318"/>
              <a:gd name="connsiteY1" fmla="*/ 1030239 h 1348783"/>
              <a:gd name="connsiteX2" fmla="*/ 2029318 w 2029318"/>
              <a:gd name="connsiteY2" fmla="*/ 0 h 1348783"/>
              <a:gd name="connsiteX3" fmla="*/ 57 w 2029318"/>
              <a:gd name="connsiteY3" fmla="*/ 368037 h 1348783"/>
              <a:gd name="connsiteX4" fmla="*/ 3855 w 2029318"/>
              <a:gd name="connsiteY4" fmla="*/ 1348783 h 134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9318" h="1348783">
                <a:moveTo>
                  <a:pt x="3855" y="1348783"/>
                </a:moveTo>
                <a:lnTo>
                  <a:pt x="2022135" y="1030239"/>
                </a:lnTo>
                <a:cubicBezTo>
                  <a:pt x="2022152" y="633543"/>
                  <a:pt x="2029301" y="396696"/>
                  <a:pt x="2029318" y="0"/>
                </a:cubicBezTo>
                <a:lnTo>
                  <a:pt x="57" y="368037"/>
                </a:lnTo>
                <a:cubicBezTo>
                  <a:pt x="-588" y="703317"/>
                  <a:pt x="4500" y="1013503"/>
                  <a:pt x="3855" y="1348783"/>
                </a:cubicBezTo>
                <a:close/>
              </a:path>
            </a:pathLst>
          </a:custGeom>
          <a:solidFill>
            <a:srgbClr val="357AA7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44000" tIns="45720" rIns="14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4353">
              <a:defRPr/>
            </a:pPr>
            <a:r>
              <a:rPr lang="en-US" sz="1100" kern="0" dirty="0">
                <a:solidFill>
                  <a:srgbClr val="FFFFFF"/>
                </a:solidFill>
                <a:latin typeface="Arial" panose="020B0604020202020204" pitchFamily="34" charset="0"/>
              </a:rPr>
              <a:t>Financing of the photovoltaic installation project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" name="Forme libre 71">
            <a:extLst>
              <a:ext uri="{FF2B5EF4-FFF2-40B4-BE49-F238E27FC236}">
                <a16:creationId xmlns:a16="http://schemas.microsoft.com/office/drawing/2014/main" xmlns="" id="{80FE088C-DEEB-4998-9D67-F1E530124C93}"/>
              </a:ext>
            </a:extLst>
          </p:cNvPr>
          <p:cNvSpPr>
            <a:spLocks noChangeAspect="1"/>
          </p:cNvSpPr>
          <p:nvPr/>
        </p:nvSpPr>
        <p:spPr>
          <a:xfrm>
            <a:off x="7023235" y="3750796"/>
            <a:ext cx="2354351" cy="832547"/>
          </a:xfrm>
          <a:custGeom>
            <a:avLst/>
            <a:gdLst>
              <a:gd name="connsiteX0" fmla="*/ 7620 w 1950720"/>
              <a:gd name="connsiteY0" fmla="*/ 1303020 h 1303020"/>
              <a:gd name="connsiteX1" fmla="*/ 1950720 w 1950720"/>
              <a:gd name="connsiteY1" fmla="*/ 1165860 h 1303020"/>
              <a:gd name="connsiteX2" fmla="*/ 1935480 w 1950720"/>
              <a:gd name="connsiteY2" fmla="*/ 0 h 1303020"/>
              <a:gd name="connsiteX3" fmla="*/ 0 w 1950720"/>
              <a:gd name="connsiteY3" fmla="*/ 297180 h 1303020"/>
              <a:gd name="connsiteX4" fmla="*/ 7620 w 1950720"/>
              <a:gd name="connsiteY4" fmla="*/ 1303020 h 1303020"/>
              <a:gd name="connsiteX0" fmla="*/ 7620 w 2027226"/>
              <a:gd name="connsiteY0" fmla="*/ 1319792 h 1319792"/>
              <a:gd name="connsiteX1" fmla="*/ 1950720 w 2027226"/>
              <a:gd name="connsiteY1" fmla="*/ 1182632 h 1319792"/>
              <a:gd name="connsiteX2" fmla="*/ 2027226 w 2027226"/>
              <a:gd name="connsiteY2" fmla="*/ 0 h 1319792"/>
              <a:gd name="connsiteX3" fmla="*/ 0 w 2027226"/>
              <a:gd name="connsiteY3" fmla="*/ 313952 h 1319792"/>
              <a:gd name="connsiteX4" fmla="*/ 7620 w 2027226"/>
              <a:gd name="connsiteY4" fmla="*/ 1319792 h 1319792"/>
              <a:gd name="connsiteX0" fmla="*/ 7620 w 2027226"/>
              <a:gd name="connsiteY0" fmla="*/ 1319792 h 1319792"/>
              <a:gd name="connsiteX1" fmla="*/ 2027175 w 2027226"/>
              <a:gd name="connsiteY1" fmla="*/ 1190087 h 1319792"/>
              <a:gd name="connsiteX2" fmla="*/ 2027226 w 2027226"/>
              <a:gd name="connsiteY2" fmla="*/ 0 h 1319792"/>
              <a:gd name="connsiteX3" fmla="*/ 0 w 2027226"/>
              <a:gd name="connsiteY3" fmla="*/ 313952 h 1319792"/>
              <a:gd name="connsiteX4" fmla="*/ 7620 w 2027226"/>
              <a:gd name="connsiteY4" fmla="*/ 1319792 h 1319792"/>
              <a:gd name="connsiteX0" fmla="*/ 17177 w 2027226"/>
              <a:gd name="connsiteY0" fmla="*/ 1226614 h 1226614"/>
              <a:gd name="connsiteX1" fmla="*/ 2027175 w 2027226"/>
              <a:gd name="connsiteY1" fmla="*/ 1190087 h 1226614"/>
              <a:gd name="connsiteX2" fmla="*/ 2027226 w 2027226"/>
              <a:gd name="connsiteY2" fmla="*/ 0 h 1226614"/>
              <a:gd name="connsiteX3" fmla="*/ 0 w 2027226"/>
              <a:gd name="connsiteY3" fmla="*/ 313952 h 1226614"/>
              <a:gd name="connsiteX4" fmla="*/ 17177 w 2027226"/>
              <a:gd name="connsiteY4" fmla="*/ 1226614 h 1226614"/>
              <a:gd name="connsiteX0" fmla="*/ 5709 w 2027226"/>
              <a:gd name="connsiteY0" fmla="*/ 1321655 h 1321655"/>
              <a:gd name="connsiteX1" fmla="*/ 2027175 w 2027226"/>
              <a:gd name="connsiteY1" fmla="*/ 1190087 h 1321655"/>
              <a:gd name="connsiteX2" fmla="*/ 2027226 w 2027226"/>
              <a:gd name="connsiteY2" fmla="*/ 0 h 1321655"/>
              <a:gd name="connsiteX3" fmla="*/ 0 w 2027226"/>
              <a:gd name="connsiteY3" fmla="*/ 313952 h 1321655"/>
              <a:gd name="connsiteX4" fmla="*/ 5709 w 2027226"/>
              <a:gd name="connsiteY4" fmla="*/ 1321655 h 1321655"/>
              <a:gd name="connsiteX0" fmla="*/ 0 w 2029162"/>
              <a:gd name="connsiteY0" fmla="*/ 1319791 h 1319791"/>
              <a:gd name="connsiteX1" fmla="*/ 2029111 w 2029162"/>
              <a:gd name="connsiteY1" fmla="*/ 1190087 h 1319791"/>
              <a:gd name="connsiteX2" fmla="*/ 2029162 w 2029162"/>
              <a:gd name="connsiteY2" fmla="*/ 0 h 1319791"/>
              <a:gd name="connsiteX3" fmla="*/ 1936 w 2029162"/>
              <a:gd name="connsiteY3" fmla="*/ 313952 h 1319791"/>
              <a:gd name="connsiteX4" fmla="*/ 0 w 2029162"/>
              <a:gd name="connsiteY4" fmla="*/ 1319791 h 1319791"/>
              <a:gd name="connsiteX0" fmla="*/ 3855 w 2027283"/>
              <a:gd name="connsiteY0" fmla="*/ 1319791 h 1319791"/>
              <a:gd name="connsiteX1" fmla="*/ 2027232 w 2027283"/>
              <a:gd name="connsiteY1" fmla="*/ 1190087 h 1319791"/>
              <a:gd name="connsiteX2" fmla="*/ 2027283 w 2027283"/>
              <a:gd name="connsiteY2" fmla="*/ 0 h 1319791"/>
              <a:gd name="connsiteX3" fmla="*/ 57 w 2027283"/>
              <a:gd name="connsiteY3" fmla="*/ 313952 h 1319791"/>
              <a:gd name="connsiteX4" fmla="*/ 3855 w 2027283"/>
              <a:gd name="connsiteY4" fmla="*/ 1319791 h 1319791"/>
              <a:gd name="connsiteX0" fmla="*/ 3855 w 2027283"/>
              <a:gd name="connsiteY0" fmla="*/ 1319791 h 1319791"/>
              <a:gd name="connsiteX1" fmla="*/ 2027232 w 2027283"/>
              <a:gd name="connsiteY1" fmla="*/ 1190087 h 1319791"/>
              <a:gd name="connsiteX2" fmla="*/ 2027283 w 2027283"/>
              <a:gd name="connsiteY2" fmla="*/ 0 h 1319791"/>
              <a:gd name="connsiteX3" fmla="*/ 57 w 2027283"/>
              <a:gd name="connsiteY3" fmla="*/ 319543 h 1319791"/>
              <a:gd name="connsiteX4" fmla="*/ 3855 w 2027283"/>
              <a:gd name="connsiteY4" fmla="*/ 1319791 h 1319791"/>
              <a:gd name="connsiteX0" fmla="*/ 3855 w 2027232"/>
              <a:gd name="connsiteY0" fmla="*/ 1355198 h 1355198"/>
              <a:gd name="connsiteX1" fmla="*/ 2027232 w 2027232"/>
              <a:gd name="connsiteY1" fmla="*/ 1225494 h 1355198"/>
              <a:gd name="connsiteX2" fmla="*/ 2023460 w 2027232"/>
              <a:gd name="connsiteY2" fmla="*/ 0 h 1355198"/>
              <a:gd name="connsiteX3" fmla="*/ 57 w 2027232"/>
              <a:gd name="connsiteY3" fmla="*/ 354950 h 1355198"/>
              <a:gd name="connsiteX4" fmla="*/ 3855 w 2027232"/>
              <a:gd name="connsiteY4" fmla="*/ 1355198 h 1355198"/>
              <a:gd name="connsiteX0" fmla="*/ 3855 w 2028557"/>
              <a:gd name="connsiteY0" fmla="*/ 1250839 h 1250839"/>
              <a:gd name="connsiteX1" fmla="*/ 2027232 w 2028557"/>
              <a:gd name="connsiteY1" fmla="*/ 1121135 h 1250839"/>
              <a:gd name="connsiteX2" fmla="*/ 2028557 w 2028557"/>
              <a:gd name="connsiteY2" fmla="*/ 0 h 1250839"/>
              <a:gd name="connsiteX3" fmla="*/ 57 w 2028557"/>
              <a:gd name="connsiteY3" fmla="*/ 250591 h 1250839"/>
              <a:gd name="connsiteX4" fmla="*/ 3855 w 2028557"/>
              <a:gd name="connsiteY4" fmla="*/ 1250839 h 1250839"/>
              <a:gd name="connsiteX0" fmla="*/ 3855 w 2027232"/>
              <a:gd name="connsiteY0" fmla="*/ 1325381 h 1325381"/>
              <a:gd name="connsiteX1" fmla="*/ 2027232 w 2027232"/>
              <a:gd name="connsiteY1" fmla="*/ 1195677 h 1325381"/>
              <a:gd name="connsiteX2" fmla="*/ 2026009 w 2027232"/>
              <a:gd name="connsiteY2" fmla="*/ 0 h 1325381"/>
              <a:gd name="connsiteX3" fmla="*/ 57 w 2027232"/>
              <a:gd name="connsiteY3" fmla="*/ 325133 h 1325381"/>
              <a:gd name="connsiteX4" fmla="*/ 3855 w 2027232"/>
              <a:gd name="connsiteY4" fmla="*/ 1325381 h 1325381"/>
              <a:gd name="connsiteX0" fmla="*/ 3855 w 2026009"/>
              <a:gd name="connsiteY0" fmla="*/ 1325381 h 1325381"/>
              <a:gd name="connsiteX1" fmla="*/ 2022135 w 2026009"/>
              <a:gd name="connsiteY1" fmla="*/ 1006837 h 1325381"/>
              <a:gd name="connsiteX2" fmla="*/ 2026009 w 2026009"/>
              <a:gd name="connsiteY2" fmla="*/ 0 h 1325381"/>
              <a:gd name="connsiteX3" fmla="*/ 57 w 2026009"/>
              <a:gd name="connsiteY3" fmla="*/ 325133 h 1325381"/>
              <a:gd name="connsiteX4" fmla="*/ 3855 w 2026009"/>
              <a:gd name="connsiteY4" fmla="*/ 1325381 h 1325381"/>
              <a:gd name="connsiteX0" fmla="*/ 3855 w 2026009"/>
              <a:gd name="connsiteY0" fmla="*/ 1325381 h 1325381"/>
              <a:gd name="connsiteX1" fmla="*/ 2022135 w 2026009"/>
              <a:gd name="connsiteY1" fmla="*/ 1006837 h 1325381"/>
              <a:gd name="connsiteX2" fmla="*/ 2026009 w 2026009"/>
              <a:gd name="connsiteY2" fmla="*/ 0 h 1325381"/>
              <a:gd name="connsiteX3" fmla="*/ 57 w 2026009"/>
              <a:gd name="connsiteY3" fmla="*/ 503602 h 1325381"/>
              <a:gd name="connsiteX4" fmla="*/ 3855 w 2026009"/>
              <a:gd name="connsiteY4" fmla="*/ 1325381 h 1325381"/>
              <a:gd name="connsiteX0" fmla="*/ 3855 w 2026009"/>
              <a:gd name="connsiteY0" fmla="*/ 1366280 h 1366280"/>
              <a:gd name="connsiteX1" fmla="*/ 2022135 w 2026009"/>
              <a:gd name="connsiteY1" fmla="*/ 1006837 h 1366280"/>
              <a:gd name="connsiteX2" fmla="*/ 2026009 w 2026009"/>
              <a:gd name="connsiteY2" fmla="*/ 0 h 1366280"/>
              <a:gd name="connsiteX3" fmla="*/ 57 w 2026009"/>
              <a:gd name="connsiteY3" fmla="*/ 503602 h 1366280"/>
              <a:gd name="connsiteX4" fmla="*/ 3855 w 2026009"/>
              <a:gd name="connsiteY4" fmla="*/ 1366280 h 1366280"/>
              <a:gd name="connsiteX0" fmla="*/ 3855 w 2026009"/>
              <a:gd name="connsiteY0" fmla="*/ 1366280 h 1366280"/>
              <a:gd name="connsiteX1" fmla="*/ 2022135 w 2026009"/>
              <a:gd name="connsiteY1" fmla="*/ 921320 h 1366280"/>
              <a:gd name="connsiteX2" fmla="*/ 2026009 w 2026009"/>
              <a:gd name="connsiteY2" fmla="*/ 0 h 1366280"/>
              <a:gd name="connsiteX3" fmla="*/ 57 w 2026009"/>
              <a:gd name="connsiteY3" fmla="*/ 503602 h 1366280"/>
              <a:gd name="connsiteX4" fmla="*/ 3855 w 2026009"/>
              <a:gd name="connsiteY4" fmla="*/ 1366280 h 1366280"/>
              <a:gd name="connsiteX0" fmla="*/ 3855 w 2027427"/>
              <a:gd name="connsiteY0" fmla="*/ 1366280 h 1366280"/>
              <a:gd name="connsiteX1" fmla="*/ 2027427 w 2027427"/>
              <a:gd name="connsiteY1" fmla="*/ 973374 h 1366280"/>
              <a:gd name="connsiteX2" fmla="*/ 2026009 w 2027427"/>
              <a:gd name="connsiteY2" fmla="*/ 0 h 1366280"/>
              <a:gd name="connsiteX3" fmla="*/ 57 w 2027427"/>
              <a:gd name="connsiteY3" fmla="*/ 503602 h 1366280"/>
              <a:gd name="connsiteX4" fmla="*/ 3855 w 2027427"/>
              <a:gd name="connsiteY4" fmla="*/ 1366280 h 1366280"/>
              <a:gd name="connsiteX0" fmla="*/ 3855 w 2027427"/>
              <a:gd name="connsiteY0" fmla="*/ 1347689 h 1347689"/>
              <a:gd name="connsiteX1" fmla="*/ 2027427 w 2027427"/>
              <a:gd name="connsiteY1" fmla="*/ 954783 h 1347689"/>
              <a:gd name="connsiteX2" fmla="*/ 2026009 w 2027427"/>
              <a:gd name="connsiteY2" fmla="*/ 0 h 1347689"/>
              <a:gd name="connsiteX3" fmla="*/ 57 w 2027427"/>
              <a:gd name="connsiteY3" fmla="*/ 485011 h 1347689"/>
              <a:gd name="connsiteX4" fmla="*/ 3855 w 2027427"/>
              <a:gd name="connsiteY4" fmla="*/ 1347689 h 1347689"/>
              <a:gd name="connsiteX0" fmla="*/ 3855 w 2027427"/>
              <a:gd name="connsiteY0" fmla="*/ 1347689 h 1347689"/>
              <a:gd name="connsiteX1" fmla="*/ 2027427 w 2027427"/>
              <a:gd name="connsiteY1" fmla="*/ 931545 h 1347689"/>
              <a:gd name="connsiteX2" fmla="*/ 2026009 w 2027427"/>
              <a:gd name="connsiteY2" fmla="*/ 0 h 1347689"/>
              <a:gd name="connsiteX3" fmla="*/ 57 w 2027427"/>
              <a:gd name="connsiteY3" fmla="*/ 485011 h 1347689"/>
              <a:gd name="connsiteX4" fmla="*/ 3855 w 2027427"/>
              <a:gd name="connsiteY4" fmla="*/ 1347689 h 1347689"/>
              <a:gd name="connsiteX0" fmla="*/ 7141 w 2027406"/>
              <a:gd name="connsiteY0" fmla="*/ 1370927 h 1370927"/>
              <a:gd name="connsiteX1" fmla="*/ 2027406 w 2027406"/>
              <a:gd name="connsiteY1" fmla="*/ 931545 h 1370927"/>
              <a:gd name="connsiteX2" fmla="*/ 2025988 w 2027406"/>
              <a:gd name="connsiteY2" fmla="*/ 0 h 1370927"/>
              <a:gd name="connsiteX3" fmla="*/ 36 w 2027406"/>
              <a:gd name="connsiteY3" fmla="*/ 485011 h 1370927"/>
              <a:gd name="connsiteX4" fmla="*/ 7141 w 2027406"/>
              <a:gd name="connsiteY4" fmla="*/ 1370927 h 1370927"/>
              <a:gd name="connsiteX0" fmla="*/ 634 w 2027513"/>
              <a:gd name="connsiteY0" fmla="*/ 1370927 h 1370927"/>
              <a:gd name="connsiteX1" fmla="*/ 2027513 w 2027513"/>
              <a:gd name="connsiteY1" fmla="*/ 931545 h 1370927"/>
              <a:gd name="connsiteX2" fmla="*/ 2026095 w 2027513"/>
              <a:gd name="connsiteY2" fmla="*/ 0 h 1370927"/>
              <a:gd name="connsiteX3" fmla="*/ 143 w 2027513"/>
              <a:gd name="connsiteY3" fmla="*/ 485011 h 1370927"/>
              <a:gd name="connsiteX4" fmla="*/ 634 w 2027513"/>
              <a:gd name="connsiteY4" fmla="*/ 1370927 h 13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7513" h="1370927">
                <a:moveTo>
                  <a:pt x="634" y="1370927"/>
                </a:moveTo>
                <a:lnTo>
                  <a:pt x="2027513" y="931545"/>
                </a:lnTo>
                <a:cubicBezTo>
                  <a:pt x="2027530" y="534849"/>
                  <a:pt x="2026078" y="396696"/>
                  <a:pt x="2026095" y="0"/>
                </a:cubicBezTo>
                <a:lnTo>
                  <a:pt x="143" y="485011"/>
                </a:lnTo>
                <a:cubicBezTo>
                  <a:pt x="-502" y="820291"/>
                  <a:pt x="1279" y="1035647"/>
                  <a:pt x="634" y="1370927"/>
                </a:cubicBezTo>
                <a:close/>
              </a:path>
            </a:pathLst>
          </a:custGeom>
          <a:solidFill>
            <a:srgbClr val="357AA7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4353">
              <a:defRPr/>
            </a:pPr>
            <a:r>
              <a:rPr lang="fr-FR" sz="1100" kern="0" dirty="0" err="1">
                <a:solidFill>
                  <a:srgbClr val="FFFFFF"/>
                </a:solidFill>
                <a:latin typeface="Arial" panose="020B0604020202020204" pitchFamily="34" charset="0"/>
              </a:rPr>
              <a:t>Savings</a:t>
            </a:r>
            <a:r>
              <a:rPr lang="fr-FR" sz="1100" kern="0" dirty="0">
                <a:solidFill>
                  <a:srgbClr val="FFFFFF"/>
                </a:solidFill>
                <a:latin typeface="Arial" panose="020B0604020202020204" pitchFamily="34" charset="0"/>
              </a:rPr>
              <a:t> for the </a:t>
            </a:r>
            <a:r>
              <a:rPr lang="fr-FR" sz="1100" kern="0" dirty="0" err="1">
                <a:solidFill>
                  <a:srgbClr val="FFFFFF"/>
                </a:solidFill>
                <a:latin typeface="Arial" panose="020B0604020202020204" pitchFamily="34" charset="0"/>
              </a:rPr>
              <a:t>customer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E845A0C8-8FC3-4259-8400-E290A9B33BAC}"/>
              </a:ext>
            </a:extLst>
          </p:cNvPr>
          <p:cNvSpPr txBox="1"/>
          <p:nvPr/>
        </p:nvSpPr>
        <p:spPr>
          <a:xfrm rot="16200000">
            <a:off x="4371718" y="5041796"/>
            <a:ext cx="1427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3"/>
            <a:r>
              <a:rPr lang="fr-FR" sz="1200" dirty="0">
                <a:solidFill>
                  <a:srgbClr val="F1F1F1">
                    <a:lumMod val="25000"/>
                  </a:srgbClr>
                </a:solidFill>
                <a:latin typeface="Arial" panose="020B0604020202020204" pitchFamily="34" charset="0"/>
              </a:rPr>
              <a:t>Coût de l’énergie</a:t>
            </a:r>
          </a:p>
        </p:txBody>
      </p:sp>
      <p:grpSp>
        <p:nvGrpSpPr>
          <p:cNvPr id="42" name="Grouper 35">
            <a:extLst>
              <a:ext uri="{FF2B5EF4-FFF2-40B4-BE49-F238E27FC236}">
                <a16:creationId xmlns:a16="http://schemas.microsoft.com/office/drawing/2014/main" xmlns="" id="{AC94ACF4-A1C7-4043-96F1-AE8EDC9F666E}"/>
              </a:ext>
            </a:extLst>
          </p:cNvPr>
          <p:cNvGrpSpPr/>
          <p:nvPr/>
        </p:nvGrpSpPr>
        <p:grpSpPr>
          <a:xfrm>
            <a:off x="5311079" y="4046195"/>
            <a:ext cx="1710320" cy="2418254"/>
            <a:chOff x="1360149" y="3104062"/>
            <a:chExt cx="1710320" cy="2418254"/>
          </a:xfrm>
        </p:grpSpPr>
        <p:sp>
          <p:nvSpPr>
            <p:cNvPr id="43" name="Rectangle 34">
              <a:extLst>
                <a:ext uri="{FF2B5EF4-FFF2-40B4-BE49-F238E27FC236}">
                  <a16:creationId xmlns:a16="http://schemas.microsoft.com/office/drawing/2014/main" xmlns="" id="{D86B877D-4B18-4B73-9901-C443B885B3B7}"/>
                </a:ext>
              </a:extLst>
            </p:cNvPr>
            <p:cNvSpPr/>
            <p:nvPr/>
          </p:nvSpPr>
          <p:spPr>
            <a:xfrm>
              <a:off x="1360149" y="3104062"/>
              <a:ext cx="1710320" cy="2418254"/>
            </a:xfrm>
            <a:custGeom>
              <a:avLst/>
              <a:gdLst>
                <a:gd name="connsiteX0" fmla="*/ 0 w 1710320"/>
                <a:gd name="connsiteY0" fmla="*/ 0 h 2418254"/>
                <a:gd name="connsiteX1" fmla="*/ 1710320 w 1710320"/>
                <a:gd name="connsiteY1" fmla="*/ 0 h 2418254"/>
                <a:gd name="connsiteX2" fmla="*/ 1710320 w 1710320"/>
                <a:gd name="connsiteY2" fmla="*/ 2418254 h 2418254"/>
                <a:gd name="connsiteX3" fmla="*/ 0 w 1710320"/>
                <a:gd name="connsiteY3" fmla="*/ 2418254 h 2418254"/>
                <a:gd name="connsiteX4" fmla="*/ 0 w 1710320"/>
                <a:gd name="connsiteY4" fmla="*/ 0 h 2418254"/>
                <a:gd name="connsiteX0" fmla="*/ 250166 w 1710320"/>
                <a:gd name="connsiteY0" fmla="*/ 690113 h 2418254"/>
                <a:gd name="connsiteX1" fmla="*/ 1710320 w 1710320"/>
                <a:gd name="connsiteY1" fmla="*/ 0 h 2418254"/>
                <a:gd name="connsiteX2" fmla="*/ 1710320 w 1710320"/>
                <a:gd name="connsiteY2" fmla="*/ 2418254 h 2418254"/>
                <a:gd name="connsiteX3" fmla="*/ 0 w 1710320"/>
                <a:gd name="connsiteY3" fmla="*/ 2418254 h 2418254"/>
                <a:gd name="connsiteX4" fmla="*/ 250166 w 1710320"/>
                <a:gd name="connsiteY4" fmla="*/ 690113 h 2418254"/>
                <a:gd name="connsiteX0" fmla="*/ 4313 w 1710320"/>
                <a:gd name="connsiteY0" fmla="*/ 207033 h 2418254"/>
                <a:gd name="connsiteX1" fmla="*/ 1710320 w 1710320"/>
                <a:gd name="connsiteY1" fmla="*/ 0 h 2418254"/>
                <a:gd name="connsiteX2" fmla="*/ 1710320 w 1710320"/>
                <a:gd name="connsiteY2" fmla="*/ 2418254 h 2418254"/>
                <a:gd name="connsiteX3" fmla="*/ 0 w 1710320"/>
                <a:gd name="connsiteY3" fmla="*/ 2418254 h 2418254"/>
                <a:gd name="connsiteX4" fmla="*/ 4313 w 1710320"/>
                <a:gd name="connsiteY4" fmla="*/ 207033 h 2418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0320" h="2418254">
                  <a:moveTo>
                    <a:pt x="4313" y="207033"/>
                  </a:moveTo>
                  <a:lnTo>
                    <a:pt x="1710320" y="0"/>
                  </a:lnTo>
                  <a:lnTo>
                    <a:pt x="1710320" y="2418254"/>
                  </a:lnTo>
                  <a:lnTo>
                    <a:pt x="0" y="2418254"/>
                  </a:lnTo>
                  <a:cubicBezTo>
                    <a:pt x="1438" y="1681180"/>
                    <a:pt x="2875" y="944107"/>
                    <a:pt x="4313" y="207033"/>
                  </a:cubicBezTo>
                  <a:close/>
                </a:path>
              </a:pathLst>
            </a:custGeom>
            <a:solidFill>
              <a:srgbClr val="1B5272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3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1F1F1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</a:p>
          </p:txBody>
        </p:sp>
        <p:grpSp>
          <p:nvGrpSpPr>
            <p:cNvPr id="44" name="Groupe 96">
              <a:extLst>
                <a:ext uri="{FF2B5EF4-FFF2-40B4-BE49-F238E27FC236}">
                  <a16:creationId xmlns:a16="http://schemas.microsoft.com/office/drawing/2014/main" xmlns="" id="{0493749B-EE03-4181-B50A-304FAA8E9466}"/>
                </a:ext>
              </a:extLst>
            </p:cNvPr>
            <p:cNvGrpSpPr/>
            <p:nvPr/>
          </p:nvGrpSpPr>
          <p:grpSpPr>
            <a:xfrm>
              <a:off x="1498638" y="3233094"/>
              <a:ext cx="1412732" cy="2227501"/>
              <a:chOff x="1958686" y="2725693"/>
              <a:chExt cx="1168053" cy="2505726"/>
            </a:xfrm>
          </p:grpSpPr>
          <p:cxnSp>
            <p:nvCxnSpPr>
              <p:cNvPr id="45" name="Connecteur droit avec flèche 44">
                <a:extLst>
                  <a:ext uri="{FF2B5EF4-FFF2-40B4-BE49-F238E27FC236}">
                    <a16:creationId xmlns:a16="http://schemas.microsoft.com/office/drawing/2014/main" xmlns="" id="{99579509-A840-48A3-B200-E34790455C4E}"/>
                  </a:ext>
                </a:extLst>
              </p:cNvPr>
              <p:cNvCxnSpPr/>
              <p:nvPr/>
            </p:nvCxnSpPr>
            <p:spPr>
              <a:xfrm flipV="1">
                <a:off x="2542712" y="2725693"/>
                <a:ext cx="0" cy="2505726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1B5272">
                    <a:lumMod val="75000"/>
                    <a:alpha val="80000"/>
                  </a:srgbClr>
                </a:solidFill>
                <a:prstDash val="dash"/>
                <a:headEnd type="triangle"/>
                <a:tailEnd type="triangle"/>
              </a:ln>
              <a:effectLst/>
            </p:spPr>
          </p:cxn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xmlns="" id="{0DDB543D-6F25-4654-AB07-550C250647F0}"/>
                  </a:ext>
                </a:extLst>
              </p:cNvPr>
              <p:cNvSpPr txBox="1"/>
              <p:nvPr/>
            </p:nvSpPr>
            <p:spPr>
              <a:xfrm>
                <a:off x="1958686" y="3937702"/>
                <a:ext cx="1168053" cy="294286"/>
              </a:xfrm>
              <a:prstGeom prst="rect">
                <a:avLst/>
              </a:prstGeom>
              <a:solidFill>
                <a:srgbClr val="FFFFFF">
                  <a:alpha val="70000"/>
                </a:srgbClr>
              </a:solidFill>
            </p:spPr>
            <p:txBody>
              <a:bodyPr wrap="square" rtlCol="0" anchor="ctr" anchorCtr="0">
                <a:spAutoFit/>
              </a:bodyPr>
              <a:lstStyle/>
              <a:p>
                <a:pPr lvl="0" defTabSz="914353">
                  <a:defRPr/>
                </a:pPr>
                <a:r>
                  <a:rPr lang="fr-FR" sz="1100" kern="0" dirty="0">
                    <a:solidFill>
                      <a:srgbClr val="F1F1F1">
                        <a:lumMod val="25000"/>
                      </a:srgbClr>
                    </a:solidFill>
                    <a:latin typeface="Arial" panose="020B0604020202020204" pitchFamily="34" charset="0"/>
                  </a:rPr>
                  <a:t>Basic </a:t>
                </a:r>
                <a:r>
                  <a:rPr lang="fr-FR" sz="1100" kern="0" dirty="0" err="1">
                    <a:solidFill>
                      <a:srgbClr val="F1F1F1">
                        <a:lumMod val="25000"/>
                      </a:srgbClr>
                    </a:solidFill>
                    <a:latin typeface="Arial" panose="020B0604020202020204" pitchFamily="34" charset="0"/>
                  </a:rPr>
                  <a:t>consumption</a:t>
                </a:r>
                <a:endParaRPr kumimoji="0" lang="fr-FR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1F1F1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7" name="Grouper 36">
            <a:extLst>
              <a:ext uri="{FF2B5EF4-FFF2-40B4-BE49-F238E27FC236}">
                <a16:creationId xmlns:a16="http://schemas.microsoft.com/office/drawing/2014/main" xmlns="" id="{61D43519-7F8C-4544-A247-915916C6EAD2}"/>
              </a:ext>
            </a:extLst>
          </p:cNvPr>
          <p:cNvGrpSpPr/>
          <p:nvPr/>
        </p:nvGrpSpPr>
        <p:grpSpPr>
          <a:xfrm>
            <a:off x="7019245" y="5057407"/>
            <a:ext cx="2351711" cy="1407041"/>
            <a:chOff x="3068315" y="4115274"/>
            <a:chExt cx="2351711" cy="1407041"/>
          </a:xfrm>
        </p:grpSpPr>
        <p:sp>
          <p:nvSpPr>
            <p:cNvPr id="48" name="Rectangle 34">
              <a:extLst>
                <a:ext uri="{FF2B5EF4-FFF2-40B4-BE49-F238E27FC236}">
                  <a16:creationId xmlns:a16="http://schemas.microsoft.com/office/drawing/2014/main" xmlns="" id="{E0EB2C7A-264A-447B-9989-4A1B2D989560}"/>
                </a:ext>
              </a:extLst>
            </p:cNvPr>
            <p:cNvSpPr/>
            <p:nvPr/>
          </p:nvSpPr>
          <p:spPr>
            <a:xfrm>
              <a:off x="3068315" y="4115274"/>
              <a:ext cx="2351711" cy="1407041"/>
            </a:xfrm>
            <a:custGeom>
              <a:avLst/>
              <a:gdLst>
                <a:gd name="connsiteX0" fmla="*/ 0 w 1710320"/>
                <a:gd name="connsiteY0" fmla="*/ 0 h 2418254"/>
                <a:gd name="connsiteX1" fmla="*/ 1710320 w 1710320"/>
                <a:gd name="connsiteY1" fmla="*/ 0 h 2418254"/>
                <a:gd name="connsiteX2" fmla="*/ 1710320 w 1710320"/>
                <a:gd name="connsiteY2" fmla="*/ 2418254 h 2418254"/>
                <a:gd name="connsiteX3" fmla="*/ 0 w 1710320"/>
                <a:gd name="connsiteY3" fmla="*/ 2418254 h 2418254"/>
                <a:gd name="connsiteX4" fmla="*/ 0 w 1710320"/>
                <a:gd name="connsiteY4" fmla="*/ 0 h 2418254"/>
                <a:gd name="connsiteX0" fmla="*/ 250166 w 1710320"/>
                <a:gd name="connsiteY0" fmla="*/ 690113 h 2418254"/>
                <a:gd name="connsiteX1" fmla="*/ 1710320 w 1710320"/>
                <a:gd name="connsiteY1" fmla="*/ 0 h 2418254"/>
                <a:gd name="connsiteX2" fmla="*/ 1710320 w 1710320"/>
                <a:gd name="connsiteY2" fmla="*/ 2418254 h 2418254"/>
                <a:gd name="connsiteX3" fmla="*/ 0 w 1710320"/>
                <a:gd name="connsiteY3" fmla="*/ 2418254 h 2418254"/>
                <a:gd name="connsiteX4" fmla="*/ 250166 w 1710320"/>
                <a:gd name="connsiteY4" fmla="*/ 690113 h 2418254"/>
                <a:gd name="connsiteX0" fmla="*/ 4313 w 1710320"/>
                <a:gd name="connsiteY0" fmla="*/ 207033 h 2418254"/>
                <a:gd name="connsiteX1" fmla="*/ 1710320 w 1710320"/>
                <a:gd name="connsiteY1" fmla="*/ 0 h 2418254"/>
                <a:gd name="connsiteX2" fmla="*/ 1710320 w 1710320"/>
                <a:gd name="connsiteY2" fmla="*/ 2418254 h 2418254"/>
                <a:gd name="connsiteX3" fmla="*/ 0 w 1710320"/>
                <a:gd name="connsiteY3" fmla="*/ 2418254 h 2418254"/>
                <a:gd name="connsiteX4" fmla="*/ 4313 w 1710320"/>
                <a:gd name="connsiteY4" fmla="*/ 207033 h 2418254"/>
                <a:gd name="connsiteX0" fmla="*/ 4313 w 1710320"/>
                <a:gd name="connsiteY0" fmla="*/ 0 h 2446514"/>
                <a:gd name="connsiteX1" fmla="*/ 1710320 w 1710320"/>
                <a:gd name="connsiteY1" fmla="*/ 28260 h 2446514"/>
                <a:gd name="connsiteX2" fmla="*/ 1710320 w 1710320"/>
                <a:gd name="connsiteY2" fmla="*/ 2446514 h 2446514"/>
                <a:gd name="connsiteX3" fmla="*/ 0 w 1710320"/>
                <a:gd name="connsiteY3" fmla="*/ 2446514 h 2446514"/>
                <a:gd name="connsiteX4" fmla="*/ 4313 w 1710320"/>
                <a:gd name="connsiteY4" fmla="*/ 0 h 2446514"/>
                <a:gd name="connsiteX0" fmla="*/ 4313 w 1713463"/>
                <a:gd name="connsiteY0" fmla="*/ 505676 h 2952190"/>
                <a:gd name="connsiteX1" fmla="*/ 1713463 w 1713463"/>
                <a:gd name="connsiteY1" fmla="*/ 0 h 2952190"/>
                <a:gd name="connsiteX2" fmla="*/ 1710320 w 1713463"/>
                <a:gd name="connsiteY2" fmla="*/ 2952190 h 2952190"/>
                <a:gd name="connsiteX3" fmla="*/ 0 w 1713463"/>
                <a:gd name="connsiteY3" fmla="*/ 2952190 h 2952190"/>
                <a:gd name="connsiteX4" fmla="*/ 4313 w 1713463"/>
                <a:gd name="connsiteY4" fmla="*/ 505676 h 2952190"/>
                <a:gd name="connsiteX0" fmla="*/ 2000 w 1713463"/>
                <a:gd name="connsiteY0" fmla="*/ 492353 h 2952190"/>
                <a:gd name="connsiteX1" fmla="*/ 1713463 w 1713463"/>
                <a:gd name="connsiteY1" fmla="*/ 0 h 2952190"/>
                <a:gd name="connsiteX2" fmla="*/ 1710320 w 1713463"/>
                <a:gd name="connsiteY2" fmla="*/ 2952190 h 2952190"/>
                <a:gd name="connsiteX3" fmla="*/ 0 w 1713463"/>
                <a:gd name="connsiteY3" fmla="*/ 2952190 h 2952190"/>
                <a:gd name="connsiteX4" fmla="*/ 2000 w 1713463"/>
                <a:gd name="connsiteY4" fmla="*/ 492353 h 295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3463" h="2952190">
                  <a:moveTo>
                    <a:pt x="2000" y="492353"/>
                  </a:moveTo>
                  <a:lnTo>
                    <a:pt x="1713463" y="0"/>
                  </a:lnTo>
                  <a:cubicBezTo>
                    <a:pt x="1712415" y="984063"/>
                    <a:pt x="1711368" y="1968127"/>
                    <a:pt x="1710320" y="2952190"/>
                  </a:cubicBezTo>
                  <a:lnTo>
                    <a:pt x="0" y="2952190"/>
                  </a:lnTo>
                  <a:cubicBezTo>
                    <a:pt x="1438" y="2215116"/>
                    <a:pt x="562" y="1229427"/>
                    <a:pt x="2000" y="492353"/>
                  </a:cubicBezTo>
                  <a:close/>
                </a:path>
              </a:pathLst>
            </a:custGeom>
            <a:solidFill>
              <a:srgbClr val="1B5272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35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1F1F1">
                      <a:lumMod val="25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</a:p>
          </p:txBody>
        </p:sp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xmlns="" id="{C87CEF9E-2F4C-487E-9904-79509982D12C}"/>
                </a:ext>
              </a:extLst>
            </p:cNvPr>
            <p:cNvCxnSpPr/>
            <p:nvPr/>
          </p:nvCxnSpPr>
          <p:spPr>
            <a:xfrm flipV="1">
              <a:off x="4200300" y="4238164"/>
              <a:ext cx="0" cy="1222432"/>
            </a:xfrm>
            <a:prstGeom prst="straightConnector1">
              <a:avLst/>
            </a:prstGeom>
            <a:noFill/>
            <a:ln w="19050" cap="flat" cmpd="sng" algn="ctr">
              <a:solidFill>
                <a:srgbClr val="1B5272">
                  <a:lumMod val="75000"/>
                  <a:alpha val="80000"/>
                </a:srgbClr>
              </a:solidFill>
              <a:prstDash val="dash"/>
              <a:headEnd type="triangle"/>
              <a:tailEnd type="triangle"/>
            </a:ln>
            <a:effectLst/>
          </p:spPr>
        </p:cxn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xmlns="" id="{3EBC28AA-9712-4382-A095-4CFF64BA2D1F}"/>
                </a:ext>
              </a:extLst>
            </p:cNvPr>
            <p:cNvSpPr txBox="1"/>
            <p:nvPr/>
          </p:nvSpPr>
          <p:spPr>
            <a:xfrm>
              <a:off x="3489346" y="4592962"/>
              <a:ext cx="1714262" cy="261610"/>
            </a:xfrm>
            <a:prstGeom prst="rect">
              <a:avLst/>
            </a:prstGeom>
            <a:solidFill>
              <a:srgbClr val="FFFFFF">
                <a:alpha val="70000"/>
              </a:srgbClr>
            </a:solidFill>
          </p:spPr>
          <p:txBody>
            <a:bodyPr wrap="square" rtlCol="0" anchor="ctr" anchorCtr="0">
              <a:spAutoFit/>
            </a:bodyPr>
            <a:lstStyle/>
            <a:p>
              <a:pPr lvl="0" defTabSz="914353">
                <a:defRPr/>
              </a:pPr>
              <a:r>
                <a:rPr lang="fr-FR" sz="1100" kern="0" dirty="0" err="1">
                  <a:solidFill>
                    <a:srgbClr val="F1F1F1">
                      <a:lumMod val="25000"/>
                    </a:srgbClr>
                  </a:solidFill>
                  <a:latin typeface="Arial" panose="020B0604020202020204" pitchFamily="34" charset="0"/>
                </a:rPr>
                <a:t>Reduced</a:t>
              </a:r>
              <a:r>
                <a:rPr lang="fr-FR" sz="1100" kern="0" dirty="0">
                  <a:solidFill>
                    <a:srgbClr val="F1F1F1">
                      <a:lumMod val="25000"/>
                    </a:srgbClr>
                  </a:solidFill>
                  <a:latin typeface="Arial" panose="020B0604020202020204" pitchFamily="34" charset="0"/>
                </a:rPr>
                <a:t> </a:t>
              </a:r>
              <a:r>
                <a:rPr lang="fr-FR" sz="1100" kern="0" dirty="0" err="1">
                  <a:solidFill>
                    <a:srgbClr val="F1F1F1">
                      <a:lumMod val="25000"/>
                    </a:srgbClr>
                  </a:solidFill>
                  <a:latin typeface="Arial" panose="020B0604020202020204" pitchFamily="34" charset="0"/>
                </a:rPr>
                <a:t>consumption</a:t>
              </a:r>
              <a:endPara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F1F1F1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51" name="Grouper 155">
            <a:extLst>
              <a:ext uri="{FF2B5EF4-FFF2-40B4-BE49-F238E27FC236}">
                <a16:creationId xmlns:a16="http://schemas.microsoft.com/office/drawing/2014/main" xmlns="" id="{11FA8A46-47FC-470F-8B06-DB745142F7ED}"/>
              </a:ext>
            </a:extLst>
          </p:cNvPr>
          <p:cNvGrpSpPr/>
          <p:nvPr/>
        </p:nvGrpSpPr>
        <p:grpSpPr>
          <a:xfrm>
            <a:off x="7051220" y="3523724"/>
            <a:ext cx="2301322" cy="282338"/>
            <a:chOff x="2755620" y="5304834"/>
            <a:chExt cx="2680854" cy="306996"/>
          </a:xfrm>
        </p:grpSpPr>
        <p:cxnSp>
          <p:nvCxnSpPr>
            <p:cNvPr id="52" name="Connecteur droit avec flèche 51">
              <a:extLst>
                <a:ext uri="{FF2B5EF4-FFF2-40B4-BE49-F238E27FC236}">
                  <a16:creationId xmlns:a16="http://schemas.microsoft.com/office/drawing/2014/main" xmlns="" id="{269F6BC0-4BBF-4BB1-A3FD-7F3A84A2750B}"/>
                </a:ext>
              </a:extLst>
            </p:cNvPr>
            <p:cNvCxnSpPr/>
            <p:nvPr/>
          </p:nvCxnSpPr>
          <p:spPr>
            <a:xfrm>
              <a:off x="2755620" y="5304834"/>
              <a:ext cx="2680854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1B5272"/>
              </a:solidFill>
              <a:prstDash val="dash"/>
              <a:headEnd type="triangle"/>
              <a:tailEnd type="triangle"/>
            </a:ln>
            <a:effectLst/>
          </p:spPr>
        </p:cxn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xmlns="" id="{969224C0-6A76-465D-AAF3-C9EA22B331C9}"/>
                </a:ext>
              </a:extLst>
            </p:cNvPr>
            <p:cNvSpPr txBox="1"/>
            <p:nvPr/>
          </p:nvSpPr>
          <p:spPr>
            <a:xfrm>
              <a:off x="3290897" y="5360838"/>
              <a:ext cx="1511548" cy="250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353">
                <a:defRPr/>
              </a:pPr>
              <a:r>
                <a:rPr lang="en-US" sz="900" kern="0" dirty="0">
                  <a:solidFill>
                    <a:srgbClr val="F1F1F1">
                      <a:lumMod val="25000"/>
                    </a:srgbClr>
                  </a:solidFill>
                  <a:latin typeface="Helvetica" charset="0"/>
                </a:rPr>
                <a:t>8 to 20 years</a:t>
              </a:r>
              <a:endPara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F1F1F1">
                    <a:lumMod val="25000"/>
                  </a:srgbClr>
                </a:solidFill>
                <a:effectLst/>
                <a:uLnTx/>
                <a:uFillTx/>
                <a:latin typeface="Helvetica" charset="0"/>
              </a:endParaRPr>
            </a:p>
          </p:txBody>
        </p:sp>
      </p:grp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xmlns="" id="{0064BDF9-57F5-4B2E-9446-5364FA6BDF08}"/>
              </a:ext>
            </a:extLst>
          </p:cNvPr>
          <p:cNvCxnSpPr/>
          <p:nvPr/>
        </p:nvCxnSpPr>
        <p:spPr>
          <a:xfrm flipH="1" flipV="1">
            <a:off x="5300815" y="3584204"/>
            <a:ext cx="10264" cy="2868793"/>
          </a:xfrm>
          <a:prstGeom prst="straightConnector1">
            <a:avLst/>
          </a:prstGeom>
          <a:noFill/>
          <a:ln w="25400" cap="flat" cmpd="sng" algn="ctr">
            <a:solidFill>
              <a:srgbClr val="F3F3F3">
                <a:lumMod val="2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xmlns="" id="{618ED101-DFD4-499B-ABE5-FF5D46D5219C}"/>
              </a:ext>
            </a:extLst>
          </p:cNvPr>
          <p:cNvCxnSpPr/>
          <p:nvPr/>
        </p:nvCxnSpPr>
        <p:spPr>
          <a:xfrm>
            <a:off x="5297080" y="6464447"/>
            <a:ext cx="7014299" cy="0"/>
          </a:xfrm>
          <a:prstGeom prst="straightConnector1">
            <a:avLst/>
          </a:prstGeom>
          <a:noFill/>
          <a:ln w="25400" cap="flat" cmpd="sng" algn="ctr">
            <a:solidFill>
              <a:srgbClr val="F3F3F3">
                <a:lumMod val="25000"/>
              </a:srgbClr>
            </a:solidFill>
            <a:prstDash val="solid"/>
            <a:tailEnd type="triangle"/>
          </a:ln>
          <a:effectLst/>
        </p:spPr>
      </p:cxnSp>
      <p:sp>
        <p:nvSpPr>
          <p:cNvPr id="56" name="Rectangle 15">
            <a:extLst>
              <a:ext uri="{FF2B5EF4-FFF2-40B4-BE49-F238E27FC236}">
                <a16:creationId xmlns:a16="http://schemas.microsoft.com/office/drawing/2014/main" xmlns="" id="{FE1099A0-9DBB-4AAD-AEFB-4DE74A4D9E87}"/>
              </a:ext>
            </a:extLst>
          </p:cNvPr>
          <p:cNvSpPr/>
          <p:nvPr/>
        </p:nvSpPr>
        <p:spPr>
          <a:xfrm>
            <a:off x="7024449" y="3996928"/>
            <a:ext cx="209898" cy="2456069"/>
          </a:xfrm>
          <a:custGeom>
            <a:avLst/>
            <a:gdLst>
              <a:gd name="connsiteX0" fmla="*/ 0 w 357534"/>
              <a:gd name="connsiteY0" fmla="*/ 0 h 2583069"/>
              <a:gd name="connsiteX1" fmla="*/ 357534 w 357534"/>
              <a:gd name="connsiteY1" fmla="*/ 0 h 2583069"/>
              <a:gd name="connsiteX2" fmla="*/ 357534 w 357534"/>
              <a:gd name="connsiteY2" fmla="*/ 2583069 h 2583069"/>
              <a:gd name="connsiteX3" fmla="*/ 0 w 357534"/>
              <a:gd name="connsiteY3" fmla="*/ 2583069 h 2583069"/>
              <a:gd name="connsiteX4" fmla="*/ 0 w 357534"/>
              <a:gd name="connsiteY4" fmla="*/ 0 h 2583069"/>
              <a:gd name="connsiteX0" fmla="*/ 0 w 357534"/>
              <a:gd name="connsiteY0" fmla="*/ 0 h 2583069"/>
              <a:gd name="connsiteX1" fmla="*/ 357534 w 357534"/>
              <a:gd name="connsiteY1" fmla="*/ 127000 h 2583069"/>
              <a:gd name="connsiteX2" fmla="*/ 357534 w 357534"/>
              <a:gd name="connsiteY2" fmla="*/ 2583069 h 2583069"/>
              <a:gd name="connsiteX3" fmla="*/ 0 w 357534"/>
              <a:gd name="connsiteY3" fmla="*/ 2583069 h 2583069"/>
              <a:gd name="connsiteX4" fmla="*/ 0 w 357534"/>
              <a:gd name="connsiteY4" fmla="*/ 0 h 2583069"/>
              <a:gd name="connsiteX0" fmla="*/ 3175 w 357534"/>
              <a:gd name="connsiteY0" fmla="*/ 47625 h 2456069"/>
              <a:gd name="connsiteX1" fmla="*/ 357534 w 357534"/>
              <a:gd name="connsiteY1" fmla="*/ 0 h 2456069"/>
              <a:gd name="connsiteX2" fmla="*/ 357534 w 357534"/>
              <a:gd name="connsiteY2" fmla="*/ 2456069 h 2456069"/>
              <a:gd name="connsiteX3" fmla="*/ 0 w 357534"/>
              <a:gd name="connsiteY3" fmla="*/ 2456069 h 2456069"/>
              <a:gd name="connsiteX4" fmla="*/ 3175 w 357534"/>
              <a:gd name="connsiteY4" fmla="*/ 47625 h 245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34" h="2456069">
                <a:moveTo>
                  <a:pt x="3175" y="47625"/>
                </a:moveTo>
                <a:lnTo>
                  <a:pt x="357534" y="0"/>
                </a:lnTo>
                <a:lnTo>
                  <a:pt x="357534" y="2456069"/>
                </a:lnTo>
                <a:lnTo>
                  <a:pt x="0" y="2456069"/>
                </a:lnTo>
                <a:cubicBezTo>
                  <a:pt x="1058" y="1653254"/>
                  <a:pt x="2117" y="850440"/>
                  <a:pt x="3175" y="47625"/>
                </a:cubicBezTo>
                <a:close/>
              </a:path>
            </a:pathLst>
          </a:custGeom>
          <a:solidFill>
            <a:srgbClr val="FAB441">
              <a:alpha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35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xmlns="" id="{A38BC392-A739-427E-BB7A-4F6B7CBA9CEE}"/>
              </a:ext>
            </a:extLst>
          </p:cNvPr>
          <p:cNvCxnSpPr/>
          <p:nvPr/>
        </p:nvCxnSpPr>
        <p:spPr>
          <a:xfrm flipV="1">
            <a:off x="9369641" y="3584203"/>
            <a:ext cx="0" cy="2880244"/>
          </a:xfrm>
          <a:prstGeom prst="line">
            <a:avLst/>
          </a:prstGeom>
          <a:noFill/>
          <a:ln w="25400" cap="flat" cmpd="sng" algn="ctr">
            <a:solidFill>
              <a:srgbClr val="F3F3F3">
                <a:lumMod val="25000"/>
              </a:srgbClr>
            </a:solidFill>
            <a:prstDash val="solid"/>
          </a:ln>
          <a:effectLst/>
        </p:spPr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xmlns="" id="{859B529F-551B-4142-AFF4-B2DD6527F2B0}"/>
              </a:ext>
            </a:extLst>
          </p:cNvPr>
          <p:cNvCxnSpPr/>
          <p:nvPr/>
        </p:nvCxnSpPr>
        <p:spPr>
          <a:xfrm flipV="1">
            <a:off x="7021399" y="3584203"/>
            <a:ext cx="0" cy="2880244"/>
          </a:xfrm>
          <a:prstGeom prst="line">
            <a:avLst/>
          </a:prstGeom>
          <a:noFill/>
          <a:ln w="25400" cap="flat" cmpd="sng" algn="ctr">
            <a:solidFill>
              <a:srgbClr val="F3F3F3">
                <a:lumMod val="25000"/>
              </a:srgbClr>
            </a:solidFill>
            <a:prstDash val="solid"/>
          </a:ln>
          <a:effectLst/>
        </p:spPr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xmlns="" id="{6A2DFDD6-0267-41BB-B3A9-F8EF4D160E1A}"/>
              </a:ext>
            </a:extLst>
          </p:cNvPr>
          <p:cNvCxnSpPr/>
          <p:nvPr/>
        </p:nvCxnSpPr>
        <p:spPr>
          <a:xfrm flipV="1">
            <a:off x="7019245" y="4046195"/>
            <a:ext cx="2154" cy="1211855"/>
          </a:xfrm>
          <a:prstGeom prst="line">
            <a:avLst/>
          </a:prstGeom>
          <a:noFill/>
          <a:ln w="41275" cap="flat" cmpd="sng" algn="ctr">
            <a:solidFill>
              <a:srgbClr val="FAB441"/>
            </a:solidFill>
            <a:prstDash val="sysDot"/>
          </a:ln>
          <a:effectLst/>
        </p:spPr>
      </p:cxnSp>
      <p:sp>
        <p:nvSpPr>
          <p:cNvPr id="60" name="Ellipse 59">
            <a:extLst>
              <a:ext uri="{FF2B5EF4-FFF2-40B4-BE49-F238E27FC236}">
                <a16:creationId xmlns:a16="http://schemas.microsoft.com/office/drawing/2014/main" xmlns="" id="{A64C2D59-23A8-4E87-9BF4-023CEDA43EFC}"/>
              </a:ext>
            </a:extLst>
          </p:cNvPr>
          <p:cNvSpPr/>
          <p:nvPr/>
        </p:nvSpPr>
        <p:spPr>
          <a:xfrm>
            <a:off x="6070115" y="3285002"/>
            <a:ext cx="1007288" cy="1007288"/>
          </a:xfrm>
          <a:prstGeom prst="ellipse">
            <a:avLst/>
          </a:prstGeom>
          <a:solidFill>
            <a:srgbClr val="FAB441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lvl="0" algn="ctr" defTabSz="914353">
              <a:defRPr/>
            </a:pPr>
            <a:r>
              <a:rPr lang="fr-FR" sz="1000" kern="0" dirty="0" err="1">
                <a:solidFill>
                  <a:srgbClr val="FFFFFF"/>
                </a:solidFill>
                <a:latin typeface="Arial" panose="020B0604020202020204" pitchFamily="34" charset="0"/>
              </a:rPr>
              <a:t>Energy</a:t>
            </a:r>
            <a:r>
              <a:rPr lang="fr-FR" sz="1000" kern="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fr-FR" sz="1000" kern="0" dirty="0" err="1">
                <a:solidFill>
                  <a:srgbClr val="FFFFFF"/>
                </a:solidFill>
                <a:latin typeface="Arial" panose="020B0604020202020204" pitchFamily="34" charset="0"/>
              </a:rPr>
              <a:t>savings</a:t>
            </a: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Titre 3">
            <a:extLst>
              <a:ext uri="{FF2B5EF4-FFF2-40B4-BE49-F238E27FC236}">
                <a16:creationId xmlns:a16="http://schemas.microsoft.com/office/drawing/2014/main" xmlns="" id="{686D0704-4126-4355-A2BE-BBAD3E7E2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57" y="775130"/>
            <a:ext cx="8333222" cy="787668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1A4F54"/>
                </a:solidFill>
              </a:rPr>
              <a:t>Self-</a:t>
            </a:r>
            <a:r>
              <a:rPr lang="fr-FR" sz="4000" dirty="0" err="1">
                <a:solidFill>
                  <a:srgbClr val="1A4F54"/>
                </a:solidFill>
              </a:rPr>
              <a:t>consumption</a:t>
            </a:r>
            <a:endParaRPr lang="fr-FR" sz="4000" dirty="0">
              <a:solidFill>
                <a:srgbClr val="1A4F54"/>
              </a:solidFill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19571" r="6079" b="19236"/>
          <a:stretch/>
        </p:blipFill>
        <p:spPr>
          <a:xfrm>
            <a:off x="1" y="79654"/>
            <a:ext cx="1357162" cy="94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2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B91EEC4-8C22-4571-9CB3-CF8452F1EC4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fr-FR" noProof="0" smtClean="0"/>
              <a:t>7</a:t>
            </a:fld>
            <a:endParaRPr lang="fr-FR" noProof="0" dirty="0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xmlns="" id="{203044B5-FFAD-4DEC-9E9D-585581CD3C1D}"/>
              </a:ext>
            </a:extLst>
          </p:cNvPr>
          <p:cNvSpPr/>
          <p:nvPr/>
        </p:nvSpPr>
        <p:spPr>
          <a:xfrm rot="10800000">
            <a:off x="10314432" y="0"/>
            <a:ext cx="1877568" cy="144475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texte 18">
            <a:extLst>
              <a:ext uri="{FF2B5EF4-FFF2-40B4-BE49-F238E27FC236}">
                <a16:creationId xmlns:a16="http://schemas.microsoft.com/office/drawing/2014/main" xmlns="" id="{E32156A5-9428-4E55-8777-3093A887BFBC}"/>
              </a:ext>
            </a:extLst>
          </p:cNvPr>
          <p:cNvSpPr txBox="1">
            <a:spLocks/>
          </p:cNvSpPr>
          <p:nvPr/>
        </p:nvSpPr>
        <p:spPr>
          <a:xfrm>
            <a:off x="362721" y="1946470"/>
            <a:ext cx="7258706" cy="608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rgbClr val="1A4F54"/>
                </a:solidFill>
              </a:rPr>
              <a:t>DMO </a:t>
            </a:r>
            <a:r>
              <a:rPr lang="en-US" sz="1800" b="1" dirty="0" err="1">
                <a:solidFill>
                  <a:srgbClr val="1A4F54"/>
                </a:solidFill>
              </a:rPr>
              <a:t>Energie</a:t>
            </a:r>
            <a:r>
              <a:rPr lang="en-US" sz="1800" b="1" dirty="0">
                <a:solidFill>
                  <a:srgbClr val="1A4F54"/>
                </a:solidFill>
              </a:rPr>
              <a:t>: an integrator present across the entire value chain</a:t>
            </a:r>
            <a:endParaRPr lang="fr-FR" sz="1800" b="1" dirty="0">
              <a:solidFill>
                <a:srgbClr val="1A4F54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0D70EAC-D092-4B79-BD0B-1AA9610D23FA}"/>
              </a:ext>
            </a:extLst>
          </p:cNvPr>
          <p:cNvSpPr txBox="1"/>
          <p:nvPr/>
        </p:nvSpPr>
        <p:spPr>
          <a:xfrm>
            <a:off x="2845942" y="3226354"/>
            <a:ext cx="62466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E4465BF-1598-4FA7-9C98-7296D94A2AA7}"/>
              </a:ext>
            </a:extLst>
          </p:cNvPr>
          <p:cNvSpPr txBox="1"/>
          <p:nvPr/>
        </p:nvSpPr>
        <p:spPr>
          <a:xfrm>
            <a:off x="2845942" y="3226354"/>
            <a:ext cx="62466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0412777A-0406-4B8B-A786-0EB98E917338}"/>
              </a:ext>
            </a:extLst>
          </p:cNvPr>
          <p:cNvSpPr txBox="1"/>
          <p:nvPr/>
        </p:nvSpPr>
        <p:spPr>
          <a:xfrm>
            <a:off x="1169374" y="2725512"/>
            <a:ext cx="1805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1F1F1">
                    <a:lumMod val="25000"/>
                  </a:srgbClr>
                </a:solidFill>
                <a:latin typeface="Arial" panose="020B0604020202020204"/>
              </a:rPr>
              <a:t>Owner or operator of buildings</a:t>
            </a:r>
            <a:endParaRPr lang="fr-FR" sz="1200" dirty="0">
              <a:solidFill>
                <a:srgbClr val="F1F1F1">
                  <a:lumMod val="25000"/>
                </a:srgbClr>
              </a:solidFill>
              <a:latin typeface="Arial" panose="020B0604020202020204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xmlns="" id="{756D8A61-6E67-4F0C-925F-F059C0EC4A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47012"/>
              </p:ext>
            </p:extLst>
          </p:nvPr>
        </p:nvGraphicFramePr>
        <p:xfrm>
          <a:off x="7580711" y="2459993"/>
          <a:ext cx="2026970" cy="643156"/>
        </p:xfrm>
        <a:graphic>
          <a:graphicData uri="http://schemas.openxmlformats.org/drawingml/2006/table">
            <a:tbl>
              <a:tblPr firstRow="1" bandRow="1"/>
              <a:tblGrid>
                <a:gridCol w="2026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31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fr-FR" sz="1400" b="1" noProof="0" dirty="0" err="1">
                          <a:solidFill>
                            <a:srgbClr val="F9A23B"/>
                          </a:solidFill>
                        </a:rPr>
                        <a:t>Technical</a:t>
                      </a:r>
                      <a:r>
                        <a:rPr lang="fr-FR" noProof="0" dirty="0">
                          <a:solidFill>
                            <a:srgbClr val="1A4F54"/>
                          </a:solidFill>
                        </a:rPr>
                        <a:t/>
                      </a:r>
                      <a:br>
                        <a:rPr lang="fr-FR" noProof="0" dirty="0">
                          <a:solidFill>
                            <a:srgbClr val="1A4F54"/>
                          </a:solidFill>
                        </a:rPr>
                      </a:br>
                      <a:r>
                        <a:rPr lang="fr-FR" sz="1050" noProof="0" dirty="0">
                          <a:solidFill>
                            <a:srgbClr val="1A4F54"/>
                          </a:solidFill>
                        </a:rPr>
                        <a:t>Engineering</a:t>
                      </a:r>
                      <a:r>
                        <a:rPr lang="fr-FR" sz="1050" baseline="0" noProof="0" dirty="0">
                          <a:solidFill>
                            <a:srgbClr val="1A4F54"/>
                          </a:solidFill>
                        </a:rPr>
                        <a:t> offices…</a:t>
                      </a:r>
                      <a:endParaRPr lang="fr-FR" sz="1050" noProof="0" dirty="0">
                        <a:solidFill>
                          <a:srgbClr val="1A4F54"/>
                        </a:solidFill>
                      </a:endParaRPr>
                    </a:p>
                  </a:txBody>
                  <a:tcPr marL="144000" marT="36000" marB="36000">
                    <a:lnL w="76200" cap="flat" cmpd="sng" algn="ctr">
                      <a:solidFill>
                        <a:srgbClr val="357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xmlns="" id="{9E999A91-AE18-4FB0-81BC-47A9104C6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370437"/>
              </p:ext>
            </p:extLst>
          </p:nvPr>
        </p:nvGraphicFramePr>
        <p:xfrm>
          <a:off x="7580711" y="3857645"/>
          <a:ext cx="2026970" cy="643156"/>
        </p:xfrm>
        <a:graphic>
          <a:graphicData uri="http://schemas.openxmlformats.org/drawingml/2006/table">
            <a:tbl>
              <a:tblPr firstRow="1" bandRow="1"/>
              <a:tblGrid>
                <a:gridCol w="2026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31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fr-FR" sz="1400" b="1" noProof="0" dirty="0" err="1">
                          <a:solidFill>
                            <a:srgbClr val="F9A23B"/>
                          </a:solidFill>
                        </a:rPr>
                        <a:t>Legal</a:t>
                      </a:r>
                      <a:r>
                        <a:rPr lang="fr-FR" noProof="0" dirty="0">
                          <a:solidFill>
                            <a:srgbClr val="1A4F54"/>
                          </a:solidFill>
                        </a:rPr>
                        <a:t/>
                      </a:r>
                      <a:br>
                        <a:rPr lang="fr-FR" noProof="0" dirty="0">
                          <a:solidFill>
                            <a:srgbClr val="1A4F54"/>
                          </a:solidFill>
                        </a:rPr>
                      </a:br>
                      <a:r>
                        <a:rPr lang="fr-FR" sz="1050" noProof="0" dirty="0">
                          <a:solidFill>
                            <a:srgbClr val="1A4F54"/>
                          </a:solidFill>
                        </a:rPr>
                        <a:t>Construction, </a:t>
                      </a:r>
                      <a:r>
                        <a:rPr lang="fr-FR" sz="1050" noProof="0" dirty="0" err="1">
                          <a:solidFill>
                            <a:srgbClr val="1A4F54"/>
                          </a:solidFill>
                        </a:rPr>
                        <a:t>lease</a:t>
                      </a:r>
                      <a:r>
                        <a:rPr lang="fr-FR" sz="1050" noProof="0" dirty="0">
                          <a:solidFill>
                            <a:srgbClr val="1A4F54"/>
                          </a:solidFill>
                        </a:rPr>
                        <a:t> &amp; </a:t>
                      </a:r>
                      <a:r>
                        <a:rPr lang="fr-FR" sz="1050" noProof="0" dirty="0" err="1">
                          <a:solidFill>
                            <a:srgbClr val="1A4F54"/>
                          </a:solidFill>
                        </a:rPr>
                        <a:t>rental</a:t>
                      </a:r>
                      <a:r>
                        <a:rPr lang="fr-FR" sz="1050" noProof="0" dirty="0">
                          <a:solidFill>
                            <a:srgbClr val="1A4F54"/>
                          </a:solidFill>
                        </a:rPr>
                        <a:t> </a:t>
                      </a:r>
                      <a:r>
                        <a:rPr lang="fr-FR" sz="1050" noProof="0" dirty="0" err="1">
                          <a:solidFill>
                            <a:srgbClr val="1A4F54"/>
                          </a:solidFill>
                        </a:rPr>
                        <a:t>contracts</a:t>
                      </a:r>
                      <a:r>
                        <a:rPr lang="fr-FR" sz="1050" noProof="0" dirty="0">
                          <a:solidFill>
                            <a:srgbClr val="1A4F54"/>
                          </a:solidFill>
                        </a:rPr>
                        <a:t>, ...</a:t>
                      </a:r>
                    </a:p>
                  </a:txBody>
                  <a:tcPr marL="144000" marT="36000" marB="36000">
                    <a:lnL w="76200" cap="flat" cmpd="sng" algn="ctr">
                      <a:solidFill>
                        <a:srgbClr val="5A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xmlns="" id="{77ACB5D1-9EC7-4208-BB08-B0F2D6EF2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159348"/>
              </p:ext>
            </p:extLst>
          </p:nvPr>
        </p:nvGraphicFramePr>
        <p:xfrm>
          <a:off x="7580711" y="3158819"/>
          <a:ext cx="2026970" cy="643156"/>
        </p:xfrm>
        <a:graphic>
          <a:graphicData uri="http://schemas.openxmlformats.org/drawingml/2006/table">
            <a:tbl>
              <a:tblPr firstRow="1" bandRow="1"/>
              <a:tblGrid>
                <a:gridCol w="2026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31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fr-FR" sz="1400" b="1" noProof="0" dirty="0">
                          <a:solidFill>
                            <a:srgbClr val="F9A23B"/>
                          </a:solidFill>
                        </a:rPr>
                        <a:t>Project management</a:t>
                      </a:r>
                      <a:r>
                        <a:rPr lang="fr-FR" noProof="0" dirty="0">
                          <a:solidFill>
                            <a:srgbClr val="1A4F54"/>
                          </a:solidFill>
                        </a:rPr>
                        <a:t/>
                      </a:r>
                      <a:br>
                        <a:rPr lang="fr-FR" noProof="0" dirty="0">
                          <a:solidFill>
                            <a:srgbClr val="1A4F54"/>
                          </a:solidFill>
                        </a:rPr>
                      </a:br>
                      <a:r>
                        <a:rPr lang="fr-FR" sz="1050" noProof="0" dirty="0" err="1">
                          <a:solidFill>
                            <a:srgbClr val="1A4F54"/>
                          </a:solidFill>
                        </a:rPr>
                        <a:t>Supply</a:t>
                      </a:r>
                      <a:r>
                        <a:rPr lang="fr-FR" sz="1050" noProof="0" dirty="0">
                          <a:solidFill>
                            <a:srgbClr val="1A4F54"/>
                          </a:solidFill>
                        </a:rPr>
                        <a:t>,</a:t>
                      </a:r>
                      <a:r>
                        <a:rPr lang="fr-FR" sz="1050" baseline="0" noProof="0" dirty="0">
                          <a:solidFill>
                            <a:srgbClr val="1A4F54"/>
                          </a:solidFill>
                        </a:rPr>
                        <a:t> construction, installation</a:t>
                      </a:r>
                      <a:endParaRPr lang="fr-FR" sz="1050" noProof="0" dirty="0">
                        <a:solidFill>
                          <a:srgbClr val="1A4F54"/>
                        </a:solidFill>
                      </a:endParaRPr>
                    </a:p>
                  </a:txBody>
                  <a:tcPr marL="144000" marT="36000" marB="36000">
                    <a:lnL w="76200" cap="flat" cmpd="sng" algn="ctr">
                      <a:solidFill>
                        <a:srgbClr val="34B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xmlns="" id="{5E291F17-4A40-4FED-B634-48671CD1E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85490"/>
              </p:ext>
            </p:extLst>
          </p:nvPr>
        </p:nvGraphicFramePr>
        <p:xfrm>
          <a:off x="7580711" y="4556471"/>
          <a:ext cx="2026970" cy="643156"/>
        </p:xfrm>
        <a:graphic>
          <a:graphicData uri="http://schemas.openxmlformats.org/drawingml/2006/table">
            <a:tbl>
              <a:tblPr firstRow="1" bandRow="1"/>
              <a:tblGrid>
                <a:gridCol w="2026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31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fr-FR" sz="1400" b="1" dirty="0" err="1">
                          <a:solidFill>
                            <a:srgbClr val="F9A23B"/>
                          </a:solidFill>
                        </a:rPr>
                        <a:t>Funding</a:t>
                      </a:r>
                      <a:r>
                        <a:rPr dirty="0">
                          <a:solidFill>
                            <a:srgbClr val="1A4F54"/>
                          </a:solidFill>
                        </a:rPr>
                        <a:t/>
                      </a:r>
                      <a:br>
                        <a:rPr dirty="0">
                          <a:solidFill>
                            <a:srgbClr val="1A4F54"/>
                          </a:solidFill>
                        </a:rPr>
                      </a:br>
                      <a:r>
                        <a:rPr lang="fr-FR" sz="1050" dirty="0">
                          <a:solidFill>
                            <a:srgbClr val="1A4F54"/>
                          </a:solidFill>
                        </a:rPr>
                        <a:t>Investment budget, </a:t>
                      </a:r>
                      <a:r>
                        <a:rPr lang="fr-FR" sz="1050" dirty="0" err="1">
                          <a:solidFill>
                            <a:srgbClr val="1A4F54"/>
                          </a:solidFill>
                        </a:rPr>
                        <a:t>project</a:t>
                      </a:r>
                      <a:r>
                        <a:rPr lang="fr-FR" sz="1050" dirty="0">
                          <a:solidFill>
                            <a:srgbClr val="1A4F54"/>
                          </a:solidFill>
                        </a:rPr>
                        <a:t> </a:t>
                      </a:r>
                      <a:r>
                        <a:rPr lang="fr-FR" sz="1050" dirty="0" err="1">
                          <a:solidFill>
                            <a:srgbClr val="1A4F54"/>
                          </a:solidFill>
                        </a:rPr>
                        <a:t>financing</a:t>
                      </a:r>
                      <a:r>
                        <a:rPr lang="fr-FR" sz="1050" dirty="0">
                          <a:solidFill>
                            <a:srgbClr val="1A4F54"/>
                          </a:solidFill>
                        </a:rPr>
                        <a:t>,</a:t>
                      </a:r>
                      <a:r>
                        <a:rPr lang="mr-IN" sz="1050" baseline="0" dirty="0">
                          <a:solidFill>
                            <a:srgbClr val="1A4F54"/>
                          </a:solidFill>
                        </a:rPr>
                        <a:t>…</a:t>
                      </a:r>
                      <a:endParaRPr lang="en-GB" sz="1050" dirty="0">
                        <a:solidFill>
                          <a:srgbClr val="1A4F54"/>
                        </a:solidFill>
                      </a:endParaRPr>
                    </a:p>
                  </a:txBody>
                  <a:tcPr marL="144000" marT="36000" marB="36000">
                    <a:lnL w="76200" cap="flat" cmpd="sng" algn="ctr">
                      <a:solidFill>
                        <a:srgbClr val="1B52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xmlns="" id="{447A654E-AD19-499E-9B31-764A32BD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302040"/>
              </p:ext>
            </p:extLst>
          </p:nvPr>
        </p:nvGraphicFramePr>
        <p:xfrm>
          <a:off x="7580711" y="5255297"/>
          <a:ext cx="2026970" cy="643156"/>
        </p:xfrm>
        <a:graphic>
          <a:graphicData uri="http://schemas.openxmlformats.org/drawingml/2006/table">
            <a:tbl>
              <a:tblPr firstRow="1" bandRow="1"/>
              <a:tblGrid>
                <a:gridCol w="2026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31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GB" sz="1400" b="1" noProof="0" dirty="0">
                          <a:solidFill>
                            <a:srgbClr val="F9A23B"/>
                          </a:solidFill>
                        </a:rPr>
                        <a:t>Construction</a:t>
                      </a:r>
                      <a:r>
                        <a:rPr lang="en-GB" noProof="0" dirty="0">
                          <a:solidFill>
                            <a:srgbClr val="1A4F54"/>
                          </a:solidFill>
                        </a:rPr>
                        <a:t/>
                      </a:r>
                      <a:br>
                        <a:rPr lang="en-GB" noProof="0" dirty="0">
                          <a:solidFill>
                            <a:srgbClr val="1A4F54"/>
                          </a:solidFill>
                        </a:rPr>
                      </a:br>
                      <a:r>
                        <a:rPr lang="en-GB" sz="1050" noProof="0" dirty="0">
                          <a:solidFill>
                            <a:srgbClr val="1A4F54"/>
                          </a:solidFill>
                        </a:rPr>
                        <a:t>Permitting, </a:t>
                      </a:r>
                      <a:r>
                        <a:rPr lang="mr-IN" sz="1050" noProof="0" dirty="0">
                          <a:solidFill>
                            <a:srgbClr val="1A4F54"/>
                          </a:solidFill>
                        </a:rPr>
                        <a:t>…</a:t>
                      </a:r>
                      <a:endParaRPr lang="en-GB" sz="1050" noProof="0" dirty="0">
                        <a:solidFill>
                          <a:srgbClr val="1A4F54"/>
                        </a:solidFill>
                      </a:endParaRPr>
                    </a:p>
                  </a:txBody>
                  <a:tcPr marL="144000" marT="36000" marB="36000">
                    <a:lnL w="76200" cap="flat" cmpd="sng" algn="ctr">
                      <a:solidFill>
                        <a:srgbClr val="E95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xmlns="" id="{B9975091-4C22-429E-98F4-859D4F18D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35597"/>
              </p:ext>
            </p:extLst>
          </p:nvPr>
        </p:nvGraphicFramePr>
        <p:xfrm>
          <a:off x="7580711" y="5954126"/>
          <a:ext cx="2026970" cy="643156"/>
        </p:xfrm>
        <a:graphic>
          <a:graphicData uri="http://schemas.openxmlformats.org/drawingml/2006/table">
            <a:tbl>
              <a:tblPr firstRow="1" bandRow="1"/>
              <a:tblGrid>
                <a:gridCol w="2026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31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fr-FR" sz="1400" b="1" dirty="0">
                          <a:solidFill>
                            <a:srgbClr val="F9A23B"/>
                          </a:solidFill>
                        </a:rPr>
                        <a:t>O&amp;M</a:t>
                      </a:r>
                      <a:r>
                        <a:rPr dirty="0">
                          <a:solidFill>
                            <a:srgbClr val="1A4F54"/>
                          </a:solidFill>
                        </a:rPr>
                        <a:t/>
                      </a:r>
                      <a:br>
                        <a:rPr dirty="0">
                          <a:solidFill>
                            <a:srgbClr val="1A4F54"/>
                          </a:solidFill>
                        </a:rPr>
                      </a:br>
                      <a:r>
                        <a:rPr lang="en-US" sz="1050" dirty="0">
                          <a:solidFill>
                            <a:srgbClr val="1A4F54"/>
                          </a:solidFill>
                        </a:rPr>
                        <a:t>Operation, power plants maintenance, etc.</a:t>
                      </a:r>
                      <a:endParaRPr lang="en-GB" sz="1050" dirty="0">
                        <a:solidFill>
                          <a:srgbClr val="1A4F54"/>
                        </a:solidFill>
                      </a:endParaRPr>
                    </a:p>
                  </a:txBody>
                  <a:tcPr marL="144000" marT="36000" marB="36000">
                    <a:lnL w="76200" cap="flat" cmpd="sng" algn="ctr">
                      <a:solidFill>
                        <a:srgbClr val="8A6C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388A5EFD-BB39-4EF2-924B-9316D0F7E0ED}"/>
              </a:ext>
            </a:extLst>
          </p:cNvPr>
          <p:cNvSpPr txBox="1"/>
          <p:nvPr/>
        </p:nvSpPr>
        <p:spPr>
          <a:xfrm>
            <a:off x="2885173" y="3343646"/>
            <a:ext cx="1534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1F1F1">
                    <a:lumMod val="25000"/>
                  </a:srgbClr>
                </a:solidFill>
                <a:latin typeface="Helvetica" panose="020B0604020202020204" pitchFamily="34" charset="0"/>
              </a:rPr>
              <a:t>1 single contact</a:t>
            </a:r>
            <a:endParaRPr lang="fr-FR" sz="1400" b="1" dirty="0">
              <a:solidFill>
                <a:srgbClr val="F1F1F1">
                  <a:lumMod val="25000"/>
                </a:srgb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xmlns="" id="{A52525A7-8F05-4E9D-9C3F-B5A038298B64}"/>
              </a:ext>
            </a:extLst>
          </p:cNvPr>
          <p:cNvCxnSpPr/>
          <p:nvPr/>
        </p:nvCxnSpPr>
        <p:spPr>
          <a:xfrm>
            <a:off x="3044178" y="3870254"/>
            <a:ext cx="1587730" cy="0"/>
          </a:xfrm>
          <a:prstGeom prst="straightConnector1">
            <a:avLst/>
          </a:prstGeom>
          <a:noFill/>
          <a:ln w="19050" cap="flat" cmpd="sng" algn="ctr">
            <a:solidFill>
              <a:srgbClr val="154863"/>
            </a:solidFill>
            <a:prstDash val="dash"/>
            <a:tailEnd type="triangle"/>
          </a:ln>
          <a:effectLst/>
        </p:spPr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xmlns="" id="{BA58B0C8-D620-4303-8E69-27E68E3EAECC}"/>
              </a:ext>
            </a:extLst>
          </p:cNvPr>
          <p:cNvCxnSpPr/>
          <p:nvPr/>
        </p:nvCxnSpPr>
        <p:spPr>
          <a:xfrm flipH="1">
            <a:off x="2854781" y="4118763"/>
            <a:ext cx="2270606" cy="0"/>
          </a:xfrm>
          <a:prstGeom prst="straightConnector1">
            <a:avLst/>
          </a:prstGeom>
          <a:noFill/>
          <a:ln w="19050" cap="flat" cmpd="sng" algn="ctr">
            <a:solidFill>
              <a:srgbClr val="154863"/>
            </a:solidFill>
            <a:prstDash val="dash"/>
            <a:tailEnd type="triangle"/>
          </a:ln>
          <a:effectLst/>
        </p:spPr>
      </p:cxnSp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C1BD1F33-9A10-4120-B696-6E48AE741F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2334" y="3495039"/>
            <a:ext cx="1621844" cy="109781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E8392729-E2D4-40BB-AE20-FAEC5CC7E25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4220" y="3780263"/>
            <a:ext cx="1075241" cy="1067638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xmlns="" id="{E92F0590-A7DD-452F-8569-A3307159E66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8148" y="2918946"/>
            <a:ext cx="965544" cy="1088274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18A7E2D9-7031-4087-92B2-D57D5660541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1908" y="2909189"/>
            <a:ext cx="965544" cy="108827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51703160-9916-4BA7-8EB1-E20EB7A8DA5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5882" y="3776030"/>
            <a:ext cx="1075241" cy="1066552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xmlns="" id="{8A8DBE02-4B92-4C0C-867A-A65EEFE8D6D9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9543" y="4067448"/>
            <a:ext cx="1116513" cy="9166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xmlns="" id="{4B0B49EE-F049-4B28-AE2C-0862195AED7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6517" y="2472574"/>
            <a:ext cx="999213" cy="1028538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xmlns="" id="{D4EDBC81-AEE6-433E-B946-A7A865C25C0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0095" y="2460821"/>
            <a:ext cx="1008988" cy="1028538"/>
          </a:xfrm>
          <a:prstGeom prst="rect">
            <a:avLst/>
          </a:prstGeom>
        </p:spPr>
      </p:pic>
      <p:graphicFrame>
        <p:nvGraphicFramePr>
          <p:cNvPr id="33" name="Tableau 32">
            <a:extLst>
              <a:ext uri="{FF2B5EF4-FFF2-40B4-BE49-F238E27FC236}">
                <a16:creationId xmlns:a16="http://schemas.microsoft.com/office/drawing/2014/main" xmlns="" id="{80EA2783-89ED-4BCE-ACB6-63E0DD0C8E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558341"/>
              </p:ext>
            </p:extLst>
          </p:nvPr>
        </p:nvGraphicFramePr>
        <p:xfrm>
          <a:off x="1169374" y="5425322"/>
          <a:ext cx="2026970" cy="1296153"/>
        </p:xfrm>
        <a:graphic>
          <a:graphicData uri="http://schemas.openxmlformats.org/drawingml/2006/table">
            <a:tbl>
              <a:tblPr firstRow="1" bandRow="1"/>
              <a:tblGrid>
                <a:gridCol w="2026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Client </a:t>
                      </a:r>
                      <a:r>
                        <a:rPr lang="fr-FR" sz="1400" b="1" dirty="0" err="1">
                          <a:solidFill>
                            <a:schemeClr val="bg1"/>
                          </a:solidFill>
                        </a:rPr>
                        <a:t>request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144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4F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53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rgbClr val="1A4F54"/>
                          </a:solidFill>
                        </a:rPr>
                        <a:t>Reduce consumption in KWh</a:t>
                      </a:r>
                      <a:endParaRPr lang="en-GB" sz="1600" dirty="0">
                        <a:solidFill>
                          <a:srgbClr val="1A4F54"/>
                        </a:solidFill>
                      </a:endParaRPr>
                    </a:p>
                  </a:txBody>
                  <a:tcPr marL="144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4" name="Tableau 33">
            <a:extLst>
              <a:ext uri="{FF2B5EF4-FFF2-40B4-BE49-F238E27FC236}">
                <a16:creationId xmlns:a16="http://schemas.microsoft.com/office/drawing/2014/main" xmlns="" id="{97E1910A-298C-4962-B9AE-251126DFB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94749"/>
              </p:ext>
            </p:extLst>
          </p:nvPr>
        </p:nvGraphicFramePr>
        <p:xfrm>
          <a:off x="4901676" y="5425323"/>
          <a:ext cx="2026970" cy="1296152"/>
        </p:xfrm>
        <a:graphic>
          <a:graphicData uri="http://schemas.openxmlformats.org/drawingml/2006/table">
            <a:tbl>
              <a:tblPr firstRow="1" bandRow="1"/>
              <a:tblGrid>
                <a:gridCol w="2026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DMO Energie</a:t>
                      </a:r>
                      <a:r>
                        <a:rPr lang="fr-FR" sz="1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400" b="1" dirty="0" err="1">
                          <a:solidFill>
                            <a:schemeClr val="bg1"/>
                          </a:solidFill>
                        </a:rPr>
                        <a:t>offer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144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A2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53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fr-FR" sz="1400" dirty="0" err="1">
                          <a:solidFill>
                            <a:srgbClr val="1A4F54"/>
                          </a:solidFill>
                        </a:rPr>
                        <a:t>Savings</a:t>
                      </a:r>
                      <a:r>
                        <a:rPr lang="fr-FR" sz="1400" dirty="0">
                          <a:solidFill>
                            <a:srgbClr val="1A4F54"/>
                          </a:solidFill>
                        </a:rPr>
                        <a:t>, global management, </a:t>
                      </a:r>
                      <a:r>
                        <a:rPr lang="fr-FR" sz="1400" dirty="0" err="1">
                          <a:solidFill>
                            <a:srgbClr val="1A4F54"/>
                          </a:solidFill>
                        </a:rPr>
                        <a:t>financing</a:t>
                      </a:r>
                      <a:endParaRPr lang="fr-CA" sz="1600" noProof="0" dirty="0">
                        <a:solidFill>
                          <a:srgbClr val="1A4F54"/>
                        </a:solidFill>
                      </a:endParaRPr>
                    </a:p>
                  </a:txBody>
                  <a:tcPr marL="144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xmlns="" id="{296527B7-051C-46FD-B57C-6D49E00230F6}"/>
              </a:ext>
            </a:extLst>
          </p:cNvPr>
          <p:cNvCxnSpPr/>
          <p:nvPr/>
        </p:nvCxnSpPr>
        <p:spPr>
          <a:xfrm>
            <a:off x="3259682" y="6113846"/>
            <a:ext cx="1571184" cy="0"/>
          </a:xfrm>
          <a:prstGeom prst="straightConnector1">
            <a:avLst/>
          </a:prstGeom>
          <a:noFill/>
          <a:ln w="19050" cap="flat" cmpd="sng" algn="ctr">
            <a:solidFill>
              <a:srgbClr val="357AA7"/>
            </a:solidFill>
            <a:prstDash val="dash"/>
            <a:tailEnd type="triangle"/>
          </a:ln>
          <a:effectLst/>
        </p:spPr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xmlns="" id="{1F9D386D-2FAB-4933-8FDA-8613C192FE1B}"/>
              </a:ext>
            </a:extLst>
          </p:cNvPr>
          <p:cNvCxnSpPr/>
          <p:nvPr/>
        </p:nvCxnSpPr>
        <p:spPr>
          <a:xfrm flipH="1">
            <a:off x="3259682" y="5649599"/>
            <a:ext cx="1559967" cy="0"/>
          </a:xfrm>
          <a:prstGeom prst="straightConnector1">
            <a:avLst/>
          </a:prstGeom>
          <a:noFill/>
          <a:ln w="19050" cap="flat" cmpd="sng" algn="ctr">
            <a:solidFill>
              <a:srgbClr val="34B298"/>
            </a:solidFill>
            <a:prstDash val="dash"/>
            <a:tailEnd type="triangle"/>
          </a:ln>
          <a:effectLst/>
        </p:spPr>
      </p:cxnSp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19571" r="6079" b="19236"/>
          <a:stretch/>
        </p:blipFill>
        <p:spPr>
          <a:xfrm>
            <a:off x="5570086" y="3489359"/>
            <a:ext cx="690149" cy="482400"/>
          </a:xfrm>
          <a:prstGeom prst="rect">
            <a:avLst/>
          </a:prstGeom>
        </p:spPr>
      </p:pic>
      <p:sp>
        <p:nvSpPr>
          <p:cNvPr id="37" name="Titre 3">
            <a:extLst>
              <a:ext uri="{FF2B5EF4-FFF2-40B4-BE49-F238E27FC236}">
                <a16:creationId xmlns:a16="http://schemas.microsoft.com/office/drawing/2014/main" xmlns="" id="{686D0704-4126-4355-A2BE-BBAD3E7E2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57" y="775130"/>
            <a:ext cx="8333222" cy="787668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1A4F54"/>
                </a:solidFill>
              </a:rPr>
              <a:t>Self-</a:t>
            </a:r>
            <a:r>
              <a:rPr lang="fr-FR" sz="4000" dirty="0" err="1">
                <a:solidFill>
                  <a:srgbClr val="1A4F54"/>
                </a:solidFill>
              </a:rPr>
              <a:t>consumption</a:t>
            </a:r>
            <a:endParaRPr lang="fr-FR" sz="4000" dirty="0">
              <a:solidFill>
                <a:srgbClr val="1A4F54"/>
              </a:solidFill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19571" r="6079" b="19236"/>
          <a:stretch/>
        </p:blipFill>
        <p:spPr>
          <a:xfrm>
            <a:off x="1" y="79654"/>
            <a:ext cx="1357162" cy="94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86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B91EEC4-8C22-4571-9CB3-CF8452F1EC4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rtl="0"/>
            <a:fld id="{8699F50C-BE38-4BD0-BA84-9B090E1F2B9B}" type="slidenum">
              <a:rPr lang="fr-FR" noProof="0" smtClean="0"/>
              <a:t>8</a:t>
            </a:fld>
            <a:endParaRPr lang="fr-FR" noProof="0" dirty="0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xmlns="" id="{203044B5-FFAD-4DEC-9E9D-585581CD3C1D}"/>
              </a:ext>
            </a:extLst>
          </p:cNvPr>
          <p:cNvSpPr/>
          <p:nvPr/>
        </p:nvSpPr>
        <p:spPr>
          <a:xfrm rot="10800000">
            <a:off x="10314432" y="0"/>
            <a:ext cx="1877568" cy="144475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xmlns="" id="{90029FB9-DACC-4E18-A481-85EB03277B8C}"/>
              </a:ext>
            </a:extLst>
          </p:cNvPr>
          <p:cNvSpPr txBox="1">
            <a:spLocks/>
          </p:cNvSpPr>
          <p:nvPr/>
        </p:nvSpPr>
        <p:spPr>
          <a:xfrm>
            <a:off x="0" y="1826531"/>
            <a:ext cx="10497148" cy="55036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E7A40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E7A40"/>
              </a:buClr>
              <a:buFont typeface="Arial" panose="020B0604020202020204" pitchFamily="34" charset="0"/>
              <a:buChar char="•"/>
              <a:defRPr lang="en-I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00138" lvl="3" indent="-285750" algn="just" defTabSz="900113"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DMO ENERGIE </a:t>
            </a:r>
            <a:r>
              <a:rPr lang="en-US" sz="200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proposes 2 offers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one turnkey and the other third-party financing.</a:t>
            </a:r>
          </a:p>
          <a:p>
            <a:pPr marL="1100138" lvl="3" indent="-285750" algn="just" defTabSz="900113"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third-party financing, DMO ENERGIE 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carry out the</a:t>
            </a: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construction 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plant (supply, installation and connection).</a:t>
            </a:r>
          </a:p>
          <a:p>
            <a:pPr marL="1100138" lvl="3" indent="-285750" algn="just" defTabSz="900113"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DMO ENERGIE 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carry out the </a:t>
            </a: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upkeep and maintenance 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photovoltaic plant (preventive and corrective) as well as the supervision of the plant throughout the contractual period.</a:t>
            </a:r>
          </a:p>
          <a:p>
            <a:pPr marL="1100138" lvl="3" indent="-285750" algn="just" defTabSz="900113"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DMO ENERGIE 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insure the photovoltaic power plant during </a:t>
            </a: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throughout the</a:t>
            </a: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period of operating</a:t>
            </a:r>
            <a:r>
              <a:rPr lang="fr-FR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00138" lvl="3" indent="-285750" algn="just" defTabSz="900113"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Customer 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benefit from all the advantages linked to the installation of the photovoltaic power plant, in terms of the </a:t>
            </a: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of self-consumed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injected electricity 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10/15 or 20 years</a:t>
            </a:r>
          </a:p>
          <a:p>
            <a:pPr marL="1100138" lvl="3" indent="-285750" algn="just" defTabSz="900113"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DMO ENERGIE 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transfer the </a:t>
            </a: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photovoltaic plant to the </a:t>
            </a: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the end of the contractual period of </a:t>
            </a:r>
            <a:r>
              <a:rPr lang="en-US" sz="2000" b="1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10/15 or 20 years</a:t>
            </a:r>
            <a:r>
              <a:rPr lang="en-US" sz="2000" dirty="0">
                <a:solidFill>
                  <a:srgbClr val="154D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000" dirty="0">
              <a:solidFill>
                <a:srgbClr val="154D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3">
            <a:extLst>
              <a:ext uri="{FF2B5EF4-FFF2-40B4-BE49-F238E27FC236}">
                <a16:creationId xmlns:a16="http://schemas.microsoft.com/office/drawing/2014/main" xmlns="" id="{686D0704-4126-4355-A2BE-BBAD3E7E2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301" y="732000"/>
            <a:ext cx="8333222" cy="787668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1A4F54"/>
                </a:solidFill>
              </a:rPr>
              <a:t>Service </a:t>
            </a:r>
            <a:r>
              <a:rPr lang="fr-FR" sz="4000" dirty="0" err="1">
                <a:solidFill>
                  <a:srgbClr val="1A4F54"/>
                </a:solidFill>
              </a:rPr>
              <a:t>proposal</a:t>
            </a:r>
            <a:endParaRPr lang="fr-FR" sz="4000" dirty="0">
              <a:solidFill>
                <a:srgbClr val="1A4F54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" t="19571" r="6079" b="19236"/>
          <a:stretch/>
        </p:blipFill>
        <p:spPr>
          <a:xfrm>
            <a:off x="1" y="79654"/>
            <a:ext cx="1357162" cy="94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588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350_TF00951641" id="{398CF668-C18C-42AD-928F-A65C6FB2C149}" vid="{B9E109C0-98BE-47DE-865D-28572859C76B}"/>
    </a:ext>
  </a:extLst>
</a:theme>
</file>

<file path=ppt/theme/theme2.xml><?xml version="1.0" encoding="utf-8"?>
<a:theme xmlns:a="http://schemas.openxmlformats.org/drawingml/2006/main" name="Texte">
  <a:themeElements>
    <a:clrScheme name="Voltalia">
      <a:dk1>
        <a:srgbClr val="10253F"/>
      </a:dk1>
      <a:lt1>
        <a:sysClr val="window" lastClr="FFFFFF"/>
      </a:lt1>
      <a:dk2>
        <a:srgbClr val="1E437B"/>
      </a:dk2>
      <a:lt2>
        <a:srgbClr val="EEECE1"/>
      </a:lt2>
      <a:accent1>
        <a:srgbClr val="1E437B"/>
      </a:accent1>
      <a:accent2>
        <a:srgbClr val="287082"/>
      </a:accent2>
      <a:accent3>
        <a:srgbClr val="1F98AA"/>
      </a:accent3>
      <a:accent4>
        <a:srgbClr val="4DC2C4"/>
      </a:accent4>
      <a:accent5>
        <a:srgbClr val="38BBA0"/>
      </a:accent5>
      <a:accent6>
        <a:srgbClr val="9BCB4C"/>
      </a:accent6>
      <a:hlink>
        <a:srgbClr val="F5C728"/>
      </a:hlink>
      <a:folHlink>
        <a:srgbClr val="F2A3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>
            <a:lumMod val="65000"/>
          </a:schemeClr>
        </a:solidFill>
      </a:spPr>
      <a:bodyPr lIns="504000" anchor="ctr" anchorCtr="0"/>
      <a:lstStyle>
        <a:defPPr>
          <a:defRPr sz="1400" b="1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4BFB23E1159D49A4929B8AD8E6BDC9" ma:contentTypeVersion="13" ma:contentTypeDescription="Crée un document." ma:contentTypeScope="" ma:versionID="16c30308949cd1135cd35bb5bae4be3e">
  <xsd:schema xmlns:xsd="http://www.w3.org/2001/XMLSchema" xmlns:xs="http://www.w3.org/2001/XMLSchema" xmlns:p="http://schemas.microsoft.com/office/2006/metadata/properties" xmlns:ns3="76f09360-d26f-4b3c-b3ee-71538a8db467" xmlns:ns4="aae16da0-8e1c-42dd-bc35-e03cf4629827" targetNamespace="http://schemas.microsoft.com/office/2006/metadata/properties" ma:root="true" ma:fieldsID="51db935a0e9ce49da1a740470be31d5c" ns3:_="" ns4:_="">
    <xsd:import namespace="76f09360-d26f-4b3c-b3ee-71538a8db467"/>
    <xsd:import namespace="aae16da0-8e1c-42dd-bc35-e03cf46298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f09360-d26f-4b3c-b3ee-71538a8db4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e16da0-8e1c-42dd-bc35-e03cf46298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3C231B-7F6F-4C32-8C51-3727BDA90A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f09360-d26f-4b3c-b3ee-71538a8db467"/>
    <ds:schemaRef ds:uri="aae16da0-8e1c-42dd-bc35-e03cf46298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4D15D6-87BC-477C-8E91-9F90829C2FC8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aae16da0-8e1c-42dd-bc35-e03cf4629827"/>
    <ds:schemaRef ds:uri="76f09360-d26f-4b3c-b3ee-71538a8db46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79AA90D-A39D-4F83-B1BD-92099B1CAD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מסך רחב</PresentationFormat>
  <Paragraphs>94</Paragraphs>
  <Slides>8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12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8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CiscoSans ExtraLight</vt:lpstr>
      <vt:lpstr>FontAwesome</vt:lpstr>
      <vt:lpstr>Gill Sans SemiBold</vt:lpstr>
      <vt:lpstr>Helvetica</vt:lpstr>
      <vt:lpstr>Lato Regular</vt:lpstr>
      <vt:lpstr>Mangal</vt:lpstr>
      <vt:lpstr>Times New Roman</vt:lpstr>
      <vt:lpstr>Wingdings</vt:lpstr>
      <vt:lpstr>Thème Office</vt:lpstr>
      <vt:lpstr>Texte</vt:lpstr>
      <vt:lpstr>מצגת של PowerPoint</vt:lpstr>
      <vt:lpstr>מצגת של PowerPoint</vt:lpstr>
      <vt:lpstr>key figures</vt:lpstr>
      <vt:lpstr>Our sevices</vt:lpstr>
      <vt:lpstr>Energetic performance</vt:lpstr>
      <vt:lpstr>Self-consumption</vt:lpstr>
      <vt:lpstr>Self-consumption</vt:lpstr>
      <vt:lpstr>Service proposal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2020-05-13T08:38:57Z</dcterms:created>
  <dcterms:modified xsi:type="dcterms:W3CDTF">2023-04-20T07:02:32Z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0x0101004C4BFB23E1159D49A4929B8AD8E6BDC9</vt:lpwstr>
  </property>
</Properties>
</file>