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77" r:id="rId3"/>
    <p:sldId id="299" r:id="rId4"/>
    <p:sldId id="274" r:id="rId5"/>
    <p:sldId id="258" r:id="rId6"/>
    <p:sldId id="278" r:id="rId7"/>
    <p:sldId id="279" r:id="rId8"/>
    <p:sldId id="280" r:id="rId9"/>
    <p:sldId id="300" r:id="rId10"/>
    <p:sldId id="265" r:id="rId11"/>
    <p:sldId id="281" r:id="rId12"/>
    <p:sldId id="282" r:id="rId13"/>
    <p:sldId id="301" r:id="rId14"/>
    <p:sldId id="267" r:id="rId15"/>
    <p:sldId id="283" r:id="rId16"/>
    <p:sldId id="284" r:id="rId17"/>
    <p:sldId id="285" r:id="rId18"/>
    <p:sldId id="286" r:id="rId19"/>
    <p:sldId id="287" r:id="rId20"/>
    <p:sldId id="288" r:id="rId21"/>
    <p:sldId id="290" r:id="rId22"/>
    <p:sldId id="302" r:id="rId23"/>
    <p:sldId id="291" r:id="rId24"/>
    <p:sldId id="289" r:id="rId25"/>
    <p:sldId id="294" r:id="rId26"/>
    <p:sldId id="293" r:id="rId27"/>
    <p:sldId id="303" r:id="rId28"/>
    <p:sldId id="295" r:id="rId29"/>
    <p:sldId id="297" r:id="rId30"/>
    <p:sldId id="298" r:id="rId31"/>
    <p:sldId id="264" r:id="rId3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78" autoAdjust="0"/>
    <p:restoredTop sz="94660"/>
  </p:normalViewPr>
  <p:slideViewPr>
    <p:cSldViewPr snapToGrid="0">
      <p:cViewPr varScale="1">
        <p:scale>
          <a:sx n="110" d="100"/>
          <a:sy n="110" d="100"/>
        </p:scale>
        <p:origin x="54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3DAC493-E824-4893-B1E7-A203FB3826A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097B1DDA-A979-4E28-8699-1824FB2D7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0A197F5B-6EC2-481C-A4BA-0F780D0182D0}"/>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5" name="מציין מיקום של כותרת תחתונה 4">
            <a:extLst>
              <a:ext uri="{FF2B5EF4-FFF2-40B4-BE49-F238E27FC236}">
                <a16:creationId xmlns:a16="http://schemas.microsoft.com/office/drawing/2014/main" id="{CDC44080-D757-4F9A-AAFF-AF5C190D3A3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6636015-B39C-4847-9911-2CDD4F704383}"/>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39687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B297C74-7019-435F-A056-299F64D03A6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9C5AD588-DB0B-4B19-BA0C-925C73887E4E}"/>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42C6D69-D273-4BAD-87DE-BDC57125F327}"/>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5" name="מציין מיקום של כותרת תחתונה 4">
            <a:extLst>
              <a:ext uri="{FF2B5EF4-FFF2-40B4-BE49-F238E27FC236}">
                <a16:creationId xmlns:a16="http://schemas.microsoft.com/office/drawing/2014/main" id="{126E2131-4760-4AEA-B71C-7DB075075ED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506688C-694F-49E5-9736-CF7BA49ACF2E}"/>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3096991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343A8215-E609-4996-AA3E-9F7B94CEA7EC}"/>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42B295B-CA4A-4C2B-B347-6691B7DD094B}"/>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42BAC25-D30B-41AB-B21F-17EA0B5A61B3}"/>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5" name="מציין מיקום של כותרת תחתונה 4">
            <a:extLst>
              <a:ext uri="{FF2B5EF4-FFF2-40B4-BE49-F238E27FC236}">
                <a16:creationId xmlns:a16="http://schemas.microsoft.com/office/drawing/2014/main" id="{BC061628-7145-40C6-AC98-E416F6527C0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005B7A6-85E3-4F25-BB86-E9F3E74CFBD0}"/>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378979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088D71-BECB-4D49-9777-7E8F174E5FC1}"/>
              </a:ext>
            </a:extLst>
          </p:cNvPr>
          <p:cNvSpPr>
            <a:spLocks noGrp="1"/>
          </p:cNvSpPr>
          <p:nvPr>
            <p:ph type="title"/>
          </p:nvPr>
        </p:nvSpPr>
        <p:spPr/>
        <p:txBody>
          <a:bodyPr/>
          <a:lstStyle>
            <a:lvl1pPr>
              <a:defRPr>
                <a:solidFill>
                  <a:schemeClr val="accent1">
                    <a:lumMod val="75000"/>
                  </a:schemeClr>
                </a:solidFill>
              </a:defRPr>
            </a:lvl1pPr>
          </a:lstStyle>
          <a:p>
            <a:r>
              <a:rPr lang="he-IL" dirty="0"/>
              <a:t>לחץ כדי לערוך סגנון כותרת של תבנית בסיס</a:t>
            </a:r>
          </a:p>
        </p:txBody>
      </p:sp>
      <p:sp>
        <p:nvSpPr>
          <p:cNvPr id="3" name="מציין מיקום תוכן 2">
            <a:extLst>
              <a:ext uri="{FF2B5EF4-FFF2-40B4-BE49-F238E27FC236}">
                <a16:creationId xmlns:a16="http://schemas.microsoft.com/office/drawing/2014/main" id="{AF61F48D-C9A2-497F-838C-1F88F0E4BB7D}"/>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49032F7-84D4-4393-8C1A-972BE357B2CA}"/>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5" name="מציין מיקום של כותרת תחתונה 4">
            <a:extLst>
              <a:ext uri="{FF2B5EF4-FFF2-40B4-BE49-F238E27FC236}">
                <a16:creationId xmlns:a16="http://schemas.microsoft.com/office/drawing/2014/main" id="{1C42DB9C-D7F4-447E-9CFB-71390E8F7DF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F770E4F-274B-446F-9D2B-F38A1118A1B1}"/>
              </a:ext>
            </a:extLst>
          </p:cNvPr>
          <p:cNvSpPr>
            <a:spLocks noGrp="1"/>
          </p:cNvSpPr>
          <p:nvPr>
            <p:ph type="sldNum" sz="quarter" idx="12"/>
          </p:nvPr>
        </p:nvSpPr>
        <p:spPr/>
        <p:txBody>
          <a:bodyPr/>
          <a:lstStyle/>
          <a:p>
            <a:fld id="{07B77360-24AA-4A30-BF2E-4EDD4517D093}" type="slidenum">
              <a:rPr lang="he-IL" smtClean="0"/>
              <a:t>‹#›</a:t>
            </a:fld>
            <a:endParaRPr lang="he-IL"/>
          </a:p>
        </p:txBody>
      </p:sp>
      <p:cxnSp>
        <p:nvCxnSpPr>
          <p:cNvPr id="8" name="מחבר ישר 7">
            <a:extLst>
              <a:ext uri="{FF2B5EF4-FFF2-40B4-BE49-F238E27FC236}">
                <a16:creationId xmlns:a16="http://schemas.microsoft.com/office/drawing/2014/main" id="{27C615E2-8696-4D28-8B9B-95C9E80CF3FA}"/>
              </a:ext>
            </a:extLst>
          </p:cNvPr>
          <p:cNvCxnSpPr>
            <a:cxnSpLocks/>
          </p:cNvCxnSpPr>
          <p:nvPr userDrawn="1"/>
        </p:nvCxnSpPr>
        <p:spPr>
          <a:xfrm flipH="1">
            <a:off x="838200" y="1350499"/>
            <a:ext cx="10515600" cy="0"/>
          </a:xfrm>
          <a:prstGeom prst="line">
            <a:avLst/>
          </a:prstGeom>
          <a:ln w="41275">
            <a:gradFill>
              <a:gsLst>
                <a:gs pos="48692">
                  <a:schemeClr val="accent1">
                    <a:lumMod val="60000"/>
                    <a:lumOff val="40000"/>
                  </a:schemeClr>
                </a:gs>
                <a:gs pos="0">
                  <a:schemeClr val="accent1">
                    <a:lumMod val="5000"/>
                    <a:lumOff val="95000"/>
                  </a:schemeClr>
                </a:gs>
                <a:gs pos="74000">
                  <a:schemeClr val="accent1">
                    <a:lumMod val="60000"/>
                    <a:lumOff val="40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367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D82D0B2-6F54-41FA-907A-CE12B0EBE88A}"/>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68711E6-B029-47BB-A59B-307CA99796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1C3F2D5F-7130-4F21-A951-3B4E333EED0A}"/>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5" name="מציין מיקום של כותרת תחתונה 4">
            <a:extLst>
              <a:ext uri="{FF2B5EF4-FFF2-40B4-BE49-F238E27FC236}">
                <a16:creationId xmlns:a16="http://schemas.microsoft.com/office/drawing/2014/main" id="{5BA9AFDF-1CE3-49C0-90E1-F12B30D9033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C97D0C0-BAB6-4552-AFCF-CDDA17AA6451}"/>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153760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320AC8F-CFC7-4067-9F32-47EA65F8080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05BDF99-89B7-4DF6-A99F-714408CBA15D}"/>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B839E0DA-A305-443D-8079-A2061AA62483}"/>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098D2180-717F-4B10-8E41-C4B60389B76E}"/>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6" name="מציין מיקום של כותרת תחתונה 5">
            <a:extLst>
              <a:ext uri="{FF2B5EF4-FFF2-40B4-BE49-F238E27FC236}">
                <a16:creationId xmlns:a16="http://schemas.microsoft.com/office/drawing/2014/main" id="{7FF413A6-B247-46D6-B262-70386464B1B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84AF29D-2B3A-4B76-BFD3-8E89469DD93A}"/>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337372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0E5FF80-4F10-4542-BF33-46EF5A8E5294}"/>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090DBE7-9842-4083-A97E-B3DF85E206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B942DC6F-232F-4537-A265-D83BF392A1E1}"/>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D67B556-6A22-4FAB-B5FA-955ED5395A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2602C334-8274-48CF-8496-6FDC0ED81A7D}"/>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8F06A8FC-10B3-41B5-B010-E34D6A4BF238}"/>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8" name="מציין מיקום של כותרת תחתונה 7">
            <a:extLst>
              <a:ext uri="{FF2B5EF4-FFF2-40B4-BE49-F238E27FC236}">
                <a16:creationId xmlns:a16="http://schemas.microsoft.com/office/drawing/2014/main" id="{3B4C40F2-C046-4F74-83DD-B4683BC6F81F}"/>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6F5AD317-09F4-466B-B0BD-72BDFBC87BD8}"/>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1454091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8D42BD0-B958-4280-BB12-845C8331EC2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DE2F8EB4-7A02-466F-9F0B-B86F7C468806}"/>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4" name="מציין מיקום של כותרת תחתונה 3">
            <a:extLst>
              <a:ext uri="{FF2B5EF4-FFF2-40B4-BE49-F238E27FC236}">
                <a16:creationId xmlns:a16="http://schemas.microsoft.com/office/drawing/2014/main" id="{6A422479-1329-4605-82CC-3C92C77E7488}"/>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377C1397-932F-4173-A96A-18573BDC11D5}"/>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327147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BE97B3C3-60C8-4805-804F-BEFD5C4E2882}"/>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3" name="מציין מיקום של כותרת תחתונה 2">
            <a:extLst>
              <a:ext uri="{FF2B5EF4-FFF2-40B4-BE49-F238E27FC236}">
                <a16:creationId xmlns:a16="http://schemas.microsoft.com/office/drawing/2014/main" id="{7A02AE86-20AD-4776-A424-4C557AAEC8B0}"/>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FDCD5BCF-C682-45B4-9058-63D21BA73B9E}"/>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1038946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7477CF-21FC-4961-913E-F7C1807E587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BC6F608-C03D-4FF7-95E5-B100CC29A7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3A9CB2BB-4273-4D65-B9CD-B0A4A1EE3C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A2130158-668A-4859-9617-90005BA6F53C}"/>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6" name="מציין מיקום של כותרת תחתונה 5">
            <a:extLst>
              <a:ext uri="{FF2B5EF4-FFF2-40B4-BE49-F238E27FC236}">
                <a16:creationId xmlns:a16="http://schemas.microsoft.com/office/drawing/2014/main" id="{19E4B6F0-B59F-4BF2-89B8-D00C1B9684A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7CFAE005-68FD-4FDD-B5AF-1FA33AF05D15}"/>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306190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331CB0-DD4F-4119-B15F-8E5F0371E9B7}"/>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0125756B-027E-4AC4-925E-B32FE6FD0A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0CC8812E-1AF1-4761-9098-CFBCE02E91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322C9CC3-8F7A-424B-914D-9BEB59EC8F11}"/>
              </a:ext>
            </a:extLst>
          </p:cNvPr>
          <p:cNvSpPr>
            <a:spLocks noGrp="1"/>
          </p:cNvSpPr>
          <p:nvPr>
            <p:ph type="dt" sz="half" idx="10"/>
          </p:nvPr>
        </p:nvSpPr>
        <p:spPr/>
        <p:txBody>
          <a:bodyPr/>
          <a:lstStyle/>
          <a:p>
            <a:fld id="{53B62BBE-027B-42F1-B065-84317D76EDBB}" type="datetimeFigureOut">
              <a:rPr lang="he-IL" smtClean="0"/>
              <a:t>ה'/כסלו/תשפ"ג</a:t>
            </a:fld>
            <a:endParaRPr lang="he-IL"/>
          </a:p>
        </p:txBody>
      </p:sp>
      <p:sp>
        <p:nvSpPr>
          <p:cNvPr id="6" name="מציין מיקום של כותרת תחתונה 5">
            <a:extLst>
              <a:ext uri="{FF2B5EF4-FFF2-40B4-BE49-F238E27FC236}">
                <a16:creationId xmlns:a16="http://schemas.microsoft.com/office/drawing/2014/main" id="{5DAD3412-EDA8-4970-BA1F-4EC3B3BB9F8E}"/>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D3B0ACC-1465-4E63-810A-BDC93DC30BE3}"/>
              </a:ext>
            </a:extLst>
          </p:cNvPr>
          <p:cNvSpPr>
            <a:spLocks noGrp="1"/>
          </p:cNvSpPr>
          <p:nvPr>
            <p:ph type="sldNum" sz="quarter" idx="12"/>
          </p:nvPr>
        </p:nvSpPr>
        <p:spPr/>
        <p:txBody>
          <a:bodyPr/>
          <a:lstStyle/>
          <a:p>
            <a:fld id="{07B77360-24AA-4A30-BF2E-4EDD4517D093}" type="slidenum">
              <a:rPr lang="he-IL" smtClean="0"/>
              <a:t>‹#›</a:t>
            </a:fld>
            <a:endParaRPr lang="he-IL"/>
          </a:p>
        </p:txBody>
      </p:sp>
    </p:spTree>
    <p:extLst>
      <p:ext uri="{BB962C8B-B14F-4D97-AF65-F5344CB8AC3E}">
        <p14:creationId xmlns:p14="http://schemas.microsoft.com/office/powerpoint/2010/main" val="2417781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תמונה 9">
            <a:extLst>
              <a:ext uri="{FF2B5EF4-FFF2-40B4-BE49-F238E27FC236}">
                <a16:creationId xmlns:a16="http://schemas.microsoft.com/office/drawing/2014/main" id="{BB8D5A87-1BDC-4392-80BC-E2749F49401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73999" y="5746417"/>
            <a:ext cx="2743201" cy="1139719"/>
          </a:xfrm>
          <a:prstGeom prst="rect">
            <a:avLst/>
          </a:prstGeom>
        </p:spPr>
      </p:pic>
      <p:sp>
        <p:nvSpPr>
          <p:cNvPr id="2" name="מציין מיקום של כותרת 1">
            <a:extLst>
              <a:ext uri="{FF2B5EF4-FFF2-40B4-BE49-F238E27FC236}">
                <a16:creationId xmlns:a16="http://schemas.microsoft.com/office/drawing/2014/main" id="{499A01B4-45CD-42A7-9962-17F3FE6BB17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dirty="0"/>
              <a:t>לחץ כדי לערוך סגנון כותרת של תבנית בסיס</a:t>
            </a:r>
          </a:p>
        </p:txBody>
      </p:sp>
      <p:sp>
        <p:nvSpPr>
          <p:cNvPr id="3" name="מציין מיקום טקסט 2">
            <a:extLst>
              <a:ext uri="{FF2B5EF4-FFF2-40B4-BE49-F238E27FC236}">
                <a16:creationId xmlns:a16="http://schemas.microsoft.com/office/drawing/2014/main" id="{20C36042-5768-4640-AF27-F94B178928B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sp>
        <p:nvSpPr>
          <p:cNvPr id="4" name="מציין מיקום של תאריך 3">
            <a:extLst>
              <a:ext uri="{FF2B5EF4-FFF2-40B4-BE49-F238E27FC236}">
                <a16:creationId xmlns:a16="http://schemas.microsoft.com/office/drawing/2014/main" id="{0B0D9F53-DBF4-411C-8EAE-5468BFE76D0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B62BBE-027B-42F1-B065-84317D76EDBB}" type="datetimeFigureOut">
              <a:rPr lang="he-IL" smtClean="0"/>
              <a:t>ה'/כסלו/תשפ"ג</a:t>
            </a:fld>
            <a:endParaRPr lang="he-IL"/>
          </a:p>
        </p:txBody>
      </p:sp>
      <p:sp>
        <p:nvSpPr>
          <p:cNvPr id="5" name="מציין מיקום של כותרת תחתונה 4">
            <a:extLst>
              <a:ext uri="{FF2B5EF4-FFF2-40B4-BE49-F238E27FC236}">
                <a16:creationId xmlns:a16="http://schemas.microsoft.com/office/drawing/2014/main" id="{4845AB70-059B-4FB0-AE8F-D3C1F343B9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987B56A7-C753-427A-A92D-05AD84D77864}"/>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7B77360-24AA-4A30-BF2E-4EDD4517D093}" type="slidenum">
              <a:rPr lang="he-IL" smtClean="0"/>
              <a:t>‹#›</a:t>
            </a:fld>
            <a:endParaRPr lang="he-IL"/>
          </a:p>
        </p:txBody>
      </p:sp>
      <p:cxnSp>
        <p:nvCxnSpPr>
          <p:cNvPr id="12" name="מחבר ישר 11">
            <a:extLst>
              <a:ext uri="{FF2B5EF4-FFF2-40B4-BE49-F238E27FC236}">
                <a16:creationId xmlns:a16="http://schemas.microsoft.com/office/drawing/2014/main" id="{2911C1E6-D7B6-4B19-8208-72A5D06A8E0D}"/>
              </a:ext>
            </a:extLst>
          </p:cNvPr>
          <p:cNvCxnSpPr/>
          <p:nvPr userDrawn="1"/>
        </p:nvCxnSpPr>
        <p:spPr>
          <a:xfrm>
            <a:off x="464234" y="5838092"/>
            <a:ext cx="11240086" cy="0"/>
          </a:xfrm>
          <a:prstGeom prst="line">
            <a:avLst/>
          </a:prstGeom>
          <a:ln w="1905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766684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4400" kern="1200">
          <a:solidFill>
            <a:schemeClr val="tx1"/>
          </a:solidFill>
          <a:latin typeface="David" panose="020E0502060401010101" pitchFamily="34" charset="-79"/>
          <a:ea typeface="+mj-ea"/>
          <a:cs typeface="David" panose="020E0502060401010101" pitchFamily="34" charset="-79"/>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David" panose="020E0502060401010101" pitchFamily="34" charset="-79"/>
          <a:ea typeface="+mn-ea"/>
          <a:cs typeface="David" panose="020E0502060401010101" pitchFamily="34" charset="-79"/>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David" panose="020E0502060401010101" pitchFamily="34" charset="-79"/>
          <a:ea typeface="+mn-ea"/>
          <a:cs typeface="David" panose="020E0502060401010101" pitchFamily="34" charset="-79"/>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David" panose="020E0502060401010101" pitchFamily="34" charset="-79"/>
          <a:ea typeface="+mn-ea"/>
          <a:cs typeface="David" panose="020E0502060401010101" pitchFamily="34" charset="-79"/>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David" panose="020E0502060401010101" pitchFamily="34" charset="-79"/>
          <a:ea typeface="+mn-ea"/>
          <a:cs typeface="David" panose="020E0502060401010101" pitchFamily="34" charset="-79"/>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David" panose="020E0502060401010101" pitchFamily="34" charset="-79"/>
          <a:ea typeface="+mn-ea"/>
          <a:cs typeface="David" panose="020E0502060401010101" pitchFamily="34" charset="-79"/>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C6F48D-5923-4979-A706-EB9746037AED}"/>
              </a:ext>
            </a:extLst>
          </p:cNvPr>
          <p:cNvSpPr>
            <a:spLocks noGrp="1"/>
          </p:cNvSpPr>
          <p:nvPr>
            <p:ph type="ctrTitle"/>
          </p:nvPr>
        </p:nvSpPr>
        <p:spPr/>
        <p:txBody>
          <a:bodyPr anchor="ctr">
            <a:normAutofit/>
          </a:bodyPr>
          <a:lstStyle/>
          <a:p>
            <a:r>
              <a:rPr lang="he-IL" dirty="0">
                <a:gradFill>
                  <a:gsLst>
                    <a:gs pos="47000">
                      <a:schemeClr val="accent1">
                        <a:lumMod val="75000"/>
                      </a:schemeClr>
                    </a:gs>
                    <a:gs pos="94000">
                      <a:schemeClr val="accent1">
                        <a:lumMod val="30000"/>
                        <a:lumOff val="70000"/>
                      </a:schemeClr>
                    </a:gs>
                  </a:gsLst>
                  <a:lin ang="5400000" scaled="1"/>
                </a:gradFill>
              </a:rPr>
              <a:t>תום שנת המס 2022 </a:t>
            </a:r>
            <a:br>
              <a:rPr lang="he-IL" dirty="0">
                <a:gradFill>
                  <a:gsLst>
                    <a:gs pos="47000">
                      <a:schemeClr val="accent1">
                        <a:lumMod val="75000"/>
                      </a:schemeClr>
                    </a:gs>
                    <a:gs pos="94000">
                      <a:schemeClr val="accent1">
                        <a:lumMod val="30000"/>
                        <a:lumOff val="70000"/>
                      </a:schemeClr>
                    </a:gs>
                  </a:gsLst>
                  <a:lin ang="5400000" scaled="1"/>
                </a:gradFill>
              </a:rPr>
            </a:br>
            <a:r>
              <a:rPr lang="he-IL" dirty="0">
                <a:gradFill>
                  <a:gsLst>
                    <a:gs pos="47000">
                      <a:schemeClr val="accent1">
                        <a:lumMod val="75000"/>
                      </a:schemeClr>
                    </a:gs>
                    <a:gs pos="94000">
                      <a:schemeClr val="accent1">
                        <a:lumMod val="30000"/>
                        <a:lumOff val="70000"/>
                      </a:schemeClr>
                    </a:gs>
                  </a:gsLst>
                  <a:lin ang="5400000" scaled="1"/>
                </a:gradFill>
              </a:rPr>
              <a:t>תחילת שנת המס 2023</a:t>
            </a:r>
          </a:p>
        </p:txBody>
      </p:sp>
      <p:sp>
        <p:nvSpPr>
          <p:cNvPr id="3" name="כותרת משנה 2">
            <a:extLst>
              <a:ext uri="{FF2B5EF4-FFF2-40B4-BE49-F238E27FC236}">
                <a16:creationId xmlns:a16="http://schemas.microsoft.com/office/drawing/2014/main" id="{D8939C06-4DE1-4104-8515-E62EA36B12AB}"/>
              </a:ext>
            </a:extLst>
          </p:cNvPr>
          <p:cNvSpPr>
            <a:spLocks noGrp="1"/>
          </p:cNvSpPr>
          <p:nvPr>
            <p:ph type="subTitle" idx="1"/>
          </p:nvPr>
        </p:nvSpPr>
        <p:spPr>
          <a:xfrm>
            <a:off x="1524000" y="3939663"/>
            <a:ext cx="9144000" cy="1655762"/>
          </a:xfrm>
        </p:spPr>
        <p:txBody>
          <a:bodyPr>
            <a:normAutofit fontScale="92500" lnSpcReduction="10000"/>
          </a:bodyPr>
          <a:lstStyle/>
          <a:p>
            <a:r>
              <a:rPr lang="he-IL" dirty="0">
                <a:solidFill>
                  <a:schemeClr val="accent1">
                    <a:lumMod val="75000"/>
                  </a:schemeClr>
                </a:solidFill>
              </a:rPr>
              <a:t>אוהד בוגנים, עו"ד (רו"ח)</a:t>
            </a:r>
          </a:p>
          <a:p>
            <a:r>
              <a:rPr lang="he-IL" dirty="0">
                <a:solidFill>
                  <a:schemeClr val="accent1">
                    <a:lumMod val="75000"/>
                  </a:schemeClr>
                </a:solidFill>
              </a:rPr>
              <a:t>אוהד בוגנים ושות', עורכי דין</a:t>
            </a:r>
          </a:p>
          <a:p>
            <a:r>
              <a:rPr lang="en-US" dirty="0">
                <a:solidFill>
                  <a:schemeClr val="accent1">
                    <a:lumMod val="75000"/>
                  </a:schemeClr>
                </a:solidFill>
              </a:rPr>
              <a:t>ohad@obtax.co.il</a:t>
            </a:r>
            <a:endParaRPr lang="he-IL" dirty="0">
              <a:solidFill>
                <a:schemeClr val="accent1">
                  <a:lumMod val="75000"/>
                </a:schemeClr>
              </a:solidFill>
            </a:endParaRPr>
          </a:p>
          <a:p>
            <a:r>
              <a:rPr lang="en-US" dirty="0">
                <a:solidFill>
                  <a:schemeClr val="accent1">
                    <a:lumMod val="75000"/>
                  </a:schemeClr>
                </a:solidFill>
              </a:rPr>
              <a:t>052-3542984</a:t>
            </a:r>
            <a:endParaRPr lang="he-IL" dirty="0">
              <a:solidFill>
                <a:schemeClr val="accent1">
                  <a:lumMod val="75000"/>
                </a:schemeClr>
              </a:solidFill>
            </a:endParaRPr>
          </a:p>
        </p:txBody>
      </p:sp>
      <p:sp>
        <p:nvSpPr>
          <p:cNvPr id="4" name="כותרת משנה 2">
            <a:extLst>
              <a:ext uri="{FF2B5EF4-FFF2-40B4-BE49-F238E27FC236}">
                <a16:creationId xmlns:a16="http://schemas.microsoft.com/office/drawing/2014/main" id="{F3391026-6D89-158D-0C2C-B0955E3DEBCA}"/>
              </a:ext>
            </a:extLst>
          </p:cNvPr>
          <p:cNvSpPr txBox="1">
            <a:spLocks/>
          </p:cNvSpPr>
          <p:nvPr/>
        </p:nvSpPr>
        <p:spPr>
          <a:xfrm>
            <a:off x="3805646" y="5930536"/>
            <a:ext cx="8007531" cy="722813"/>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David" panose="020E0502060401010101" pitchFamily="34" charset="-79"/>
                <a:ea typeface="+mn-ea"/>
                <a:cs typeface="David" panose="020E0502060401010101" pitchFamily="34" charset="-79"/>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David" panose="020E0502060401010101" pitchFamily="34" charset="-79"/>
                <a:ea typeface="+mn-ea"/>
                <a:cs typeface="David" panose="020E0502060401010101" pitchFamily="34" charset="-79"/>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David" panose="020E0502060401010101" pitchFamily="34" charset="-79"/>
                <a:ea typeface="+mn-ea"/>
                <a:cs typeface="David" panose="020E0502060401010101" pitchFamily="34" charset="-79"/>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David" panose="020E0502060401010101" pitchFamily="34" charset="-79"/>
                <a:ea typeface="+mn-ea"/>
                <a:cs typeface="David" panose="020E0502060401010101" pitchFamily="34" charset="-79"/>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David" panose="020E0502060401010101" pitchFamily="34" charset="-79"/>
                <a:ea typeface="+mn-ea"/>
                <a:cs typeface="David" panose="020E0502060401010101" pitchFamily="34" charset="-79"/>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he-IL" sz="1800" dirty="0">
                <a:solidFill>
                  <a:schemeClr val="accent1">
                    <a:lumMod val="75000"/>
                  </a:schemeClr>
                </a:solidFill>
              </a:rPr>
              <a:t>אין באמור במצגת זו כדי להוות חוות דעת ו/או ייעוץ משפטי בסוגיות הנידונות. </a:t>
            </a:r>
          </a:p>
          <a:p>
            <a:pPr algn="just"/>
            <a:r>
              <a:rPr lang="he-IL" sz="1800" dirty="0">
                <a:solidFill>
                  <a:schemeClr val="accent1">
                    <a:lumMod val="75000"/>
                  </a:schemeClr>
                </a:solidFill>
              </a:rPr>
              <a:t>יש להיוועץ עם מומחה מס לפני נקיטת צעדים משפטיים ו/או אחרים המסתמכים על מצגת זו.</a:t>
            </a:r>
          </a:p>
        </p:txBody>
      </p:sp>
    </p:spTree>
    <p:extLst>
      <p:ext uri="{BB962C8B-B14F-4D97-AF65-F5344CB8AC3E}">
        <p14:creationId xmlns:p14="http://schemas.microsoft.com/office/powerpoint/2010/main" val="39729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937B7B-4591-4CA4-8B51-C82E233D1B67}"/>
              </a:ext>
            </a:extLst>
          </p:cNvPr>
          <p:cNvSpPr>
            <a:spLocks noGrp="1"/>
          </p:cNvSpPr>
          <p:nvPr>
            <p:ph type="title"/>
          </p:nvPr>
        </p:nvSpPr>
        <p:spPr/>
        <p:txBody>
          <a:bodyPr/>
          <a:lstStyle/>
          <a:p>
            <a:r>
              <a:rPr lang="he-IL" dirty="0"/>
              <a:t>קיזוז הפסדים והפרשי שער</a:t>
            </a:r>
          </a:p>
        </p:txBody>
      </p:sp>
      <p:sp>
        <p:nvSpPr>
          <p:cNvPr id="3" name="מציין מיקום תוכן 2">
            <a:extLst>
              <a:ext uri="{FF2B5EF4-FFF2-40B4-BE49-F238E27FC236}">
                <a16:creationId xmlns:a16="http://schemas.microsoft.com/office/drawing/2014/main" id="{36EC9465-43C4-4C81-BB59-BF5851082C8A}"/>
              </a:ext>
            </a:extLst>
          </p:cNvPr>
          <p:cNvSpPr>
            <a:spLocks noGrp="1"/>
          </p:cNvSpPr>
          <p:nvPr>
            <p:ph idx="1"/>
          </p:nvPr>
        </p:nvSpPr>
        <p:spPr>
          <a:xfrm>
            <a:off x="1888067" y="1446848"/>
            <a:ext cx="9338733" cy="3499908"/>
          </a:xfrm>
        </p:spPr>
        <p:txBody>
          <a:bodyPr>
            <a:noAutofit/>
          </a:bodyPr>
          <a:lstStyle/>
          <a:p>
            <a:pPr marL="0" indent="0" algn="just" rtl="1">
              <a:lnSpc>
                <a:spcPct val="120000"/>
              </a:lnSpc>
              <a:spcBef>
                <a:spcPts val="360"/>
              </a:spcBef>
              <a:spcAft>
                <a:spcPts val="0"/>
              </a:spcAft>
              <a:buNone/>
            </a:pPr>
            <a:r>
              <a:rPr lang="he-IL" sz="1600" u="sng" dirty="0">
                <a:solidFill>
                  <a:srgbClr val="000000"/>
                </a:solidFill>
              </a:rPr>
              <a:t>סעיף 2 לפקודת מס הכנסה:</a:t>
            </a:r>
          </a:p>
          <a:p>
            <a:pPr marL="0" indent="0" algn="just" rtl="1">
              <a:spcBef>
                <a:spcPts val="360"/>
              </a:spcBef>
              <a:spcAft>
                <a:spcPts val="0"/>
              </a:spcAft>
              <a:buNone/>
            </a:pPr>
            <a:r>
              <a:rPr lang="he-IL" sz="1600" b="0" i="0" dirty="0">
                <a:solidFill>
                  <a:srgbClr val="000000"/>
                </a:solidFill>
                <a:effectLst/>
              </a:rPr>
              <a:t>"2. מס הכנסה יהא משתלם, בכפוף להוראות פקודה זו, לכל שנת מס, בשיעורים המפורטים להלן, על הכנסתו של אדם תושב ישראל שהופקה או שנצמחה בישראל או מחוץ לישראל ועל הכנסתו של אדם תושב חוץ שהופקה או שנצמחה בישראל, ממקורות אלה:</a:t>
            </a:r>
          </a:p>
          <a:p>
            <a:pPr marL="0" indent="0" algn="just" rtl="1">
              <a:spcBef>
                <a:spcPts val="360"/>
              </a:spcBef>
              <a:spcAft>
                <a:spcPts val="0"/>
              </a:spcAft>
              <a:buNone/>
            </a:pPr>
            <a:r>
              <a:rPr lang="he-IL" sz="1600" b="0" i="0" dirty="0">
                <a:solidFill>
                  <a:srgbClr val="000000"/>
                </a:solidFill>
                <a:effectLst/>
              </a:rPr>
              <a:t>(1) השתכרות או ריווח מכל עסק או משלח-יד שעסקו בו תקופת זמן כלשהי, או מעסקה או מעסק אקראי בעלי אופי מסחרי;</a:t>
            </a:r>
          </a:p>
          <a:p>
            <a:pPr marL="0" indent="0" algn="just" rtl="1">
              <a:spcBef>
                <a:spcPts val="360"/>
              </a:spcBef>
              <a:spcAft>
                <a:spcPts val="0"/>
              </a:spcAft>
              <a:buNone/>
            </a:pPr>
            <a:r>
              <a:rPr lang="he-IL" sz="1600" b="0" i="0" dirty="0">
                <a:solidFill>
                  <a:srgbClr val="000000"/>
                </a:solidFill>
                <a:effectLst/>
              </a:rPr>
              <a:t>(4) דיבידנד, לרבות דיבידנד המשתלם מתוך רווחי הון של חברה, ריבית, הפרשי הצמדה או דמי </a:t>
            </a:r>
            <a:r>
              <a:rPr lang="he-IL" sz="1600" b="0" i="0" dirty="0" err="1">
                <a:solidFill>
                  <a:srgbClr val="000000"/>
                </a:solidFill>
                <a:effectLst/>
              </a:rPr>
              <a:t>נכיון</a:t>
            </a:r>
            <a:r>
              <a:rPr lang="he-IL" sz="1600" b="0" i="0" dirty="0">
                <a:solidFill>
                  <a:srgbClr val="000000"/>
                </a:solidFill>
                <a:effectLst/>
              </a:rPr>
              <a:t>;"</a:t>
            </a:r>
          </a:p>
          <a:p>
            <a:pPr marL="0" indent="0" algn="just" rtl="1">
              <a:spcBef>
                <a:spcPts val="360"/>
              </a:spcBef>
              <a:spcAft>
                <a:spcPts val="0"/>
              </a:spcAft>
              <a:buNone/>
            </a:pPr>
            <a:r>
              <a:rPr lang="he-IL" sz="1600" b="0" i="0" u="sng" dirty="0">
                <a:solidFill>
                  <a:srgbClr val="000000"/>
                </a:solidFill>
                <a:effectLst/>
              </a:rPr>
              <a:t>הגדרת הפרשי הצמדה</a:t>
            </a:r>
          </a:p>
          <a:p>
            <a:pPr marL="0" indent="0" algn="just" rtl="1">
              <a:spcBef>
                <a:spcPts val="360"/>
              </a:spcBef>
              <a:spcAft>
                <a:spcPts val="0"/>
              </a:spcAft>
              <a:buNone/>
            </a:pPr>
            <a:r>
              <a:rPr lang="he-IL" sz="1600" b="0" i="0" dirty="0">
                <a:solidFill>
                  <a:srgbClr val="000000"/>
                </a:solidFill>
                <a:effectLst/>
              </a:rPr>
              <a:t>"הפרשי הצמדה" - כל סכום שנוסף לחוב או לסכום תביעה - עקב הצמדה לשער המטבע, למדד המחירים לצרכן או למדד אחר, לרבות הפרשי שער, ואולם לענין פטור ממס יראו כהפרשי הצמדה כל סכום שנוסף לחוב או לסכום תביעה עקב הצמדה לשער המטבע או למדד המחירים לצרכן, לרבות הפרשי שער;</a:t>
            </a:r>
          </a:p>
          <a:p>
            <a:pPr marL="0" indent="0" algn="just" rtl="1">
              <a:spcBef>
                <a:spcPts val="360"/>
              </a:spcBef>
              <a:spcAft>
                <a:spcPts val="0"/>
              </a:spcAft>
              <a:buNone/>
            </a:pPr>
            <a:r>
              <a:rPr lang="he-IL" sz="1600" b="0" i="0" dirty="0">
                <a:solidFill>
                  <a:srgbClr val="000000"/>
                </a:solidFill>
                <a:effectLst/>
              </a:rPr>
              <a:t>"הפרשי שער" - סכום שנוסף עקב שינוי בשער החליפין לקרן </a:t>
            </a:r>
            <a:r>
              <a:rPr lang="he-IL" sz="1600" b="0" i="0" dirty="0" err="1">
                <a:solidFill>
                  <a:srgbClr val="000000"/>
                </a:solidFill>
                <a:effectLst/>
              </a:rPr>
              <a:t>מילווה</a:t>
            </a:r>
            <a:r>
              <a:rPr lang="he-IL" sz="1600" b="0" i="0" dirty="0">
                <a:solidFill>
                  <a:srgbClr val="000000"/>
                </a:solidFill>
                <a:effectLst/>
              </a:rPr>
              <a:t>, שהיא פקדון במטבע חוץ או שהיא הלוואה שיש להחזירה במטבע חוץ;</a:t>
            </a:r>
          </a:p>
          <a:p>
            <a:pPr marL="0" indent="0">
              <a:buNone/>
            </a:pPr>
            <a:r>
              <a:rPr lang="he-IL" sz="1600" u="sng" dirty="0">
                <a:solidFill>
                  <a:srgbClr val="000000"/>
                </a:solidFill>
              </a:rPr>
              <a:t>סעיף 8ג לפקודת מס הכנסה</a:t>
            </a:r>
            <a:endParaRPr lang="he-IL" sz="1600" b="0" i="0" u="sng" dirty="0">
              <a:solidFill>
                <a:srgbClr val="000000"/>
              </a:solidFill>
              <a:effectLst/>
            </a:endParaRPr>
          </a:p>
          <a:p>
            <a:pPr marL="0" indent="0">
              <a:buNone/>
            </a:pPr>
            <a:r>
              <a:rPr lang="he-IL" sz="1600" b="0" i="0" dirty="0">
                <a:solidFill>
                  <a:srgbClr val="000000"/>
                </a:solidFill>
                <a:effectLst/>
              </a:rPr>
              <a:t>"8ג. הכנסתו של אדם מהפרשי שער תיחשב כהכנסה בשנת המס שבה נצברה גם כשהדיווח הוא על בסיס מזומנים.</a:t>
            </a:r>
            <a:r>
              <a:rPr lang="he-IL" sz="1600" dirty="0">
                <a:solidFill>
                  <a:srgbClr val="000000"/>
                </a:solidFill>
              </a:rPr>
              <a:t>"</a:t>
            </a:r>
            <a:endParaRPr lang="he-IL" sz="1600" b="0" i="0" dirty="0">
              <a:solidFill>
                <a:srgbClr val="000000"/>
              </a:solidFill>
              <a:effectLst/>
            </a:endParaRPr>
          </a:p>
          <a:p>
            <a:pPr marL="0" indent="0">
              <a:buNone/>
            </a:pPr>
            <a:r>
              <a:rPr lang="he-IL" sz="1600" b="0" i="0" dirty="0">
                <a:solidFill>
                  <a:srgbClr val="000000"/>
                </a:solidFill>
                <a:effectLst/>
              </a:rPr>
              <a:t>ע"א 2810/13 </a:t>
            </a:r>
            <a:r>
              <a:rPr lang="he-IL" sz="1600" b="1" i="0" dirty="0">
                <a:solidFill>
                  <a:srgbClr val="000000"/>
                </a:solidFill>
                <a:effectLst/>
              </a:rPr>
              <a:t>חברת מגדניית הדר בע"מ ואח' נ' פקיד שומה ירושלים</a:t>
            </a:r>
          </a:p>
        </p:txBody>
      </p:sp>
    </p:spTree>
    <p:extLst>
      <p:ext uri="{BB962C8B-B14F-4D97-AF65-F5344CB8AC3E}">
        <p14:creationId xmlns:p14="http://schemas.microsoft.com/office/powerpoint/2010/main" val="143717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937B7B-4591-4CA4-8B51-C82E233D1B67}"/>
              </a:ext>
            </a:extLst>
          </p:cNvPr>
          <p:cNvSpPr>
            <a:spLocks noGrp="1"/>
          </p:cNvSpPr>
          <p:nvPr>
            <p:ph type="title"/>
          </p:nvPr>
        </p:nvSpPr>
        <p:spPr/>
        <p:txBody>
          <a:bodyPr/>
          <a:lstStyle/>
          <a:p>
            <a:r>
              <a:rPr lang="he-IL" dirty="0"/>
              <a:t>קיזוז הפסדים והפרשי שער</a:t>
            </a:r>
          </a:p>
        </p:txBody>
      </p:sp>
      <p:sp>
        <p:nvSpPr>
          <p:cNvPr id="3" name="מציין מיקום תוכן 2">
            <a:extLst>
              <a:ext uri="{FF2B5EF4-FFF2-40B4-BE49-F238E27FC236}">
                <a16:creationId xmlns:a16="http://schemas.microsoft.com/office/drawing/2014/main" id="{36EC9465-43C4-4C81-BB59-BF5851082C8A}"/>
              </a:ext>
            </a:extLst>
          </p:cNvPr>
          <p:cNvSpPr>
            <a:spLocks noGrp="1"/>
          </p:cNvSpPr>
          <p:nvPr>
            <p:ph idx="1"/>
          </p:nvPr>
        </p:nvSpPr>
        <p:spPr>
          <a:xfrm>
            <a:off x="1888067" y="1690688"/>
            <a:ext cx="9338733" cy="3499908"/>
          </a:xfrm>
        </p:spPr>
        <p:txBody>
          <a:bodyPr>
            <a:noAutofit/>
          </a:bodyPr>
          <a:lstStyle/>
          <a:p>
            <a:pPr marL="0" indent="0" algn="just" rtl="1">
              <a:spcBef>
                <a:spcPts val="360"/>
              </a:spcBef>
              <a:spcAft>
                <a:spcPts val="0"/>
              </a:spcAft>
              <a:buNone/>
            </a:pPr>
            <a:r>
              <a:rPr lang="he-IL" sz="1600" b="0" i="0" u="sng" dirty="0">
                <a:solidFill>
                  <a:srgbClr val="000000"/>
                </a:solidFill>
                <a:effectLst/>
              </a:rPr>
              <a:t>סעיף 17 לפקודת מס הכנסה</a:t>
            </a:r>
          </a:p>
          <a:p>
            <a:pPr marL="0" indent="0" algn="just" rtl="1">
              <a:spcBef>
                <a:spcPts val="360"/>
              </a:spcBef>
              <a:spcAft>
                <a:spcPts val="0"/>
              </a:spcAft>
              <a:buNone/>
            </a:pPr>
            <a:r>
              <a:rPr lang="he-IL" sz="1600" b="0" i="0" dirty="0">
                <a:solidFill>
                  <a:srgbClr val="000000"/>
                </a:solidFill>
                <a:effectLst/>
              </a:rPr>
              <a:t>"17. לשם בירור הכנסתו החייבת של אדם ינוכו, זולת אם הניכוי הוגבל או לא הותר על פי סעיף 31, יציאות והוצאות שיצאו כולן בייצור הכנסתו בשנת המס ולשם כך בלבד, לרבות –</a:t>
            </a:r>
            <a:endParaRPr lang="he-IL" sz="1600" dirty="0">
              <a:solidFill>
                <a:srgbClr val="000000"/>
              </a:solidFill>
            </a:endParaRPr>
          </a:p>
          <a:p>
            <a:pPr marL="0" indent="0" algn="just" rtl="1">
              <a:spcBef>
                <a:spcPts val="360"/>
              </a:spcBef>
              <a:spcAft>
                <a:spcPts val="0"/>
              </a:spcAft>
              <a:buNone/>
            </a:pPr>
            <a:r>
              <a:rPr lang="he-IL" sz="1600" b="0" i="0" dirty="0">
                <a:solidFill>
                  <a:srgbClr val="000000"/>
                </a:solidFill>
                <a:effectLst/>
              </a:rPr>
              <a:t>(1)(א) סכומים המשתלמים בתור ריבית או הפרשי הצמדה על כסף שלווה, אם נוכח פקיד השומה שהם משתלמים על הון ששימש בהשגת הכנסה;"</a:t>
            </a:r>
          </a:p>
          <a:p>
            <a:pPr marL="0" indent="0" algn="just" rtl="1">
              <a:lnSpc>
                <a:spcPct val="120000"/>
              </a:lnSpc>
              <a:spcBef>
                <a:spcPts val="360"/>
              </a:spcBef>
              <a:spcAft>
                <a:spcPts val="0"/>
              </a:spcAft>
              <a:buNone/>
            </a:pPr>
            <a:endParaRPr lang="he-IL" sz="1600" b="0" i="0" u="sng" dirty="0">
              <a:solidFill>
                <a:srgbClr val="000000"/>
              </a:solidFill>
              <a:effectLst/>
            </a:endParaRPr>
          </a:p>
          <a:p>
            <a:pPr marL="0" indent="0" algn="just" rtl="1">
              <a:lnSpc>
                <a:spcPct val="120000"/>
              </a:lnSpc>
              <a:spcBef>
                <a:spcPts val="360"/>
              </a:spcBef>
              <a:spcAft>
                <a:spcPts val="0"/>
              </a:spcAft>
              <a:buNone/>
            </a:pPr>
            <a:r>
              <a:rPr lang="he-IL" sz="1600" b="0" i="0" u="sng" dirty="0">
                <a:solidFill>
                  <a:srgbClr val="000000"/>
                </a:solidFill>
                <a:effectLst/>
              </a:rPr>
              <a:t>סעיף 28 לפקודת מס הכנסה:</a:t>
            </a:r>
          </a:p>
          <a:p>
            <a:pPr marL="0" indent="0" algn="just" rtl="1">
              <a:spcBef>
                <a:spcPts val="360"/>
              </a:spcBef>
              <a:spcAft>
                <a:spcPts val="0"/>
              </a:spcAft>
              <a:buNone/>
            </a:pPr>
            <a:r>
              <a:rPr lang="he-IL" sz="1600" b="0" i="0" dirty="0">
                <a:solidFill>
                  <a:srgbClr val="000000"/>
                </a:solidFill>
                <a:effectLst/>
              </a:rPr>
              <a:t>"28. (א) הפסד שהיה לאדם בעסק או במשלח-יד בשנת המס ושאילו היה ריווח היה נישום לפי פקודה זו, ניתן לקיזוז כנגד סך כל הכנסתו החייבת של אותו אדם ממקורות אחרים באותה שנת מס.</a:t>
            </a:r>
          </a:p>
          <a:p>
            <a:pPr marL="0" indent="0" algn="just" rtl="1">
              <a:spcBef>
                <a:spcPts val="360"/>
              </a:spcBef>
              <a:spcAft>
                <a:spcPts val="0"/>
              </a:spcAft>
              <a:buNone/>
            </a:pPr>
            <a:r>
              <a:rPr lang="he-IL" sz="1600" b="0" i="0" dirty="0">
                <a:solidFill>
                  <a:srgbClr val="000000"/>
                </a:solidFill>
                <a:effectLst/>
              </a:rPr>
              <a:t>(ב)  מקום שלא ניתן לקזז את כל ההפסד בשנת מס כאמור, יועבר סכום ההפסד שלא קוזז לשנים הבאות בזו אחר זו ויקוזז כנגד סך כל הכנסתו החייבת של אותו אדם באותן השנים מעסק או משלח יד, לרבות ריווח הון בעסק או משלח יד, או שיקוזז כנגד סך כל הכנסתו החייבת של אותו אדם, באותן השנים, לפי סעיף 2(2) בהתקיים כל התנאים המפורטים להלן, והכל ובלבד שאם ניתן לקזז את ההפסד באחת השנים, לא יותר לקזזו בשנה שלאחריה: ..."</a:t>
            </a:r>
          </a:p>
        </p:txBody>
      </p:sp>
    </p:spTree>
    <p:extLst>
      <p:ext uri="{BB962C8B-B14F-4D97-AF65-F5344CB8AC3E}">
        <p14:creationId xmlns:p14="http://schemas.microsoft.com/office/powerpoint/2010/main" val="275209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6A7F9CA-C1D8-47FA-41CC-10531CCD8EAE}"/>
              </a:ext>
            </a:extLst>
          </p:cNvPr>
          <p:cNvSpPr>
            <a:spLocks noGrp="1"/>
          </p:cNvSpPr>
          <p:nvPr>
            <p:ph type="title"/>
          </p:nvPr>
        </p:nvSpPr>
        <p:spPr/>
        <p:txBody>
          <a:bodyPr/>
          <a:lstStyle/>
          <a:p>
            <a:r>
              <a:rPr lang="he-IL" dirty="0"/>
              <a:t>קיזוז הכנסות מהפרשי שער</a:t>
            </a:r>
          </a:p>
        </p:txBody>
      </p:sp>
      <p:sp>
        <p:nvSpPr>
          <p:cNvPr id="3" name="מציין מיקום תוכן 2">
            <a:extLst>
              <a:ext uri="{FF2B5EF4-FFF2-40B4-BE49-F238E27FC236}">
                <a16:creationId xmlns:a16="http://schemas.microsoft.com/office/drawing/2014/main" id="{03711374-20FD-58D1-33D6-0F51F40645B0}"/>
              </a:ext>
            </a:extLst>
          </p:cNvPr>
          <p:cNvSpPr>
            <a:spLocks noGrp="1"/>
          </p:cNvSpPr>
          <p:nvPr>
            <p:ph idx="1"/>
          </p:nvPr>
        </p:nvSpPr>
        <p:spPr>
          <a:xfrm>
            <a:off x="838200" y="1616617"/>
            <a:ext cx="10515600" cy="4351338"/>
          </a:xfrm>
        </p:spPr>
        <p:txBody>
          <a:bodyPr>
            <a:noAutofit/>
          </a:bodyPr>
          <a:lstStyle/>
          <a:p>
            <a:r>
              <a:rPr lang="he-IL" sz="2000" dirty="0"/>
              <a:t>ע"א 159/79 </a:t>
            </a:r>
            <a:r>
              <a:rPr lang="he-IL" sz="2000" b="1" dirty="0" err="1"/>
              <a:t>קי.בי.ע</a:t>
            </a:r>
            <a:r>
              <a:rPr lang="he-IL" sz="2000" b="1" dirty="0"/>
              <a:t>. קבוצת בוני ערים בע"מ נ' פקיד השומה למפעלים גדולים</a:t>
            </a:r>
            <a:endParaRPr lang="he-IL" sz="2000" dirty="0"/>
          </a:p>
          <a:p>
            <a:pPr marL="269875" indent="0">
              <a:buNone/>
              <a:tabLst>
                <a:tab pos="539750" algn="l"/>
              </a:tabLst>
            </a:pPr>
            <a:r>
              <a:rPr lang="he-IL" sz="2000" dirty="0"/>
              <a:t>"(א) מבחן האינטגראליות - האם הפעילות שהניבה את ההכנסה היא חלק אינטגראלי מעיסוקיה הרגילים של החברה; (ב) מבחן הניתוק - האם נותק הכסף שהושקע ממחזור העסקים של החברה. כאשר המענה למבחנים אלה הוא חיובי ושלילי, בהתאמה, אזי יש לראות בהכנסה כ"הכנסה מעסק"."</a:t>
            </a:r>
          </a:p>
          <a:p>
            <a:endParaRPr lang="he-IL" sz="2000" dirty="0"/>
          </a:p>
          <a:p>
            <a:r>
              <a:rPr lang="he-IL" sz="2000" dirty="0"/>
              <a:t>ע"א 638/85 </a:t>
            </a:r>
            <a:r>
              <a:rPr lang="he-IL" sz="2000" b="1" dirty="0"/>
              <a:t>פקיד שומה למפעלים גדולים נ' מלון פלאזה תל אביב בע"מ</a:t>
            </a:r>
            <a:endParaRPr lang="he-IL" sz="2000" dirty="0"/>
          </a:p>
          <a:p>
            <a:pPr marL="269875" indent="0">
              <a:buNone/>
              <a:tabLst>
                <a:tab pos="539750" algn="l"/>
              </a:tabLst>
            </a:pPr>
            <a:r>
              <a:rPr lang="he-IL" sz="2000" dirty="0"/>
              <a:t>"שלושה תנאים מצטברים הנדרשים על מנת שיראו בהפרשי הצמדה וריבית כ"הכנסה מעסק": (א) ההון שהניב את הפרשי ההצמדה והריבית מקורו בהכנסות הנישום מפעילותו העיקרית; (ב) ההון המושקע צריך להיות קשור ישירות להתחייבויותיו של הנישום; (ג) משך ההשקעה הוא קצר, ומימוש ההשקעה נועד לשימוש בפעילותו השוטפת של העסק"</a:t>
            </a:r>
          </a:p>
          <a:p>
            <a:pPr marL="269875" indent="0">
              <a:buNone/>
              <a:tabLst>
                <a:tab pos="539750" algn="l"/>
              </a:tabLst>
            </a:pPr>
            <a:endParaRPr lang="he-IL" sz="2000" dirty="0"/>
          </a:p>
          <a:p>
            <a:r>
              <a:rPr lang="he-IL" sz="2000" b="0" i="0" dirty="0">
                <a:solidFill>
                  <a:srgbClr val="000000"/>
                </a:solidFill>
                <a:effectLst/>
              </a:rPr>
              <a:t>ע"א 2810/13 </a:t>
            </a:r>
            <a:r>
              <a:rPr lang="he-IL" sz="2000" b="1" i="0" dirty="0">
                <a:solidFill>
                  <a:srgbClr val="000000"/>
                </a:solidFill>
                <a:effectLst/>
              </a:rPr>
              <a:t>חברת מגדניית הדר בע"מ ואח' נ' פקיד שומה ירושלים</a:t>
            </a:r>
          </a:p>
          <a:p>
            <a:endParaRPr lang="he-IL" sz="2000" dirty="0"/>
          </a:p>
        </p:txBody>
      </p:sp>
    </p:spTree>
    <p:extLst>
      <p:ext uri="{BB962C8B-B14F-4D97-AF65-F5344CB8AC3E}">
        <p14:creationId xmlns:p14="http://schemas.microsoft.com/office/powerpoint/2010/main" val="2792698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C6F48D-5923-4979-A706-EB9746037AED}"/>
              </a:ext>
            </a:extLst>
          </p:cNvPr>
          <p:cNvSpPr>
            <a:spLocks noGrp="1"/>
          </p:cNvSpPr>
          <p:nvPr>
            <p:ph type="ctrTitle"/>
          </p:nvPr>
        </p:nvSpPr>
        <p:spPr/>
        <p:txBody>
          <a:bodyPr anchor="ctr">
            <a:normAutofit/>
          </a:bodyPr>
          <a:lstStyle/>
          <a:p>
            <a:r>
              <a:rPr lang="he-IL" dirty="0">
                <a:gradFill>
                  <a:gsLst>
                    <a:gs pos="47000">
                      <a:schemeClr val="accent1">
                        <a:lumMod val="75000"/>
                      </a:schemeClr>
                    </a:gs>
                    <a:gs pos="94000">
                      <a:schemeClr val="accent1">
                        <a:lumMod val="30000"/>
                        <a:lumOff val="70000"/>
                      </a:schemeClr>
                    </a:gs>
                  </a:gsLst>
                  <a:lin ang="5400000" scaled="1"/>
                </a:gradFill>
              </a:rPr>
              <a:t>שינויי מבנה</a:t>
            </a:r>
          </a:p>
        </p:txBody>
      </p:sp>
    </p:spTree>
    <p:extLst>
      <p:ext uri="{BB962C8B-B14F-4D97-AF65-F5344CB8AC3E}">
        <p14:creationId xmlns:p14="http://schemas.microsoft.com/office/powerpoint/2010/main" val="3813997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937B7B-4591-4CA4-8B51-C82E233D1B67}"/>
              </a:ext>
            </a:extLst>
          </p:cNvPr>
          <p:cNvSpPr>
            <a:spLocks noGrp="1"/>
          </p:cNvSpPr>
          <p:nvPr>
            <p:ph type="title"/>
          </p:nvPr>
        </p:nvSpPr>
        <p:spPr>
          <a:xfrm>
            <a:off x="838200" y="190945"/>
            <a:ext cx="10515600" cy="1325563"/>
          </a:xfrm>
        </p:spPr>
        <p:txBody>
          <a:bodyPr/>
          <a:lstStyle/>
          <a:p>
            <a:r>
              <a:rPr lang="he-IL" dirty="0"/>
              <a:t>שינויי מבנה - תנאים מקדמיים</a:t>
            </a:r>
          </a:p>
        </p:txBody>
      </p:sp>
      <p:sp>
        <p:nvSpPr>
          <p:cNvPr id="3" name="מציין מיקום תוכן 2">
            <a:extLst>
              <a:ext uri="{FF2B5EF4-FFF2-40B4-BE49-F238E27FC236}">
                <a16:creationId xmlns:a16="http://schemas.microsoft.com/office/drawing/2014/main" id="{36EC9465-43C4-4C81-BB59-BF5851082C8A}"/>
              </a:ext>
            </a:extLst>
          </p:cNvPr>
          <p:cNvSpPr>
            <a:spLocks noGrp="1"/>
          </p:cNvSpPr>
          <p:nvPr>
            <p:ph idx="1"/>
          </p:nvPr>
        </p:nvSpPr>
        <p:spPr>
          <a:xfrm>
            <a:off x="2015067" y="1516508"/>
            <a:ext cx="9338733" cy="3499908"/>
          </a:xfrm>
        </p:spPr>
        <p:txBody>
          <a:bodyPr>
            <a:noAutofit/>
          </a:bodyPr>
          <a:lstStyle/>
          <a:p>
            <a:pPr marL="0" indent="0" algn="just" rtl="1">
              <a:lnSpc>
                <a:spcPct val="120000"/>
              </a:lnSpc>
              <a:spcBef>
                <a:spcPts val="360"/>
              </a:spcBef>
              <a:spcAft>
                <a:spcPts val="0"/>
              </a:spcAft>
              <a:buNone/>
            </a:pPr>
            <a:r>
              <a:rPr lang="he-IL" sz="1400" b="1" dirty="0">
                <a:solidFill>
                  <a:srgbClr val="000000"/>
                </a:solidFill>
              </a:rPr>
              <a:t>א. תכלית עסקית וכלכלית</a:t>
            </a:r>
          </a:p>
          <a:p>
            <a:pPr algn="just">
              <a:lnSpc>
                <a:spcPct val="120000"/>
              </a:lnSpc>
              <a:spcBef>
                <a:spcPts val="360"/>
              </a:spcBef>
            </a:pPr>
            <a:r>
              <a:rPr lang="he-IL" sz="1400" b="0" i="0" dirty="0">
                <a:solidFill>
                  <a:srgbClr val="000000"/>
                </a:solidFill>
                <a:effectLst/>
              </a:rPr>
              <a:t>צמצום וחסכון במשאבים;</a:t>
            </a:r>
          </a:p>
          <a:p>
            <a:pPr algn="just">
              <a:lnSpc>
                <a:spcPct val="120000"/>
              </a:lnSpc>
              <a:spcBef>
                <a:spcPts val="360"/>
              </a:spcBef>
            </a:pPr>
            <a:r>
              <a:rPr lang="he-IL" sz="1400" b="0" i="0" dirty="0">
                <a:solidFill>
                  <a:srgbClr val="000000"/>
                </a:solidFill>
                <a:effectLst/>
              </a:rPr>
              <a:t>פיתוח עסקי;</a:t>
            </a:r>
          </a:p>
          <a:p>
            <a:pPr algn="just">
              <a:lnSpc>
                <a:spcPct val="120000"/>
              </a:lnSpc>
              <a:spcBef>
                <a:spcPts val="360"/>
              </a:spcBef>
            </a:pPr>
            <a:r>
              <a:rPr lang="he-IL" sz="1400" b="0" i="0" dirty="0">
                <a:solidFill>
                  <a:srgbClr val="000000"/>
                </a:solidFill>
                <a:effectLst/>
              </a:rPr>
              <a:t>סדר בקבוצת חברות כך שתהיה הפרדה של ישויות כלכליות לפי תחומי פעילות;</a:t>
            </a:r>
          </a:p>
          <a:p>
            <a:pPr algn="just">
              <a:lnSpc>
                <a:spcPct val="120000"/>
              </a:lnSpc>
              <a:spcBef>
                <a:spcPts val="360"/>
              </a:spcBef>
            </a:pPr>
            <a:r>
              <a:rPr lang="he-IL" sz="1400" b="0" i="0" dirty="0">
                <a:solidFill>
                  <a:srgbClr val="000000"/>
                </a:solidFill>
                <a:effectLst/>
              </a:rPr>
              <a:t>סינרגיה בין הפעילויות - שיתוף בידע, טכנולוגיה, משאבים, שירות כולל (הוליסטי);</a:t>
            </a:r>
          </a:p>
          <a:p>
            <a:pPr algn="just">
              <a:lnSpc>
                <a:spcPct val="120000"/>
              </a:lnSpc>
              <a:spcBef>
                <a:spcPts val="360"/>
              </a:spcBef>
            </a:pPr>
            <a:r>
              <a:rPr lang="he-IL" sz="1400" b="0" i="0" dirty="0">
                <a:solidFill>
                  <a:srgbClr val="000000"/>
                </a:solidFill>
                <a:effectLst/>
              </a:rPr>
              <a:t>הפיכת השקעה לנזילה באמצעות מיזוג לתוך שלד בורסאי או חברה ציבורית;</a:t>
            </a:r>
          </a:p>
          <a:p>
            <a:pPr algn="just">
              <a:lnSpc>
                <a:spcPct val="120000"/>
              </a:lnSpc>
              <a:spcBef>
                <a:spcPts val="360"/>
              </a:spcBef>
            </a:pPr>
            <a:r>
              <a:rPr lang="he-IL" sz="1400" b="0" i="0" dirty="0">
                <a:solidFill>
                  <a:srgbClr val="000000"/>
                </a:solidFill>
                <a:effectLst/>
              </a:rPr>
              <a:t>גיוס משקיעים;</a:t>
            </a:r>
          </a:p>
          <a:p>
            <a:pPr algn="just">
              <a:lnSpc>
                <a:spcPct val="120000"/>
              </a:lnSpc>
              <a:spcBef>
                <a:spcPts val="360"/>
              </a:spcBef>
            </a:pPr>
            <a:r>
              <a:rPr lang="he-IL" sz="1400" b="0" i="0" dirty="0">
                <a:solidFill>
                  <a:srgbClr val="000000"/>
                </a:solidFill>
                <a:effectLst/>
              </a:rPr>
              <a:t>התמודדות טובה יותר בתחרות מול צדדים שלישיים;</a:t>
            </a:r>
          </a:p>
          <a:p>
            <a:pPr marL="0" indent="0" algn="just" rtl="1">
              <a:lnSpc>
                <a:spcPct val="120000"/>
              </a:lnSpc>
              <a:spcBef>
                <a:spcPts val="360"/>
              </a:spcBef>
              <a:spcAft>
                <a:spcPts val="0"/>
              </a:spcAft>
              <a:buNone/>
            </a:pPr>
            <a:r>
              <a:rPr lang="he-IL" sz="1400" b="1" dirty="0">
                <a:solidFill>
                  <a:srgbClr val="000000"/>
                </a:solidFill>
              </a:rPr>
              <a:t>ב. הימנעות ממס או הפחתת מס בלתי נאותה אינה מהמטרות העיקריות של שינוי המבנה</a:t>
            </a:r>
            <a:endParaRPr lang="he-IL" sz="1400" b="1" i="0" dirty="0">
              <a:solidFill>
                <a:srgbClr val="000000"/>
              </a:solidFill>
              <a:effectLst/>
            </a:endParaRPr>
          </a:p>
          <a:p>
            <a:pPr marL="0" indent="0" algn="just" rtl="1">
              <a:lnSpc>
                <a:spcPct val="120000"/>
              </a:lnSpc>
              <a:spcBef>
                <a:spcPts val="360"/>
              </a:spcBef>
              <a:spcAft>
                <a:spcPts val="0"/>
              </a:spcAft>
              <a:buNone/>
            </a:pPr>
            <a:endParaRPr lang="he-IL" sz="1400" dirty="0">
              <a:solidFill>
                <a:srgbClr val="000000"/>
              </a:solidFill>
            </a:endParaRPr>
          </a:p>
          <a:p>
            <a:pPr marL="0" indent="0" algn="just" rtl="1">
              <a:lnSpc>
                <a:spcPct val="120000"/>
              </a:lnSpc>
              <a:spcBef>
                <a:spcPts val="360"/>
              </a:spcBef>
              <a:spcAft>
                <a:spcPts val="0"/>
              </a:spcAft>
              <a:buNone/>
            </a:pPr>
            <a:r>
              <a:rPr lang="he-IL" sz="1400" b="1" dirty="0">
                <a:solidFill>
                  <a:srgbClr val="000000"/>
                </a:solidFill>
              </a:rPr>
              <a:t>ג. מועד שינוי מבנה:</a:t>
            </a:r>
          </a:p>
          <a:p>
            <a:pPr algn="just">
              <a:lnSpc>
                <a:spcPct val="120000"/>
              </a:lnSpc>
              <a:spcBef>
                <a:spcPts val="360"/>
              </a:spcBef>
            </a:pPr>
            <a:r>
              <a:rPr lang="he-IL" sz="1400" b="0" i="0" dirty="0">
                <a:solidFill>
                  <a:srgbClr val="000000"/>
                </a:solidFill>
                <a:effectLst/>
              </a:rPr>
              <a:t>דיווח עצמי - תום שנת המס (31 בדצמבר). </a:t>
            </a:r>
          </a:p>
          <a:p>
            <a:pPr algn="just">
              <a:lnSpc>
                <a:spcPct val="120000"/>
              </a:lnSpc>
              <a:spcBef>
                <a:spcPts val="360"/>
              </a:spcBef>
            </a:pPr>
            <a:r>
              <a:rPr lang="he-IL" sz="1400" dirty="0">
                <a:solidFill>
                  <a:srgbClr val="000000"/>
                </a:solidFill>
              </a:rPr>
              <a:t>החלטת מיסוי - בתום כל רבעון </a:t>
            </a:r>
            <a:r>
              <a:rPr lang="he-IL" sz="1400" dirty="0" err="1">
                <a:solidFill>
                  <a:srgbClr val="000000"/>
                </a:solidFill>
              </a:rPr>
              <a:t>קלנדרי</a:t>
            </a:r>
            <a:r>
              <a:rPr lang="he-IL" sz="1400" dirty="0">
                <a:solidFill>
                  <a:srgbClr val="000000"/>
                </a:solidFill>
              </a:rPr>
              <a:t>.</a:t>
            </a:r>
            <a:endParaRPr lang="he-IL" sz="1400" b="0" i="0" dirty="0">
              <a:solidFill>
                <a:srgbClr val="000000"/>
              </a:solidFill>
              <a:effectLst/>
            </a:endParaRPr>
          </a:p>
        </p:txBody>
      </p:sp>
    </p:spTree>
    <p:extLst>
      <p:ext uri="{BB962C8B-B14F-4D97-AF65-F5344CB8AC3E}">
        <p14:creationId xmlns:p14="http://schemas.microsoft.com/office/powerpoint/2010/main" val="3256940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CFF9BCF-DBF9-F2C8-C375-9B30B6FA1EE1}"/>
              </a:ext>
            </a:extLst>
          </p:cNvPr>
          <p:cNvSpPr>
            <a:spLocks noGrp="1"/>
          </p:cNvSpPr>
          <p:nvPr>
            <p:ph type="title"/>
          </p:nvPr>
        </p:nvSpPr>
        <p:spPr/>
        <p:txBody>
          <a:bodyPr/>
          <a:lstStyle/>
          <a:p>
            <a:r>
              <a:rPr lang="he-IL" dirty="0"/>
              <a:t>מיזוג חברות - סעיף 103 לפקודת מס הכנסה</a:t>
            </a:r>
          </a:p>
        </p:txBody>
      </p:sp>
      <p:grpSp>
        <p:nvGrpSpPr>
          <p:cNvPr id="22" name="קבוצה 21">
            <a:extLst>
              <a:ext uri="{FF2B5EF4-FFF2-40B4-BE49-F238E27FC236}">
                <a16:creationId xmlns:a16="http://schemas.microsoft.com/office/drawing/2014/main" id="{4E30FF65-D75F-1879-6DC3-7743CB10A40F}"/>
              </a:ext>
            </a:extLst>
          </p:cNvPr>
          <p:cNvGrpSpPr/>
          <p:nvPr/>
        </p:nvGrpSpPr>
        <p:grpSpPr>
          <a:xfrm>
            <a:off x="7319555" y="2569028"/>
            <a:ext cx="3483428" cy="1432266"/>
            <a:chOff x="7319555" y="2569028"/>
            <a:chExt cx="3483428" cy="1432266"/>
          </a:xfrm>
        </p:grpSpPr>
        <p:grpSp>
          <p:nvGrpSpPr>
            <p:cNvPr id="15" name="קבוצה 14">
              <a:extLst>
                <a:ext uri="{FF2B5EF4-FFF2-40B4-BE49-F238E27FC236}">
                  <a16:creationId xmlns:a16="http://schemas.microsoft.com/office/drawing/2014/main" id="{3A6EB1CC-32FA-A32C-637D-A974E3D5CE9A}"/>
                </a:ext>
              </a:extLst>
            </p:cNvPr>
            <p:cNvGrpSpPr/>
            <p:nvPr/>
          </p:nvGrpSpPr>
          <p:grpSpPr>
            <a:xfrm>
              <a:off x="7319555" y="2569028"/>
              <a:ext cx="3483428" cy="1432266"/>
              <a:chOff x="7293429" y="2569028"/>
              <a:chExt cx="3483428" cy="1432266"/>
            </a:xfrm>
          </p:grpSpPr>
          <p:sp>
            <p:nvSpPr>
              <p:cNvPr id="4" name="מלבן 3">
                <a:extLst>
                  <a:ext uri="{FF2B5EF4-FFF2-40B4-BE49-F238E27FC236}">
                    <a16:creationId xmlns:a16="http://schemas.microsoft.com/office/drawing/2014/main" id="{2FF63C67-1FC6-2763-D692-66486F708D29}"/>
                  </a:ext>
                </a:extLst>
              </p:cNvPr>
              <p:cNvSpPr/>
              <p:nvPr/>
            </p:nvSpPr>
            <p:spPr>
              <a:xfrm>
                <a:off x="9196252" y="3640182"/>
                <a:ext cx="1510937" cy="361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קולטת</a:t>
                </a:r>
              </a:p>
            </p:txBody>
          </p:sp>
          <p:sp>
            <p:nvSpPr>
              <p:cNvPr id="6" name="מלבן 5">
                <a:extLst>
                  <a:ext uri="{FF2B5EF4-FFF2-40B4-BE49-F238E27FC236}">
                    <a16:creationId xmlns:a16="http://schemas.microsoft.com/office/drawing/2014/main" id="{8046D4C6-144A-A8E5-22CA-A07C4E723630}"/>
                  </a:ext>
                </a:extLst>
              </p:cNvPr>
              <p:cNvSpPr/>
              <p:nvPr/>
            </p:nvSpPr>
            <p:spPr>
              <a:xfrm>
                <a:off x="7393574" y="3640182"/>
                <a:ext cx="1510937" cy="3611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מעבירה</a:t>
                </a:r>
              </a:p>
            </p:txBody>
          </p:sp>
          <p:sp>
            <p:nvSpPr>
              <p:cNvPr id="7" name="אליפסה 6">
                <a:extLst>
                  <a:ext uri="{FF2B5EF4-FFF2-40B4-BE49-F238E27FC236}">
                    <a16:creationId xmlns:a16="http://schemas.microsoft.com/office/drawing/2014/main" id="{71BA166A-5A26-372F-7902-A867D90DA748}"/>
                  </a:ext>
                </a:extLst>
              </p:cNvPr>
              <p:cNvSpPr/>
              <p:nvPr/>
            </p:nvSpPr>
            <p:spPr>
              <a:xfrm>
                <a:off x="9096103" y="2569028"/>
                <a:ext cx="1680754" cy="5747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בעלי מניות קולטת</a:t>
                </a:r>
              </a:p>
            </p:txBody>
          </p:sp>
          <p:sp>
            <p:nvSpPr>
              <p:cNvPr id="8" name="אליפסה 7">
                <a:extLst>
                  <a:ext uri="{FF2B5EF4-FFF2-40B4-BE49-F238E27FC236}">
                    <a16:creationId xmlns:a16="http://schemas.microsoft.com/office/drawing/2014/main" id="{87762733-19C3-7464-BBF4-35824B9D72B4}"/>
                  </a:ext>
                </a:extLst>
              </p:cNvPr>
              <p:cNvSpPr/>
              <p:nvPr/>
            </p:nvSpPr>
            <p:spPr>
              <a:xfrm>
                <a:off x="7293429" y="2569028"/>
                <a:ext cx="1680754" cy="5747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בעלי מניות מעבירה</a:t>
                </a:r>
              </a:p>
            </p:txBody>
          </p:sp>
          <p:cxnSp>
            <p:nvCxnSpPr>
              <p:cNvPr id="10" name="מחבר חץ ישר 9">
                <a:extLst>
                  <a:ext uri="{FF2B5EF4-FFF2-40B4-BE49-F238E27FC236}">
                    <a16:creationId xmlns:a16="http://schemas.microsoft.com/office/drawing/2014/main" id="{F5795A1C-6375-D89B-1188-2FADEFD923E0}"/>
                  </a:ext>
                </a:extLst>
              </p:cNvPr>
              <p:cNvCxnSpPr>
                <a:stCxn id="7" idx="4"/>
                <a:endCxn id="4" idx="0"/>
              </p:cNvCxnSpPr>
              <p:nvPr/>
            </p:nvCxnSpPr>
            <p:spPr>
              <a:xfrm>
                <a:off x="9936480" y="3143794"/>
                <a:ext cx="15241" cy="49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13" name="מחבר חץ ישר 12">
              <a:extLst>
                <a:ext uri="{FF2B5EF4-FFF2-40B4-BE49-F238E27FC236}">
                  <a16:creationId xmlns:a16="http://schemas.microsoft.com/office/drawing/2014/main" id="{CFCA3556-082A-AC66-9A25-1CD42DFA4743}"/>
                </a:ext>
              </a:extLst>
            </p:cNvPr>
            <p:cNvCxnSpPr>
              <a:cxnSpLocks/>
              <a:stCxn id="8" idx="4"/>
              <a:endCxn id="6" idx="0"/>
            </p:cNvCxnSpPr>
            <p:nvPr/>
          </p:nvCxnSpPr>
          <p:spPr>
            <a:xfrm>
              <a:off x="8159932" y="3143794"/>
              <a:ext cx="15237" cy="49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4" name="חץ: ימינה 13">
            <a:extLst>
              <a:ext uri="{FF2B5EF4-FFF2-40B4-BE49-F238E27FC236}">
                <a16:creationId xmlns:a16="http://schemas.microsoft.com/office/drawing/2014/main" id="{A4ACF5C5-3181-A8EB-9469-65E4F6B22CD0}"/>
              </a:ext>
            </a:extLst>
          </p:cNvPr>
          <p:cNvSpPr/>
          <p:nvPr/>
        </p:nvSpPr>
        <p:spPr>
          <a:xfrm rot="10800000">
            <a:off x="6008915" y="3326674"/>
            <a:ext cx="751108" cy="3611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David" panose="020E0502060401010101" pitchFamily="34" charset="-79"/>
              <a:cs typeface="David" panose="020E0502060401010101" pitchFamily="34" charset="-79"/>
            </a:endParaRPr>
          </a:p>
        </p:txBody>
      </p:sp>
      <p:grpSp>
        <p:nvGrpSpPr>
          <p:cNvPr id="23" name="קבוצה 22">
            <a:extLst>
              <a:ext uri="{FF2B5EF4-FFF2-40B4-BE49-F238E27FC236}">
                <a16:creationId xmlns:a16="http://schemas.microsoft.com/office/drawing/2014/main" id="{AC907D02-A355-A84D-2618-2DC162C55C85}"/>
              </a:ext>
            </a:extLst>
          </p:cNvPr>
          <p:cNvGrpSpPr/>
          <p:nvPr/>
        </p:nvGrpSpPr>
        <p:grpSpPr>
          <a:xfrm>
            <a:off x="1070726" y="1875263"/>
            <a:ext cx="3594467" cy="1387529"/>
            <a:chOff x="7319555" y="2569028"/>
            <a:chExt cx="3483428" cy="1683932"/>
          </a:xfrm>
        </p:grpSpPr>
        <p:grpSp>
          <p:nvGrpSpPr>
            <p:cNvPr id="24" name="קבוצה 23">
              <a:extLst>
                <a:ext uri="{FF2B5EF4-FFF2-40B4-BE49-F238E27FC236}">
                  <a16:creationId xmlns:a16="http://schemas.microsoft.com/office/drawing/2014/main" id="{794088E2-3001-D27E-77E6-594EE6F3E343}"/>
                </a:ext>
              </a:extLst>
            </p:cNvPr>
            <p:cNvGrpSpPr/>
            <p:nvPr/>
          </p:nvGrpSpPr>
          <p:grpSpPr>
            <a:xfrm>
              <a:off x="7319555" y="2569028"/>
              <a:ext cx="3483428" cy="1683932"/>
              <a:chOff x="7293429" y="2569028"/>
              <a:chExt cx="3483428" cy="1683932"/>
            </a:xfrm>
          </p:grpSpPr>
          <p:sp>
            <p:nvSpPr>
              <p:cNvPr id="26" name="מלבן 25">
                <a:extLst>
                  <a:ext uri="{FF2B5EF4-FFF2-40B4-BE49-F238E27FC236}">
                    <a16:creationId xmlns:a16="http://schemas.microsoft.com/office/drawing/2014/main" id="{4A8200BA-816B-4CCF-9CAF-24CF78E0E278}"/>
                  </a:ext>
                </a:extLst>
              </p:cNvPr>
              <p:cNvSpPr/>
              <p:nvPr/>
            </p:nvSpPr>
            <p:spPr>
              <a:xfrm>
                <a:off x="8218714" y="3678194"/>
                <a:ext cx="1510937" cy="574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ממוזגת</a:t>
                </a:r>
              </a:p>
              <a:p>
                <a:pPr algn="ctr"/>
                <a:r>
                  <a:rPr lang="he-IL" dirty="0">
                    <a:latin typeface="David" panose="020E0502060401010101" pitchFamily="34" charset="-79"/>
                    <a:cs typeface="David" panose="020E0502060401010101" pitchFamily="34" charset="-79"/>
                  </a:rPr>
                  <a:t>(קולטת)</a:t>
                </a:r>
              </a:p>
            </p:txBody>
          </p:sp>
          <p:sp>
            <p:nvSpPr>
              <p:cNvPr id="28" name="אליפסה 27">
                <a:extLst>
                  <a:ext uri="{FF2B5EF4-FFF2-40B4-BE49-F238E27FC236}">
                    <a16:creationId xmlns:a16="http://schemas.microsoft.com/office/drawing/2014/main" id="{89904740-B115-E9ED-A45C-0AC2FE1463F0}"/>
                  </a:ext>
                </a:extLst>
              </p:cNvPr>
              <p:cNvSpPr/>
              <p:nvPr/>
            </p:nvSpPr>
            <p:spPr>
              <a:xfrm>
                <a:off x="9096103" y="2569028"/>
                <a:ext cx="1680754" cy="5747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בעלי מניות קולטת</a:t>
                </a:r>
              </a:p>
            </p:txBody>
          </p:sp>
          <p:sp>
            <p:nvSpPr>
              <p:cNvPr id="29" name="אליפסה 28">
                <a:extLst>
                  <a:ext uri="{FF2B5EF4-FFF2-40B4-BE49-F238E27FC236}">
                    <a16:creationId xmlns:a16="http://schemas.microsoft.com/office/drawing/2014/main" id="{282A9B42-AC7C-C484-5EA3-03C969621A09}"/>
                  </a:ext>
                </a:extLst>
              </p:cNvPr>
              <p:cNvSpPr/>
              <p:nvPr/>
            </p:nvSpPr>
            <p:spPr>
              <a:xfrm>
                <a:off x="7293429" y="2569028"/>
                <a:ext cx="1680754" cy="5747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בעלי מניות מעבירה</a:t>
                </a:r>
              </a:p>
            </p:txBody>
          </p:sp>
          <p:cxnSp>
            <p:nvCxnSpPr>
              <p:cNvPr id="30" name="מחבר חץ ישר 29">
                <a:extLst>
                  <a:ext uri="{FF2B5EF4-FFF2-40B4-BE49-F238E27FC236}">
                    <a16:creationId xmlns:a16="http://schemas.microsoft.com/office/drawing/2014/main" id="{13D90583-A09F-8734-E989-4D82DF34D8F0}"/>
                  </a:ext>
                </a:extLst>
              </p:cNvPr>
              <p:cNvCxnSpPr>
                <a:cxnSpLocks/>
                <a:stCxn id="28" idx="4"/>
                <a:endCxn id="26" idx="0"/>
              </p:cNvCxnSpPr>
              <p:nvPr/>
            </p:nvCxnSpPr>
            <p:spPr>
              <a:xfrm flipH="1">
                <a:off x="8974183" y="3143794"/>
                <a:ext cx="962297" cy="534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5" name="מחבר חץ ישר 24">
              <a:extLst>
                <a:ext uri="{FF2B5EF4-FFF2-40B4-BE49-F238E27FC236}">
                  <a16:creationId xmlns:a16="http://schemas.microsoft.com/office/drawing/2014/main" id="{6C68126B-D6A9-FE6D-3BB9-3913C5BE7A30}"/>
                </a:ext>
              </a:extLst>
            </p:cNvPr>
            <p:cNvCxnSpPr>
              <a:cxnSpLocks/>
              <a:stCxn id="29" idx="4"/>
              <a:endCxn id="26" idx="0"/>
            </p:cNvCxnSpPr>
            <p:nvPr/>
          </p:nvCxnSpPr>
          <p:spPr>
            <a:xfrm>
              <a:off x="8159932" y="3143794"/>
              <a:ext cx="840377" cy="534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53" name="קבוצה 52">
            <a:extLst>
              <a:ext uri="{FF2B5EF4-FFF2-40B4-BE49-F238E27FC236}">
                <a16:creationId xmlns:a16="http://schemas.microsoft.com/office/drawing/2014/main" id="{741A873B-CB48-B6BA-24F2-B0281E3E8409}"/>
              </a:ext>
            </a:extLst>
          </p:cNvPr>
          <p:cNvGrpSpPr/>
          <p:nvPr/>
        </p:nvGrpSpPr>
        <p:grpSpPr>
          <a:xfrm>
            <a:off x="1068777" y="3927572"/>
            <a:ext cx="3594467" cy="1796646"/>
            <a:chOff x="1321332" y="3640182"/>
            <a:chExt cx="3594467" cy="1796646"/>
          </a:xfrm>
        </p:grpSpPr>
        <p:grpSp>
          <p:nvGrpSpPr>
            <p:cNvPr id="35" name="קבוצה 34">
              <a:extLst>
                <a:ext uri="{FF2B5EF4-FFF2-40B4-BE49-F238E27FC236}">
                  <a16:creationId xmlns:a16="http://schemas.microsoft.com/office/drawing/2014/main" id="{6D542299-6DA3-2AE6-07B0-6C1F66F2F272}"/>
                </a:ext>
              </a:extLst>
            </p:cNvPr>
            <p:cNvGrpSpPr/>
            <p:nvPr/>
          </p:nvGrpSpPr>
          <p:grpSpPr>
            <a:xfrm>
              <a:off x="1321332" y="3640182"/>
              <a:ext cx="3594467" cy="1201785"/>
              <a:chOff x="7319555" y="2569028"/>
              <a:chExt cx="3483428" cy="1458510"/>
            </a:xfrm>
          </p:grpSpPr>
          <p:grpSp>
            <p:nvGrpSpPr>
              <p:cNvPr id="36" name="קבוצה 35">
                <a:extLst>
                  <a:ext uri="{FF2B5EF4-FFF2-40B4-BE49-F238E27FC236}">
                    <a16:creationId xmlns:a16="http://schemas.microsoft.com/office/drawing/2014/main" id="{7925F0DA-A77C-F6ED-AC9C-5C469EAF595E}"/>
                  </a:ext>
                </a:extLst>
              </p:cNvPr>
              <p:cNvGrpSpPr/>
              <p:nvPr/>
            </p:nvGrpSpPr>
            <p:grpSpPr>
              <a:xfrm>
                <a:off x="7319555" y="2569028"/>
                <a:ext cx="3483428" cy="1458510"/>
                <a:chOff x="7293429" y="2569028"/>
                <a:chExt cx="3483428" cy="1458510"/>
              </a:xfrm>
            </p:grpSpPr>
            <p:sp>
              <p:nvSpPr>
                <p:cNvPr id="38" name="מלבן 37">
                  <a:extLst>
                    <a:ext uri="{FF2B5EF4-FFF2-40B4-BE49-F238E27FC236}">
                      <a16:creationId xmlns:a16="http://schemas.microsoft.com/office/drawing/2014/main" id="{AC7DAA73-A5C2-8430-785B-23B148CCA6F1}"/>
                    </a:ext>
                  </a:extLst>
                </p:cNvPr>
                <p:cNvSpPr/>
                <p:nvPr/>
              </p:nvSpPr>
              <p:spPr>
                <a:xfrm>
                  <a:off x="8218714" y="3668882"/>
                  <a:ext cx="1510937" cy="358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קולטת</a:t>
                  </a:r>
                </a:p>
              </p:txBody>
            </p:sp>
            <p:sp>
              <p:nvSpPr>
                <p:cNvPr id="39" name="אליפסה 38">
                  <a:extLst>
                    <a:ext uri="{FF2B5EF4-FFF2-40B4-BE49-F238E27FC236}">
                      <a16:creationId xmlns:a16="http://schemas.microsoft.com/office/drawing/2014/main" id="{32F8A391-EC92-8F99-438A-67F40B4451E4}"/>
                    </a:ext>
                  </a:extLst>
                </p:cNvPr>
                <p:cNvSpPr/>
                <p:nvPr/>
              </p:nvSpPr>
              <p:spPr>
                <a:xfrm>
                  <a:off x="9096103" y="2569028"/>
                  <a:ext cx="1680754" cy="5747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בעלי מניות קולטת</a:t>
                  </a:r>
                </a:p>
              </p:txBody>
            </p:sp>
            <p:sp>
              <p:nvSpPr>
                <p:cNvPr id="40" name="אליפסה 39">
                  <a:extLst>
                    <a:ext uri="{FF2B5EF4-FFF2-40B4-BE49-F238E27FC236}">
                      <a16:creationId xmlns:a16="http://schemas.microsoft.com/office/drawing/2014/main" id="{92678B89-B6C1-F4DF-F689-3EDBC933ECFF}"/>
                    </a:ext>
                  </a:extLst>
                </p:cNvPr>
                <p:cNvSpPr/>
                <p:nvPr/>
              </p:nvSpPr>
              <p:spPr>
                <a:xfrm>
                  <a:off x="7293429" y="2569028"/>
                  <a:ext cx="1680754" cy="5747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בעלי מניות מעבירה</a:t>
                  </a:r>
                </a:p>
              </p:txBody>
            </p:sp>
            <p:cxnSp>
              <p:nvCxnSpPr>
                <p:cNvPr id="41" name="מחבר חץ ישר 40">
                  <a:extLst>
                    <a:ext uri="{FF2B5EF4-FFF2-40B4-BE49-F238E27FC236}">
                      <a16:creationId xmlns:a16="http://schemas.microsoft.com/office/drawing/2014/main" id="{47B8041F-8C69-870C-AADA-D80BD01F3274}"/>
                    </a:ext>
                  </a:extLst>
                </p:cNvPr>
                <p:cNvCxnSpPr>
                  <a:cxnSpLocks/>
                  <a:stCxn id="39" idx="4"/>
                  <a:endCxn id="38" idx="0"/>
                </p:cNvCxnSpPr>
                <p:nvPr/>
              </p:nvCxnSpPr>
              <p:spPr>
                <a:xfrm flipH="1">
                  <a:off x="8974183" y="3143793"/>
                  <a:ext cx="962297" cy="525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37" name="מחבר חץ ישר 36">
                <a:extLst>
                  <a:ext uri="{FF2B5EF4-FFF2-40B4-BE49-F238E27FC236}">
                    <a16:creationId xmlns:a16="http://schemas.microsoft.com/office/drawing/2014/main" id="{32D2152F-EAD6-D15F-73B8-D3EE590A0EC3}"/>
                  </a:ext>
                </a:extLst>
              </p:cNvPr>
              <p:cNvCxnSpPr>
                <a:cxnSpLocks/>
                <a:stCxn id="40" idx="4"/>
                <a:endCxn id="38" idx="0"/>
              </p:cNvCxnSpPr>
              <p:nvPr/>
            </p:nvCxnSpPr>
            <p:spPr>
              <a:xfrm>
                <a:off x="8159932" y="3143793"/>
                <a:ext cx="840377" cy="525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0" name="מלבן 49">
              <a:extLst>
                <a:ext uri="{FF2B5EF4-FFF2-40B4-BE49-F238E27FC236}">
                  <a16:creationId xmlns:a16="http://schemas.microsoft.com/office/drawing/2014/main" id="{F17452B3-2309-8466-138F-D3F797AE84CD}"/>
                </a:ext>
              </a:extLst>
            </p:cNvPr>
            <p:cNvSpPr/>
            <p:nvPr/>
          </p:nvSpPr>
          <p:spPr>
            <a:xfrm>
              <a:off x="2276112" y="5141302"/>
              <a:ext cx="1559100" cy="295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מעבירה</a:t>
              </a:r>
            </a:p>
          </p:txBody>
        </p:sp>
        <p:cxnSp>
          <p:nvCxnSpPr>
            <p:cNvPr id="52" name="מחבר חץ ישר 51">
              <a:extLst>
                <a:ext uri="{FF2B5EF4-FFF2-40B4-BE49-F238E27FC236}">
                  <a16:creationId xmlns:a16="http://schemas.microsoft.com/office/drawing/2014/main" id="{DA496555-F9B8-998E-DD43-604D9234BBA9}"/>
                </a:ext>
              </a:extLst>
            </p:cNvPr>
            <p:cNvCxnSpPr>
              <a:stCxn id="38" idx="2"/>
              <a:endCxn id="50" idx="0"/>
            </p:cNvCxnSpPr>
            <p:nvPr/>
          </p:nvCxnSpPr>
          <p:spPr>
            <a:xfrm>
              <a:off x="3055662" y="4841967"/>
              <a:ext cx="0" cy="299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4" name="תיבת טקסט 53">
            <a:extLst>
              <a:ext uri="{FF2B5EF4-FFF2-40B4-BE49-F238E27FC236}">
                <a16:creationId xmlns:a16="http://schemas.microsoft.com/office/drawing/2014/main" id="{D797A70F-D2D9-8C35-88A9-93B97497CA3A}"/>
              </a:ext>
            </a:extLst>
          </p:cNvPr>
          <p:cNvSpPr txBox="1"/>
          <p:nvPr/>
        </p:nvSpPr>
        <p:spPr>
          <a:xfrm>
            <a:off x="4482119" y="2439379"/>
            <a:ext cx="1774845" cy="646331"/>
          </a:xfrm>
          <a:prstGeom prst="rect">
            <a:avLst/>
          </a:prstGeom>
          <a:noFill/>
        </p:spPr>
        <p:txBody>
          <a:bodyPr wrap="none" rtlCol="1">
            <a:spAutoFit/>
          </a:bodyPr>
          <a:lstStyle/>
          <a:p>
            <a:r>
              <a:rPr lang="he-IL" b="1" dirty="0">
                <a:solidFill>
                  <a:schemeClr val="accent1"/>
                </a:solidFill>
                <a:latin typeface="David" panose="020E0502060401010101" pitchFamily="34" charset="-79"/>
                <a:cs typeface="David" panose="020E0502060401010101" pitchFamily="34" charset="-79"/>
              </a:rPr>
              <a:t>מיזוג סטטוטורי</a:t>
            </a:r>
          </a:p>
          <a:p>
            <a:r>
              <a:rPr lang="he-IL" b="1" dirty="0">
                <a:solidFill>
                  <a:schemeClr val="accent1"/>
                </a:solidFill>
                <a:latin typeface="David" panose="020E0502060401010101" pitchFamily="34" charset="-79"/>
                <a:cs typeface="David" panose="020E0502060401010101" pitchFamily="34" charset="-79"/>
              </a:rPr>
              <a:t>סעיף 103ג לפקודה</a:t>
            </a:r>
          </a:p>
        </p:txBody>
      </p:sp>
      <p:sp>
        <p:nvSpPr>
          <p:cNvPr id="55" name="תיבת טקסט 54">
            <a:extLst>
              <a:ext uri="{FF2B5EF4-FFF2-40B4-BE49-F238E27FC236}">
                <a16:creationId xmlns:a16="http://schemas.microsoft.com/office/drawing/2014/main" id="{3DB58195-A5E1-FD05-7716-0B153536C6EA}"/>
              </a:ext>
            </a:extLst>
          </p:cNvPr>
          <p:cNvSpPr txBox="1"/>
          <p:nvPr/>
        </p:nvSpPr>
        <p:spPr>
          <a:xfrm>
            <a:off x="3741041" y="4617499"/>
            <a:ext cx="2515923" cy="923330"/>
          </a:xfrm>
          <a:prstGeom prst="rect">
            <a:avLst/>
          </a:prstGeom>
          <a:noFill/>
        </p:spPr>
        <p:txBody>
          <a:bodyPr wrap="square" rtlCol="1">
            <a:spAutoFit/>
          </a:bodyPr>
          <a:lstStyle/>
          <a:p>
            <a:r>
              <a:rPr lang="he-IL" b="1" dirty="0">
                <a:solidFill>
                  <a:schemeClr val="accent1"/>
                </a:solidFill>
                <a:latin typeface="David" panose="020E0502060401010101" pitchFamily="34" charset="-79"/>
                <a:cs typeface="David" panose="020E0502060401010101" pitchFamily="34" charset="-79"/>
              </a:rPr>
              <a:t>מיזוג על דרך של החלפת מניות</a:t>
            </a:r>
          </a:p>
          <a:p>
            <a:r>
              <a:rPr lang="he-IL" b="1" dirty="0">
                <a:solidFill>
                  <a:schemeClr val="accent1"/>
                </a:solidFill>
                <a:latin typeface="David" panose="020E0502060401010101" pitchFamily="34" charset="-79"/>
                <a:cs typeface="David" panose="020E0502060401010101" pitchFamily="34" charset="-79"/>
              </a:rPr>
              <a:t>סעיף 103כ לפקודה</a:t>
            </a:r>
          </a:p>
        </p:txBody>
      </p:sp>
    </p:spTree>
    <p:extLst>
      <p:ext uri="{BB962C8B-B14F-4D97-AF65-F5344CB8AC3E}">
        <p14:creationId xmlns:p14="http://schemas.microsoft.com/office/powerpoint/2010/main" val="987457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5EE10A7-CD74-291C-25A3-6DDC6556F874}"/>
              </a:ext>
            </a:extLst>
          </p:cNvPr>
          <p:cNvSpPr>
            <a:spLocks noGrp="1"/>
          </p:cNvSpPr>
          <p:nvPr>
            <p:ph type="title"/>
          </p:nvPr>
        </p:nvSpPr>
        <p:spPr/>
        <p:txBody>
          <a:bodyPr/>
          <a:lstStyle/>
          <a:p>
            <a:r>
              <a:rPr lang="he-IL" dirty="0"/>
              <a:t>מיזוג חברות - סעיף 103 לפקודת מס הכנסה</a:t>
            </a:r>
          </a:p>
        </p:txBody>
      </p:sp>
      <p:sp>
        <p:nvSpPr>
          <p:cNvPr id="3" name="מציין מיקום תוכן 2">
            <a:extLst>
              <a:ext uri="{FF2B5EF4-FFF2-40B4-BE49-F238E27FC236}">
                <a16:creationId xmlns:a16="http://schemas.microsoft.com/office/drawing/2014/main" id="{92094DC9-DE09-453F-08DC-62A25B91FA0E}"/>
              </a:ext>
            </a:extLst>
          </p:cNvPr>
          <p:cNvSpPr>
            <a:spLocks noGrp="1"/>
          </p:cNvSpPr>
          <p:nvPr>
            <p:ph idx="1"/>
          </p:nvPr>
        </p:nvSpPr>
        <p:spPr>
          <a:xfrm>
            <a:off x="936675" y="1558339"/>
            <a:ext cx="10515600" cy="4351338"/>
          </a:xfrm>
        </p:spPr>
        <p:txBody>
          <a:bodyPr/>
          <a:lstStyle/>
          <a:p>
            <a:r>
              <a:rPr lang="he-IL" dirty="0"/>
              <a:t>יתרונות</a:t>
            </a:r>
          </a:p>
          <a:p>
            <a:pPr lvl="1"/>
            <a:r>
              <a:rPr lang="he-IL" dirty="0"/>
              <a:t>העברת פעילות בפטור ממס רווח הון/מס שבח.</a:t>
            </a:r>
          </a:p>
          <a:p>
            <a:pPr lvl="1"/>
            <a:r>
              <a:rPr lang="he-IL" dirty="0"/>
              <a:t>חסכון בעלויות תפעול.</a:t>
            </a:r>
          </a:p>
          <a:p>
            <a:pPr lvl="1"/>
            <a:r>
              <a:rPr lang="he-IL" dirty="0"/>
              <a:t>הכנה לקראת מכירה.</a:t>
            </a:r>
          </a:p>
          <a:p>
            <a:pPr lvl="1"/>
            <a:r>
              <a:rPr lang="he-IL" dirty="0"/>
              <a:t>קיזוז הפסדים והוצאות בין חברות.</a:t>
            </a:r>
          </a:p>
          <a:p>
            <a:pPr lvl="1"/>
            <a:r>
              <a:rPr lang="he-IL" dirty="0"/>
              <a:t>העבר מקרקעין חייבת במס רכישה בשיעור מס רכישה של 0.5%.</a:t>
            </a:r>
          </a:p>
          <a:p>
            <a:r>
              <a:rPr lang="he-IL" dirty="0"/>
              <a:t>חסרונות</a:t>
            </a:r>
          </a:p>
          <a:p>
            <a:pPr lvl="1"/>
            <a:r>
              <a:rPr lang="he-IL" dirty="0"/>
              <a:t>הפעלה מאוחדת של שתי חברות.</a:t>
            </a:r>
          </a:p>
          <a:p>
            <a:pPr lvl="1"/>
            <a:r>
              <a:rPr lang="he-IL" dirty="0"/>
              <a:t>חשיפת שתי הפעילויות לסיכונים של כל אחת מהן.</a:t>
            </a:r>
          </a:p>
          <a:p>
            <a:pPr lvl="1"/>
            <a:r>
              <a:rPr lang="he-IL" dirty="0"/>
              <a:t>מכירה עתידית של אחת מהפעילויות/חברות.</a:t>
            </a:r>
          </a:p>
          <a:p>
            <a:pPr lvl="1"/>
            <a:endParaRPr lang="he-IL" dirty="0"/>
          </a:p>
          <a:p>
            <a:pPr lvl="1"/>
            <a:endParaRPr lang="he-IL" dirty="0"/>
          </a:p>
        </p:txBody>
      </p:sp>
    </p:spTree>
    <p:extLst>
      <p:ext uri="{BB962C8B-B14F-4D97-AF65-F5344CB8AC3E}">
        <p14:creationId xmlns:p14="http://schemas.microsoft.com/office/powerpoint/2010/main" val="3434974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494088-8506-9D12-BBEE-898E5719ABF5}"/>
              </a:ext>
            </a:extLst>
          </p:cNvPr>
          <p:cNvSpPr>
            <a:spLocks noGrp="1"/>
          </p:cNvSpPr>
          <p:nvPr>
            <p:ph type="title"/>
          </p:nvPr>
        </p:nvSpPr>
        <p:spPr/>
        <p:txBody>
          <a:bodyPr/>
          <a:lstStyle/>
          <a:p>
            <a:r>
              <a:rPr lang="he-IL" dirty="0"/>
              <a:t>מיזוג חברות - תנאים עיקריים</a:t>
            </a:r>
          </a:p>
        </p:txBody>
      </p:sp>
      <p:sp>
        <p:nvSpPr>
          <p:cNvPr id="3" name="מציין מיקום תוכן 2">
            <a:extLst>
              <a:ext uri="{FF2B5EF4-FFF2-40B4-BE49-F238E27FC236}">
                <a16:creationId xmlns:a16="http://schemas.microsoft.com/office/drawing/2014/main" id="{177AD77C-A0C2-E6E5-42AF-B1F55122ADF2}"/>
              </a:ext>
            </a:extLst>
          </p:cNvPr>
          <p:cNvSpPr>
            <a:spLocks noGrp="1"/>
          </p:cNvSpPr>
          <p:nvPr>
            <p:ph idx="1"/>
          </p:nvPr>
        </p:nvSpPr>
        <p:spPr>
          <a:xfrm>
            <a:off x="1291045" y="1607911"/>
            <a:ext cx="10515600" cy="4351338"/>
          </a:xfrm>
        </p:spPr>
        <p:txBody>
          <a:bodyPr/>
          <a:lstStyle/>
          <a:p>
            <a:pPr lvl="1"/>
            <a:r>
              <a:rPr lang="he-IL" dirty="0"/>
              <a:t>המיזוג נעשה לתכלית עסקית וכלכלית.</a:t>
            </a:r>
          </a:p>
          <a:p>
            <a:pPr lvl="1"/>
            <a:r>
              <a:rPr lang="he-IL" dirty="0"/>
              <a:t>הימנעות ממס או הפחתת מס בלתי נאותות אינה מהמטרות העיקריות של המיזוג. </a:t>
            </a:r>
          </a:p>
          <a:p>
            <a:pPr lvl="1"/>
            <a:r>
              <a:rPr lang="he-IL" dirty="0"/>
              <a:t>בעלי המניות לאחר המיזוג יחזיקו לפחות מ- 25% מהזכויות בחברה הקולטת "בתקופה הנדרשת".</a:t>
            </a:r>
          </a:p>
          <a:p>
            <a:pPr lvl="1"/>
            <a:r>
              <a:rPr lang="he-IL" dirty="0"/>
              <a:t>יחסי גודל בין החברות המשתתפות במיזוג - 1:9.</a:t>
            </a:r>
          </a:p>
          <a:p>
            <a:pPr lvl="1"/>
            <a:r>
              <a:rPr lang="he-IL" dirty="0"/>
              <a:t>רוב הנכסים של החברה הממוזגת לא נמכרו במהלך ה"תקופה הנדרשת".</a:t>
            </a:r>
          </a:p>
          <a:p>
            <a:pPr lvl="1"/>
            <a:r>
              <a:rPr lang="he-IL" dirty="0"/>
              <a:t>הפעילות הכלכלית בשתי החברות ממשיכה בחברה הממוזגת.</a:t>
            </a:r>
          </a:p>
          <a:p>
            <a:pPr lvl="1"/>
            <a:endParaRPr lang="he-IL" dirty="0"/>
          </a:p>
          <a:p>
            <a:endParaRPr lang="he-IL" dirty="0"/>
          </a:p>
        </p:txBody>
      </p:sp>
    </p:spTree>
    <p:extLst>
      <p:ext uri="{BB962C8B-B14F-4D97-AF65-F5344CB8AC3E}">
        <p14:creationId xmlns:p14="http://schemas.microsoft.com/office/powerpoint/2010/main" val="3181654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494088-8506-9D12-BBEE-898E5719ABF5}"/>
              </a:ext>
            </a:extLst>
          </p:cNvPr>
          <p:cNvSpPr>
            <a:spLocks noGrp="1"/>
          </p:cNvSpPr>
          <p:nvPr>
            <p:ph type="title"/>
          </p:nvPr>
        </p:nvSpPr>
        <p:spPr/>
        <p:txBody>
          <a:bodyPr/>
          <a:lstStyle/>
          <a:p>
            <a:r>
              <a:rPr lang="he-IL" dirty="0"/>
              <a:t>מיזוג חברות - קיזוז הפסדים - סעיף 103ח</a:t>
            </a:r>
          </a:p>
        </p:txBody>
      </p:sp>
      <p:sp>
        <p:nvSpPr>
          <p:cNvPr id="3" name="מציין מיקום תוכן 2">
            <a:extLst>
              <a:ext uri="{FF2B5EF4-FFF2-40B4-BE49-F238E27FC236}">
                <a16:creationId xmlns:a16="http://schemas.microsoft.com/office/drawing/2014/main" id="{177AD77C-A0C2-E6E5-42AF-B1F55122ADF2}"/>
              </a:ext>
            </a:extLst>
          </p:cNvPr>
          <p:cNvSpPr>
            <a:spLocks noGrp="1"/>
          </p:cNvSpPr>
          <p:nvPr>
            <p:ph idx="1"/>
          </p:nvPr>
        </p:nvSpPr>
        <p:spPr/>
        <p:txBody>
          <a:bodyPr>
            <a:normAutofit/>
          </a:bodyPr>
          <a:lstStyle/>
          <a:p>
            <a:pPr algn="just" rtl="1">
              <a:spcBef>
                <a:spcPts val="360"/>
              </a:spcBef>
              <a:spcAft>
                <a:spcPts val="0"/>
              </a:spcAft>
            </a:pPr>
            <a:r>
              <a:rPr lang="he-IL" sz="2000" b="0" i="0" dirty="0">
                <a:solidFill>
                  <a:srgbClr val="000000"/>
                </a:solidFill>
                <a:effectLst/>
              </a:rPr>
              <a:t>הפסדים מועברים (הפסדים עסקיים והפסדי הון) ניתנים להעברה לחברה המתמזגת.</a:t>
            </a:r>
          </a:p>
          <a:p>
            <a:pPr algn="just" rtl="1">
              <a:spcBef>
                <a:spcPts val="360"/>
              </a:spcBef>
              <a:spcAft>
                <a:spcPts val="0"/>
              </a:spcAft>
            </a:pPr>
            <a:r>
              <a:rPr lang="he-IL" sz="2000" dirty="0">
                <a:solidFill>
                  <a:srgbClr val="000000"/>
                </a:solidFill>
              </a:rPr>
              <a:t>קיזוז הפסדים עסקיים יבוצע כנמוך מבין-</a:t>
            </a:r>
          </a:p>
          <a:p>
            <a:pPr lvl="1" algn="just">
              <a:spcBef>
                <a:spcPts val="360"/>
              </a:spcBef>
            </a:pPr>
            <a:r>
              <a:rPr lang="he-IL" sz="1600" b="0" i="0" dirty="0">
                <a:solidFill>
                  <a:srgbClr val="000000"/>
                </a:solidFill>
                <a:effectLst/>
              </a:rPr>
              <a:t>בכל שנת מס לא יותר לקיזוז כאמור סכום העולה על 20% מסך כל ההפסדים של החברות המעבירות והחברה הקולטת; או </a:t>
            </a:r>
          </a:p>
          <a:p>
            <a:pPr lvl="1" algn="just">
              <a:spcBef>
                <a:spcPts val="360"/>
              </a:spcBef>
            </a:pPr>
            <a:r>
              <a:rPr lang="he-IL" sz="1600" b="0" i="0" dirty="0">
                <a:solidFill>
                  <a:srgbClr val="000000"/>
                </a:solidFill>
                <a:effectLst/>
              </a:rPr>
              <a:t>על 50% מהכנסתה החייבת של החברה הקולטת באותה שנת מס לפני קיזוז ההפסד משנים קודמות, הכל לפי הנמוך שביניהם</a:t>
            </a:r>
          </a:p>
          <a:p>
            <a:pPr lvl="1" algn="just">
              <a:spcBef>
                <a:spcPts val="360"/>
              </a:spcBef>
            </a:pPr>
            <a:endParaRPr lang="he-IL" sz="1600" b="0" i="0" dirty="0">
              <a:solidFill>
                <a:srgbClr val="000000"/>
              </a:solidFill>
              <a:effectLst/>
            </a:endParaRPr>
          </a:p>
          <a:p>
            <a:pPr algn="just" rtl="1">
              <a:spcBef>
                <a:spcPts val="360"/>
              </a:spcBef>
              <a:spcAft>
                <a:spcPts val="0"/>
              </a:spcAft>
            </a:pPr>
            <a:r>
              <a:rPr lang="he-IL" sz="2000" dirty="0">
                <a:solidFill>
                  <a:srgbClr val="000000"/>
                </a:solidFill>
              </a:rPr>
              <a:t>קיזוז הפסדי הון יבוצע כנמוך מבין - </a:t>
            </a:r>
          </a:p>
          <a:p>
            <a:pPr lvl="1" algn="just">
              <a:spcBef>
                <a:spcPts val="360"/>
              </a:spcBef>
            </a:pPr>
            <a:r>
              <a:rPr lang="he-IL" sz="1600" b="0" i="0" dirty="0">
                <a:solidFill>
                  <a:srgbClr val="000000"/>
                </a:solidFill>
                <a:effectLst/>
              </a:rPr>
              <a:t>בכל שנת מס לא יותר לקיזוז סכום העולה על 20% מסך כל הפסדי ההון של החברה המעבירה והחברה הקולטת; או </a:t>
            </a:r>
          </a:p>
          <a:p>
            <a:pPr lvl="1" algn="just">
              <a:spcBef>
                <a:spcPts val="360"/>
              </a:spcBef>
            </a:pPr>
            <a:r>
              <a:rPr lang="he-IL" sz="1600" b="0" i="0" dirty="0">
                <a:solidFill>
                  <a:srgbClr val="000000"/>
                </a:solidFill>
                <a:effectLst/>
              </a:rPr>
              <a:t>על 50% מריווח ההון של החברה הקולטת, הכל לפי הנמוך ביניהם.</a:t>
            </a:r>
          </a:p>
          <a:p>
            <a:pPr lvl="1" algn="just">
              <a:spcBef>
                <a:spcPts val="360"/>
              </a:spcBef>
            </a:pPr>
            <a:endParaRPr lang="he-IL" sz="1600" b="0" i="0" dirty="0">
              <a:solidFill>
                <a:srgbClr val="000000"/>
              </a:solidFill>
              <a:effectLst/>
            </a:endParaRPr>
          </a:p>
          <a:p>
            <a:pPr algn="just" rtl="1">
              <a:spcBef>
                <a:spcPts val="360"/>
              </a:spcBef>
              <a:spcAft>
                <a:spcPts val="0"/>
              </a:spcAft>
            </a:pPr>
            <a:r>
              <a:rPr lang="he-IL" sz="2000" b="0" i="0" dirty="0">
                <a:solidFill>
                  <a:srgbClr val="000000"/>
                </a:solidFill>
                <a:effectLst/>
              </a:rPr>
              <a:t>מגבלת קיזוז הפסדי הון - סעיף 103(ה) לפקודה</a:t>
            </a:r>
          </a:p>
          <a:p>
            <a:pPr marL="269875" indent="0" algn="just" rtl="1">
              <a:spcBef>
                <a:spcPts val="360"/>
              </a:spcBef>
              <a:spcAft>
                <a:spcPts val="0"/>
              </a:spcAft>
              <a:buNone/>
            </a:pPr>
            <a:r>
              <a:rPr lang="he-IL" sz="1600" b="0" i="0" dirty="0">
                <a:solidFill>
                  <a:srgbClr val="000000"/>
                </a:solidFill>
                <a:effectLst/>
              </a:rPr>
              <a:t>"103(ה). על אף האמור בסעיף קטן (ב), הפסד הון שהיה לאחת החברות המתמזגות לפני המיזוג ניתן יהיה לקזזו במלואו כנגד ריווח הון או שבח של החברה הקולטת שנבע ממכירת נכס שהיה ערב המיזוג בבעלות החברה האמורה, או שהיה לחברה הקולטת לפני מועד המיזוג, לפי </a:t>
            </a:r>
            <a:r>
              <a:rPr lang="he-IL" sz="1600" b="0" i="0" dirty="0" err="1">
                <a:solidFill>
                  <a:srgbClr val="000000"/>
                </a:solidFill>
                <a:effectLst/>
              </a:rPr>
              <a:t>הענין</a:t>
            </a:r>
            <a:r>
              <a:rPr lang="he-IL" sz="1600" b="0" i="0" dirty="0">
                <a:solidFill>
                  <a:srgbClr val="000000"/>
                </a:solidFill>
                <a:effectLst/>
              </a:rPr>
              <a:t>;"</a:t>
            </a:r>
          </a:p>
          <a:p>
            <a:pPr lvl="1" algn="just"/>
            <a:endParaRPr lang="he-IL" sz="2800" dirty="0"/>
          </a:p>
          <a:p>
            <a:pPr algn="just"/>
            <a:endParaRPr lang="he-IL" sz="3200" dirty="0"/>
          </a:p>
        </p:txBody>
      </p:sp>
    </p:spTree>
    <p:extLst>
      <p:ext uri="{BB962C8B-B14F-4D97-AF65-F5344CB8AC3E}">
        <p14:creationId xmlns:p14="http://schemas.microsoft.com/office/powerpoint/2010/main" val="804767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CFF9BCF-DBF9-F2C8-C375-9B30B6FA1EE1}"/>
              </a:ext>
            </a:extLst>
          </p:cNvPr>
          <p:cNvSpPr>
            <a:spLocks noGrp="1"/>
          </p:cNvSpPr>
          <p:nvPr>
            <p:ph type="title"/>
          </p:nvPr>
        </p:nvSpPr>
        <p:spPr/>
        <p:txBody>
          <a:bodyPr/>
          <a:lstStyle/>
          <a:p>
            <a:r>
              <a:rPr lang="he-IL" dirty="0"/>
              <a:t>פיצול חברות - סעיף 105 לפקודת מס הכנסה</a:t>
            </a:r>
          </a:p>
        </p:txBody>
      </p:sp>
      <p:grpSp>
        <p:nvGrpSpPr>
          <p:cNvPr id="22" name="קבוצה 21">
            <a:extLst>
              <a:ext uri="{FF2B5EF4-FFF2-40B4-BE49-F238E27FC236}">
                <a16:creationId xmlns:a16="http://schemas.microsoft.com/office/drawing/2014/main" id="{4E30FF65-D75F-1879-6DC3-7743CB10A40F}"/>
              </a:ext>
            </a:extLst>
          </p:cNvPr>
          <p:cNvGrpSpPr/>
          <p:nvPr/>
        </p:nvGrpSpPr>
        <p:grpSpPr>
          <a:xfrm>
            <a:off x="996372" y="1707037"/>
            <a:ext cx="3452859" cy="1658452"/>
            <a:chOff x="7419700" y="2342842"/>
            <a:chExt cx="3452859" cy="1658452"/>
          </a:xfrm>
        </p:grpSpPr>
        <p:grpSp>
          <p:nvGrpSpPr>
            <p:cNvPr id="15" name="קבוצה 14">
              <a:extLst>
                <a:ext uri="{FF2B5EF4-FFF2-40B4-BE49-F238E27FC236}">
                  <a16:creationId xmlns:a16="http://schemas.microsoft.com/office/drawing/2014/main" id="{3A6EB1CC-32FA-A32C-637D-A974E3D5CE9A}"/>
                </a:ext>
              </a:extLst>
            </p:cNvPr>
            <p:cNvGrpSpPr/>
            <p:nvPr/>
          </p:nvGrpSpPr>
          <p:grpSpPr>
            <a:xfrm>
              <a:off x="7419700" y="2342842"/>
              <a:ext cx="3452859" cy="1658452"/>
              <a:chOff x="7393574" y="2342842"/>
              <a:chExt cx="3452859" cy="1658452"/>
            </a:xfrm>
          </p:grpSpPr>
          <p:sp>
            <p:nvSpPr>
              <p:cNvPr id="4" name="מלבן 3">
                <a:extLst>
                  <a:ext uri="{FF2B5EF4-FFF2-40B4-BE49-F238E27FC236}">
                    <a16:creationId xmlns:a16="http://schemas.microsoft.com/office/drawing/2014/main" id="{2FF63C67-1FC6-2763-D692-66486F708D29}"/>
                  </a:ext>
                </a:extLst>
              </p:cNvPr>
              <p:cNvSpPr/>
              <p:nvPr/>
            </p:nvSpPr>
            <p:spPr>
              <a:xfrm>
                <a:off x="9196252" y="3640182"/>
                <a:ext cx="1650181" cy="361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מתפצלת</a:t>
                </a:r>
              </a:p>
            </p:txBody>
          </p:sp>
          <p:sp>
            <p:nvSpPr>
              <p:cNvPr id="6" name="מלבן 5">
                <a:extLst>
                  <a:ext uri="{FF2B5EF4-FFF2-40B4-BE49-F238E27FC236}">
                    <a16:creationId xmlns:a16="http://schemas.microsoft.com/office/drawing/2014/main" id="{8046D4C6-144A-A8E5-22CA-A07C4E723630}"/>
                  </a:ext>
                </a:extLst>
              </p:cNvPr>
              <p:cNvSpPr/>
              <p:nvPr/>
            </p:nvSpPr>
            <p:spPr>
              <a:xfrm>
                <a:off x="7393574" y="3640182"/>
                <a:ext cx="1510937" cy="3611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חדשה</a:t>
                </a:r>
              </a:p>
            </p:txBody>
          </p:sp>
          <p:sp>
            <p:nvSpPr>
              <p:cNvPr id="7" name="אליפסה 6">
                <a:extLst>
                  <a:ext uri="{FF2B5EF4-FFF2-40B4-BE49-F238E27FC236}">
                    <a16:creationId xmlns:a16="http://schemas.microsoft.com/office/drawing/2014/main" id="{71BA166A-5A26-372F-7902-A867D90DA748}"/>
                  </a:ext>
                </a:extLst>
              </p:cNvPr>
              <p:cNvSpPr/>
              <p:nvPr/>
            </p:nvSpPr>
            <p:spPr>
              <a:xfrm>
                <a:off x="8244133" y="2342842"/>
                <a:ext cx="1680754" cy="5747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בעלי מניות</a:t>
                </a:r>
              </a:p>
            </p:txBody>
          </p:sp>
          <p:cxnSp>
            <p:nvCxnSpPr>
              <p:cNvPr id="10" name="מחבר חץ ישר 9">
                <a:extLst>
                  <a:ext uri="{FF2B5EF4-FFF2-40B4-BE49-F238E27FC236}">
                    <a16:creationId xmlns:a16="http://schemas.microsoft.com/office/drawing/2014/main" id="{F5795A1C-6375-D89B-1188-2FADEFD923E0}"/>
                  </a:ext>
                </a:extLst>
              </p:cNvPr>
              <p:cNvCxnSpPr>
                <a:cxnSpLocks/>
                <a:stCxn id="7" idx="4"/>
                <a:endCxn id="4" idx="0"/>
              </p:cNvCxnSpPr>
              <p:nvPr/>
            </p:nvCxnSpPr>
            <p:spPr>
              <a:xfrm>
                <a:off x="9084510" y="2917608"/>
                <a:ext cx="936833" cy="722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13" name="מחבר חץ ישר 12">
              <a:extLst>
                <a:ext uri="{FF2B5EF4-FFF2-40B4-BE49-F238E27FC236}">
                  <a16:creationId xmlns:a16="http://schemas.microsoft.com/office/drawing/2014/main" id="{CFCA3556-082A-AC66-9A25-1CD42DFA4743}"/>
                </a:ext>
              </a:extLst>
            </p:cNvPr>
            <p:cNvCxnSpPr>
              <a:cxnSpLocks/>
              <a:stCxn id="7" idx="4"/>
              <a:endCxn id="6" idx="0"/>
            </p:cNvCxnSpPr>
            <p:nvPr/>
          </p:nvCxnSpPr>
          <p:spPr>
            <a:xfrm flipH="1">
              <a:off x="8175169" y="2917608"/>
              <a:ext cx="935467" cy="722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4" name="חץ: ימינה 13">
            <a:extLst>
              <a:ext uri="{FF2B5EF4-FFF2-40B4-BE49-F238E27FC236}">
                <a16:creationId xmlns:a16="http://schemas.microsoft.com/office/drawing/2014/main" id="{A4ACF5C5-3181-A8EB-9469-65E4F6B22CD0}"/>
              </a:ext>
            </a:extLst>
          </p:cNvPr>
          <p:cNvSpPr/>
          <p:nvPr/>
        </p:nvSpPr>
        <p:spPr>
          <a:xfrm rot="10800000">
            <a:off x="6718167" y="3399363"/>
            <a:ext cx="751108" cy="3611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David" panose="020E0502060401010101" pitchFamily="34" charset="-79"/>
              <a:cs typeface="David" panose="020E0502060401010101" pitchFamily="34" charset="-79"/>
            </a:endParaRPr>
          </a:p>
        </p:txBody>
      </p:sp>
      <p:grpSp>
        <p:nvGrpSpPr>
          <p:cNvPr id="24" name="קבוצה 23">
            <a:extLst>
              <a:ext uri="{FF2B5EF4-FFF2-40B4-BE49-F238E27FC236}">
                <a16:creationId xmlns:a16="http://schemas.microsoft.com/office/drawing/2014/main" id="{794088E2-3001-D27E-77E6-594EE6F3E343}"/>
              </a:ext>
            </a:extLst>
          </p:cNvPr>
          <p:cNvGrpSpPr/>
          <p:nvPr/>
        </p:nvGrpSpPr>
        <p:grpSpPr>
          <a:xfrm>
            <a:off x="8544033" y="2649356"/>
            <a:ext cx="1734330" cy="1500015"/>
            <a:chOff x="8133806" y="2432513"/>
            <a:chExt cx="1680754" cy="1820447"/>
          </a:xfrm>
        </p:grpSpPr>
        <p:sp>
          <p:nvSpPr>
            <p:cNvPr id="26" name="מלבן 25">
              <a:extLst>
                <a:ext uri="{FF2B5EF4-FFF2-40B4-BE49-F238E27FC236}">
                  <a16:creationId xmlns:a16="http://schemas.microsoft.com/office/drawing/2014/main" id="{4A8200BA-816B-4CCF-9CAF-24CF78E0E278}"/>
                </a:ext>
              </a:extLst>
            </p:cNvPr>
            <p:cNvSpPr/>
            <p:nvPr/>
          </p:nvSpPr>
          <p:spPr>
            <a:xfrm>
              <a:off x="8218714" y="3678194"/>
              <a:ext cx="1510937" cy="574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מתפצלת</a:t>
              </a:r>
            </a:p>
          </p:txBody>
        </p:sp>
        <p:sp>
          <p:nvSpPr>
            <p:cNvPr id="28" name="אליפסה 27">
              <a:extLst>
                <a:ext uri="{FF2B5EF4-FFF2-40B4-BE49-F238E27FC236}">
                  <a16:creationId xmlns:a16="http://schemas.microsoft.com/office/drawing/2014/main" id="{89904740-B115-E9ED-A45C-0AC2FE1463F0}"/>
                </a:ext>
              </a:extLst>
            </p:cNvPr>
            <p:cNvSpPr/>
            <p:nvPr/>
          </p:nvSpPr>
          <p:spPr>
            <a:xfrm>
              <a:off x="8133806" y="2432513"/>
              <a:ext cx="1680754" cy="5747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בעלי מניות</a:t>
              </a:r>
            </a:p>
          </p:txBody>
        </p:sp>
        <p:cxnSp>
          <p:nvCxnSpPr>
            <p:cNvPr id="30" name="מחבר חץ ישר 29">
              <a:extLst>
                <a:ext uri="{FF2B5EF4-FFF2-40B4-BE49-F238E27FC236}">
                  <a16:creationId xmlns:a16="http://schemas.microsoft.com/office/drawing/2014/main" id="{13D90583-A09F-8734-E989-4D82DF34D8F0}"/>
                </a:ext>
              </a:extLst>
            </p:cNvPr>
            <p:cNvCxnSpPr>
              <a:cxnSpLocks/>
              <a:stCxn id="28" idx="4"/>
              <a:endCxn id="26" idx="0"/>
            </p:cNvCxnSpPr>
            <p:nvPr/>
          </p:nvCxnSpPr>
          <p:spPr>
            <a:xfrm>
              <a:off x="8974183" y="3007279"/>
              <a:ext cx="0" cy="670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53" name="קבוצה 52">
            <a:extLst>
              <a:ext uri="{FF2B5EF4-FFF2-40B4-BE49-F238E27FC236}">
                <a16:creationId xmlns:a16="http://schemas.microsoft.com/office/drawing/2014/main" id="{741A873B-CB48-B6BA-24F2-B0281E3E8409}"/>
              </a:ext>
            </a:extLst>
          </p:cNvPr>
          <p:cNvGrpSpPr/>
          <p:nvPr/>
        </p:nvGrpSpPr>
        <p:grpSpPr>
          <a:xfrm>
            <a:off x="1664226" y="3998612"/>
            <a:ext cx="1734330" cy="1734208"/>
            <a:chOff x="2188498" y="3702620"/>
            <a:chExt cx="1734330" cy="1734208"/>
          </a:xfrm>
        </p:grpSpPr>
        <p:grpSp>
          <p:nvGrpSpPr>
            <p:cNvPr id="36" name="קבוצה 35">
              <a:extLst>
                <a:ext uri="{FF2B5EF4-FFF2-40B4-BE49-F238E27FC236}">
                  <a16:creationId xmlns:a16="http://schemas.microsoft.com/office/drawing/2014/main" id="{7925F0DA-A77C-F6ED-AC9C-5C469EAF595E}"/>
                </a:ext>
              </a:extLst>
            </p:cNvPr>
            <p:cNvGrpSpPr/>
            <p:nvPr/>
          </p:nvGrpSpPr>
          <p:grpSpPr>
            <a:xfrm>
              <a:off x="2188498" y="3702620"/>
              <a:ext cx="1734330" cy="1139339"/>
              <a:chOff x="8133807" y="2644810"/>
              <a:chExt cx="1680754" cy="1382728"/>
            </a:xfrm>
          </p:grpSpPr>
          <p:sp>
            <p:nvSpPr>
              <p:cNvPr id="38" name="מלבן 37">
                <a:extLst>
                  <a:ext uri="{FF2B5EF4-FFF2-40B4-BE49-F238E27FC236}">
                    <a16:creationId xmlns:a16="http://schemas.microsoft.com/office/drawing/2014/main" id="{AC7DAA73-A5C2-8430-785B-23B148CCA6F1}"/>
                  </a:ext>
                </a:extLst>
              </p:cNvPr>
              <p:cNvSpPr/>
              <p:nvPr/>
            </p:nvSpPr>
            <p:spPr>
              <a:xfrm>
                <a:off x="8218714" y="3668882"/>
                <a:ext cx="1510937" cy="358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מתפצלת</a:t>
                </a:r>
              </a:p>
            </p:txBody>
          </p:sp>
          <p:sp>
            <p:nvSpPr>
              <p:cNvPr id="39" name="אליפסה 38">
                <a:extLst>
                  <a:ext uri="{FF2B5EF4-FFF2-40B4-BE49-F238E27FC236}">
                    <a16:creationId xmlns:a16="http://schemas.microsoft.com/office/drawing/2014/main" id="{32F8A391-EC92-8F99-438A-67F40B4451E4}"/>
                  </a:ext>
                </a:extLst>
              </p:cNvPr>
              <p:cNvSpPr/>
              <p:nvPr/>
            </p:nvSpPr>
            <p:spPr>
              <a:xfrm>
                <a:off x="8133807" y="2644810"/>
                <a:ext cx="1680754" cy="5747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בעלי מניות</a:t>
                </a:r>
              </a:p>
            </p:txBody>
          </p:sp>
          <p:cxnSp>
            <p:nvCxnSpPr>
              <p:cNvPr id="41" name="מחבר חץ ישר 40">
                <a:extLst>
                  <a:ext uri="{FF2B5EF4-FFF2-40B4-BE49-F238E27FC236}">
                    <a16:creationId xmlns:a16="http://schemas.microsoft.com/office/drawing/2014/main" id="{47B8041F-8C69-870C-AADA-D80BD01F3274}"/>
                  </a:ext>
                </a:extLst>
              </p:cNvPr>
              <p:cNvCxnSpPr>
                <a:cxnSpLocks/>
                <a:stCxn id="39" idx="4"/>
                <a:endCxn id="38" idx="0"/>
              </p:cNvCxnSpPr>
              <p:nvPr/>
            </p:nvCxnSpPr>
            <p:spPr>
              <a:xfrm flipH="1">
                <a:off x="8974183" y="3219576"/>
                <a:ext cx="1" cy="449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0" name="מלבן 49">
              <a:extLst>
                <a:ext uri="{FF2B5EF4-FFF2-40B4-BE49-F238E27FC236}">
                  <a16:creationId xmlns:a16="http://schemas.microsoft.com/office/drawing/2014/main" id="{F17452B3-2309-8466-138F-D3F797AE84CD}"/>
                </a:ext>
              </a:extLst>
            </p:cNvPr>
            <p:cNvSpPr/>
            <p:nvPr/>
          </p:nvSpPr>
          <p:spPr>
            <a:xfrm>
              <a:off x="2276112" y="5141302"/>
              <a:ext cx="1559100" cy="295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David" panose="020E0502060401010101" pitchFamily="34" charset="-79"/>
                  <a:cs typeface="David" panose="020E0502060401010101" pitchFamily="34" charset="-79"/>
                </a:rPr>
                <a:t>חברה חדשה</a:t>
              </a:r>
            </a:p>
          </p:txBody>
        </p:sp>
        <p:cxnSp>
          <p:nvCxnSpPr>
            <p:cNvPr id="52" name="מחבר חץ ישר 51">
              <a:extLst>
                <a:ext uri="{FF2B5EF4-FFF2-40B4-BE49-F238E27FC236}">
                  <a16:creationId xmlns:a16="http://schemas.microsoft.com/office/drawing/2014/main" id="{DA496555-F9B8-998E-DD43-604D9234BBA9}"/>
                </a:ext>
              </a:extLst>
            </p:cNvPr>
            <p:cNvCxnSpPr>
              <a:stCxn id="38" idx="2"/>
              <a:endCxn id="50" idx="0"/>
            </p:cNvCxnSpPr>
            <p:nvPr/>
          </p:nvCxnSpPr>
          <p:spPr>
            <a:xfrm>
              <a:off x="3055662" y="4841967"/>
              <a:ext cx="0" cy="299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4" name="תיבת טקסט 53">
            <a:extLst>
              <a:ext uri="{FF2B5EF4-FFF2-40B4-BE49-F238E27FC236}">
                <a16:creationId xmlns:a16="http://schemas.microsoft.com/office/drawing/2014/main" id="{D797A70F-D2D9-8C35-88A9-93B97497CA3A}"/>
              </a:ext>
            </a:extLst>
          </p:cNvPr>
          <p:cNvSpPr txBox="1"/>
          <p:nvPr/>
        </p:nvSpPr>
        <p:spPr>
          <a:xfrm>
            <a:off x="4654717" y="2184287"/>
            <a:ext cx="2063450" cy="923330"/>
          </a:xfrm>
          <a:prstGeom prst="rect">
            <a:avLst/>
          </a:prstGeom>
          <a:noFill/>
        </p:spPr>
        <p:txBody>
          <a:bodyPr wrap="none" rtlCol="1">
            <a:spAutoFit/>
          </a:bodyPr>
          <a:lstStyle/>
          <a:p>
            <a:r>
              <a:rPr lang="he-IL" b="1" dirty="0">
                <a:solidFill>
                  <a:schemeClr val="accent1"/>
                </a:solidFill>
                <a:latin typeface="David" panose="020E0502060401010101" pitchFamily="34" charset="-79"/>
                <a:cs typeface="David" panose="020E0502060401010101" pitchFamily="34" charset="-79"/>
              </a:rPr>
              <a:t>פיצול אופקי</a:t>
            </a:r>
          </a:p>
          <a:p>
            <a:r>
              <a:rPr lang="he-IL" b="1" dirty="0">
                <a:solidFill>
                  <a:schemeClr val="accent1"/>
                </a:solidFill>
                <a:latin typeface="David" panose="020E0502060401010101" pitchFamily="34" charset="-79"/>
                <a:cs typeface="David" panose="020E0502060401010101" pitchFamily="34" charset="-79"/>
              </a:rPr>
              <a:t>סעיף 105א(1) לפקודה</a:t>
            </a:r>
          </a:p>
          <a:p>
            <a:r>
              <a:rPr lang="he-IL" b="1" dirty="0">
                <a:solidFill>
                  <a:schemeClr val="accent1"/>
                </a:solidFill>
                <a:latin typeface="David" panose="020E0502060401010101" pitchFamily="34" charset="-79"/>
                <a:cs typeface="David" panose="020E0502060401010101" pitchFamily="34" charset="-79"/>
              </a:rPr>
              <a:t>החלטת מיסוי נדרשת</a:t>
            </a:r>
          </a:p>
        </p:txBody>
      </p:sp>
      <p:sp>
        <p:nvSpPr>
          <p:cNvPr id="55" name="תיבת טקסט 54">
            <a:extLst>
              <a:ext uri="{FF2B5EF4-FFF2-40B4-BE49-F238E27FC236}">
                <a16:creationId xmlns:a16="http://schemas.microsoft.com/office/drawing/2014/main" id="{3DB58195-A5E1-FD05-7716-0B153536C6EA}"/>
              </a:ext>
            </a:extLst>
          </p:cNvPr>
          <p:cNvSpPr txBox="1"/>
          <p:nvPr/>
        </p:nvSpPr>
        <p:spPr>
          <a:xfrm>
            <a:off x="4178104" y="4641295"/>
            <a:ext cx="2540063" cy="923330"/>
          </a:xfrm>
          <a:prstGeom prst="rect">
            <a:avLst/>
          </a:prstGeom>
          <a:noFill/>
        </p:spPr>
        <p:txBody>
          <a:bodyPr wrap="square" rtlCol="1">
            <a:spAutoFit/>
          </a:bodyPr>
          <a:lstStyle/>
          <a:p>
            <a:r>
              <a:rPr lang="he-IL" b="1" dirty="0">
                <a:solidFill>
                  <a:schemeClr val="accent1"/>
                </a:solidFill>
                <a:latin typeface="David" panose="020E0502060401010101" pitchFamily="34" charset="-79"/>
                <a:cs typeface="David" panose="020E0502060401010101" pitchFamily="34" charset="-79"/>
              </a:rPr>
              <a:t>פיצול אנכי</a:t>
            </a:r>
          </a:p>
          <a:p>
            <a:r>
              <a:rPr lang="he-IL" b="1" dirty="0">
                <a:solidFill>
                  <a:schemeClr val="accent1"/>
                </a:solidFill>
                <a:latin typeface="David" panose="020E0502060401010101" pitchFamily="34" charset="-79"/>
                <a:cs typeface="David" panose="020E0502060401010101" pitchFamily="34" charset="-79"/>
              </a:rPr>
              <a:t>סעיף 105א(2) לפקודה</a:t>
            </a:r>
          </a:p>
          <a:p>
            <a:r>
              <a:rPr lang="he-IL" b="1" dirty="0">
                <a:solidFill>
                  <a:schemeClr val="accent1"/>
                </a:solidFill>
                <a:latin typeface="David" panose="020E0502060401010101" pitchFamily="34" charset="-79"/>
                <a:cs typeface="David" panose="020E0502060401010101" pitchFamily="34" charset="-79"/>
              </a:rPr>
              <a:t>החלטת מיסוי אינה נדרשת</a:t>
            </a:r>
          </a:p>
        </p:txBody>
      </p:sp>
    </p:spTree>
    <p:extLst>
      <p:ext uri="{BB962C8B-B14F-4D97-AF65-F5344CB8AC3E}">
        <p14:creationId xmlns:p14="http://schemas.microsoft.com/office/powerpoint/2010/main" val="18728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6866A95-8400-F292-5826-645DD93609C3}"/>
              </a:ext>
            </a:extLst>
          </p:cNvPr>
          <p:cNvSpPr>
            <a:spLocks noGrp="1"/>
          </p:cNvSpPr>
          <p:nvPr>
            <p:ph type="title"/>
          </p:nvPr>
        </p:nvSpPr>
        <p:spPr/>
        <p:txBody>
          <a:bodyPr/>
          <a:lstStyle/>
          <a:p>
            <a:r>
              <a:rPr lang="he-IL" dirty="0"/>
              <a:t>סדר יום</a:t>
            </a:r>
          </a:p>
        </p:txBody>
      </p:sp>
      <p:sp>
        <p:nvSpPr>
          <p:cNvPr id="3" name="מציין מיקום תוכן 2">
            <a:extLst>
              <a:ext uri="{FF2B5EF4-FFF2-40B4-BE49-F238E27FC236}">
                <a16:creationId xmlns:a16="http://schemas.microsoft.com/office/drawing/2014/main" id="{F9C4B923-B2C7-CE5D-7521-364969C272D9}"/>
              </a:ext>
            </a:extLst>
          </p:cNvPr>
          <p:cNvSpPr>
            <a:spLocks noGrp="1"/>
          </p:cNvSpPr>
          <p:nvPr>
            <p:ph idx="1"/>
          </p:nvPr>
        </p:nvSpPr>
        <p:spPr/>
        <p:txBody>
          <a:bodyPr/>
          <a:lstStyle/>
          <a:p>
            <a:pPr algn="just"/>
            <a:r>
              <a:rPr lang="he-IL" dirty="0"/>
              <a:t>חידושים בחקיקה.</a:t>
            </a:r>
          </a:p>
          <a:p>
            <a:pPr algn="just"/>
            <a:r>
              <a:rPr lang="he-IL" dirty="0"/>
              <a:t>קיזוז הפסדים והפרשי שער.</a:t>
            </a:r>
          </a:p>
          <a:p>
            <a:pPr algn="just"/>
            <a:r>
              <a:rPr lang="he-IL" dirty="0"/>
              <a:t>מיזוגים ופיצולים - תום שנת המס.</a:t>
            </a:r>
          </a:p>
          <a:p>
            <a:pPr algn="just"/>
            <a:r>
              <a:rPr lang="he-IL" dirty="0"/>
              <a:t>ביטוח לאומי בחברה משפחתית.</a:t>
            </a:r>
          </a:p>
          <a:p>
            <a:pPr algn="just"/>
            <a:r>
              <a:rPr lang="he-IL" dirty="0"/>
              <a:t>השקעות נדל"ן בחברה.</a:t>
            </a:r>
          </a:p>
        </p:txBody>
      </p:sp>
    </p:spTree>
    <p:extLst>
      <p:ext uri="{BB962C8B-B14F-4D97-AF65-F5344CB8AC3E}">
        <p14:creationId xmlns:p14="http://schemas.microsoft.com/office/powerpoint/2010/main" val="420494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5EE10A7-CD74-291C-25A3-6DDC6556F874}"/>
              </a:ext>
            </a:extLst>
          </p:cNvPr>
          <p:cNvSpPr>
            <a:spLocks noGrp="1"/>
          </p:cNvSpPr>
          <p:nvPr>
            <p:ph type="title"/>
          </p:nvPr>
        </p:nvSpPr>
        <p:spPr/>
        <p:txBody>
          <a:bodyPr/>
          <a:lstStyle/>
          <a:p>
            <a:r>
              <a:rPr lang="he-IL" dirty="0"/>
              <a:t>פיצול חברות - סעיף 105 לפקודת מס הכנסה</a:t>
            </a:r>
          </a:p>
        </p:txBody>
      </p:sp>
      <p:sp>
        <p:nvSpPr>
          <p:cNvPr id="3" name="מציין מיקום תוכן 2">
            <a:extLst>
              <a:ext uri="{FF2B5EF4-FFF2-40B4-BE49-F238E27FC236}">
                <a16:creationId xmlns:a16="http://schemas.microsoft.com/office/drawing/2014/main" id="{92094DC9-DE09-453F-08DC-62A25B91FA0E}"/>
              </a:ext>
            </a:extLst>
          </p:cNvPr>
          <p:cNvSpPr>
            <a:spLocks noGrp="1"/>
          </p:cNvSpPr>
          <p:nvPr>
            <p:ph idx="1"/>
          </p:nvPr>
        </p:nvSpPr>
        <p:spPr>
          <a:xfrm>
            <a:off x="936675" y="1558339"/>
            <a:ext cx="10515600" cy="4351338"/>
          </a:xfrm>
        </p:spPr>
        <p:txBody>
          <a:bodyPr>
            <a:normAutofit/>
          </a:bodyPr>
          <a:lstStyle/>
          <a:p>
            <a:r>
              <a:rPr lang="he-IL" dirty="0"/>
              <a:t>יתרונות</a:t>
            </a:r>
          </a:p>
          <a:p>
            <a:pPr lvl="1"/>
            <a:r>
              <a:rPr lang="he-IL" dirty="0"/>
              <a:t>הקטנת סיכונים עסקיים בין פעילויות שונות.</a:t>
            </a:r>
          </a:p>
          <a:p>
            <a:pPr lvl="1"/>
            <a:r>
              <a:rPr lang="he-IL" dirty="0"/>
              <a:t>יצירת מבנה הפעלה התואם את הפעילות העסקית. </a:t>
            </a:r>
          </a:p>
          <a:p>
            <a:pPr lvl="1"/>
            <a:r>
              <a:rPr lang="he-IL" dirty="0"/>
              <a:t>מכירה עתידית של אחת מהפעילויות.</a:t>
            </a:r>
          </a:p>
          <a:p>
            <a:pPr lvl="1"/>
            <a:r>
              <a:rPr lang="he-IL" dirty="0"/>
              <a:t>גיוס מימון לפעילות ספציפית.</a:t>
            </a:r>
          </a:p>
          <a:p>
            <a:pPr lvl="1"/>
            <a:r>
              <a:rPr lang="he-IL" dirty="0"/>
              <a:t>העברת פעילות בפטור ממס רווח הון/מס שבח.</a:t>
            </a:r>
          </a:p>
          <a:p>
            <a:pPr lvl="1"/>
            <a:r>
              <a:rPr lang="he-IL" dirty="0"/>
              <a:t>העבר מקרקעין חייבת במס רכישה בשיעור מס רכישה של 0.5%.</a:t>
            </a:r>
          </a:p>
          <a:p>
            <a:r>
              <a:rPr lang="he-IL" dirty="0"/>
              <a:t>חסרונות</a:t>
            </a:r>
          </a:p>
          <a:p>
            <a:pPr lvl="1"/>
            <a:r>
              <a:rPr lang="he-IL" dirty="0"/>
              <a:t>הגדלת עלויות תפעול.</a:t>
            </a:r>
          </a:p>
          <a:p>
            <a:pPr lvl="1"/>
            <a:r>
              <a:rPr lang="he-IL" dirty="0"/>
              <a:t>חוסר יכולת לקזז הפסדים והוצאות בין חברות.</a:t>
            </a:r>
          </a:p>
          <a:p>
            <a:pPr lvl="1"/>
            <a:endParaRPr lang="he-IL" dirty="0"/>
          </a:p>
          <a:p>
            <a:pPr lvl="1"/>
            <a:endParaRPr lang="he-IL" dirty="0"/>
          </a:p>
        </p:txBody>
      </p:sp>
    </p:spTree>
    <p:extLst>
      <p:ext uri="{BB962C8B-B14F-4D97-AF65-F5344CB8AC3E}">
        <p14:creationId xmlns:p14="http://schemas.microsoft.com/office/powerpoint/2010/main" val="2190994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5EE10A7-CD74-291C-25A3-6DDC6556F874}"/>
              </a:ext>
            </a:extLst>
          </p:cNvPr>
          <p:cNvSpPr>
            <a:spLocks noGrp="1"/>
          </p:cNvSpPr>
          <p:nvPr>
            <p:ph type="title"/>
          </p:nvPr>
        </p:nvSpPr>
        <p:spPr/>
        <p:txBody>
          <a:bodyPr/>
          <a:lstStyle/>
          <a:p>
            <a:r>
              <a:rPr lang="he-IL" dirty="0"/>
              <a:t>פיצול חברות - תנאים עיקריים</a:t>
            </a:r>
          </a:p>
        </p:txBody>
      </p:sp>
      <p:sp>
        <p:nvSpPr>
          <p:cNvPr id="3" name="מציין מיקום תוכן 2">
            <a:extLst>
              <a:ext uri="{FF2B5EF4-FFF2-40B4-BE49-F238E27FC236}">
                <a16:creationId xmlns:a16="http://schemas.microsoft.com/office/drawing/2014/main" id="{92094DC9-DE09-453F-08DC-62A25B91FA0E}"/>
              </a:ext>
            </a:extLst>
          </p:cNvPr>
          <p:cNvSpPr>
            <a:spLocks noGrp="1"/>
          </p:cNvSpPr>
          <p:nvPr>
            <p:ph idx="1"/>
          </p:nvPr>
        </p:nvSpPr>
        <p:spPr>
          <a:xfrm>
            <a:off x="936675" y="1558339"/>
            <a:ext cx="10515600" cy="4351338"/>
          </a:xfrm>
        </p:spPr>
        <p:txBody>
          <a:bodyPr>
            <a:normAutofit fontScale="85000" lnSpcReduction="20000"/>
          </a:bodyPr>
          <a:lstStyle/>
          <a:p>
            <a:pPr algn="just"/>
            <a:r>
              <a:rPr lang="he-IL" dirty="0"/>
              <a:t>הפיצול נעשה לתכלית עסקית וכלכלית והימנעות או הפחתת מס בלתי נאותות אינן מהמטרות  העיקריות של הפיצול.</a:t>
            </a:r>
          </a:p>
          <a:p>
            <a:pPr algn="just"/>
            <a:r>
              <a:rPr lang="he-IL" dirty="0"/>
              <a:t>רוב הנכסים בחברה המתפצלת ובחברה החדשה לא נמכרו במהלך "התקופה הנדרשת".</a:t>
            </a:r>
          </a:p>
          <a:p>
            <a:pPr algn="just"/>
            <a:r>
              <a:rPr lang="he-IL" dirty="0"/>
              <a:t>הפעילות הכלכלית בחברה המתפצלת בשנתיים שקדמו למועד הפיצול תמשיך בכל אחת מהחברות המתפצלת והחדשה.</a:t>
            </a:r>
          </a:p>
          <a:p>
            <a:pPr algn="just"/>
            <a:r>
              <a:rPr lang="he-IL" dirty="0"/>
              <a:t>לחברה החדשה ולחברה המתפצלת פעילות כלכלית שמקורה בהכנסה מעסק (סעיף 2(1) לפקודה), למעט אם אושר על ידי המנהל, מראש.</a:t>
            </a:r>
          </a:p>
          <a:p>
            <a:pPr algn="just"/>
            <a:r>
              <a:rPr lang="he-IL" dirty="0"/>
              <a:t>יחסי גודל/שווי:</a:t>
            </a:r>
          </a:p>
          <a:p>
            <a:pPr lvl="1" algn="just"/>
            <a:r>
              <a:rPr lang="he-IL" dirty="0"/>
              <a:t>פיצול אנכי - </a:t>
            </a:r>
            <a:r>
              <a:rPr lang="he-IL" u="sng" dirty="0"/>
              <a:t>שווי הנכסים</a:t>
            </a:r>
            <a:r>
              <a:rPr lang="he-IL" dirty="0"/>
              <a:t> המועברים מחברה מתפצלת לכל אחת מהחברות החדשות לא יקטן מ- 10% משווי הנכסים </a:t>
            </a:r>
            <a:r>
              <a:rPr lang="he-IL" u="sng" dirty="0"/>
              <a:t>בדוחות המתואמים</a:t>
            </a:r>
            <a:r>
              <a:rPr lang="he-IL" dirty="0"/>
              <a:t>.</a:t>
            </a:r>
          </a:p>
          <a:p>
            <a:pPr lvl="1" algn="just"/>
            <a:r>
              <a:rPr lang="he-IL" dirty="0"/>
              <a:t>פיצול אופקי - לא יעלה </a:t>
            </a:r>
            <a:r>
              <a:rPr lang="he-IL" u="sng" dirty="0"/>
              <a:t>שווי שוק </a:t>
            </a:r>
            <a:r>
              <a:rPr lang="he-IL" dirty="0"/>
              <a:t>של חברה חדשה או כל חברה מתפצלת על פי 4 מכל אחת מהן.</a:t>
            </a:r>
          </a:p>
          <a:p>
            <a:pPr algn="just"/>
            <a:r>
              <a:rPr lang="he-IL" dirty="0"/>
              <a:t>לאחר הפיצול </a:t>
            </a:r>
            <a:r>
              <a:rPr lang="he-IL" u="sng" dirty="0"/>
              <a:t>עלה שווי הנכסים על שווי ההתחייבויות בכל אחת מהחברות החדשות והמתפצלת</a:t>
            </a:r>
            <a:r>
              <a:rPr lang="he-IL" dirty="0"/>
              <a:t>.</a:t>
            </a:r>
          </a:p>
          <a:p>
            <a:pPr lvl="1"/>
            <a:endParaRPr lang="he-IL" dirty="0"/>
          </a:p>
        </p:txBody>
      </p:sp>
    </p:spTree>
    <p:extLst>
      <p:ext uri="{BB962C8B-B14F-4D97-AF65-F5344CB8AC3E}">
        <p14:creationId xmlns:p14="http://schemas.microsoft.com/office/powerpoint/2010/main" val="290583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C6F48D-5923-4979-A706-EB9746037AED}"/>
              </a:ext>
            </a:extLst>
          </p:cNvPr>
          <p:cNvSpPr>
            <a:spLocks noGrp="1"/>
          </p:cNvSpPr>
          <p:nvPr>
            <p:ph type="ctrTitle"/>
          </p:nvPr>
        </p:nvSpPr>
        <p:spPr/>
        <p:txBody>
          <a:bodyPr anchor="ctr">
            <a:normAutofit/>
          </a:bodyPr>
          <a:lstStyle/>
          <a:p>
            <a:r>
              <a:rPr lang="he-IL" dirty="0">
                <a:gradFill>
                  <a:gsLst>
                    <a:gs pos="47000">
                      <a:schemeClr val="accent1">
                        <a:lumMod val="75000"/>
                      </a:schemeClr>
                    </a:gs>
                    <a:gs pos="94000">
                      <a:schemeClr val="accent1">
                        <a:lumMod val="30000"/>
                        <a:lumOff val="70000"/>
                      </a:schemeClr>
                    </a:gs>
                  </a:gsLst>
                  <a:lin ang="5400000" scaled="1"/>
                </a:gradFill>
              </a:rPr>
              <a:t>חברות משפחתיות וביטוח לאומי</a:t>
            </a:r>
          </a:p>
        </p:txBody>
      </p:sp>
    </p:spTree>
    <p:extLst>
      <p:ext uri="{BB962C8B-B14F-4D97-AF65-F5344CB8AC3E}">
        <p14:creationId xmlns:p14="http://schemas.microsoft.com/office/powerpoint/2010/main" val="3760878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A8637D7-E164-B077-386B-C068C4A203A5}"/>
              </a:ext>
            </a:extLst>
          </p:cNvPr>
          <p:cNvSpPr>
            <a:spLocks noGrp="1"/>
          </p:cNvSpPr>
          <p:nvPr>
            <p:ph type="title"/>
          </p:nvPr>
        </p:nvSpPr>
        <p:spPr/>
        <p:txBody>
          <a:bodyPr/>
          <a:lstStyle/>
          <a:p>
            <a:r>
              <a:rPr lang="he-IL" dirty="0"/>
              <a:t>חברה משפחתית - הסדר המס</a:t>
            </a:r>
          </a:p>
        </p:txBody>
      </p:sp>
      <p:sp>
        <p:nvSpPr>
          <p:cNvPr id="3" name="מציין מיקום תוכן 2">
            <a:extLst>
              <a:ext uri="{FF2B5EF4-FFF2-40B4-BE49-F238E27FC236}">
                <a16:creationId xmlns:a16="http://schemas.microsoft.com/office/drawing/2014/main" id="{21AE2ED3-B9E9-577B-58CC-05F0289F3E22}"/>
              </a:ext>
            </a:extLst>
          </p:cNvPr>
          <p:cNvSpPr>
            <a:spLocks noGrp="1"/>
          </p:cNvSpPr>
          <p:nvPr>
            <p:ph idx="1"/>
          </p:nvPr>
        </p:nvSpPr>
        <p:spPr/>
        <p:txBody>
          <a:bodyPr/>
          <a:lstStyle/>
          <a:p>
            <a:pPr marL="0" indent="0" algn="just">
              <a:buNone/>
            </a:pPr>
            <a:r>
              <a:rPr lang="he-IL" sz="2800" dirty="0">
                <a:solidFill>
                  <a:srgbClr val="000000"/>
                </a:solidFill>
              </a:rPr>
              <a:t>סעיף 64א לפקודת מס הכנסה</a:t>
            </a:r>
          </a:p>
          <a:p>
            <a:pPr marL="0" indent="0" algn="just">
              <a:buNone/>
            </a:pPr>
            <a:r>
              <a:rPr lang="he-IL" sz="1800" b="0" i="0" dirty="0">
                <a:solidFill>
                  <a:srgbClr val="000000"/>
                </a:solidFill>
                <a:effectLst/>
              </a:rPr>
              <a:t>"64א.(א) הכנסה חייבת, לרבות שבח כמשמעותו בחוק מיסוי מקרקעין (בסעיף זה – הכנסה חייבת) והפסדים של חברה שחבריה הם קרובים לפי פסקאות (1) או (2) להגדרה "קרוב" בסעיף 88 (להלן – חברה משפחתית) ייחשבו מיום התאגדותה, לפי בקשתה שתומצא לפקיד השומה בתוך שלושה חודשים לאחר התאגדותה, כהכנסתו או הפסדו של החבר שהוא בעל הזכות לחלק הגדול ביותר ברווחים בחברה או של החבר שהחברה ציינה בבקשתה שהוא אחד מבעלי הזכויות לחלקים השווים והגדולים ביותר ברווחים בה ואשר הסכמתו בכתב צורפה לבקשה (בסעיף זה – הנישום), ויחולו הוראות אלה:"</a:t>
            </a:r>
            <a:endParaRPr lang="he-IL" dirty="0"/>
          </a:p>
        </p:txBody>
      </p:sp>
    </p:spTree>
    <p:extLst>
      <p:ext uri="{BB962C8B-B14F-4D97-AF65-F5344CB8AC3E}">
        <p14:creationId xmlns:p14="http://schemas.microsoft.com/office/powerpoint/2010/main" val="219939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7D27EB4-0BA3-D79A-1184-C4C174A46914}"/>
              </a:ext>
            </a:extLst>
          </p:cNvPr>
          <p:cNvSpPr>
            <a:spLocks noGrp="1"/>
          </p:cNvSpPr>
          <p:nvPr>
            <p:ph type="title"/>
          </p:nvPr>
        </p:nvSpPr>
        <p:spPr/>
        <p:txBody>
          <a:bodyPr/>
          <a:lstStyle/>
          <a:p>
            <a:r>
              <a:rPr lang="he-IL" dirty="0"/>
              <a:t>ביטוח לאומי בחברה משפחתית</a:t>
            </a:r>
          </a:p>
        </p:txBody>
      </p:sp>
      <p:sp>
        <p:nvSpPr>
          <p:cNvPr id="3" name="מציין מיקום תוכן 2">
            <a:extLst>
              <a:ext uri="{FF2B5EF4-FFF2-40B4-BE49-F238E27FC236}">
                <a16:creationId xmlns:a16="http://schemas.microsoft.com/office/drawing/2014/main" id="{1C4D02B6-F09B-E67F-ECE2-9DE99C30D51B}"/>
              </a:ext>
            </a:extLst>
          </p:cNvPr>
          <p:cNvSpPr>
            <a:spLocks noGrp="1"/>
          </p:cNvSpPr>
          <p:nvPr>
            <p:ph idx="1"/>
          </p:nvPr>
        </p:nvSpPr>
        <p:spPr>
          <a:xfrm>
            <a:off x="539930" y="1690688"/>
            <a:ext cx="11007635" cy="4351338"/>
          </a:xfrm>
        </p:spPr>
        <p:txBody>
          <a:bodyPr>
            <a:normAutofit/>
          </a:bodyPr>
          <a:lstStyle/>
          <a:p>
            <a:pPr marL="0" indent="0" algn="just">
              <a:lnSpc>
                <a:spcPts val="1500"/>
              </a:lnSpc>
              <a:buNone/>
            </a:pPr>
            <a:r>
              <a:rPr lang="he-IL" sz="1400" b="1" i="0" dirty="0">
                <a:effectLst/>
              </a:rPr>
              <a:t>סעיף 345 לחוק הביטוח הלאומי - סעיף החיוב בדמי ביטוח לאומי </a:t>
            </a:r>
          </a:p>
          <a:p>
            <a:pPr marL="0" indent="0" algn="just">
              <a:lnSpc>
                <a:spcPts val="1500"/>
              </a:lnSpc>
              <a:spcBef>
                <a:spcPts val="0"/>
              </a:spcBef>
              <a:buNone/>
            </a:pPr>
            <a:r>
              <a:rPr lang="he-IL" sz="1400" b="0" i="0" dirty="0">
                <a:effectLst/>
              </a:rPr>
              <a:t>"345. (א)  עובד עצמאי יראו כהכנסתו השנתית את הכנסתו מהמקורות המפורטים בפסקאות (1) ו- (8) של סעיף 2 לפקודת מס הכנסה, ומי שאינו עובד ואינו עובד עצמאי יראו כהכנסתו השנתית את הכנסתו מהמקורות המפורטים בסעיף 2 האמור, והכל - בשנת המס שבעדה משתלמים דמי הביטוח (להלן - השנה השוטפת), ולאחר שנוכו ההוצאות הקשורות במישרין בהשגת ההכנסה.</a:t>
            </a:r>
          </a:p>
          <a:p>
            <a:pPr marL="0" indent="0" algn="just" rtl="1">
              <a:lnSpc>
                <a:spcPts val="1500"/>
              </a:lnSpc>
              <a:spcBef>
                <a:spcPts val="0"/>
              </a:spcBef>
              <a:buNone/>
            </a:pPr>
            <a:r>
              <a:rPr lang="he-IL" sz="1400" b="0" i="0" dirty="0">
                <a:effectLst/>
              </a:rPr>
              <a:t>(ב)  (1)   ההכנסה בשנה השוטפת תיקבע על פי השומה הסופית של ההכנסה כאמור לאותה שנה </a:t>
            </a:r>
            <a:r>
              <a:rPr lang="he-IL" sz="1400" b="0" i="0" u="sng" dirty="0">
                <a:effectLst/>
              </a:rPr>
              <a:t>לפני כל פטור, ניכויים וזיכויים לפי פקודת מס הכנסה </a:t>
            </a:r>
            <a:r>
              <a:rPr lang="he-IL" sz="1400" b="0" i="0" dirty="0">
                <a:effectLst/>
              </a:rPr>
              <a:t>(להלן - ההכנסה בשומה), בהפחתת סכומים אלה:</a:t>
            </a:r>
          </a:p>
          <a:p>
            <a:pPr marL="0" indent="0" algn="just" rtl="1">
              <a:lnSpc>
                <a:spcPts val="1500"/>
              </a:lnSpc>
              <a:spcBef>
                <a:spcPts val="0"/>
              </a:spcBef>
              <a:buNone/>
            </a:pPr>
            <a:r>
              <a:rPr lang="he-IL" sz="1400" b="0" i="0" dirty="0">
                <a:effectLst/>
              </a:rPr>
              <a:t>(א)   סכומי דמי ביטוח ומס מקביל המותרים בניכוי מההכנסה בשומה לפי סעיף 47א לפקודת מס הכנסה;</a:t>
            </a:r>
          </a:p>
          <a:p>
            <a:pPr marL="0" indent="0" algn="just" rtl="1">
              <a:lnSpc>
                <a:spcPts val="1500"/>
              </a:lnSpc>
              <a:spcBef>
                <a:spcPts val="0"/>
              </a:spcBef>
              <a:buNone/>
            </a:pPr>
            <a:r>
              <a:rPr lang="he-IL" sz="1400" b="0" i="0" dirty="0">
                <a:effectLst/>
              </a:rPr>
              <a:t>(ב)   סכום שהותר בניכוי לפי סעיף 47(ב)(1) לפקודת מס הכנסה;"</a:t>
            </a:r>
          </a:p>
          <a:p>
            <a:pPr marL="0" indent="0" algn="just">
              <a:lnSpc>
                <a:spcPts val="1500"/>
              </a:lnSpc>
              <a:buNone/>
            </a:pPr>
            <a:r>
              <a:rPr lang="he-IL" sz="1400" b="1" dirty="0"/>
              <a:t>בשנת 2008, במסגרת תיקון 103 לחוק הביטוח הלאומי, התווספו פטורים רבים מדמי ביטוח לאומי בסעיף 350 לחוק הביטוח הלאומי</a:t>
            </a:r>
            <a:r>
              <a:rPr lang="he-IL" sz="1400" dirty="0"/>
              <a:t>:</a:t>
            </a:r>
            <a:endParaRPr lang="he-IL" sz="1400" b="0" i="0" dirty="0">
              <a:effectLst/>
            </a:endParaRPr>
          </a:p>
          <a:p>
            <a:pPr marL="0" indent="0" algn="just">
              <a:lnSpc>
                <a:spcPts val="1500"/>
              </a:lnSpc>
              <a:spcBef>
                <a:spcPts val="0"/>
              </a:spcBef>
              <a:buNone/>
            </a:pPr>
            <a:r>
              <a:rPr lang="he-IL" sz="1400" b="0" i="0" dirty="0">
                <a:effectLst/>
              </a:rPr>
              <a:t>"35</a:t>
            </a:r>
            <a:r>
              <a:rPr lang="he-IL" sz="1400" dirty="0"/>
              <a:t>0. (א) לענין תשלום דמי ביטוח לא יראו כהכנסה –</a:t>
            </a:r>
          </a:p>
          <a:p>
            <a:pPr marL="0" indent="0" algn="just">
              <a:lnSpc>
                <a:spcPts val="1500"/>
              </a:lnSpc>
              <a:spcBef>
                <a:spcPts val="0"/>
              </a:spcBef>
              <a:buNone/>
            </a:pPr>
            <a:r>
              <a:rPr lang="he-IL" sz="1400" dirty="0"/>
              <a:t>(6)   הכנסה החייבת במס לפי הוראות סעיף 125ב לפקודת מס הכנסה, שאינה הכנסה לפי סעיף 373א, וכן הכנסה החייבת במס לפי הוראות סעיף 125ג(ב) או (ג) לפקודת מס הכנסה;</a:t>
            </a:r>
          </a:p>
          <a:p>
            <a:pPr marL="0" indent="0" algn="just">
              <a:lnSpc>
                <a:spcPts val="1500"/>
              </a:lnSpc>
              <a:spcBef>
                <a:spcPts val="0"/>
              </a:spcBef>
              <a:buNone/>
            </a:pPr>
            <a:r>
              <a:rPr lang="he-IL" sz="1400" dirty="0"/>
              <a:t>(7)   הכנסה מדמי שכירות שחלות עליה הוראות סעיף 122 לפקודת מס הכנסה, הכנסה מדמי שכירות מחוץ לישראל שחלות עליה הוראות סעיף 122א לפקודת מס הכנסה והכנסה שאינה הכנסה מעבודה כעובד או כעובד עצמאי, הפטורה ממס לפי כל דין, למעט הכנסה מפנסיה מוקדמת כהגדרתה בסעיף 345ב(א), ולמעט הכנסה שיקבע שר האוצר, בהסכמת שר הרווחה, באישור ועדת הכספים של הכנסת</a:t>
            </a:r>
            <a:r>
              <a:rPr lang="he-IL" sz="1400" b="0" i="0" dirty="0">
                <a:effectLst/>
              </a:rPr>
              <a:t>;"</a:t>
            </a:r>
          </a:p>
          <a:p>
            <a:pPr marL="0" indent="0" algn="just">
              <a:lnSpc>
                <a:spcPts val="1500"/>
              </a:lnSpc>
              <a:buNone/>
            </a:pPr>
            <a:r>
              <a:rPr lang="he-IL" sz="1400" b="1" i="0" dirty="0">
                <a:effectLst/>
              </a:rPr>
              <a:t>בשנת 2008 התווסף סעיף 373א לחוק הביטוח הלאומי שדן ספציפית בחברות משפחתיות ושקופות:</a:t>
            </a:r>
          </a:p>
          <a:p>
            <a:pPr marL="0" indent="0" algn="just">
              <a:lnSpc>
                <a:spcPts val="1500"/>
              </a:lnSpc>
              <a:spcBef>
                <a:spcPts val="0"/>
              </a:spcBef>
              <a:buNone/>
            </a:pPr>
            <a:r>
              <a:rPr lang="he-IL" sz="1400" dirty="0"/>
              <a:t>"373א. הפיקה חברה מהחברות המנויות בסעיפים 64 עד 64א1 לפקודת מס הכנסה, לפי העניין, הכנסה חייבת כהגדרתה בסעיף 1 לפקודת מס הכנסה, בשנת מס פלונית, יראו את ההכנסה האמורה כאילו חולקה בסוף אותה שנת מס לחברי החברה או לבעלי המניות בה, לפי העניין, והכל בהתאם לזכאותם היחסית ברווחי החברה במועד האמור."</a:t>
            </a:r>
          </a:p>
        </p:txBody>
      </p:sp>
    </p:spTree>
    <p:extLst>
      <p:ext uri="{BB962C8B-B14F-4D97-AF65-F5344CB8AC3E}">
        <p14:creationId xmlns:p14="http://schemas.microsoft.com/office/powerpoint/2010/main" val="3258795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7956EAE-1D74-56A2-5FEF-EDC4DD090008}"/>
              </a:ext>
            </a:extLst>
          </p:cNvPr>
          <p:cNvSpPr>
            <a:spLocks noGrp="1"/>
          </p:cNvSpPr>
          <p:nvPr>
            <p:ph type="title"/>
          </p:nvPr>
        </p:nvSpPr>
        <p:spPr/>
        <p:txBody>
          <a:bodyPr/>
          <a:lstStyle/>
          <a:p>
            <a:r>
              <a:rPr lang="he-IL" dirty="0"/>
              <a:t>פסק דין </a:t>
            </a:r>
            <a:r>
              <a:rPr lang="he-IL" dirty="0" err="1"/>
              <a:t>נחושתן</a:t>
            </a:r>
            <a:endParaRPr lang="he-IL" dirty="0"/>
          </a:p>
        </p:txBody>
      </p:sp>
      <p:sp>
        <p:nvSpPr>
          <p:cNvPr id="3" name="מציין מיקום תוכן 2">
            <a:extLst>
              <a:ext uri="{FF2B5EF4-FFF2-40B4-BE49-F238E27FC236}">
                <a16:creationId xmlns:a16="http://schemas.microsoft.com/office/drawing/2014/main" id="{B35403F6-0AAD-98C7-8A5C-EC40F519C1B9}"/>
              </a:ext>
            </a:extLst>
          </p:cNvPr>
          <p:cNvSpPr>
            <a:spLocks noGrp="1"/>
          </p:cNvSpPr>
          <p:nvPr>
            <p:ph idx="1"/>
          </p:nvPr>
        </p:nvSpPr>
        <p:spPr/>
        <p:txBody>
          <a:bodyPr/>
          <a:lstStyle/>
          <a:p>
            <a:pPr marL="0" indent="0" algn="just">
              <a:buNone/>
            </a:pPr>
            <a:r>
              <a:rPr lang="he-IL" sz="2400" dirty="0"/>
              <a:t>פסק דין בית הדין הארצי לעבודה ב-עב"ל 61198-02-20 </a:t>
            </a:r>
            <a:r>
              <a:rPr lang="he-IL" sz="2400" b="1" dirty="0" err="1"/>
              <a:t>נחושתן</a:t>
            </a:r>
            <a:r>
              <a:rPr lang="he-IL" sz="2400" b="1" dirty="0"/>
              <a:t> ואח' נ' המוסד לביטוח לאומי</a:t>
            </a:r>
            <a:r>
              <a:rPr lang="he-IL" sz="2400" dirty="0"/>
              <a:t>.</a:t>
            </a:r>
          </a:p>
          <a:p>
            <a:pPr marL="0" indent="0" algn="just">
              <a:buNone/>
            </a:pPr>
            <a:r>
              <a:rPr lang="he-IL" sz="1800" dirty="0">
                <a:effectLst/>
                <a:ea typeface="Times New Roman" panose="02020603050405020304" pitchFamily="18" charset="0"/>
              </a:rPr>
              <a:t>"50. </a:t>
            </a:r>
            <a:r>
              <a:rPr lang="he-IL" sz="1800" dirty="0"/>
              <a:t>מן המקובץ עולה כי לפי הלשון הטבעית והפשוטה של סעיפים 373א ו- 350(א)(6) לחוק ההכנסה החייבת של החברה המשפחתית, יהיה אשר יהיה הרכב מקורותיה – </a:t>
            </a:r>
            <a:r>
              <a:rPr lang="he-IL" sz="1800" u="sng" dirty="0"/>
              <a:t>כולה אקטיבית, כולה פסיבית או מורכבת משני סוגי ההכנסות כאמור </a:t>
            </a:r>
            <a:r>
              <a:rPr lang="he-IL" sz="1800" dirty="0"/>
              <a:t>– </a:t>
            </a:r>
            <a:r>
              <a:rPr lang="he-IL" sz="1800" u="sng" dirty="0"/>
              <a:t>הופכת בידי בעלי המניות של החברה להכנסה שמקורה (לגבי בעל המניות שמקבל אותה, גם אם רעיונית) בדיבידנד - הכנסה לפי סעיף 2(4) לפקודה</a:t>
            </a:r>
            <a:r>
              <a:rPr lang="he-IL" sz="1800" dirty="0"/>
              <a:t>."</a:t>
            </a:r>
            <a:endParaRPr lang="en-US" sz="1800" dirty="0"/>
          </a:p>
          <a:p>
            <a:pPr marL="0" indent="0" algn="just">
              <a:buNone/>
            </a:pPr>
            <a:r>
              <a:rPr lang="he-IL" sz="1800" dirty="0"/>
              <a:t>"58. מעבר לאמור, התוצאות </a:t>
            </a:r>
            <a:r>
              <a:rPr lang="he-IL" sz="1800" u="sng" dirty="0"/>
              <a:t>הנ"ל שמבחינת חלק מהמבוטחים הם "עיוות" הם גזירת החוק</a:t>
            </a:r>
            <a:r>
              <a:rPr lang="he-IL" sz="1800" dirty="0"/>
              <a:t>. שעה שאין טענה וממילא קביעה כי הוראות אלה בחוק אינן חוקתיות אין אלא לפעול על פיהן. כאמור בעניין </a:t>
            </a:r>
            <a:r>
              <a:rPr lang="he-IL" sz="1800" dirty="0" err="1"/>
              <a:t>דהוקי</a:t>
            </a:r>
            <a:r>
              <a:rPr lang="he-IL" sz="1800" dirty="0"/>
              <a:t>, </a:t>
            </a:r>
            <a:r>
              <a:rPr lang="he-IL" sz="1800" u="sng" dirty="0"/>
              <a:t>דיני המס מורכבים ולעיתים הם אינם מצליחים להגיע </a:t>
            </a:r>
            <a:r>
              <a:rPr lang="he-IL" sz="1800" u="sng" dirty="0">
                <a:effectLst/>
                <a:ea typeface="Times New Roman" panose="02020603050405020304" pitchFamily="18" charset="0"/>
              </a:rPr>
              <a:t>ל"צדק הכלכלי" האינטואיטיבי בכל מקרה ומקרה. לעיתים דיני המס צריכים לשקף פשרות שהן כורח המציאות</a:t>
            </a:r>
            <a:r>
              <a:rPr lang="he-IL" sz="1800" dirty="0">
                <a:effectLst/>
                <a:ea typeface="Times New Roman" panose="02020603050405020304" pitchFamily="18" charset="0"/>
              </a:rPr>
              <a:t>. הוא הדין בכל הנוגע לדמי ביטוח שגבייתם מצריכה לא אחת התמודדות עם מבנים כלכליים מורכבים דוגמת החברה המשפחתית. לכאורה, זהו הנתיב שבו הלך המחוקק בכל הנוגע לתשלום דמי ביטוח מהכנסות החברה המשפחתית שעה שהוא ראה לנכון לגבות בגין הכנסותיה </a:t>
            </a:r>
            <a:r>
              <a:rPr lang="he-IL" sz="1800" dirty="0" err="1">
                <a:effectLst/>
                <a:ea typeface="Times New Roman" panose="02020603050405020304" pitchFamily="18" charset="0"/>
              </a:rPr>
              <a:t>המשוייכים</a:t>
            </a:r>
            <a:r>
              <a:rPr lang="he-IL" sz="1800" dirty="0">
                <a:effectLst/>
                <a:ea typeface="Times New Roman" panose="02020603050405020304" pitchFamily="18" charset="0"/>
              </a:rPr>
              <a:t> רעיונית לבעלי מניותיה כולם דמי ביטוח בשיעור מופחת מכלל הכנסתה החייבת ללא אבחנה בין מקורות הכנסותיה."</a:t>
            </a:r>
            <a:endParaRPr lang="en-US" sz="1800" dirty="0">
              <a:effectLst/>
              <a:ea typeface="Times New Roman" panose="02020603050405020304" pitchFamily="18" charset="0"/>
            </a:endParaRPr>
          </a:p>
          <a:p>
            <a:pPr algn="just"/>
            <a:endParaRPr lang="he-IL" dirty="0"/>
          </a:p>
          <a:p>
            <a:pPr algn="just"/>
            <a:endParaRPr lang="he-IL" dirty="0"/>
          </a:p>
        </p:txBody>
      </p:sp>
    </p:spTree>
    <p:extLst>
      <p:ext uri="{BB962C8B-B14F-4D97-AF65-F5344CB8AC3E}">
        <p14:creationId xmlns:p14="http://schemas.microsoft.com/office/powerpoint/2010/main" val="606334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28E570-12AB-C090-36B4-B40528F288EA}"/>
              </a:ext>
            </a:extLst>
          </p:cNvPr>
          <p:cNvSpPr>
            <a:spLocks noGrp="1"/>
          </p:cNvSpPr>
          <p:nvPr>
            <p:ph type="title"/>
          </p:nvPr>
        </p:nvSpPr>
        <p:spPr/>
        <p:txBody>
          <a:bodyPr/>
          <a:lstStyle/>
          <a:p>
            <a:r>
              <a:rPr lang="he-IL" dirty="0"/>
              <a:t>חוזר ביטוח 1486 - חברה משפחתית</a:t>
            </a:r>
          </a:p>
        </p:txBody>
      </p:sp>
      <p:sp>
        <p:nvSpPr>
          <p:cNvPr id="3" name="מציין מיקום תוכן 2">
            <a:extLst>
              <a:ext uri="{FF2B5EF4-FFF2-40B4-BE49-F238E27FC236}">
                <a16:creationId xmlns:a16="http://schemas.microsoft.com/office/drawing/2014/main" id="{7FBB3D8F-264A-2CFC-DF46-8AB76B22DA84}"/>
              </a:ext>
            </a:extLst>
          </p:cNvPr>
          <p:cNvSpPr>
            <a:spLocks noGrp="1"/>
          </p:cNvSpPr>
          <p:nvPr>
            <p:ph idx="1"/>
          </p:nvPr>
        </p:nvSpPr>
        <p:spPr/>
        <p:txBody>
          <a:bodyPr>
            <a:normAutofit/>
          </a:bodyPr>
          <a:lstStyle/>
          <a:p>
            <a:pPr marL="0" indent="0">
              <a:buNone/>
            </a:pPr>
            <a:r>
              <a:rPr lang="he-IL" sz="1800" i="0" u="none" strike="noStrike" baseline="0" dirty="0">
                <a:latin typeface="Arial-BoldMT"/>
              </a:rPr>
              <a:t>"בהתאם לסעיף 373א לחוק הביטוח הלאומי ובעקבות ההליכים המשפטיים תחויב ההכנסה מחברה משפחתית לפי התקופות הבאות:</a:t>
            </a:r>
          </a:p>
          <a:p>
            <a:pPr marL="0" indent="0">
              <a:buNone/>
            </a:pPr>
            <a:r>
              <a:rPr lang="he-IL" sz="1800" i="0" u="none" strike="noStrike" baseline="0" dirty="0">
                <a:latin typeface="Arial-BoldMT"/>
              </a:rPr>
              <a:t>1. הכנסות מבוטח מחברה משפחתית משנת 2008 עד 2013 חייבות בדמי ביטוח ללא בחינה של מקור ההכנסה.</a:t>
            </a:r>
          </a:p>
          <a:p>
            <a:pPr marL="0" indent="0">
              <a:buNone/>
            </a:pPr>
            <a:r>
              <a:rPr lang="he-IL" sz="1800" i="0" u="none" strike="noStrike" baseline="0" dirty="0">
                <a:latin typeface="Arial-BoldMT"/>
              </a:rPr>
              <a:t>2.  הכנסות מבוטח מחברה משפחתית משנת 2014 עד 2017 יבחנו בהתאם להנחיות המפורטות בחוזר 1438 .</a:t>
            </a:r>
          </a:p>
          <a:p>
            <a:pPr marL="0" indent="0">
              <a:buNone/>
            </a:pPr>
            <a:r>
              <a:rPr lang="he-IL" sz="1800" i="0" u="none" strike="noStrike" baseline="0" dirty="0">
                <a:latin typeface="Arial-BoldMT"/>
              </a:rPr>
              <a:t>3. הכנסות מבוטח מחברה משפחתית משנת 2018 ואילך חייבות בדמי ביטוח ללא בחינה של מקור ההכנסה."</a:t>
            </a:r>
          </a:p>
          <a:p>
            <a:endParaRPr lang="he-IL" sz="1800" dirty="0">
              <a:latin typeface="Arial-BoldMT"/>
            </a:endParaRPr>
          </a:p>
          <a:p>
            <a:endParaRPr lang="he-IL" sz="1800" i="0" u="none" strike="noStrike" baseline="0" dirty="0">
              <a:latin typeface="Arial-BoldMT"/>
            </a:endParaRPr>
          </a:p>
          <a:p>
            <a:pPr marL="0" indent="0">
              <a:buNone/>
            </a:pPr>
            <a:r>
              <a:rPr lang="he-IL" sz="1800" i="0" u="none" strike="noStrike" baseline="0" dirty="0">
                <a:latin typeface="Arial-BoldMT"/>
              </a:rPr>
              <a:t>"4.3 החל משומות לשנת המס 2020 ואילך:</a:t>
            </a:r>
          </a:p>
          <a:p>
            <a:pPr marL="0" indent="0">
              <a:buNone/>
            </a:pPr>
            <a:r>
              <a:rPr lang="he-IL" sz="1800" i="0" u="none" strike="noStrike" baseline="0" dirty="0">
                <a:latin typeface="ArialMT"/>
              </a:rPr>
              <a:t>לא ניתן יהיה לקזז הפסדים מחברות משפחתיות ויש לראות את ההכנסה כהכנסה פאסיבית ולחייב את בעלי המניות על ההכנסה בהתאם לזכאותם היחסית ברווחי החברה."</a:t>
            </a:r>
            <a:endParaRPr lang="he-IL" dirty="0"/>
          </a:p>
        </p:txBody>
      </p:sp>
    </p:spTree>
    <p:extLst>
      <p:ext uri="{BB962C8B-B14F-4D97-AF65-F5344CB8AC3E}">
        <p14:creationId xmlns:p14="http://schemas.microsoft.com/office/powerpoint/2010/main" val="1488701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C6F48D-5923-4979-A706-EB9746037AED}"/>
              </a:ext>
            </a:extLst>
          </p:cNvPr>
          <p:cNvSpPr>
            <a:spLocks noGrp="1"/>
          </p:cNvSpPr>
          <p:nvPr>
            <p:ph type="ctrTitle"/>
          </p:nvPr>
        </p:nvSpPr>
        <p:spPr/>
        <p:txBody>
          <a:bodyPr anchor="ctr">
            <a:normAutofit/>
          </a:bodyPr>
          <a:lstStyle/>
          <a:p>
            <a:r>
              <a:rPr lang="he-IL" dirty="0">
                <a:gradFill>
                  <a:gsLst>
                    <a:gs pos="47000">
                      <a:schemeClr val="accent1">
                        <a:lumMod val="75000"/>
                      </a:schemeClr>
                    </a:gs>
                    <a:gs pos="94000">
                      <a:schemeClr val="accent1">
                        <a:lumMod val="30000"/>
                        <a:lumOff val="70000"/>
                      </a:schemeClr>
                    </a:gs>
                  </a:gsLst>
                  <a:lin ang="5400000" scaled="1"/>
                </a:gradFill>
              </a:rPr>
              <a:t>השקעות נדל"ן בחברה</a:t>
            </a:r>
          </a:p>
        </p:txBody>
      </p:sp>
    </p:spTree>
    <p:extLst>
      <p:ext uri="{BB962C8B-B14F-4D97-AF65-F5344CB8AC3E}">
        <p14:creationId xmlns:p14="http://schemas.microsoft.com/office/powerpoint/2010/main" val="3282788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9D7A45-6C9F-2CBF-ED23-497AC7E731B9}"/>
              </a:ext>
            </a:extLst>
          </p:cNvPr>
          <p:cNvSpPr>
            <a:spLocks noGrp="1"/>
          </p:cNvSpPr>
          <p:nvPr>
            <p:ph type="title"/>
          </p:nvPr>
        </p:nvSpPr>
        <p:spPr/>
        <p:txBody>
          <a:bodyPr/>
          <a:lstStyle/>
          <a:p>
            <a:r>
              <a:rPr lang="he-IL" dirty="0"/>
              <a:t>השקעות נדל"ן בחברה - מס הכנסה ומס שבח</a:t>
            </a:r>
          </a:p>
        </p:txBody>
      </p:sp>
      <p:sp>
        <p:nvSpPr>
          <p:cNvPr id="3" name="מציין מיקום תוכן 2">
            <a:extLst>
              <a:ext uri="{FF2B5EF4-FFF2-40B4-BE49-F238E27FC236}">
                <a16:creationId xmlns:a16="http://schemas.microsoft.com/office/drawing/2014/main" id="{75831492-CAD0-AFF0-B066-BE57E0768CC3}"/>
              </a:ext>
            </a:extLst>
          </p:cNvPr>
          <p:cNvSpPr>
            <a:spLocks noGrp="1"/>
          </p:cNvSpPr>
          <p:nvPr>
            <p:ph idx="1"/>
          </p:nvPr>
        </p:nvSpPr>
        <p:spPr>
          <a:xfrm>
            <a:off x="838200" y="1564365"/>
            <a:ext cx="10515600" cy="4351338"/>
          </a:xfrm>
        </p:spPr>
        <p:txBody>
          <a:bodyPr>
            <a:normAutofit fontScale="92500" lnSpcReduction="10000"/>
          </a:bodyPr>
          <a:lstStyle/>
          <a:p>
            <a:r>
              <a:rPr lang="he-IL" dirty="0"/>
              <a:t>מס רכישה - </a:t>
            </a:r>
          </a:p>
          <a:p>
            <a:pPr lvl="1"/>
            <a:r>
              <a:rPr lang="he-IL" dirty="0"/>
              <a:t>נדל"ן מסחרי -6%.</a:t>
            </a:r>
          </a:p>
          <a:p>
            <a:pPr lvl="1"/>
            <a:r>
              <a:rPr lang="he-IL" dirty="0"/>
              <a:t>דירת מגורים - עד כ- 5.5 מיליון ש"ח - 8%; מעל כ- 5.5 מיליון ש"ח - 10%.</a:t>
            </a:r>
          </a:p>
          <a:p>
            <a:r>
              <a:rPr lang="he-IL" dirty="0"/>
              <a:t>מכירה - מס שבח בשיעור מס החברות (23%).</a:t>
            </a:r>
          </a:p>
          <a:p>
            <a:r>
              <a:rPr lang="he-IL" dirty="0"/>
              <a:t>מיסוי הכנסות שכירות - </a:t>
            </a:r>
          </a:p>
          <a:p>
            <a:pPr lvl="1"/>
            <a:r>
              <a:rPr lang="he-IL" dirty="0"/>
              <a:t>הכנסה לפי סעיף 2(1) לפקודת מס הכנסה - הכנסה עסקית.</a:t>
            </a:r>
          </a:p>
          <a:p>
            <a:pPr lvl="1"/>
            <a:r>
              <a:rPr lang="he-IL" dirty="0"/>
              <a:t>הכנסה לפי סעיף 2(6) לפקודת מס הכנסה - הכנסה פאסיבית.</a:t>
            </a:r>
          </a:p>
          <a:p>
            <a:r>
              <a:rPr lang="he-IL" dirty="0"/>
              <a:t>קיזוז הפסדים</a:t>
            </a:r>
          </a:p>
          <a:p>
            <a:pPr lvl="1"/>
            <a:r>
              <a:rPr lang="he-IL" dirty="0"/>
              <a:t>הכנסה מעסק - סעיף 28(א) לפקודת מס הכנסה.</a:t>
            </a:r>
          </a:p>
          <a:p>
            <a:pPr lvl="1"/>
            <a:r>
              <a:rPr lang="he-IL" dirty="0"/>
              <a:t>הכנסה פאסיבית - סעיף 28(ח) לפקודת מס הכנסה - </a:t>
            </a:r>
          </a:p>
          <a:p>
            <a:pPr marL="457200" lvl="1" indent="0">
              <a:buNone/>
            </a:pPr>
            <a:r>
              <a:rPr lang="he-IL" b="0" i="0" dirty="0">
                <a:solidFill>
                  <a:srgbClr val="000000"/>
                </a:solidFill>
                <a:effectLst/>
              </a:rPr>
              <a:t>   "28(ח)  הפסד שהיה לאדם מהשכרת בנין ניתן לקזזו כנגד הכנסתו מאותו בנין בשנים הבאות."</a:t>
            </a:r>
            <a:endParaRPr lang="he-IL" dirty="0"/>
          </a:p>
        </p:txBody>
      </p:sp>
    </p:spTree>
    <p:extLst>
      <p:ext uri="{BB962C8B-B14F-4D97-AF65-F5344CB8AC3E}">
        <p14:creationId xmlns:p14="http://schemas.microsoft.com/office/powerpoint/2010/main" val="3591075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9D7A45-6C9F-2CBF-ED23-497AC7E731B9}"/>
              </a:ext>
            </a:extLst>
          </p:cNvPr>
          <p:cNvSpPr>
            <a:spLocks noGrp="1"/>
          </p:cNvSpPr>
          <p:nvPr>
            <p:ph type="title"/>
          </p:nvPr>
        </p:nvSpPr>
        <p:spPr/>
        <p:txBody>
          <a:bodyPr/>
          <a:lstStyle/>
          <a:p>
            <a:r>
              <a:rPr lang="he-IL" dirty="0"/>
              <a:t>השקעות נדל"ן בחברה - מס ערך מוסף - רכישה</a:t>
            </a:r>
          </a:p>
        </p:txBody>
      </p:sp>
      <p:sp>
        <p:nvSpPr>
          <p:cNvPr id="3" name="מציין מיקום תוכן 2">
            <a:extLst>
              <a:ext uri="{FF2B5EF4-FFF2-40B4-BE49-F238E27FC236}">
                <a16:creationId xmlns:a16="http://schemas.microsoft.com/office/drawing/2014/main" id="{75831492-CAD0-AFF0-B066-BE57E0768CC3}"/>
              </a:ext>
            </a:extLst>
          </p:cNvPr>
          <p:cNvSpPr>
            <a:spLocks noGrp="1"/>
          </p:cNvSpPr>
          <p:nvPr>
            <p:ph idx="1"/>
          </p:nvPr>
        </p:nvSpPr>
        <p:spPr>
          <a:xfrm>
            <a:off x="838200" y="1581783"/>
            <a:ext cx="10515600" cy="4351338"/>
          </a:xfrm>
        </p:spPr>
        <p:txBody>
          <a:bodyPr>
            <a:normAutofit fontScale="62500" lnSpcReduction="20000"/>
          </a:bodyPr>
          <a:lstStyle/>
          <a:p>
            <a:pPr algn="just"/>
            <a:r>
              <a:rPr lang="he-IL" dirty="0"/>
              <a:t>נדל"ן מסחרי:</a:t>
            </a:r>
          </a:p>
          <a:p>
            <a:pPr marL="444500" lvl="1" algn="just"/>
            <a:r>
              <a:rPr lang="he-IL" dirty="0"/>
              <a:t>שימוש לצרכי העסק - ניתן לנכות תשומות - סעיף 38(א) לחוק מע"מ.</a:t>
            </a:r>
          </a:p>
          <a:p>
            <a:pPr marL="444500" lvl="1" algn="just"/>
            <a:r>
              <a:rPr lang="he-IL" dirty="0"/>
              <a:t>השכרה לצד ג' - פסק דין ע"מ 59149-12-13 </a:t>
            </a:r>
            <a:r>
              <a:rPr lang="he-IL" b="1" dirty="0"/>
              <a:t>דן יערי נ' מנהל מע"מ ת"א 3</a:t>
            </a:r>
            <a:r>
              <a:rPr lang="he-IL" dirty="0"/>
              <a:t>.</a:t>
            </a:r>
          </a:p>
          <a:p>
            <a:pPr marL="0" indent="0" algn="just">
              <a:buNone/>
            </a:pPr>
            <a:endParaRPr lang="he-IL" dirty="0"/>
          </a:p>
          <a:p>
            <a:pPr algn="just"/>
            <a:r>
              <a:rPr lang="he-IL" dirty="0"/>
              <a:t>דירות מגורים:</a:t>
            </a:r>
          </a:p>
          <a:p>
            <a:pPr marL="444500" lvl="1" algn="just"/>
            <a:r>
              <a:rPr lang="he-IL" sz="2500" dirty="0"/>
              <a:t>רכישה מחברה/עוסק במקרקעין.</a:t>
            </a:r>
          </a:p>
          <a:p>
            <a:pPr marL="444500" lvl="1" algn="just"/>
            <a:r>
              <a:rPr lang="he-IL" sz="2500" dirty="0"/>
              <a:t>רכישה מפרטי</a:t>
            </a:r>
          </a:p>
          <a:p>
            <a:pPr marL="627063" lvl="2" algn="just" defTabSz="714375"/>
            <a:r>
              <a:rPr lang="he-IL" dirty="0"/>
              <a:t>"עסקת אקראי" סעיף 1 לחוק מע"מ - </a:t>
            </a:r>
          </a:p>
          <a:p>
            <a:pPr marL="627063" lvl="2" indent="0" algn="just">
              <a:buNone/>
            </a:pPr>
            <a:r>
              <a:rPr lang="he-IL" b="0" i="0" dirty="0">
                <a:solidFill>
                  <a:srgbClr val="000000"/>
                </a:solidFill>
                <a:effectLst/>
              </a:rPr>
              <a:t>"(2) מכירת מקרקעין לעוסק בידי אדם שאין עיסוקו במכירת מקרקעין, וכן מכירת מקרקעין בידי אדם כאמור, למעט מכירת דירת מגורים, למלכ"ר או למוסד כספי;"</a:t>
            </a:r>
            <a:endParaRPr lang="he-IL" dirty="0"/>
          </a:p>
          <a:p>
            <a:pPr marL="627063" lvl="2" algn="just" defTabSz="714375"/>
            <a:r>
              <a:rPr lang="he-IL" dirty="0"/>
              <a:t>תקנה 6ב לתקנות מע"מ - </a:t>
            </a:r>
          </a:p>
          <a:p>
            <a:pPr marL="627063" lvl="2" indent="0" algn="just">
              <a:spcAft>
                <a:spcPts val="0"/>
              </a:spcAft>
              <a:buNone/>
            </a:pPr>
            <a:r>
              <a:rPr lang="he-IL" dirty="0">
                <a:solidFill>
                  <a:srgbClr val="000000"/>
                </a:solidFill>
              </a:rPr>
              <a:t>"6ב(א). במכירת מקרקעין שהיא עסקת אקראי בידי מי שאינו עוסק, מלכ"ר או מוסד כספי, יהיה הקונה חייב בתשלום המס.</a:t>
            </a:r>
          </a:p>
          <a:p>
            <a:pPr marL="627063" lvl="2" indent="0" algn="just">
              <a:spcAft>
                <a:spcPts val="0"/>
              </a:spcAft>
              <a:buNone/>
            </a:pPr>
            <a:r>
              <a:rPr lang="he-IL" dirty="0">
                <a:solidFill>
                  <a:srgbClr val="000000"/>
                </a:solidFill>
              </a:rPr>
              <a:t>(ב) החייב בתשלום המס לפי תקנת משנה (א) –</a:t>
            </a:r>
          </a:p>
          <a:p>
            <a:pPr marL="627063" lvl="2" indent="0" algn="just">
              <a:spcAft>
                <a:spcPts val="0"/>
              </a:spcAft>
              <a:buNone/>
            </a:pPr>
            <a:r>
              <a:rPr lang="he-IL" dirty="0">
                <a:solidFill>
                  <a:srgbClr val="000000"/>
                </a:solidFill>
              </a:rPr>
              <a:t>(1) אם הוא עוסק, יוציא במקום המוכר חשבונית ערוכה על שמו הוא, וידווח על המכירה בדו"ח שעליו להגיש לפי תקנה 23 בשל עסקאותיו;"</a:t>
            </a:r>
          </a:p>
          <a:p>
            <a:pPr marL="444500" lvl="1" algn="just"/>
            <a:r>
              <a:rPr lang="he-IL" sz="2500" dirty="0"/>
              <a:t>סעיף 41 לחוק מע"מ - </a:t>
            </a:r>
          </a:p>
          <a:p>
            <a:pPr marL="457200" lvl="1" indent="0" algn="just">
              <a:buNone/>
            </a:pPr>
            <a:r>
              <a:rPr lang="he-IL" dirty="0"/>
              <a:t>"</a:t>
            </a:r>
            <a:r>
              <a:rPr lang="he-IL" sz="2200" b="0" i="0" dirty="0">
                <a:solidFill>
                  <a:srgbClr val="000000"/>
                </a:solidFill>
                <a:effectLst/>
              </a:rPr>
              <a:t>41. אין לנכות מס על תשומות אלא אם הן לשימוש בעסקה החייבת במס."</a:t>
            </a:r>
          </a:p>
          <a:p>
            <a:pPr marL="215900" lvl="1" indent="0" algn="just">
              <a:buNone/>
            </a:pPr>
            <a:endParaRPr lang="he-IL" sz="2500" dirty="0"/>
          </a:p>
          <a:p>
            <a:pPr marL="444500" lvl="1" algn="just"/>
            <a:r>
              <a:rPr lang="he-IL" sz="2500" dirty="0"/>
              <a:t>החלטת מיסוי 6637/14 - החבות במע"מ של רכישת דירת מגורים ע"י חברה שלא עוסקת בענף המקרקעין והשכרתה לבעלי המניות - החלטת מיסוי בהסכם.</a:t>
            </a:r>
          </a:p>
        </p:txBody>
      </p:sp>
    </p:spTree>
    <p:extLst>
      <p:ext uri="{BB962C8B-B14F-4D97-AF65-F5344CB8AC3E}">
        <p14:creationId xmlns:p14="http://schemas.microsoft.com/office/powerpoint/2010/main" val="250949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C6F48D-5923-4979-A706-EB9746037AED}"/>
              </a:ext>
            </a:extLst>
          </p:cNvPr>
          <p:cNvSpPr>
            <a:spLocks noGrp="1"/>
          </p:cNvSpPr>
          <p:nvPr>
            <p:ph type="ctrTitle"/>
          </p:nvPr>
        </p:nvSpPr>
        <p:spPr/>
        <p:txBody>
          <a:bodyPr anchor="ctr">
            <a:normAutofit/>
          </a:bodyPr>
          <a:lstStyle/>
          <a:p>
            <a:r>
              <a:rPr lang="he-IL" dirty="0">
                <a:gradFill>
                  <a:gsLst>
                    <a:gs pos="47000">
                      <a:schemeClr val="accent1">
                        <a:lumMod val="75000"/>
                      </a:schemeClr>
                    </a:gs>
                    <a:gs pos="94000">
                      <a:schemeClr val="accent1">
                        <a:lumMod val="30000"/>
                        <a:lumOff val="70000"/>
                      </a:schemeClr>
                    </a:gs>
                  </a:gsLst>
                  <a:lin ang="5400000" scaled="1"/>
                </a:gradFill>
              </a:rPr>
              <a:t>חידושים בחקיקה</a:t>
            </a:r>
          </a:p>
        </p:txBody>
      </p:sp>
    </p:spTree>
    <p:extLst>
      <p:ext uri="{BB962C8B-B14F-4D97-AF65-F5344CB8AC3E}">
        <p14:creationId xmlns:p14="http://schemas.microsoft.com/office/powerpoint/2010/main" val="3483135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9D7A45-6C9F-2CBF-ED23-497AC7E731B9}"/>
              </a:ext>
            </a:extLst>
          </p:cNvPr>
          <p:cNvSpPr>
            <a:spLocks noGrp="1"/>
          </p:cNvSpPr>
          <p:nvPr>
            <p:ph type="title"/>
          </p:nvPr>
        </p:nvSpPr>
        <p:spPr/>
        <p:txBody>
          <a:bodyPr/>
          <a:lstStyle/>
          <a:p>
            <a:r>
              <a:rPr lang="he-IL" dirty="0"/>
              <a:t>השקעות נדל"ן בחברה - מס ערך מוסף - השכרה</a:t>
            </a:r>
          </a:p>
        </p:txBody>
      </p:sp>
      <p:sp>
        <p:nvSpPr>
          <p:cNvPr id="3" name="מציין מיקום תוכן 2">
            <a:extLst>
              <a:ext uri="{FF2B5EF4-FFF2-40B4-BE49-F238E27FC236}">
                <a16:creationId xmlns:a16="http://schemas.microsoft.com/office/drawing/2014/main" id="{75831492-CAD0-AFF0-B066-BE57E0768CC3}"/>
              </a:ext>
            </a:extLst>
          </p:cNvPr>
          <p:cNvSpPr>
            <a:spLocks noGrp="1"/>
          </p:cNvSpPr>
          <p:nvPr>
            <p:ph idx="1"/>
          </p:nvPr>
        </p:nvSpPr>
        <p:spPr>
          <a:xfrm>
            <a:off x="838200" y="1564365"/>
            <a:ext cx="10515600" cy="4351338"/>
          </a:xfrm>
        </p:spPr>
        <p:txBody>
          <a:bodyPr>
            <a:normAutofit/>
          </a:bodyPr>
          <a:lstStyle/>
          <a:p>
            <a:r>
              <a:rPr lang="he-IL" dirty="0"/>
              <a:t>נדל"ן מסחרי - עסקה חייבת לפי סעיף 2 לחוק מע"מ.</a:t>
            </a:r>
          </a:p>
          <a:p>
            <a:pPr lvl="1"/>
            <a:endParaRPr lang="he-IL" dirty="0"/>
          </a:p>
          <a:p>
            <a:r>
              <a:rPr lang="he-IL" dirty="0"/>
              <a:t>דירות מגורים</a:t>
            </a:r>
          </a:p>
          <a:p>
            <a:pPr lvl="1"/>
            <a:r>
              <a:rPr lang="he-IL" dirty="0"/>
              <a:t>דירות להשכרה לטווח קצר (</a:t>
            </a:r>
            <a:r>
              <a:rPr lang="en-US" dirty="0"/>
              <a:t>Airbnb</a:t>
            </a:r>
            <a:r>
              <a:rPr lang="he-IL" dirty="0"/>
              <a:t>)</a:t>
            </a:r>
          </a:p>
          <a:p>
            <a:pPr lvl="2"/>
            <a:r>
              <a:rPr lang="he-IL" dirty="0"/>
              <a:t>עוסק פטור - </a:t>
            </a:r>
          </a:p>
          <a:p>
            <a:pPr lvl="2"/>
            <a:r>
              <a:rPr lang="he-IL" dirty="0"/>
              <a:t>עוסק מורשה - סעיף 2 לחוק מע"מ.</a:t>
            </a:r>
          </a:p>
          <a:p>
            <a:pPr lvl="1"/>
            <a:r>
              <a:rPr lang="he-IL" dirty="0"/>
              <a:t>דירות להשכרה למגורים - סעיף 31(1) לחוק מע"מ</a:t>
            </a:r>
          </a:p>
          <a:p>
            <a:pPr marL="714375" lvl="1" indent="0">
              <a:buNone/>
            </a:pPr>
            <a:r>
              <a:rPr lang="he-IL" sz="2000" b="0" i="0" dirty="0">
                <a:solidFill>
                  <a:srgbClr val="000000"/>
                </a:solidFill>
                <a:effectLst/>
              </a:rPr>
              <a:t>"31(1)  השכרה למגורים לתקופה שאינה עולה על 25 שנים, למעט השכרה לשם אירוח בבית מלון;"</a:t>
            </a:r>
            <a:endParaRPr lang="he-IL" sz="2000" dirty="0"/>
          </a:p>
          <a:p>
            <a:pPr lvl="2"/>
            <a:endParaRPr lang="he-IL" dirty="0"/>
          </a:p>
        </p:txBody>
      </p:sp>
    </p:spTree>
    <p:extLst>
      <p:ext uri="{BB962C8B-B14F-4D97-AF65-F5344CB8AC3E}">
        <p14:creationId xmlns:p14="http://schemas.microsoft.com/office/powerpoint/2010/main" val="1303270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C6F48D-5923-4979-A706-EB9746037AED}"/>
              </a:ext>
            </a:extLst>
          </p:cNvPr>
          <p:cNvSpPr>
            <a:spLocks noGrp="1"/>
          </p:cNvSpPr>
          <p:nvPr>
            <p:ph type="ctrTitle"/>
          </p:nvPr>
        </p:nvSpPr>
        <p:spPr/>
        <p:txBody>
          <a:bodyPr anchor="t">
            <a:normAutofit/>
          </a:bodyPr>
          <a:lstStyle/>
          <a:p>
            <a:r>
              <a:rPr lang="he-IL" dirty="0">
                <a:gradFill>
                  <a:gsLst>
                    <a:gs pos="47000">
                      <a:schemeClr val="accent1">
                        <a:lumMod val="75000"/>
                      </a:schemeClr>
                    </a:gs>
                    <a:gs pos="94000">
                      <a:schemeClr val="accent1">
                        <a:lumMod val="30000"/>
                        <a:lumOff val="70000"/>
                      </a:schemeClr>
                    </a:gs>
                  </a:gsLst>
                  <a:lin ang="5400000" scaled="1"/>
                </a:gradFill>
              </a:rPr>
              <a:t>תודה על ההקשבה!</a:t>
            </a:r>
          </a:p>
        </p:txBody>
      </p:sp>
      <p:sp>
        <p:nvSpPr>
          <p:cNvPr id="3" name="כותרת משנה 2">
            <a:extLst>
              <a:ext uri="{FF2B5EF4-FFF2-40B4-BE49-F238E27FC236}">
                <a16:creationId xmlns:a16="http://schemas.microsoft.com/office/drawing/2014/main" id="{D8939C06-4DE1-4104-8515-E62EA36B12AB}"/>
              </a:ext>
            </a:extLst>
          </p:cNvPr>
          <p:cNvSpPr>
            <a:spLocks noGrp="1"/>
          </p:cNvSpPr>
          <p:nvPr>
            <p:ph type="subTitle" idx="1"/>
          </p:nvPr>
        </p:nvSpPr>
        <p:spPr>
          <a:xfrm>
            <a:off x="1428206" y="3221855"/>
            <a:ext cx="9144000" cy="1655762"/>
          </a:xfrm>
        </p:spPr>
        <p:txBody>
          <a:bodyPr>
            <a:normAutofit fontScale="92500" lnSpcReduction="10000"/>
          </a:bodyPr>
          <a:lstStyle/>
          <a:p>
            <a:r>
              <a:rPr lang="he-IL" dirty="0">
                <a:solidFill>
                  <a:schemeClr val="accent1">
                    <a:lumMod val="75000"/>
                  </a:schemeClr>
                </a:solidFill>
              </a:rPr>
              <a:t>אוהד בוגנים, עו"ד (רו"ח)</a:t>
            </a:r>
          </a:p>
          <a:p>
            <a:r>
              <a:rPr lang="he-IL" dirty="0">
                <a:solidFill>
                  <a:schemeClr val="accent1">
                    <a:lumMod val="75000"/>
                  </a:schemeClr>
                </a:solidFill>
              </a:rPr>
              <a:t>אוהד בוגנים ושות', עורכי דין</a:t>
            </a:r>
          </a:p>
          <a:p>
            <a:r>
              <a:rPr lang="en-US" dirty="0">
                <a:solidFill>
                  <a:schemeClr val="accent1">
                    <a:lumMod val="75000"/>
                  </a:schemeClr>
                </a:solidFill>
              </a:rPr>
              <a:t>ohad@obtax.co.il</a:t>
            </a:r>
            <a:endParaRPr lang="he-IL" dirty="0">
              <a:solidFill>
                <a:schemeClr val="accent1">
                  <a:lumMod val="75000"/>
                </a:schemeClr>
              </a:solidFill>
            </a:endParaRPr>
          </a:p>
          <a:p>
            <a:r>
              <a:rPr lang="en-US" dirty="0">
                <a:solidFill>
                  <a:schemeClr val="accent1">
                    <a:lumMod val="75000"/>
                  </a:schemeClr>
                </a:solidFill>
              </a:rPr>
              <a:t>052-3542984</a:t>
            </a:r>
            <a:endParaRPr lang="he-IL" dirty="0">
              <a:solidFill>
                <a:schemeClr val="accent1">
                  <a:lumMod val="75000"/>
                </a:schemeClr>
              </a:solidFill>
            </a:endParaRPr>
          </a:p>
        </p:txBody>
      </p:sp>
    </p:spTree>
    <p:extLst>
      <p:ext uri="{BB962C8B-B14F-4D97-AF65-F5344CB8AC3E}">
        <p14:creationId xmlns:p14="http://schemas.microsoft.com/office/powerpoint/2010/main" val="286734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B2A8BE2-E913-ADE7-483E-6592606995AF}"/>
              </a:ext>
            </a:extLst>
          </p:cNvPr>
          <p:cNvSpPr>
            <a:spLocks noGrp="1"/>
          </p:cNvSpPr>
          <p:nvPr>
            <p:ph type="title"/>
          </p:nvPr>
        </p:nvSpPr>
        <p:spPr/>
        <p:txBody>
          <a:bodyPr/>
          <a:lstStyle/>
          <a:p>
            <a:r>
              <a:rPr lang="he-IL" dirty="0"/>
              <a:t>חידושים בחקיקה</a:t>
            </a:r>
          </a:p>
        </p:txBody>
      </p:sp>
      <p:sp>
        <p:nvSpPr>
          <p:cNvPr id="3" name="מציין מיקום תוכן 2">
            <a:extLst>
              <a:ext uri="{FF2B5EF4-FFF2-40B4-BE49-F238E27FC236}">
                <a16:creationId xmlns:a16="http://schemas.microsoft.com/office/drawing/2014/main" id="{18F91CDB-6D1F-2D52-0224-59B7C437F9CD}"/>
              </a:ext>
            </a:extLst>
          </p:cNvPr>
          <p:cNvSpPr>
            <a:spLocks noGrp="1"/>
          </p:cNvSpPr>
          <p:nvPr>
            <p:ph idx="1"/>
          </p:nvPr>
        </p:nvSpPr>
        <p:spPr/>
        <p:txBody>
          <a:bodyPr/>
          <a:lstStyle/>
          <a:p>
            <a:r>
              <a:rPr lang="he-IL" dirty="0"/>
              <a:t>דצמבר 2022 - כינונה של ממשלה.</a:t>
            </a:r>
          </a:p>
          <a:p>
            <a:r>
              <a:rPr lang="he-IL" dirty="0"/>
              <a:t>מיסוי שותפויות.</a:t>
            </a:r>
          </a:p>
          <a:p>
            <a:r>
              <a:rPr lang="he-IL" dirty="0"/>
              <a:t>מיסוי בינלאומי:</a:t>
            </a:r>
          </a:p>
          <a:p>
            <a:pPr lvl="1"/>
            <a:r>
              <a:rPr lang="he-IL" dirty="0"/>
              <a:t>חברה נשלטת זרה.</a:t>
            </a:r>
          </a:p>
          <a:p>
            <a:pPr lvl="1"/>
            <a:r>
              <a:rPr lang="he-IL" dirty="0"/>
              <a:t>מיסוי ישויות </a:t>
            </a:r>
            <a:r>
              <a:rPr lang="en-US" dirty="0"/>
              <a:t>LLC</a:t>
            </a:r>
            <a:r>
              <a:rPr lang="he-IL" dirty="0"/>
              <a:t>.</a:t>
            </a:r>
          </a:p>
          <a:p>
            <a:pPr lvl="1"/>
            <a:r>
              <a:rPr lang="he-IL" dirty="0"/>
              <a:t>זיכוי עקיף.</a:t>
            </a:r>
          </a:p>
          <a:p>
            <a:endParaRPr lang="he-IL" dirty="0"/>
          </a:p>
          <a:p>
            <a:endParaRPr lang="he-IL" dirty="0"/>
          </a:p>
        </p:txBody>
      </p:sp>
    </p:spTree>
    <p:extLst>
      <p:ext uri="{BB962C8B-B14F-4D97-AF65-F5344CB8AC3E}">
        <p14:creationId xmlns:p14="http://schemas.microsoft.com/office/powerpoint/2010/main" val="27700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937B7B-4591-4CA4-8B51-C82E233D1B67}"/>
              </a:ext>
            </a:extLst>
          </p:cNvPr>
          <p:cNvSpPr>
            <a:spLocks noGrp="1"/>
          </p:cNvSpPr>
          <p:nvPr>
            <p:ph type="title"/>
          </p:nvPr>
        </p:nvSpPr>
        <p:spPr/>
        <p:txBody>
          <a:bodyPr/>
          <a:lstStyle/>
          <a:p>
            <a:r>
              <a:rPr lang="he-IL" dirty="0"/>
              <a:t>מיסוי שותפויות - הדין החל</a:t>
            </a:r>
          </a:p>
        </p:txBody>
      </p:sp>
      <p:sp>
        <p:nvSpPr>
          <p:cNvPr id="3" name="מציין מיקום תוכן 2">
            <a:extLst>
              <a:ext uri="{FF2B5EF4-FFF2-40B4-BE49-F238E27FC236}">
                <a16:creationId xmlns:a16="http://schemas.microsoft.com/office/drawing/2014/main" id="{36EC9465-43C4-4C81-BB59-BF5851082C8A}"/>
              </a:ext>
            </a:extLst>
          </p:cNvPr>
          <p:cNvSpPr>
            <a:spLocks noGrp="1"/>
          </p:cNvSpPr>
          <p:nvPr>
            <p:ph idx="1"/>
          </p:nvPr>
        </p:nvSpPr>
        <p:spPr>
          <a:xfrm>
            <a:off x="838201" y="1690688"/>
            <a:ext cx="10388600" cy="3499908"/>
          </a:xfrm>
        </p:spPr>
        <p:txBody>
          <a:bodyPr>
            <a:noAutofit/>
          </a:bodyPr>
          <a:lstStyle/>
          <a:p>
            <a:pPr algn="just" rtl="1">
              <a:lnSpc>
                <a:spcPct val="120000"/>
              </a:lnSpc>
              <a:spcBef>
                <a:spcPts val="360"/>
              </a:spcBef>
              <a:spcAft>
                <a:spcPts val="0"/>
              </a:spcAft>
            </a:pPr>
            <a:r>
              <a:rPr lang="he-IL" sz="2400" b="0" i="0" dirty="0">
                <a:solidFill>
                  <a:srgbClr val="000000"/>
                </a:solidFill>
                <a:effectLst/>
                <a:latin typeface="DaunPenh" panose="01010101010101010101" pitchFamily="2" charset="0"/>
              </a:rPr>
              <a:t>סעיף 63 לפקודת מס הכנסה - </a:t>
            </a:r>
          </a:p>
          <a:p>
            <a:pPr marL="0" indent="0" algn="just" rtl="1">
              <a:spcBef>
                <a:spcPts val="360"/>
              </a:spcBef>
              <a:spcAft>
                <a:spcPts val="0"/>
              </a:spcAft>
              <a:buNone/>
            </a:pPr>
            <a:r>
              <a:rPr lang="he-IL" sz="1800" b="0" i="0" dirty="0">
                <a:solidFill>
                  <a:srgbClr val="000000"/>
                </a:solidFill>
                <a:effectLst/>
                <a:latin typeface="DaunPenh" panose="01010101010101010101" pitchFamily="2" charset="0"/>
              </a:rPr>
              <a:t>       "63. (א) הוכח להנחת דעתו של פקיד השומה, כי </a:t>
            </a:r>
            <a:r>
              <a:rPr lang="he-IL" sz="1800" b="1" i="0" dirty="0">
                <a:solidFill>
                  <a:srgbClr val="000000"/>
                </a:solidFill>
                <a:effectLst/>
                <a:latin typeface="DaunPenh" panose="01010101010101010101" pitchFamily="2" charset="0"/>
              </a:rPr>
              <a:t>בעסק פלוני או במשלח-יד פלוני עוסקים שני בני-אדם או יותר יחד </a:t>
            </a:r>
            <a:r>
              <a:rPr lang="he-IL" sz="1800" b="0" i="0" dirty="0">
                <a:solidFill>
                  <a:srgbClr val="000000"/>
                </a:solidFill>
                <a:effectLst/>
                <a:latin typeface="DaunPenh" panose="01010101010101010101" pitchFamily="2" charset="0"/>
              </a:rPr>
              <a:t>–</a:t>
            </a:r>
          </a:p>
          <a:p>
            <a:pPr marL="419735" indent="0" algn="just" rtl="1">
              <a:spcBef>
                <a:spcPts val="360"/>
              </a:spcBef>
              <a:spcAft>
                <a:spcPts val="0"/>
              </a:spcAft>
              <a:buNone/>
            </a:pPr>
            <a:r>
              <a:rPr lang="he-IL" sz="1800" b="0" i="0" dirty="0">
                <a:solidFill>
                  <a:srgbClr val="000000"/>
                </a:solidFill>
                <a:effectLst/>
                <a:latin typeface="DaunPenh" panose="01010101010101010101" pitchFamily="2" charset="0"/>
              </a:rPr>
              <a:t>(1) יראו את החלק שכל שותף זכאי לו בשנת המס מהכנסת השותפות - והיא תתברר בהתאם להוראות פקודה זו - </a:t>
            </a:r>
            <a:r>
              <a:rPr lang="he-IL" sz="1800" i="0" u="sng" dirty="0">
                <a:solidFill>
                  <a:srgbClr val="000000"/>
                </a:solidFill>
                <a:effectLst/>
                <a:latin typeface="DaunPenh" panose="01010101010101010101" pitchFamily="2" charset="0"/>
              </a:rPr>
              <a:t>כהכנסתו של אותו שותף, והיא תיכלל בדו"ח על הכנסתו שעליו להגיש לפי הוראות פקודה זו</a:t>
            </a:r>
            <a:r>
              <a:rPr lang="he-IL" sz="1800" b="0" i="0" dirty="0">
                <a:solidFill>
                  <a:srgbClr val="000000"/>
                </a:solidFill>
                <a:effectLst/>
                <a:latin typeface="DaunPenh" panose="01010101010101010101" pitchFamily="2" charset="0"/>
              </a:rPr>
              <a:t>;</a:t>
            </a:r>
          </a:p>
          <a:p>
            <a:pPr marL="419735" indent="0" algn="just" rtl="1">
              <a:spcBef>
                <a:spcPts val="360"/>
              </a:spcBef>
              <a:spcAft>
                <a:spcPts val="0"/>
              </a:spcAft>
              <a:buNone/>
            </a:pPr>
            <a:r>
              <a:rPr lang="he-IL" sz="1800" b="0" i="0" dirty="0">
                <a:solidFill>
                  <a:srgbClr val="000000"/>
                </a:solidFill>
                <a:effectLst/>
                <a:latin typeface="DaunPenh" panose="01010101010101010101" pitchFamily="2" charset="0"/>
              </a:rPr>
              <a:t>(2) ראש השותפים, היינו אותו שותף מן השותפים תושבי ישראל ששמו נקוב ראשונה בהסכם על השותפות, - ואם אותו ראש השותפים אינו פועל, ראש השותפים הפועל - יערוך וימסור, </a:t>
            </a:r>
            <a:r>
              <a:rPr lang="he-IL" sz="1800" b="0" i="0" u="sng" dirty="0">
                <a:solidFill>
                  <a:srgbClr val="000000"/>
                </a:solidFill>
                <a:effectLst/>
                <a:latin typeface="DaunPenh" panose="01010101010101010101" pitchFamily="2" charset="0"/>
              </a:rPr>
              <a:t>לפי דרישת פקיד השומה</a:t>
            </a:r>
            <a:r>
              <a:rPr lang="he-IL" sz="1800" b="0" i="0" dirty="0">
                <a:solidFill>
                  <a:srgbClr val="000000"/>
                </a:solidFill>
                <a:effectLst/>
                <a:latin typeface="DaunPenh" panose="01010101010101010101" pitchFamily="2" charset="0"/>
              </a:rPr>
              <a:t>, דו"ח על הכנסת השותפות בכל שנה, כפי שתתברר בהתאם להוראות פקודה זו, ויפרש בה שמם ומענם של השותפים האחרים שבפירמה ואת החלק שכל שותף זכאי לו בהכנסת אותה שנה; אם אין איש מן השותפים תושב ישראל, יערוך וימסור את הדו"ח מיופה </a:t>
            </a:r>
            <a:r>
              <a:rPr lang="he-IL" sz="1800" b="0" i="0" dirty="0" err="1">
                <a:solidFill>
                  <a:srgbClr val="000000"/>
                </a:solidFill>
                <a:effectLst/>
                <a:latin typeface="DaunPenh" panose="01010101010101010101" pitchFamily="2" charset="0"/>
              </a:rPr>
              <a:t>כח</a:t>
            </a:r>
            <a:r>
              <a:rPr lang="he-IL" sz="1800" b="0" i="0" dirty="0">
                <a:solidFill>
                  <a:srgbClr val="000000"/>
                </a:solidFill>
                <a:effectLst/>
                <a:latin typeface="DaunPenh" panose="01010101010101010101" pitchFamily="2" charset="0"/>
              </a:rPr>
              <a:t>, סוכן, מנהל או עמיל של הפירמה היושב בישראל;</a:t>
            </a:r>
          </a:p>
          <a:p>
            <a:pPr marL="419735" indent="0" algn="just" rtl="1">
              <a:spcBef>
                <a:spcPts val="360"/>
              </a:spcBef>
              <a:spcAft>
                <a:spcPts val="0"/>
              </a:spcAft>
              <a:buNone/>
            </a:pPr>
            <a:r>
              <a:rPr lang="he-IL" sz="1800" b="0" i="0" dirty="0">
                <a:solidFill>
                  <a:srgbClr val="000000"/>
                </a:solidFill>
                <a:effectLst/>
                <a:latin typeface="DaunPenh" panose="01010101010101010101" pitchFamily="2" charset="0"/>
              </a:rPr>
              <a:t>(3) על דו"ח כאמור יחולו הוראות פקודה זו בדבר אי-מסירת דו"ח או פרטים הנדרשים בהודעת פקיד השומה."</a:t>
            </a:r>
          </a:p>
        </p:txBody>
      </p:sp>
    </p:spTree>
    <p:extLst>
      <p:ext uri="{BB962C8B-B14F-4D97-AF65-F5344CB8AC3E}">
        <p14:creationId xmlns:p14="http://schemas.microsoft.com/office/powerpoint/2010/main" val="1345043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937B7B-4591-4CA4-8B51-C82E233D1B67}"/>
              </a:ext>
            </a:extLst>
          </p:cNvPr>
          <p:cNvSpPr>
            <a:spLocks noGrp="1"/>
          </p:cNvSpPr>
          <p:nvPr>
            <p:ph type="title"/>
          </p:nvPr>
        </p:nvSpPr>
        <p:spPr/>
        <p:txBody>
          <a:bodyPr/>
          <a:lstStyle/>
          <a:p>
            <a:r>
              <a:rPr lang="he-IL" dirty="0"/>
              <a:t>מיסוי שותפויות - התיקון הצפוי</a:t>
            </a:r>
          </a:p>
        </p:txBody>
      </p:sp>
      <p:sp>
        <p:nvSpPr>
          <p:cNvPr id="3" name="מציין מיקום תוכן 2">
            <a:extLst>
              <a:ext uri="{FF2B5EF4-FFF2-40B4-BE49-F238E27FC236}">
                <a16:creationId xmlns:a16="http://schemas.microsoft.com/office/drawing/2014/main" id="{36EC9465-43C4-4C81-BB59-BF5851082C8A}"/>
              </a:ext>
            </a:extLst>
          </p:cNvPr>
          <p:cNvSpPr>
            <a:spLocks noGrp="1"/>
          </p:cNvSpPr>
          <p:nvPr>
            <p:ph idx="1"/>
          </p:nvPr>
        </p:nvSpPr>
        <p:spPr>
          <a:xfrm>
            <a:off x="1010195" y="1690688"/>
            <a:ext cx="10216606" cy="3499908"/>
          </a:xfrm>
        </p:spPr>
        <p:txBody>
          <a:bodyPr>
            <a:noAutofit/>
          </a:bodyPr>
          <a:lstStyle/>
          <a:p>
            <a:pPr marL="0" indent="0" algn="just">
              <a:lnSpc>
                <a:spcPct val="120000"/>
              </a:lnSpc>
              <a:spcBef>
                <a:spcPts val="360"/>
              </a:spcBef>
              <a:buNone/>
            </a:pPr>
            <a:r>
              <a:rPr kumimoji="0" lang="he-IL" altLang="he-IL" sz="2000" i="0" u="none" strike="noStrike" cap="none" normalizeH="0" baseline="0" dirty="0">
                <a:ln>
                  <a:noFill/>
                </a:ln>
                <a:solidFill>
                  <a:schemeClr val="tx1"/>
                </a:solidFill>
                <a:effectLst/>
                <a:latin typeface="DaunPenh" panose="01010101010101010101" pitchFamily="2" charset="0"/>
                <a:ea typeface="Calibri" panose="020F0502020204030204" pitchFamily="34" charset="0"/>
              </a:rPr>
              <a:t>תזכיר תיקון פקודת מס הכנסה (מיסוי שותפויות), התשפ"א-2021</a:t>
            </a:r>
            <a:endParaRPr kumimoji="0" lang="he-IL" altLang="he-IL" sz="2000" i="0" u="none" strike="noStrike" cap="none" normalizeH="0" baseline="0" dirty="0">
              <a:ln>
                <a:noFill/>
              </a:ln>
              <a:solidFill>
                <a:schemeClr val="tx1"/>
              </a:solidFill>
              <a:effectLst/>
              <a:latin typeface="DaunPenh" panose="01010101010101010101" pitchFamily="2" charset="0"/>
              <a:cs typeface="Arial" panose="020B0604020202020204" pitchFamily="34" charset="0"/>
            </a:endParaRPr>
          </a:p>
          <a:p>
            <a:pPr marL="0" indent="0" algn="just" fontAlgn="base">
              <a:buNone/>
            </a:pPr>
            <a:r>
              <a:rPr lang="he-IL" sz="1400" b="1" i="0" dirty="0">
                <a:effectLst/>
              </a:rPr>
              <a:t>חובת רישום ודיווח</a:t>
            </a:r>
            <a:r>
              <a:rPr lang="he-IL" sz="1400" b="1" i="0" dirty="0">
                <a:solidFill>
                  <a:srgbClr val="333333"/>
                </a:solidFill>
                <a:effectLst/>
              </a:rPr>
              <a:t> </a:t>
            </a:r>
            <a:r>
              <a:rPr lang="he-IL" sz="1400" b="0" i="0" dirty="0">
                <a:solidFill>
                  <a:srgbClr val="333333"/>
                </a:solidFill>
                <a:effectLst/>
              </a:rPr>
              <a:t>– שותפויות רבות יהיו חייבות בדיווח ורישום של השותפות במשרדי המס, ובין היתר:</a:t>
            </a:r>
          </a:p>
          <a:p>
            <a:pPr algn="just" fontAlgn="base"/>
            <a:r>
              <a:rPr lang="he-IL" sz="1400" b="0" i="0" dirty="0">
                <a:solidFill>
                  <a:srgbClr val="333333"/>
                </a:solidFill>
                <a:effectLst/>
              </a:rPr>
              <a:t>כלל השותפויות בישראל, בין רשומות ובין שלא (למעט חריגים - "שותפויות קטנות"), יחויבו בפתיחת תיק במשרדי השומה והגשת דוחות על פעילות השותפות, החל מתחילת פעילות השותפות (או תחילת החוק לגבי שותפויות קיימות).</a:t>
            </a:r>
          </a:p>
          <a:p>
            <a:pPr algn="just" fontAlgn="base"/>
            <a:r>
              <a:rPr lang="he-IL" sz="1400" b="0" i="0" dirty="0">
                <a:solidFill>
                  <a:srgbClr val="333333"/>
                </a:solidFill>
                <a:effectLst/>
              </a:rPr>
              <a:t>שותפויות זרות, המפיקות </a:t>
            </a:r>
            <a:r>
              <a:rPr lang="he-IL" sz="1400" b="0" i="0" u="sng" dirty="0">
                <a:solidFill>
                  <a:srgbClr val="333333"/>
                </a:solidFill>
                <a:effectLst/>
              </a:rPr>
              <a:t>הכנסה בישראל </a:t>
            </a:r>
            <a:r>
              <a:rPr lang="he-IL" sz="1400" b="0" i="0" dirty="0">
                <a:solidFill>
                  <a:srgbClr val="333333"/>
                </a:solidFill>
                <a:effectLst/>
              </a:rPr>
              <a:t>או ש</a:t>
            </a:r>
            <a:r>
              <a:rPr lang="he-IL" sz="1400" b="0" i="0" u="sng" dirty="0">
                <a:solidFill>
                  <a:srgbClr val="333333"/>
                </a:solidFill>
                <a:effectLst/>
              </a:rPr>
              <a:t>מחצית מהשותפים בהן תושבי ישראל</a:t>
            </a:r>
            <a:r>
              <a:rPr lang="he-IL" sz="1400" b="0" i="0" dirty="0">
                <a:solidFill>
                  <a:srgbClr val="333333"/>
                </a:solidFill>
                <a:effectLst/>
              </a:rPr>
              <a:t>, יחויבו בחובת רישום ודיווח במשרדי המס בישראל.</a:t>
            </a:r>
          </a:p>
          <a:p>
            <a:pPr marL="0" indent="0" algn="just" fontAlgn="base">
              <a:buNone/>
            </a:pPr>
            <a:r>
              <a:rPr lang="he-IL" sz="1400" b="1" i="0" dirty="0">
                <a:solidFill>
                  <a:srgbClr val="000000"/>
                </a:solidFill>
                <a:effectLst/>
              </a:rPr>
              <a:t>סיווג הכנסות השותפות</a:t>
            </a:r>
            <a:r>
              <a:rPr lang="he-IL" sz="1400" b="0" i="0" dirty="0">
                <a:solidFill>
                  <a:srgbClr val="000000"/>
                </a:solidFill>
                <a:effectLst/>
              </a:rPr>
              <a:t> – סיווג הכנסות השותפות (הכנסה מעסק או פאסיבית) תבחן ברמת השותפות והיא זו שתחול על השותפים, בין אם פאסיביים/מוגבלים ובין אם מנהלים/כלליים.</a:t>
            </a:r>
          </a:p>
          <a:p>
            <a:pPr marL="0" indent="0" algn="just" fontAlgn="base">
              <a:buNone/>
            </a:pPr>
            <a:r>
              <a:rPr lang="he-IL" sz="1400" b="1" i="0" dirty="0">
                <a:effectLst/>
              </a:rPr>
              <a:t>מיסוי הכנסות השותפות מריבית, דיבידנד </a:t>
            </a:r>
            <a:r>
              <a:rPr lang="he-IL" sz="1400" b="1" dirty="0"/>
              <a:t>ו</a:t>
            </a:r>
            <a:r>
              <a:rPr lang="he-IL" sz="1400" b="1" i="0" dirty="0">
                <a:effectLst/>
              </a:rPr>
              <a:t>רווח הון</a:t>
            </a:r>
            <a:r>
              <a:rPr lang="he-IL" sz="1400" b="1" i="0" dirty="0">
                <a:solidFill>
                  <a:srgbClr val="333333"/>
                </a:solidFill>
                <a:effectLst/>
              </a:rPr>
              <a:t> </a:t>
            </a:r>
            <a:r>
              <a:rPr lang="he-IL" sz="1400" i="0" dirty="0">
                <a:solidFill>
                  <a:srgbClr val="333333"/>
                </a:solidFill>
                <a:effectLst/>
              </a:rPr>
              <a:t>- יש לראות בכל השותפים בשותפות כבעל מניות יחיד בצוותא, היינו, כל עוד השותפות מחזיקה ביותר מ- 10% מזכויות בתאגיד, אזי ללא קשר לשיעור החזקת השותף המוגבל, רואים את בעל הזכויות בשותפות כחייבים במס של בעל מניות מהותי.</a:t>
            </a:r>
          </a:p>
          <a:p>
            <a:pPr marL="0" indent="0" algn="just" fontAlgn="base">
              <a:buNone/>
            </a:pPr>
            <a:r>
              <a:rPr lang="he-IL" sz="1400" b="1" i="0" dirty="0">
                <a:effectLst/>
              </a:rPr>
              <a:t>קיזוז הפסדי השותפות</a:t>
            </a:r>
            <a:r>
              <a:rPr lang="he-IL" sz="1400" b="0" i="0" dirty="0">
                <a:solidFill>
                  <a:srgbClr val="333333"/>
                </a:solidFill>
                <a:effectLst/>
              </a:rPr>
              <a:t> – הוגבלה היכולת לקזז הפסדים על ידי השותף והשותפות. ההוראות העיקריות בעניין זה -</a:t>
            </a:r>
          </a:p>
          <a:p>
            <a:pPr algn="just" fontAlgn="base"/>
            <a:r>
              <a:rPr lang="he-IL" sz="1400" b="0" i="0" dirty="0">
                <a:solidFill>
                  <a:srgbClr val="333333"/>
                </a:solidFill>
                <a:effectLst/>
              </a:rPr>
              <a:t>שותפים מוגבלים יוכלו לקזז את הפסדי השותפות המיוחסים אליהם עד לגובה בסיס העלות שלהם בשותפות ולא מעבר לכך.</a:t>
            </a:r>
          </a:p>
          <a:p>
            <a:pPr algn="just" fontAlgn="base"/>
            <a:r>
              <a:rPr lang="he-IL" sz="1400" b="0" i="0" dirty="0">
                <a:solidFill>
                  <a:srgbClr val="333333"/>
                </a:solidFill>
                <a:effectLst/>
              </a:rPr>
              <a:t>הפסדים שהיו לשותף לפני רכישת זכויותיו בשותפות, לא יוכלו להיות מקוזזים מהכנסות השותפות המיוחסות לשותף (דומה להוראות חברה משפחתית).</a:t>
            </a:r>
          </a:p>
        </p:txBody>
      </p:sp>
    </p:spTree>
    <p:extLst>
      <p:ext uri="{BB962C8B-B14F-4D97-AF65-F5344CB8AC3E}">
        <p14:creationId xmlns:p14="http://schemas.microsoft.com/office/powerpoint/2010/main" val="336406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A4052A-463D-17DC-CBFF-64AAA2B4E102}"/>
              </a:ext>
            </a:extLst>
          </p:cNvPr>
          <p:cNvSpPr>
            <a:spLocks noGrp="1"/>
          </p:cNvSpPr>
          <p:nvPr>
            <p:ph type="title"/>
          </p:nvPr>
        </p:nvSpPr>
        <p:spPr/>
        <p:txBody>
          <a:bodyPr/>
          <a:lstStyle/>
          <a:p>
            <a:r>
              <a:rPr lang="he-IL" dirty="0"/>
              <a:t>מיסוי בינלאומי - חברה נשלטת זרה</a:t>
            </a:r>
          </a:p>
        </p:txBody>
      </p:sp>
      <p:sp>
        <p:nvSpPr>
          <p:cNvPr id="3" name="מציין מיקום תוכן 2">
            <a:extLst>
              <a:ext uri="{FF2B5EF4-FFF2-40B4-BE49-F238E27FC236}">
                <a16:creationId xmlns:a16="http://schemas.microsoft.com/office/drawing/2014/main" id="{83C4ECCF-9079-F339-13A5-0FC07A5EE4A5}"/>
              </a:ext>
            </a:extLst>
          </p:cNvPr>
          <p:cNvSpPr>
            <a:spLocks noGrp="1"/>
          </p:cNvSpPr>
          <p:nvPr>
            <p:ph idx="1"/>
          </p:nvPr>
        </p:nvSpPr>
        <p:spPr>
          <a:xfrm>
            <a:off x="838200" y="1520822"/>
            <a:ext cx="10515600" cy="4351338"/>
          </a:xfrm>
        </p:spPr>
        <p:txBody>
          <a:bodyPr>
            <a:normAutofit fontScale="92500" lnSpcReduction="20000"/>
          </a:bodyPr>
          <a:lstStyle/>
          <a:p>
            <a:r>
              <a:rPr lang="he-IL" dirty="0"/>
              <a:t>דו"ח הוועדה לרפורמה במיסוי בין-לאומי - נובמבר 2021</a:t>
            </a:r>
          </a:p>
          <a:p>
            <a:r>
              <a:rPr lang="he-IL" dirty="0"/>
              <a:t>חברה נשלטת זרה -</a:t>
            </a:r>
          </a:p>
          <a:p>
            <a:pPr algn="just"/>
            <a:r>
              <a:rPr lang="he-IL" sz="1800" b="0" i="0" u="none" strike="noStrike" baseline="0" dirty="0"/>
              <a:t>הורדת רף ההכנסות הפאסיביות להחלת הוראות </a:t>
            </a:r>
            <a:r>
              <a:rPr lang="he-IL" sz="1800" b="0" i="0" u="none" strike="noStrike" baseline="0" dirty="0" err="1"/>
              <a:t>חנ"ז</a:t>
            </a:r>
            <a:r>
              <a:rPr lang="he-IL" sz="1800" b="0" i="0" u="none" strike="noStrike" baseline="0" dirty="0"/>
              <a:t> כך שרף ההכנסות או הרווחים שעליהם חלות הוראות </a:t>
            </a:r>
            <a:r>
              <a:rPr lang="he-IL" sz="1800" b="0" i="0" u="none" strike="noStrike" baseline="0" dirty="0" err="1"/>
              <a:t>חנ"ז</a:t>
            </a:r>
            <a:r>
              <a:rPr lang="he-IL" sz="1800" b="0" i="0" u="none" strike="noStrike" baseline="0" dirty="0"/>
              <a:t> יהיו מ-</a:t>
            </a:r>
            <a:r>
              <a:rPr lang="he-IL" sz="1800" b="1" i="0" u="none" strike="noStrike" baseline="0" dirty="0"/>
              <a:t>שליש </a:t>
            </a:r>
            <a:r>
              <a:rPr lang="he-IL" sz="1800" b="0" i="0" u="none" strike="noStrike" baseline="0" dirty="0"/>
              <a:t>מכלל ההכנסות או הרווחים של החברה הזרה.</a:t>
            </a:r>
          </a:p>
          <a:p>
            <a:pPr algn="just"/>
            <a:r>
              <a:rPr lang="he-IL" sz="1800" b="0" i="0" u="none" strike="noStrike" baseline="0" dirty="0"/>
              <a:t>תתווסף להגדרת "הכנסה פסיבית" הכנסות מ</a:t>
            </a:r>
            <a:r>
              <a:rPr lang="he-IL" sz="1800" b="1" i="0" u="none" strike="noStrike" baseline="0" dirty="0"/>
              <a:t>ביטוח</a:t>
            </a:r>
            <a:r>
              <a:rPr lang="he-IL" sz="1800" b="0" i="0" u="none" strike="noStrike" baseline="0" dirty="0"/>
              <a:t>, שמקורן בעסקאות עם צדדים קשורים וזאת בין אם סווגו כהכנסה בהתאם לסעיף 2(1) לפקודה ובין אם לאו.</a:t>
            </a:r>
          </a:p>
          <a:p>
            <a:pPr algn="just"/>
            <a:r>
              <a:rPr lang="he-IL" sz="1800" i="0" u="none" strike="noStrike" baseline="0" dirty="0"/>
              <a:t>תתווסף להגדרת "הכנסה פאסיביות" הכנסות מ</a:t>
            </a:r>
            <a:r>
              <a:rPr lang="he-IL" sz="1800" b="1" i="0" u="none" strike="noStrike" baseline="0" dirty="0"/>
              <a:t>תמלוגים </a:t>
            </a:r>
            <a:r>
              <a:rPr lang="he-IL" sz="1800" b="0" i="0" u="none" strike="noStrike" baseline="0" dirty="0"/>
              <a:t>כך שתכלול גם הכנסות מתמלוגים, לדוגמה, מ- </a:t>
            </a:r>
            <a:r>
              <a:rPr lang="en-US" sz="1800" b="0" i="0" u="none" strike="noStrike" baseline="0" dirty="0"/>
              <a:t>IP</a:t>
            </a:r>
            <a:r>
              <a:rPr lang="he-IL" sz="1800" b="0" i="0" u="none" strike="noStrike" baseline="0" dirty="0"/>
              <a:t> או מנכס בלתי מוחשי אחר, שמקורן בעסקאות עם צדדים קשורים, </a:t>
            </a:r>
            <a:r>
              <a:rPr lang="he-IL" sz="1800" b="0" i="0" u="sng" strike="noStrike" baseline="0" dirty="0"/>
              <a:t>למעט</a:t>
            </a:r>
            <a:r>
              <a:rPr lang="he-IL" sz="1800" b="0" i="0" u="none" strike="noStrike" baseline="0" dirty="0"/>
              <a:t> אם  התקיימו כל התנאים הבאים:</a:t>
            </a:r>
          </a:p>
          <a:p>
            <a:pPr lvl="1" algn="just"/>
            <a:r>
              <a:rPr lang="he-IL" sz="1400" b="0" i="0" u="none" strike="noStrike" baseline="0" dirty="0"/>
              <a:t>ההכנסות העסקיות נרשמות בחברה שיש לה יכולת עסקית לשאת בסיכונים הכרוכים בכך.</a:t>
            </a:r>
          </a:p>
          <a:p>
            <a:pPr lvl="1" algn="just"/>
            <a:r>
              <a:rPr lang="he-IL" sz="1400" b="0" i="0" u="none" strike="noStrike" baseline="0" dirty="0"/>
              <a:t>במקרים בהם נרכש </a:t>
            </a:r>
            <a:r>
              <a:rPr lang="en-US" sz="1400" b="0" i="0" u="none" strike="noStrike" baseline="0" dirty="0"/>
              <a:t>IP</a:t>
            </a:r>
            <a:r>
              <a:rPr lang="he-IL" sz="1400" b="0" i="0" u="none" strike="noStrike" baseline="0" dirty="0"/>
              <a:t> או נכס בלתי מוחשי אחר מצד שאינו קשור, במישרין או בעקיפין או שהנכס פותח בחברה.</a:t>
            </a:r>
          </a:p>
          <a:p>
            <a:pPr algn="just"/>
            <a:r>
              <a:rPr lang="he-IL" sz="1800" i="0" u="none" strike="noStrike" baseline="0" dirty="0"/>
              <a:t>תתווסף להגדרת "הכנסה פאסיביות" </a:t>
            </a:r>
            <a:r>
              <a:rPr lang="he-IL" sz="1800" b="0" i="0" u="none" strike="noStrike" baseline="0" dirty="0"/>
              <a:t>כך שתכלול גם הכנסות מ</a:t>
            </a:r>
            <a:r>
              <a:rPr lang="he-IL" sz="1800" b="1" i="0" u="none" strike="noStrike" baseline="0" dirty="0"/>
              <a:t>ריבית </a:t>
            </a:r>
            <a:r>
              <a:rPr lang="he-IL" sz="1800" b="0" i="0" u="none" strike="noStrike" baseline="0" dirty="0"/>
              <a:t>שמקורן בעסקאות עם צדדים קשורים וזאת אף אם סווגו כהכנסה עסקית בהתאם לסעיף 2(1) לפקודה.</a:t>
            </a:r>
          </a:p>
          <a:p>
            <a:pPr algn="just"/>
            <a:r>
              <a:rPr lang="he-IL" sz="1800" i="0" u="none" strike="noStrike" baseline="0" dirty="0"/>
              <a:t>תתווסף להגדרת "הכנסה פאסיביות" </a:t>
            </a:r>
            <a:r>
              <a:rPr lang="he-IL" sz="1800" b="1" i="0" u="none" strike="noStrike" baseline="0" dirty="0"/>
              <a:t>פעילות עסקית המשמשת להסטת רווחים – </a:t>
            </a:r>
            <a:r>
              <a:rPr lang="he-IL" sz="1800" b="0" i="0" u="none" strike="noStrike" baseline="0" dirty="0"/>
              <a:t>במקרים בהם נרשמות הכנסות עסקיות מתמלוגים בחברה שאין לה יכולת לשאת בסיכונים הכרוכים בכך וזאת בהתאם להמלצות ה- </a:t>
            </a:r>
            <a:r>
              <a:rPr lang="en-US" sz="1800" b="0" i="0" u="none" strike="noStrike" baseline="0" dirty="0"/>
              <a:t>BEPS</a:t>
            </a:r>
            <a:r>
              <a:rPr lang="he-IL" sz="1800" b="0" i="0" u="none" strike="noStrike" baseline="0" dirty="0"/>
              <a:t>.</a:t>
            </a:r>
            <a:endParaRPr lang="en-US" sz="1800" b="0" i="0" u="none" strike="noStrike" baseline="0" dirty="0"/>
          </a:p>
          <a:p>
            <a:pPr algn="just"/>
            <a:r>
              <a:rPr lang="he-IL" sz="1800" i="0" u="none" strike="noStrike" baseline="0" dirty="0"/>
              <a:t>תתווסף להגדרת "הכנסה פאסיביות"</a:t>
            </a:r>
            <a:r>
              <a:rPr lang="he-IL" sz="1800" b="1" i="0" u="none" strike="noStrike" baseline="0" dirty="0"/>
              <a:t> רווח הון מנכסים בלתי מוחשיים</a:t>
            </a:r>
            <a:r>
              <a:rPr lang="he-IL" sz="1800" b="0" i="0" u="none" strike="noStrike" baseline="0" dirty="0"/>
              <a:t> - כל רווח הון גם אם הוא הכנסה מעסק, בהינתן שהנכס הנמכר הוחזק מעל שנה. ההגדרה תהיה בחזקת חזקה הניתנת לסתירה כאשר למנהל הסמכות לקבוע תנאים לנטרול הרווח ממכירת נכס בלתי מוחשי לחוברה ישראלית. </a:t>
            </a:r>
            <a:endParaRPr lang="he-IL" dirty="0"/>
          </a:p>
        </p:txBody>
      </p:sp>
    </p:spTree>
    <p:extLst>
      <p:ext uri="{BB962C8B-B14F-4D97-AF65-F5344CB8AC3E}">
        <p14:creationId xmlns:p14="http://schemas.microsoft.com/office/powerpoint/2010/main" val="2340201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A4052A-463D-17DC-CBFF-64AAA2B4E102}"/>
              </a:ext>
            </a:extLst>
          </p:cNvPr>
          <p:cNvSpPr>
            <a:spLocks noGrp="1"/>
          </p:cNvSpPr>
          <p:nvPr>
            <p:ph type="title"/>
          </p:nvPr>
        </p:nvSpPr>
        <p:spPr/>
        <p:txBody>
          <a:bodyPr/>
          <a:lstStyle/>
          <a:p>
            <a:r>
              <a:rPr lang="he-IL" dirty="0"/>
              <a:t>מיסוי בינלאומי - מיסוי </a:t>
            </a:r>
            <a:r>
              <a:rPr lang="en-US" dirty="0"/>
              <a:t>LLC</a:t>
            </a:r>
            <a:r>
              <a:rPr lang="he-IL" dirty="0"/>
              <a:t> ו- זיכוי עקיף</a:t>
            </a:r>
          </a:p>
        </p:txBody>
      </p:sp>
      <p:sp>
        <p:nvSpPr>
          <p:cNvPr id="3" name="מציין מיקום תוכן 2">
            <a:extLst>
              <a:ext uri="{FF2B5EF4-FFF2-40B4-BE49-F238E27FC236}">
                <a16:creationId xmlns:a16="http://schemas.microsoft.com/office/drawing/2014/main" id="{83C4ECCF-9079-F339-13A5-0FC07A5EE4A5}"/>
              </a:ext>
            </a:extLst>
          </p:cNvPr>
          <p:cNvSpPr>
            <a:spLocks noGrp="1"/>
          </p:cNvSpPr>
          <p:nvPr>
            <p:ph idx="1"/>
          </p:nvPr>
        </p:nvSpPr>
        <p:spPr/>
        <p:txBody>
          <a:bodyPr>
            <a:normAutofit/>
          </a:bodyPr>
          <a:lstStyle/>
          <a:p>
            <a:pPr algn="just"/>
            <a:r>
              <a:rPr lang="he-IL" dirty="0"/>
              <a:t>מיסוי </a:t>
            </a:r>
            <a:r>
              <a:rPr lang="en-US" dirty="0"/>
              <a:t>LLC</a:t>
            </a:r>
            <a:r>
              <a:rPr lang="he-IL" dirty="0"/>
              <a:t> - </a:t>
            </a:r>
          </a:p>
          <a:p>
            <a:pPr algn="just"/>
            <a:r>
              <a:rPr lang="he-IL" sz="1800" b="0" i="0" u="none" strike="noStrike" baseline="0" dirty="0"/>
              <a:t>הועדה סבורה שאין מקום להסדיר את מעמדו של תאגיד ה- </a:t>
            </a:r>
            <a:r>
              <a:rPr lang="en-US" sz="1800" b="0" i="0" u="none" strike="noStrike" baseline="0" dirty="0"/>
              <a:t>LLC</a:t>
            </a:r>
            <a:r>
              <a:rPr lang="he-IL" sz="1800" b="0" i="0" u="none" strike="noStrike" baseline="0" dirty="0"/>
              <a:t> בחקיקה.</a:t>
            </a:r>
          </a:p>
          <a:p>
            <a:pPr algn="just"/>
            <a:r>
              <a:rPr lang="he-IL" sz="1800" b="0" i="0" u="none" strike="noStrike" baseline="0" dirty="0"/>
              <a:t>הוראות חוזר מס הכנסה 5/04 יעודכנו, עם השלמת החקיקה המוצעת בדוח הוועדה, כך שתסויג הקביעה בסעיף 5 לחוזר לפיה הפסדים כתוצאה מפעילות הישויות בחו"ל לא ייוחסו למחזיק. במסגרת התיקון לחוזר יקבע כי הפסדים מתאגיד </a:t>
            </a:r>
            <a:r>
              <a:rPr lang="en-US" sz="1800" b="0" i="0" u="none" strike="noStrike" baseline="0" dirty="0"/>
              <a:t>LLC</a:t>
            </a:r>
            <a:r>
              <a:rPr lang="he-IL" sz="1800" b="0" i="0" u="none" strike="noStrike" baseline="0" dirty="0"/>
              <a:t> הנובעים ממקורות בארה"ב בלבד שנוצרו מהשנה העוקבת לתיקון החוזר, יהיו נתונים לקיזוז, כנגד הכנסותיהם של הנישום היחיד או החברה תושבי ישראל ממקורות ומנכסים בארה"ב בלבד, מישויות </a:t>
            </a:r>
            <a:r>
              <a:rPr lang="en-US" sz="1800" b="0" i="0" u="none" strike="noStrike" baseline="0" dirty="0"/>
              <a:t>LLC </a:t>
            </a:r>
            <a:r>
              <a:rPr lang="he-IL" sz="1800" b="0" i="0" u="none" strike="noStrike" baseline="0" dirty="0"/>
              <a:t>, שותפויות וחברות מסוג </a:t>
            </a:r>
            <a:r>
              <a:rPr lang="en-US" sz="1800" b="0" i="0" u="none" strike="noStrike" baseline="0" dirty="0"/>
              <a:t>s corporation</a:t>
            </a:r>
            <a:r>
              <a:rPr lang="he-IL" sz="1800" b="0" i="0" u="none" strike="noStrike" baseline="0" dirty="0"/>
              <a:t> שהנישום מחזיק ושבפועל אכן קוזז בארה"ב, בכפוף להוראת ולמגבלות הקבועות בפקודה בכלל והוראות סעיף 29 לפקודה בפרט. יודגש, כי הבחירה לגבי תחולת החוזר תעשה בשנה הראשונה של הגשת הדוח ולא ניתן יהיה לחזור מהבחירה.</a:t>
            </a:r>
            <a:endParaRPr lang="he-IL" dirty="0"/>
          </a:p>
          <a:p>
            <a:pPr algn="just"/>
            <a:r>
              <a:rPr lang="he-IL" dirty="0"/>
              <a:t>זיכוי עקיף - סעיף 126(ג) לפקודת מס הכנסה</a:t>
            </a:r>
          </a:p>
          <a:p>
            <a:pPr algn="just"/>
            <a:r>
              <a:rPr lang="he-IL" sz="1800" i="0" u="none" strike="noStrike" baseline="0" dirty="0"/>
              <a:t>הרחבת הזכאות לזיכוי עקיף על ידי הוספת 2 שכבות (</a:t>
            </a:r>
            <a:r>
              <a:rPr lang="he-IL" sz="1800" i="0" u="none" strike="noStrike" baseline="0" dirty="0" err="1"/>
              <a:t>טירים</a:t>
            </a:r>
            <a:r>
              <a:rPr lang="he-IL" sz="1800" i="0" u="none" strike="noStrike" baseline="0" dirty="0"/>
              <a:t>) נוספים (טיר 3 ו- 4) מעבר לשתי השכבות המוכרות כיום בחוק, כל עוד החברה הנכדה (טיר 3) והחברה הנינה (טיר 4) יהיו מוחזקות בשיעור של למעלה מ- 50%.</a:t>
            </a:r>
          </a:p>
          <a:p>
            <a:pPr algn="just"/>
            <a:r>
              <a:rPr lang="he-IL" sz="1800" dirty="0"/>
              <a:t>הגבלת הזכאות לזיכוי עקיף במקרים של החזקה של לפחות 12 חודשים קודם לחלוקת הדיבידנד.</a:t>
            </a:r>
            <a:endParaRPr lang="he-IL" dirty="0"/>
          </a:p>
        </p:txBody>
      </p:sp>
    </p:spTree>
    <p:extLst>
      <p:ext uri="{BB962C8B-B14F-4D97-AF65-F5344CB8AC3E}">
        <p14:creationId xmlns:p14="http://schemas.microsoft.com/office/powerpoint/2010/main" val="2425861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C6F48D-5923-4979-A706-EB9746037AED}"/>
              </a:ext>
            </a:extLst>
          </p:cNvPr>
          <p:cNvSpPr>
            <a:spLocks noGrp="1"/>
          </p:cNvSpPr>
          <p:nvPr>
            <p:ph type="ctrTitle"/>
          </p:nvPr>
        </p:nvSpPr>
        <p:spPr/>
        <p:txBody>
          <a:bodyPr anchor="ctr">
            <a:normAutofit/>
          </a:bodyPr>
          <a:lstStyle/>
          <a:p>
            <a:r>
              <a:rPr lang="he-IL" dirty="0">
                <a:gradFill>
                  <a:gsLst>
                    <a:gs pos="47000">
                      <a:schemeClr val="accent1">
                        <a:lumMod val="75000"/>
                      </a:schemeClr>
                    </a:gs>
                    <a:gs pos="94000">
                      <a:schemeClr val="accent1">
                        <a:lumMod val="30000"/>
                        <a:lumOff val="70000"/>
                      </a:schemeClr>
                    </a:gs>
                  </a:gsLst>
                  <a:lin ang="5400000" scaled="1"/>
                </a:gradFill>
              </a:rPr>
              <a:t>קיזוז הפסדים והפרשי שער</a:t>
            </a:r>
          </a:p>
        </p:txBody>
      </p:sp>
    </p:spTree>
    <p:extLst>
      <p:ext uri="{BB962C8B-B14F-4D97-AF65-F5344CB8AC3E}">
        <p14:creationId xmlns:p14="http://schemas.microsoft.com/office/powerpoint/2010/main" val="120412918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11103</TotalTime>
  <Words>3596</Words>
  <Application>Microsoft Office PowerPoint</Application>
  <PresentationFormat>מסך רחב</PresentationFormat>
  <Paragraphs>254</Paragraphs>
  <Slides>31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31</vt:i4>
      </vt:variant>
    </vt:vector>
  </HeadingPairs>
  <TitlesOfParts>
    <vt:vector size="32" baseType="lpstr">
      <vt:lpstr>ערכת נושא Office</vt:lpstr>
      <vt:lpstr>תום שנת המס 2022  תחילת שנת המס 2023</vt:lpstr>
      <vt:lpstr>סדר יום</vt:lpstr>
      <vt:lpstr>חידושים בחקיקה</vt:lpstr>
      <vt:lpstr>חידושים בחקיקה</vt:lpstr>
      <vt:lpstr>מיסוי שותפויות - הדין החל</vt:lpstr>
      <vt:lpstr>מיסוי שותפויות - התיקון הצפוי</vt:lpstr>
      <vt:lpstr>מיסוי בינלאומי - חברה נשלטת זרה</vt:lpstr>
      <vt:lpstr>מיסוי בינלאומי - מיסוי LLC ו- זיכוי עקיף</vt:lpstr>
      <vt:lpstr>קיזוז הפסדים והפרשי שער</vt:lpstr>
      <vt:lpstr>קיזוז הפסדים והפרשי שער</vt:lpstr>
      <vt:lpstr>קיזוז הפסדים והפרשי שער</vt:lpstr>
      <vt:lpstr>קיזוז הכנסות מהפרשי שער</vt:lpstr>
      <vt:lpstr>שינויי מבנה</vt:lpstr>
      <vt:lpstr>שינויי מבנה - תנאים מקדמיים</vt:lpstr>
      <vt:lpstr>מיזוג חברות - סעיף 103 לפקודת מס הכנסה</vt:lpstr>
      <vt:lpstr>מיזוג חברות - סעיף 103 לפקודת מס הכנסה</vt:lpstr>
      <vt:lpstr>מיזוג חברות - תנאים עיקריים</vt:lpstr>
      <vt:lpstr>מיזוג חברות - קיזוז הפסדים - סעיף 103ח</vt:lpstr>
      <vt:lpstr>פיצול חברות - סעיף 105 לפקודת מס הכנסה</vt:lpstr>
      <vt:lpstr>פיצול חברות - סעיף 105 לפקודת מס הכנסה</vt:lpstr>
      <vt:lpstr>פיצול חברות - תנאים עיקריים</vt:lpstr>
      <vt:lpstr>חברות משפחתיות וביטוח לאומי</vt:lpstr>
      <vt:lpstr>חברה משפחתית - הסדר המס</vt:lpstr>
      <vt:lpstr>ביטוח לאומי בחברה משפחתית</vt:lpstr>
      <vt:lpstr>פסק דין נחושתן</vt:lpstr>
      <vt:lpstr>חוזר ביטוח 1486 - חברה משפחתית</vt:lpstr>
      <vt:lpstr>השקעות נדל"ן בחברה</vt:lpstr>
      <vt:lpstr>השקעות נדל"ן בחברה - מס הכנסה ומס שבח</vt:lpstr>
      <vt:lpstr>השקעות נדל"ן בחברה - מס ערך מוסף - רכישה</vt:lpstr>
      <vt:lpstr>השקעות נדל"ן בחברה - מס ערך מוסף - השכרה</vt:lpstr>
      <vt:lpstr>תודה על ההקשבה!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החוק לעידוד השקעות הון הטבות המס שמעניקה המדינה לעסקים</dc:title>
  <dc:creator>Ohad Bouganim</dc:creator>
  <cp:lastModifiedBy>מני מני</cp:lastModifiedBy>
  <cp:revision>64</cp:revision>
  <dcterms:created xsi:type="dcterms:W3CDTF">2020-12-03T17:45:47Z</dcterms:created>
  <dcterms:modified xsi:type="dcterms:W3CDTF">2022-11-29T12:46:53Z</dcterms:modified>
</cp:coreProperties>
</file>