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3" r:id="rId3"/>
    <p:sldId id="289" r:id="rId4"/>
    <p:sldId id="286" r:id="rId5"/>
    <p:sldId id="308" r:id="rId6"/>
    <p:sldId id="296" r:id="rId7"/>
    <p:sldId id="291" r:id="rId8"/>
    <p:sldId id="298" r:id="rId9"/>
    <p:sldId id="300" r:id="rId10"/>
    <p:sldId id="299" r:id="rId11"/>
    <p:sldId id="306" r:id="rId12"/>
    <p:sldId id="309" r:id="rId1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2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65" autoAdjust="0"/>
    <p:restoredTop sz="93525" autoAdjust="0"/>
  </p:normalViewPr>
  <p:slideViewPr>
    <p:cSldViewPr snapToGrid="0" showGuides="1">
      <p:cViewPr varScale="1">
        <p:scale>
          <a:sx n="73" d="100"/>
          <a:sy n="73" d="100"/>
        </p:scale>
        <p:origin x="804" y="66"/>
      </p:cViewPr>
      <p:guideLst>
        <p:guide orient="horz" pos="672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275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393EFD2-C434-4504-8152-D622BD3D42F6}" type="datetimeFigureOut">
              <a:rPr lang="he-IL" smtClean="0"/>
              <a:t>ו'/אב/תשפ"ב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275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A4F3049-AA42-487A-9346-5B4B10786C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968135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275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E4DA137-7E91-44F1-B24A-282B61F265B5}" type="datetimeFigureOut">
              <a:rPr lang="he-IL" smtClean="0"/>
              <a:t>ו'/אב/תשפ"ב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275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1C331FB-8E49-447C-AD07-EF68846E5AB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204509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331FB-8E49-447C-AD07-EF68846E5ABD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41470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331FB-8E49-447C-AD07-EF68846E5ABD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35422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C311D1-6C6E-494C-9280-A41F3A9FD0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A5A2B3F-D58C-4B32-8D0A-12876D90BA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304BFF1-0D1A-449F-BCDC-C94279F76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B1780-E8C3-4757-B83D-D5079B8AB73E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61D9C65-720A-45A4-820E-F9FA5CE2A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DCA4EA3-5EBC-48B6-98D1-128CACDC0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F3F52-D469-4861-94E5-9A1FA38D1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170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FDFF18-6BCF-43B7-9667-D4D491B00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6A6951A-7F65-42CC-8764-CB7AB558C4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3BDF238-D7B5-4605-A659-7FAB34023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B1780-E8C3-4757-B83D-D5079B8AB73E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1181C86-59B3-45B0-A6F3-04747B104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14ADC7F-C524-48BE-9998-167C440B5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F3F52-D469-4861-94E5-9A1FA38D1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179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722BD88-E685-474B-A3AB-58F64CFBF1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E0B1366-4AA1-4944-8FAB-5112D06E6B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4CDD2EE-0C3A-46E8-9729-DDC0CB986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B1780-E8C3-4757-B83D-D5079B8AB73E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C8211F6-A0AD-4F18-BDA7-B329B0DAE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FAEFB51-22D2-4BCB-9F64-2DDBAC14D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F3F52-D469-4861-94E5-9A1FA38D1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4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EAD7CA-DBC6-406E-BA54-9B288F930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883BCCB-E184-4CFA-8DC3-73389B52B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32C78CD-712D-4015-BD43-D830871E9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B1780-E8C3-4757-B83D-D5079B8AB73E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71BAB5F-2602-4AF8-9306-33895AF96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59694E3-9FE4-4569-8C64-F8CB091B1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F3F52-D469-4861-94E5-9A1FA38D1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772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C342E3-2604-4D51-ABBE-9AC6DF29B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42FE488-DD75-4B7C-A6F6-1E06615CF3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F459ED8-5660-47D7-8808-46F0FB4FA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B1780-E8C3-4757-B83D-D5079B8AB73E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596146D-E877-46E8-AF17-0405ACD33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B2A56D2-33D4-4A4B-AA6B-622B0F70B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F3F52-D469-4861-94E5-9A1FA38D1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457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73A236-D0C2-4A5C-9C27-DD25CCA48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0216928-7670-4F2A-B833-192FCA064F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3D69EAE-245D-4DD0-BAB6-501A38111C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66F28D3-43A7-429C-B7CA-DB707D4D2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B1780-E8C3-4757-B83D-D5079B8AB73E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6F848A1-4388-422A-BBDF-96B034720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A597FB2-92B6-41C9-B89B-170002D68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F3F52-D469-4861-94E5-9A1FA38D1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52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289ED9-453B-4AD6-942A-A17FF62AE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BBE1414-781A-490B-B119-5AA6EE083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8792B34-9736-4AB7-8E4C-273346140A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1B0B2E8-F657-4985-A100-AC8FE1CAC4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548B7F2-C674-4EEE-8CAD-ADBF0B6C44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CA223CD-B143-4E08-91E1-195C6AEE7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B1780-E8C3-4757-B83D-D5079B8AB73E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509FD43-EE58-4C66-8303-0BA6F53A9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A3F4899-ADF7-4954-8BBF-835FF02BD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F3F52-D469-4861-94E5-9A1FA38D1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985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687C38-343A-4916-84A5-4E60243DD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2734D5A-786E-45B2-BE26-742F8684A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B1780-E8C3-4757-B83D-D5079B8AB73E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2A0D04F-5CBC-43F1-849C-C6920D5B3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C4230D1-56CD-437B-9306-038869ACB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F3F52-D469-4861-94E5-9A1FA38D1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907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65353ED-2F02-468B-9F78-54F26BEF0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B1780-E8C3-4757-B83D-D5079B8AB73E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481C2C3-AB4A-42F3-A7D8-0D16A9154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387ECEC-ADD6-42C8-85FA-F27DAE499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F3F52-D469-4861-94E5-9A1FA38D1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598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BADE2E-9E90-49D0-B552-E9F152D5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6931D67-67CF-47EC-9BDD-8711BF478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0307A50-5F33-4FFD-811D-F352CEC9D6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EFF1A64-5F65-4052-B7E8-715C7C6EC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B1780-E8C3-4757-B83D-D5079B8AB73E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A231F6E-E963-4D80-97B2-94C8A183D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5C28E17-FBD9-4D0A-AA6D-623F76CC9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F3F52-D469-4861-94E5-9A1FA38D1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67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7FD916-7EEC-46F4-88EE-FA4B8A065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9AB8AA2-F33F-442C-BE91-590E7FFED4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C662376-4070-4DF0-BDAA-101EF2C84D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1EBE3CF-2176-4232-8010-B05980CCB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B1780-E8C3-4757-B83D-D5079B8AB73E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810B889-7B36-4F4C-B562-0468954C8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90B4D99-796F-4406-9FE1-A21BA4048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F3F52-D469-4861-94E5-9A1FA38D1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73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4702F96A-B1C5-4809-BA05-D987DB3E0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7F36967-6F54-423A-BE98-6B8382C441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3EA0013-D811-4C86-BBA9-124D3744F4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B1780-E8C3-4757-B83D-D5079B8AB73E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39A36A4-002E-4646-A9C5-61CEC3F6D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8918168-17F9-480E-A957-08F4800B2B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F3F52-D469-4861-94E5-9A1FA38D1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098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image" Target="../media/image3.png"/><Relationship Id="rId7" Type="http://schemas.openxmlformats.org/officeDocument/2006/relationships/slide" Target="slide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.xml"/><Relationship Id="rId5" Type="http://schemas.openxmlformats.org/officeDocument/2006/relationships/slide" Target="slide3.xml"/><Relationship Id="rId4" Type="http://schemas.openxmlformats.org/officeDocument/2006/relationships/image" Target="../media/image5.png"/><Relationship Id="rId9" Type="http://schemas.openxmlformats.org/officeDocument/2006/relationships/slide" Target="slide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slide" Target="slide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slide" Target="slide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gov.il/he/service/apply_for_employment_permits_for_palestinian_workers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gov.il/he/service/request_for_cancelation_of_work_permits_for_palestinian_workers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EBE4437A-322C-4285-8081-15B5CA97E5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64875"/>
            <a:ext cx="12192000" cy="536993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64E3C5B-61AE-47FD-A314-D7B9EB3E0C1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295" t="47593" r="47500" b="35718"/>
          <a:stretch/>
        </p:blipFill>
        <p:spPr>
          <a:xfrm>
            <a:off x="9501281" y="0"/>
            <a:ext cx="2690719" cy="86487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D62F7E28-5EC5-4DCA-A0EE-2AD86ACE9D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913719"/>
            <a:ext cx="12191999" cy="536992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D21C4887-6D8F-4221-8525-2F1ABB85BE1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9470" t="44444" r="36076" b="27859"/>
          <a:stretch/>
        </p:blipFill>
        <p:spPr>
          <a:xfrm>
            <a:off x="9654618" y="2479275"/>
            <a:ext cx="1762188" cy="1899449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xmlns="" id="{3D53EB42-9A9B-4B1B-99B2-088CF67131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398" y="1643653"/>
            <a:ext cx="9168222" cy="1573555"/>
          </a:xfrm>
        </p:spPr>
        <p:txBody>
          <a:bodyPr anchor="ctr" anchorCtr="0">
            <a:noAutofit/>
          </a:bodyPr>
          <a:lstStyle/>
          <a:p>
            <a:pPr lvl="0" rtl="1">
              <a:spcBef>
                <a:spcPts val="1200"/>
              </a:spcBef>
              <a:buClr>
                <a:srgbClr val="0D0850"/>
              </a:buClr>
            </a:pPr>
            <a:r>
              <a:rPr lang="he-IL" sz="2000" dirty="0" smtClean="0">
                <a:solidFill>
                  <a:schemeClr val="bg1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  </a:t>
            </a:r>
            <a:endParaRPr lang="en-US" sz="44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855287" y="1568720"/>
            <a:ext cx="873844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he-IL" altLang="he-IL" sz="5400" b="1" dirty="0">
                <a:solidFill>
                  <a:schemeClr val="bg1"/>
                </a:solidFill>
                <a:latin typeface="David" pitchFamily="34" charset="-79"/>
                <a:cs typeface="David" pitchFamily="34" charset="-79"/>
              </a:rPr>
              <a:t>העסקת עובדים פלשתינאים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he-IL" altLang="he-IL" sz="5400" b="1" dirty="0">
                <a:solidFill>
                  <a:schemeClr val="bg1"/>
                </a:solidFill>
                <a:latin typeface="David" pitchFamily="34" charset="-79"/>
                <a:cs typeface="David" pitchFamily="34" charset="-79"/>
              </a:rPr>
              <a:t>ברישיון עבודה בישראל </a:t>
            </a:r>
            <a:endParaRPr lang="en-US" altLang="he-IL" sz="5400" b="1" dirty="0">
              <a:solidFill>
                <a:schemeClr val="bg1"/>
              </a:solidFill>
              <a:latin typeface="David" pitchFamily="34" charset="-79"/>
              <a:cs typeface="David" pitchFamily="34" charset="-79"/>
            </a:endParaRPr>
          </a:p>
          <a:p>
            <a:pPr algn="ctr" rtl="1">
              <a:spcBef>
                <a:spcPct val="0"/>
              </a:spcBef>
            </a:pPr>
            <a:r>
              <a:rPr lang="he-IL" altLang="he-IL" sz="5400" b="1" dirty="0" smtClean="0">
                <a:solidFill>
                  <a:schemeClr val="bg1"/>
                </a:solidFill>
                <a:latin typeface="David" pitchFamily="34" charset="-79"/>
                <a:cs typeface="David" pitchFamily="34" charset="-79"/>
              </a:rPr>
              <a:t>בענף תעשייה ושירותים</a:t>
            </a:r>
            <a:endParaRPr lang="he-IL" altLang="he-IL" sz="5400" b="1" dirty="0">
              <a:solidFill>
                <a:schemeClr val="bg1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2" name="Text Box 6"/>
          <p:cNvSpPr>
            <a:spLocks noChangeArrowheads="1"/>
          </p:cNvSpPr>
          <p:nvPr/>
        </p:nvSpPr>
        <p:spPr bwMode="auto">
          <a:xfrm>
            <a:off x="3284738" y="4887864"/>
            <a:ext cx="387954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r" rtl="1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rtl="1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rtl="1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rtl="1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rtl="1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he-IL" altLang="he-IL" sz="2000" b="1" dirty="0" smtClean="0">
                <a:solidFill>
                  <a:schemeClr val="bg1"/>
                </a:solidFill>
                <a:latin typeface="David" pitchFamily="34" charset="-79"/>
                <a:cs typeface="David" pitchFamily="34" charset="-79"/>
              </a:rPr>
              <a:t>1.8.2022</a:t>
            </a:r>
            <a:endParaRPr lang="he-IL" altLang="he-IL" sz="2000" b="1" dirty="0">
              <a:solidFill>
                <a:schemeClr val="bg1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2897954" y="4498591"/>
            <a:ext cx="478510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ct val="0"/>
              </a:spcBef>
            </a:pPr>
            <a:r>
              <a:rPr lang="he-IL" altLang="he-IL" sz="2000" b="1" dirty="0" smtClean="0">
                <a:solidFill>
                  <a:schemeClr val="bg1"/>
                </a:solidFill>
                <a:latin typeface="David" pitchFamily="34" charset="-79"/>
                <a:cs typeface="David" pitchFamily="34" charset="-79"/>
              </a:rPr>
              <a:t>ענת טויטו, מנהלת אגף שירות למעסיקים</a:t>
            </a:r>
            <a:endParaRPr lang="he-IL" altLang="he-IL" sz="2000" b="1" dirty="0">
              <a:solidFill>
                <a:schemeClr val="bg1"/>
              </a:solidFill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8735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D62F7E28-5EC5-4DCA-A0EE-2AD86ACE9D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1999" cy="86867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4F4EF404-F374-4034-B49B-215B0221A0A5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3"/>
          <a:srcRect l="16679" t="43781" r="41959" b="32538"/>
          <a:stretch/>
        </p:blipFill>
        <p:spPr>
          <a:xfrm>
            <a:off x="9503664" y="0"/>
            <a:ext cx="2688336" cy="86868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xmlns="" id="{7E8B813E-95CA-4995-A860-D549101FF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5341" y="6248400"/>
            <a:ext cx="12191999" cy="609599"/>
          </a:xfrm>
          <a:prstGeom prst="rect">
            <a:avLst/>
          </a:prstGeom>
        </p:spPr>
      </p:pic>
      <p:sp>
        <p:nvSpPr>
          <p:cNvPr id="29" name="Footer Placeholder 4">
            <a:extLst>
              <a:ext uri="{FF2B5EF4-FFF2-40B4-BE49-F238E27FC236}">
                <a16:creationId xmlns:a16="http://schemas.microsoft.com/office/drawing/2014/main" xmlns="" id="{9FA9AA2B-14D9-45D8-A186-158FA564DA22}"/>
              </a:ext>
            </a:extLst>
          </p:cNvPr>
          <p:cNvSpPr txBox="1">
            <a:spLocks/>
          </p:cNvSpPr>
          <p:nvPr/>
        </p:nvSpPr>
        <p:spPr>
          <a:xfrm>
            <a:off x="9333383" y="6443812"/>
            <a:ext cx="233363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457200" rtl="0" eaLnBrk="1" latinLnBrk="0" hangingPunct="1">
              <a:defRPr sz="1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z="1200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רשות האוכלוסין </a:t>
            </a:r>
            <a:r>
              <a:rPr lang="he-IL" sz="120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וההגירה</a:t>
            </a:r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xmlns="" id="{84805375-0054-46D5-ADE0-2BFEF80DF02C}"/>
              </a:ext>
            </a:extLst>
          </p:cNvPr>
          <p:cNvSpPr txBox="1">
            <a:spLocks/>
          </p:cNvSpPr>
          <p:nvPr/>
        </p:nvSpPr>
        <p:spPr>
          <a:xfrm>
            <a:off x="11642651" y="6443812"/>
            <a:ext cx="522411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14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1" name="Date Placeholder 3">
            <a:extLst>
              <a:ext uri="{FF2B5EF4-FFF2-40B4-BE49-F238E27FC236}">
                <a16:creationId xmlns:a16="http://schemas.microsoft.com/office/drawing/2014/main" xmlns="" id="{DA361499-54EB-4F82-88F2-BC8ABC6E8B9E}"/>
              </a:ext>
            </a:extLst>
          </p:cNvPr>
          <p:cNvSpPr txBox="1">
            <a:spLocks/>
          </p:cNvSpPr>
          <p:nvPr/>
        </p:nvSpPr>
        <p:spPr>
          <a:xfrm>
            <a:off x="262465" y="6443812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34B36D70-DAC3-49AC-BA2F-831BD81345A7}"/>
              </a:ext>
            </a:extLst>
          </p:cNvPr>
          <p:cNvSpPr/>
          <p:nvPr/>
        </p:nvSpPr>
        <p:spPr>
          <a:xfrm>
            <a:off x="6160438" y="6436351"/>
            <a:ext cx="1847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A73D3E8D-CDBD-4379-BB01-5B9F4C1720D8}"/>
              </a:ext>
            </a:extLst>
          </p:cNvPr>
          <p:cNvSpPr/>
          <p:nvPr/>
        </p:nvSpPr>
        <p:spPr>
          <a:xfrm>
            <a:off x="4453795" y="6436351"/>
            <a:ext cx="1847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C881DA4A-F5C1-4C5C-9C89-3875565EE980}"/>
              </a:ext>
            </a:extLst>
          </p:cNvPr>
          <p:cNvSpPr/>
          <p:nvPr/>
        </p:nvSpPr>
        <p:spPr>
          <a:xfrm>
            <a:off x="5025779" y="6436351"/>
            <a:ext cx="10148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3986" y="787268"/>
            <a:ext cx="11409870" cy="56323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r" rtl="1"/>
            <a:endParaRPr lang="he-IL" sz="2400" b="1" u="sng" dirty="0" smtClean="0">
              <a:latin typeface="David" pitchFamily="34" charset="-79"/>
              <a:cs typeface="David" pitchFamily="34" charset="-79"/>
            </a:endParaRPr>
          </a:p>
          <a:p>
            <a:pPr lvl="0" algn="r" rtl="1"/>
            <a:r>
              <a:rPr lang="he-IL" sz="2400" b="1" u="sng" dirty="0" smtClean="0">
                <a:latin typeface="David" pitchFamily="34" charset="-79"/>
                <a:cs typeface="David" pitchFamily="34" charset="-79"/>
              </a:rPr>
              <a:t>שלב ד' - תשלומים סוציאליים וניהול כרטיס </a:t>
            </a:r>
            <a:r>
              <a:rPr lang="he-IL" sz="2400" b="1" u="sng" dirty="0">
                <a:latin typeface="David" pitchFamily="34" charset="-79"/>
                <a:cs typeface="David" pitchFamily="34" charset="-79"/>
              </a:rPr>
              <a:t>אישי לעובד </a:t>
            </a:r>
            <a:r>
              <a:rPr lang="he-IL" sz="2400" b="1" u="sng" dirty="0" smtClean="0">
                <a:latin typeface="David" pitchFamily="34" charset="-79"/>
                <a:cs typeface="David" pitchFamily="34" charset="-79"/>
              </a:rPr>
              <a:t>הפלשתינאי</a:t>
            </a:r>
          </a:p>
          <a:p>
            <a:pPr lvl="0" algn="r" rtl="1"/>
            <a:endParaRPr lang="he-IL" sz="2400" b="1" u="sng" dirty="0">
              <a:latin typeface="David" pitchFamily="34" charset="-79"/>
              <a:cs typeface="David" pitchFamily="34" charset="-79"/>
            </a:endParaRPr>
          </a:p>
          <a:p>
            <a:pPr lvl="0" algn="r" rtl="1"/>
            <a:r>
              <a:rPr lang="he-IL" sz="2400" dirty="0" smtClean="0">
                <a:latin typeface="David" pitchFamily="34" charset="-79"/>
                <a:cs typeface="David" pitchFamily="34" charset="-79"/>
              </a:rPr>
              <a:t>במסגרת הגביה כיום נכללים תשלומים סוציאליים: פנסיה ופיצויים אשר משולמים לעובדים בעת אירוע מזכה: גיל פרישה, אבדן כושר עבודה, שאירים או כמשיכה הונית מוקדמת.</a:t>
            </a:r>
          </a:p>
          <a:p>
            <a:pPr lvl="0" algn="r" rtl="1"/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lvl="0" algn="r" rtl="1"/>
            <a:r>
              <a:rPr lang="he-IL" sz="2400" dirty="0" smtClean="0">
                <a:latin typeface="David" pitchFamily="34" charset="-79"/>
                <a:cs typeface="David" pitchFamily="34" charset="-79"/>
              </a:rPr>
              <a:t>עבור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כל עובד פלשתינאי המועסק בישראל כדין ושכרו מדווח לאגף שירות למעסיקים 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מנוהל 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כרטיס אישי בו מופיעים הפרטים הבאים:</a:t>
            </a:r>
          </a:p>
          <a:p>
            <a:pPr marL="342900" lvl="0" indent="-342900" algn="r" rtl="1">
              <a:buFont typeface="Wingdings" panose="05000000000000000000" pitchFamily="2" charset="2"/>
              <a:buChar char="ü"/>
            </a:pPr>
            <a:r>
              <a:rPr lang="he-IL" sz="2400" dirty="0">
                <a:latin typeface="David" pitchFamily="34" charset="-79"/>
                <a:cs typeface="David" pitchFamily="34" charset="-79"/>
              </a:rPr>
              <a:t>פרטים אישיים של העובד: שם, ת"ז, שנת לידה, ענף תעסוקה, חשבון הבנק ומס' 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נייד.</a:t>
            </a:r>
          </a:p>
          <a:p>
            <a:pPr marL="342900" lvl="0" indent="-342900" algn="r" rtl="1">
              <a:buFont typeface="Wingdings" panose="05000000000000000000" pitchFamily="2" charset="2"/>
              <a:buChar char="ü"/>
            </a:pPr>
            <a:r>
              <a:rPr lang="he-IL" sz="2400" dirty="0" smtClean="0">
                <a:latin typeface="David" pitchFamily="34" charset="-79"/>
                <a:cs typeface="David" pitchFamily="34" charset="-79"/>
              </a:rPr>
              <a:t>דו"ח ריכוז שכר שנתי לעובד בו מופיעים כלל התשלומים שדווחו ע"י המעסיק.</a:t>
            </a:r>
          </a:p>
          <a:p>
            <a:pPr marL="342900" lvl="0" indent="-342900" algn="r" rtl="1">
              <a:buFont typeface="Wingdings" panose="05000000000000000000" pitchFamily="2" charset="2"/>
              <a:buChar char="ü"/>
            </a:pPr>
            <a:r>
              <a:rPr lang="he-IL" sz="2400" dirty="0" smtClean="0">
                <a:latin typeface="David" pitchFamily="34" charset="-79"/>
                <a:cs typeface="David" pitchFamily="34" charset="-79"/>
              </a:rPr>
              <a:t>פרטי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המעסיק וההפרשות הפנסיוניות שדיווח עבור העובד ברמה חודשית 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ושנתית.</a:t>
            </a:r>
          </a:p>
          <a:p>
            <a:pPr marL="342900" lvl="0" indent="-342900" algn="r" rtl="1">
              <a:buFont typeface="Wingdings" panose="05000000000000000000" pitchFamily="2" charset="2"/>
              <a:buChar char="ü"/>
            </a:pPr>
            <a:r>
              <a:rPr lang="he-IL" sz="2400" dirty="0" smtClean="0">
                <a:latin typeface="David" pitchFamily="34" charset="-79"/>
                <a:cs typeface="David" pitchFamily="34" charset="-79"/>
              </a:rPr>
              <a:t>דו"ח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תשלומים סוציאליים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lvl="0" algn="r" rtl="1"/>
            <a:endParaRPr lang="en-US" sz="2400" dirty="0">
              <a:latin typeface="David" pitchFamily="34" charset="-79"/>
              <a:cs typeface="David" pitchFamily="34" charset="-79"/>
            </a:endParaRPr>
          </a:p>
          <a:p>
            <a:pPr marL="285750" indent="-285750" algn="just" rtl="1">
              <a:buFont typeface="Wingdings" panose="05000000000000000000" pitchFamily="2" charset="2"/>
              <a:buChar char="v"/>
            </a:pPr>
            <a:endParaRPr lang="he-IL" sz="2400" dirty="0">
              <a:latin typeface="David" pitchFamily="34" charset="-79"/>
              <a:cs typeface="David" pitchFamily="34" charset="-79"/>
            </a:endParaRPr>
          </a:p>
          <a:p>
            <a:pPr marL="285750" indent="-285750" algn="just" rtl="1">
              <a:buFont typeface="Wingdings" panose="05000000000000000000" pitchFamily="2" charset="2"/>
              <a:buChar char="v"/>
            </a:pPr>
            <a:endParaRPr lang="he-IL" sz="2400" b="1" dirty="0" smtClean="0"/>
          </a:p>
        </p:txBody>
      </p:sp>
      <p:pic>
        <p:nvPicPr>
          <p:cNvPr id="12" name="תמונה 11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40256" y="5485516"/>
            <a:ext cx="731583" cy="445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D62F7E28-5EC5-4DCA-A0EE-2AD86ACE9D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1999" cy="86867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4F4EF404-F374-4034-B49B-215B0221A0A5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3"/>
          <a:srcRect l="16679" t="43781" r="41959" b="32538"/>
          <a:stretch/>
        </p:blipFill>
        <p:spPr>
          <a:xfrm>
            <a:off x="9503664" y="0"/>
            <a:ext cx="2688336" cy="86868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xmlns="" id="{7E8B813E-95CA-4995-A860-D549101FF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5341" y="6248400"/>
            <a:ext cx="12191999" cy="609599"/>
          </a:xfrm>
          <a:prstGeom prst="rect">
            <a:avLst/>
          </a:prstGeom>
        </p:spPr>
      </p:pic>
      <p:sp>
        <p:nvSpPr>
          <p:cNvPr id="29" name="Footer Placeholder 4">
            <a:extLst>
              <a:ext uri="{FF2B5EF4-FFF2-40B4-BE49-F238E27FC236}">
                <a16:creationId xmlns:a16="http://schemas.microsoft.com/office/drawing/2014/main" xmlns="" id="{9FA9AA2B-14D9-45D8-A186-158FA564DA22}"/>
              </a:ext>
            </a:extLst>
          </p:cNvPr>
          <p:cNvSpPr txBox="1">
            <a:spLocks/>
          </p:cNvSpPr>
          <p:nvPr/>
        </p:nvSpPr>
        <p:spPr>
          <a:xfrm>
            <a:off x="9333383" y="6443812"/>
            <a:ext cx="233363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457200" rtl="0" eaLnBrk="1" latinLnBrk="0" hangingPunct="1">
              <a:defRPr sz="1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z="1200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רשות האוכלוסין </a:t>
            </a:r>
            <a:r>
              <a:rPr lang="he-IL" sz="120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וההגירה</a:t>
            </a:r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xmlns="" id="{84805375-0054-46D5-ADE0-2BFEF80DF02C}"/>
              </a:ext>
            </a:extLst>
          </p:cNvPr>
          <p:cNvSpPr txBox="1">
            <a:spLocks/>
          </p:cNvSpPr>
          <p:nvPr/>
        </p:nvSpPr>
        <p:spPr>
          <a:xfrm>
            <a:off x="11642651" y="6443812"/>
            <a:ext cx="522411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14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1" name="Date Placeholder 3">
            <a:extLst>
              <a:ext uri="{FF2B5EF4-FFF2-40B4-BE49-F238E27FC236}">
                <a16:creationId xmlns:a16="http://schemas.microsoft.com/office/drawing/2014/main" xmlns="" id="{DA361499-54EB-4F82-88F2-BC8ABC6E8B9E}"/>
              </a:ext>
            </a:extLst>
          </p:cNvPr>
          <p:cNvSpPr txBox="1">
            <a:spLocks/>
          </p:cNvSpPr>
          <p:nvPr/>
        </p:nvSpPr>
        <p:spPr>
          <a:xfrm>
            <a:off x="262465" y="6443812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34B36D70-DAC3-49AC-BA2F-831BD81345A7}"/>
              </a:ext>
            </a:extLst>
          </p:cNvPr>
          <p:cNvSpPr/>
          <p:nvPr/>
        </p:nvSpPr>
        <p:spPr>
          <a:xfrm>
            <a:off x="6160438" y="6436351"/>
            <a:ext cx="1847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A73D3E8D-CDBD-4379-BB01-5B9F4C1720D8}"/>
              </a:ext>
            </a:extLst>
          </p:cNvPr>
          <p:cNvSpPr/>
          <p:nvPr/>
        </p:nvSpPr>
        <p:spPr>
          <a:xfrm>
            <a:off x="4453795" y="6436351"/>
            <a:ext cx="1847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C881DA4A-F5C1-4C5C-9C89-3875565EE980}"/>
              </a:ext>
            </a:extLst>
          </p:cNvPr>
          <p:cNvSpPr/>
          <p:nvPr/>
        </p:nvSpPr>
        <p:spPr>
          <a:xfrm>
            <a:off x="5025779" y="6436351"/>
            <a:ext cx="10148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262465" y="1304949"/>
            <a:ext cx="1109034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e-IL" sz="2400" b="1" u="sng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מה עשינו על מנת לשפר?</a:t>
            </a:r>
          </a:p>
          <a:p>
            <a:pPr algn="r" rtl="1"/>
            <a:endParaRPr 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 algn="r" rtl="1">
              <a:buFont typeface="Wingdings" panose="05000000000000000000" pitchFamily="2" charset="2"/>
              <a:buChar char="ü"/>
            </a:pPr>
            <a:r>
              <a:rPr lang="he-IL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ביטול הדרישה להזמנת דורש עבודה ישראלי בשירות התעסוקה כתנאי לקבלת היתר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העסקה, הפרמטר תורם להפחת הרגולציה על ידי הסרת הדרישה להעסקת עובדים ישראלים.</a:t>
            </a:r>
          </a:p>
          <a:p>
            <a:pPr marL="342900" indent="-342900" algn="r" rtl="1">
              <a:buFont typeface="Wingdings" panose="05000000000000000000" pitchFamily="2" charset="2"/>
              <a:buChar char="ü"/>
            </a:pPr>
            <a:endParaRPr 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 algn="r" rtl="1">
              <a:buFont typeface="Wingdings" panose="05000000000000000000" pitchFamily="2" charset="2"/>
              <a:buChar char="ü"/>
            </a:pP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הארכת תוקפו של היתר חיפוש </a:t>
            </a:r>
            <a:r>
              <a:rPr lang="he-IL" sz="2400">
                <a:latin typeface="David" panose="020E0502060401010101" pitchFamily="34" charset="-79"/>
                <a:cs typeface="David" panose="020E0502060401010101" pitchFamily="34" charset="-79"/>
              </a:rPr>
              <a:t>עבודה </a:t>
            </a:r>
            <a:r>
              <a:rPr lang="he-IL" sz="2400" smtClean="0">
                <a:latin typeface="David" panose="020E0502060401010101" pitchFamily="34" charset="-79"/>
                <a:cs typeface="David" panose="020E0502060401010101" pitchFamily="34" charset="-79"/>
              </a:rPr>
              <a:t>ושמירת מכסה מ-10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ימים ל-15 ימים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pPr algn="r" rtl="1"/>
            <a:endParaRPr lang="en-US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 algn="r" rtl="1">
              <a:buFont typeface="Wingdings" panose="05000000000000000000" pitchFamily="2" charset="2"/>
              <a:buChar char="ü"/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  ריכוז הטיפול בכל מעסיקים בענף בלשכה ייעודית אחת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pPr marL="342900" indent="-342900" algn="r" rtl="1">
              <a:buFont typeface="Wingdings" panose="05000000000000000000" pitchFamily="2" charset="2"/>
              <a:buChar char="ü"/>
            </a:pPr>
            <a:endParaRPr lang="en-US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 algn="r" rtl="1">
              <a:buFont typeface="Wingdings" panose="05000000000000000000" pitchFamily="2" charset="2"/>
              <a:buChar char="ü"/>
            </a:pP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הוספת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הטופס המקוון החדש בו ניתנים מגוון שירותים למעסיקים.</a:t>
            </a:r>
            <a:endParaRPr lang="he-IL" sz="24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285750" algn="r" rtl="1">
              <a:buFont typeface="Wingdings" panose="05000000000000000000" pitchFamily="2" charset="2"/>
              <a:buChar char="q"/>
            </a:pPr>
            <a:endParaRPr lang="he-IL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9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EBE4437A-322C-4285-8081-15B5CA97E5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64875"/>
            <a:ext cx="12192000" cy="536993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64E3C5B-61AE-47FD-A314-D7B9EB3E0C1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295" t="47593" r="47500" b="35718"/>
          <a:stretch/>
        </p:blipFill>
        <p:spPr>
          <a:xfrm>
            <a:off x="9501281" y="0"/>
            <a:ext cx="2690719" cy="86487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D62F7E28-5EC5-4DCA-A0EE-2AD86ACE9D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892699"/>
            <a:ext cx="12191999" cy="536992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D21C4887-6D8F-4221-8525-2F1ABB85BE1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9470" t="44444" r="36076" b="27859"/>
          <a:stretch/>
        </p:blipFill>
        <p:spPr>
          <a:xfrm>
            <a:off x="9654618" y="2479275"/>
            <a:ext cx="1762188" cy="1899449"/>
          </a:xfrm>
          <a:prstGeom prst="rect">
            <a:avLst/>
          </a:prstGeom>
        </p:spPr>
      </p:pic>
      <p:sp>
        <p:nvSpPr>
          <p:cNvPr id="7" name="מלבן 6"/>
          <p:cNvSpPr/>
          <p:nvPr/>
        </p:nvSpPr>
        <p:spPr>
          <a:xfrm>
            <a:off x="1776486" y="2479275"/>
            <a:ext cx="87384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ct val="0"/>
              </a:spcBef>
            </a:pPr>
            <a:r>
              <a:rPr lang="he-IL" altLang="he-IL" sz="5400" b="1" dirty="0" smtClean="0">
                <a:solidFill>
                  <a:schemeClr val="bg1"/>
                </a:solidFill>
                <a:latin typeface="David" pitchFamily="34" charset="-79"/>
                <a:cs typeface="David" pitchFamily="34" charset="-79"/>
              </a:rPr>
              <a:t>לשירותכם...</a:t>
            </a:r>
          </a:p>
          <a:p>
            <a:pPr algn="ctr" rtl="1">
              <a:spcBef>
                <a:spcPct val="0"/>
              </a:spcBef>
            </a:pPr>
            <a:r>
              <a:rPr lang="he-IL" altLang="he-IL" sz="5400" b="1" dirty="0" smtClean="0">
                <a:solidFill>
                  <a:schemeClr val="bg1"/>
                </a:solidFill>
                <a:latin typeface="David" pitchFamily="34" charset="-79"/>
                <a:cs typeface="David" pitchFamily="34" charset="-79"/>
              </a:rPr>
              <a:t>אגף שירות למעסיקים</a:t>
            </a:r>
            <a:endParaRPr lang="he-IL" altLang="he-IL" sz="5400" b="1" dirty="0">
              <a:solidFill>
                <a:schemeClr val="bg1"/>
              </a:solidFill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4385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D62F7E28-5EC5-4DCA-A0EE-2AD86ACE9D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12191999" cy="86867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4F4EF404-F374-4034-B49B-215B0221A0A5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4"/>
          <a:srcRect l="16679" t="43781" r="41959" b="32538"/>
          <a:stretch/>
        </p:blipFill>
        <p:spPr>
          <a:xfrm>
            <a:off x="9503664" y="0"/>
            <a:ext cx="2688336" cy="86868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xmlns="" id="{7E8B813E-95CA-4995-A860-D549101FF7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6248400"/>
            <a:ext cx="12191999" cy="609599"/>
          </a:xfrm>
          <a:prstGeom prst="rect">
            <a:avLst/>
          </a:prstGeom>
        </p:spPr>
      </p:pic>
      <p:sp>
        <p:nvSpPr>
          <p:cNvPr id="29" name="Footer Placeholder 4">
            <a:extLst>
              <a:ext uri="{FF2B5EF4-FFF2-40B4-BE49-F238E27FC236}">
                <a16:creationId xmlns:a16="http://schemas.microsoft.com/office/drawing/2014/main" xmlns="" id="{9FA9AA2B-14D9-45D8-A186-158FA564DA22}"/>
              </a:ext>
            </a:extLst>
          </p:cNvPr>
          <p:cNvSpPr txBox="1">
            <a:spLocks/>
          </p:cNvSpPr>
          <p:nvPr/>
        </p:nvSpPr>
        <p:spPr>
          <a:xfrm>
            <a:off x="9333383" y="6443812"/>
            <a:ext cx="233363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457200" rtl="0" eaLnBrk="1" latinLnBrk="0" hangingPunct="1">
              <a:defRPr sz="1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z="1200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רשות האוכלוסין </a:t>
            </a:r>
            <a:r>
              <a:rPr lang="he-IL" sz="120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וההגירה</a:t>
            </a:r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xmlns="" id="{84805375-0054-46D5-ADE0-2BFEF80DF02C}"/>
              </a:ext>
            </a:extLst>
          </p:cNvPr>
          <p:cNvSpPr txBox="1">
            <a:spLocks/>
          </p:cNvSpPr>
          <p:nvPr/>
        </p:nvSpPr>
        <p:spPr>
          <a:xfrm>
            <a:off x="11642651" y="6443812"/>
            <a:ext cx="522411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14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1" name="Date Placeholder 3">
            <a:extLst>
              <a:ext uri="{FF2B5EF4-FFF2-40B4-BE49-F238E27FC236}">
                <a16:creationId xmlns:a16="http://schemas.microsoft.com/office/drawing/2014/main" xmlns="" id="{DA361499-54EB-4F82-88F2-BC8ABC6E8B9E}"/>
              </a:ext>
            </a:extLst>
          </p:cNvPr>
          <p:cNvSpPr txBox="1">
            <a:spLocks/>
          </p:cNvSpPr>
          <p:nvPr/>
        </p:nvSpPr>
        <p:spPr>
          <a:xfrm>
            <a:off x="262465" y="6443812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34B36D70-DAC3-49AC-BA2F-831BD81345A7}"/>
              </a:ext>
            </a:extLst>
          </p:cNvPr>
          <p:cNvSpPr/>
          <p:nvPr/>
        </p:nvSpPr>
        <p:spPr>
          <a:xfrm>
            <a:off x="6160438" y="6436351"/>
            <a:ext cx="1847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A73D3E8D-CDBD-4379-BB01-5B9F4C1720D8}"/>
              </a:ext>
            </a:extLst>
          </p:cNvPr>
          <p:cNvSpPr/>
          <p:nvPr/>
        </p:nvSpPr>
        <p:spPr>
          <a:xfrm>
            <a:off x="4453795" y="6436351"/>
            <a:ext cx="1847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C881DA4A-F5C1-4C5C-9C89-3875565EE980}"/>
              </a:ext>
            </a:extLst>
          </p:cNvPr>
          <p:cNvSpPr/>
          <p:nvPr/>
        </p:nvSpPr>
        <p:spPr>
          <a:xfrm>
            <a:off x="5025779" y="6436351"/>
            <a:ext cx="10148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705890" y="868680"/>
            <a:ext cx="1057597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lvl="2" indent="-571500" algn="r" rtl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he-IL" sz="2800" b="1" dirty="0" smtClean="0">
                <a:latin typeface="David" panose="020E0502060401010101" pitchFamily="34" charset="-79"/>
                <a:cs typeface="David" panose="020E0502060401010101" pitchFamily="34" charset="-79"/>
                <a:hlinkClick r:id="rId5" action="ppaction://hlinksldjump"/>
              </a:rPr>
              <a:t>מכסת </a:t>
            </a:r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  <a:hlinkClick r:id="rId5" action="ppaction://hlinksldjump"/>
              </a:rPr>
              <a:t>עובדים </a:t>
            </a:r>
            <a:r>
              <a:rPr lang="he-IL" sz="2800" b="1" dirty="0" smtClean="0">
                <a:latin typeface="David" panose="020E0502060401010101" pitchFamily="34" charset="-79"/>
                <a:cs typeface="David" panose="020E0502060401010101" pitchFamily="34" charset="-79"/>
                <a:hlinkClick r:id="rId5" action="ppaction://hlinksldjump"/>
              </a:rPr>
              <a:t>פלסטינים</a:t>
            </a:r>
            <a:endParaRPr lang="he-IL" sz="28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571500" lvl="3" indent="-571500" algn="r" rtl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he-IL" sz="2800" b="1" dirty="0" smtClean="0">
                <a:latin typeface="David" panose="020E0502060401010101" pitchFamily="34" charset="-79"/>
                <a:cs typeface="David" panose="020E0502060401010101" pitchFamily="34" charset="-79"/>
                <a:hlinkClick r:id="rId6" action="ppaction://hlinksldjump"/>
              </a:rPr>
              <a:t>העסקה </a:t>
            </a:r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  <a:hlinkClick r:id="rId6" action="ppaction://hlinksldjump"/>
              </a:rPr>
              <a:t>בשיטת "שוק חופשי</a:t>
            </a:r>
            <a:r>
              <a:rPr lang="he-IL" sz="2800" b="1" dirty="0" smtClean="0">
                <a:latin typeface="David" panose="020E0502060401010101" pitchFamily="34" charset="-79"/>
                <a:cs typeface="David" panose="020E0502060401010101" pitchFamily="34" charset="-79"/>
                <a:hlinkClick r:id="rId6" action="ppaction://hlinksldjump"/>
              </a:rPr>
              <a:t>"</a:t>
            </a:r>
            <a:endParaRPr lang="he-IL" sz="28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571500" lvl="3" indent="-571500" algn="r" rtl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he-IL" altLang="he-IL" sz="2800" b="1" u="sng" dirty="0" smtClean="0">
                <a:latin typeface="David" pitchFamily="34" charset="-79"/>
                <a:cs typeface="David" pitchFamily="34" charset="-79"/>
                <a:hlinkClick r:id="rId7" action="ppaction://hlinksldjump"/>
              </a:rPr>
              <a:t>דיווח </a:t>
            </a:r>
            <a:r>
              <a:rPr lang="he-IL" altLang="he-IL" sz="2800" b="1" u="sng" dirty="0">
                <a:latin typeface="David" pitchFamily="34" charset="-79"/>
                <a:cs typeface="David" pitchFamily="34" charset="-79"/>
                <a:hlinkClick r:id="rId7" action="ppaction://hlinksldjump"/>
              </a:rPr>
              <a:t>שכרם של העובדים </a:t>
            </a:r>
            <a:r>
              <a:rPr lang="he-IL" altLang="he-IL" sz="2800" b="1" u="sng" dirty="0" smtClean="0">
                <a:latin typeface="David" pitchFamily="34" charset="-79"/>
                <a:cs typeface="David" pitchFamily="34" charset="-79"/>
                <a:hlinkClick r:id="rId7" action="ppaction://hlinksldjump"/>
              </a:rPr>
              <a:t>הפלשתינאים</a:t>
            </a:r>
            <a:endParaRPr lang="he-IL" altLang="he-IL" sz="2800" b="1" u="sng" dirty="0" smtClean="0">
              <a:latin typeface="David" pitchFamily="34" charset="-79"/>
              <a:cs typeface="David" pitchFamily="34" charset="-79"/>
            </a:endParaRPr>
          </a:p>
          <a:p>
            <a:pPr marL="571500" lvl="6" indent="-571500" algn="r" rtl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he-IL" sz="2800" b="1" u="sng" dirty="0">
                <a:latin typeface="David" pitchFamily="34" charset="-79"/>
                <a:cs typeface="David" pitchFamily="34" charset="-79"/>
                <a:hlinkClick r:id="rId8" action="ppaction://hlinksldjump"/>
              </a:rPr>
              <a:t>תשלומים סוציאליים וניהול כרטיס אישי לעובד </a:t>
            </a:r>
            <a:r>
              <a:rPr lang="he-IL" sz="2800" b="1" u="sng" dirty="0" smtClean="0">
                <a:latin typeface="David" pitchFamily="34" charset="-79"/>
                <a:cs typeface="David" pitchFamily="34" charset="-79"/>
                <a:hlinkClick r:id="rId8" action="ppaction://hlinksldjump"/>
              </a:rPr>
              <a:t>הפלשתינאי</a:t>
            </a:r>
            <a:endParaRPr lang="he-IL" sz="2800" b="1" u="sng" dirty="0" smtClean="0">
              <a:latin typeface="David" pitchFamily="34" charset="-79"/>
              <a:cs typeface="David" pitchFamily="34" charset="-79"/>
            </a:endParaRPr>
          </a:p>
          <a:p>
            <a:pPr marL="457200" lvl="6" indent="-457200" algn="r" rtl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he-IL" sz="2800" b="1" dirty="0" smtClean="0">
                <a:latin typeface="David" panose="020E0502060401010101" pitchFamily="34" charset="-79"/>
                <a:cs typeface="David" panose="020E0502060401010101" pitchFamily="34" charset="-79"/>
                <a:hlinkClick r:id="rId9" action="ppaction://hlinksldjump"/>
              </a:rPr>
              <a:t>מה עשינו על מנת לשפר? </a:t>
            </a:r>
            <a:endParaRPr lang="he-IL" sz="2800" b="1" u="sng" dirty="0">
              <a:latin typeface="David" pitchFamily="34" charset="-79"/>
              <a:cs typeface="David" pitchFamily="34" charset="-79"/>
            </a:endParaRPr>
          </a:p>
          <a:p>
            <a:pPr marL="571500" lvl="6" indent="-571500" algn="r" rtl="1">
              <a:lnSpc>
                <a:spcPct val="200000"/>
              </a:lnSpc>
              <a:buFont typeface="Wingdings" panose="05000000000000000000" pitchFamily="2" charset="2"/>
              <a:buChar char="v"/>
            </a:pPr>
            <a:endParaRPr lang="he-IL" altLang="he-IL" sz="2800" b="1" u="sng" dirty="0" smtClean="0">
              <a:latin typeface="David" pitchFamily="34" charset="-79"/>
              <a:cs typeface="David" pitchFamily="34" charset="-79"/>
            </a:endParaRPr>
          </a:p>
          <a:p>
            <a:pPr marL="571500" lvl="6" indent="-571500" algn="r" rtl="1">
              <a:lnSpc>
                <a:spcPct val="200000"/>
              </a:lnSpc>
              <a:buFont typeface="Wingdings" panose="05000000000000000000" pitchFamily="2" charset="2"/>
              <a:buChar char="v"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8548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D62F7E28-5EC5-4DCA-A0EE-2AD86ACE9D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12191999" cy="86867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4F4EF404-F374-4034-B49B-215B0221A0A5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4"/>
          <a:srcRect l="16679" t="43781" r="41959" b="32538"/>
          <a:stretch/>
        </p:blipFill>
        <p:spPr>
          <a:xfrm>
            <a:off x="9503664" y="0"/>
            <a:ext cx="2688336" cy="86868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xmlns="" id="{7E8B813E-95CA-4995-A860-D549101FF7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6248400"/>
            <a:ext cx="12191999" cy="609599"/>
          </a:xfrm>
          <a:prstGeom prst="rect">
            <a:avLst/>
          </a:prstGeom>
        </p:spPr>
      </p:pic>
      <p:sp>
        <p:nvSpPr>
          <p:cNvPr id="29" name="Footer Placeholder 4">
            <a:extLst>
              <a:ext uri="{FF2B5EF4-FFF2-40B4-BE49-F238E27FC236}">
                <a16:creationId xmlns:a16="http://schemas.microsoft.com/office/drawing/2014/main" xmlns="" id="{9FA9AA2B-14D9-45D8-A186-158FA564DA22}"/>
              </a:ext>
            </a:extLst>
          </p:cNvPr>
          <p:cNvSpPr txBox="1">
            <a:spLocks/>
          </p:cNvSpPr>
          <p:nvPr/>
        </p:nvSpPr>
        <p:spPr>
          <a:xfrm>
            <a:off x="9333383" y="6443812"/>
            <a:ext cx="233363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457200" rtl="0" eaLnBrk="1" latinLnBrk="0" hangingPunct="1">
              <a:defRPr sz="1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z="1200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רשות האוכלוסין </a:t>
            </a:r>
            <a:r>
              <a:rPr lang="he-IL" sz="120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וההגירה</a:t>
            </a:r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xmlns="" id="{84805375-0054-46D5-ADE0-2BFEF80DF02C}"/>
              </a:ext>
            </a:extLst>
          </p:cNvPr>
          <p:cNvSpPr txBox="1">
            <a:spLocks/>
          </p:cNvSpPr>
          <p:nvPr/>
        </p:nvSpPr>
        <p:spPr>
          <a:xfrm>
            <a:off x="11642651" y="6443812"/>
            <a:ext cx="522411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14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1" name="Date Placeholder 3">
            <a:extLst>
              <a:ext uri="{FF2B5EF4-FFF2-40B4-BE49-F238E27FC236}">
                <a16:creationId xmlns:a16="http://schemas.microsoft.com/office/drawing/2014/main" xmlns="" id="{DA361499-54EB-4F82-88F2-BC8ABC6E8B9E}"/>
              </a:ext>
            </a:extLst>
          </p:cNvPr>
          <p:cNvSpPr txBox="1">
            <a:spLocks/>
          </p:cNvSpPr>
          <p:nvPr/>
        </p:nvSpPr>
        <p:spPr>
          <a:xfrm>
            <a:off x="262465" y="6443812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34B36D70-DAC3-49AC-BA2F-831BD81345A7}"/>
              </a:ext>
            </a:extLst>
          </p:cNvPr>
          <p:cNvSpPr/>
          <p:nvPr/>
        </p:nvSpPr>
        <p:spPr>
          <a:xfrm>
            <a:off x="6160438" y="6436351"/>
            <a:ext cx="1847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A73D3E8D-CDBD-4379-BB01-5B9F4C1720D8}"/>
              </a:ext>
            </a:extLst>
          </p:cNvPr>
          <p:cNvSpPr/>
          <p:nvPr/>
        </p:nvSpPr>
        <p:spPr>
          <a:xfrm>
            <a:off x="4453795" y="6436351"/>
            <a:ext cx="1847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C881DA4A-F5C1-4C5C-9C89-3875565EE980}"/>
              </a:ext>
            </a:extLst>
          </p:cNvPr>
          <p:cNvSpPr/>
          <p:nvPr/>
        </p:nvSpPr>
        <p:spPr>
          <a:xfrm>
            <a:off x="5025779" y="6436351"/>
            <a:ext cx="10148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752670" y="1056631"/>
            <a:ext cx="1057597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3" algn="r" rtl="1">
              <a:lnSpc>
                <a:spcPct val="200000"/>
              </a:lnSpc>
            </a:pPr>
            <a:r>
              <a:rPr lang="he-IL" sz="28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מכסת </a:t>
            </a:r>
            <a:r>
              <a:rPr lang="he-IL" sz="2800" b="1" u="sng" dirty="0">
                <a:latin typeface="David" panose="020E0502060401010101" pitchFamily="34" charset="-79"/>
                <a:cs typeface="David" panose="020E0502060401010101" pitchFamily="34" charset="-79"/>
              </a:rPr>
              <a:t>עובדים </a:t>
            </a:r>
            <a:r>
              <a:rPr lang="he-IL" sz="28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פלסטינים באיו"ש ועזה</a:t>
            </a: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:</a:t>
            </a:r>
          </a:p>
          <a:p>
            <a:pPr marL="457200" indent="-457200" algn="r" rt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בהתאם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להחלטת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ממשלה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602 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מיום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07.11.2021  המכסה באיו"ש נקבעה ל- 8,550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היתרים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pPr marL="457200" indent="-457200" algn="r" rt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בהחלטת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ממשלה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1328 מיום 27.03.2022 נקבעה מכסה חדשה להעסקת 50 עובדים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מעזה (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המיועדת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לרשות המעברים במת"ק עזה).</a:t>
            </a:r>
            <a:endParaRPr 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בהתאם להחלטת ממשלה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1686 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מיום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26.06.2022 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המכסה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באיו"ש הוגדלה ב- 3,500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היתרים.</a:t>
            </a:r>
          </a:p>
          <a:p>
            <a:pPr marL="457200" indent="-457200" algn="r" rt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נכון להיום המכסה בענף תעשייה ושירותים עומדת על 12,050 היתרים מיו"ש ו- 50 מעזה.</a:t>
            </a:r>
          </a:p>
        </p:txBody>
      </p:sp>
      <p:pic>
        <p:nvPicPr>
          <p:cNvPr id="3" name="תמונה 2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847832" y="5678536"/>
            <a:ext cx="731583" cy="445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52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D62F7E28-5EC5-4DCA-A0EE-2AD86ACE9D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1999" cy="86867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4F4EF404-F374-4034-B49B-215B0221A0A5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3"/>
          <a:srcRect l="16679" t="43781" r="41959" b="32538"/>
          <a:stretch/>
        </p:blipFill>
        <p:spPr>
          <a:xfrm>
            <a:off x="9503664" y="0"/>
            <a:ext cx="2688336" cy="86868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xmlns="" id="{7E8B813E-95CA-4995-A860-D549101FF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248400"/>
            <a:ext cx="12191999" cy="609599"/>
          </a:xfrm>
          <a:prstGeom prst="rect">
            <a:avLst/>
          </a:prstGeom>
        </p:spPr>
      </p:pic>
      <p:sp>
        <p:nvSpPr>
          <p:cNvPr id="29" name="Footer Placeholder 4">
            <a:extLst>
              <a:ext uri="{FF2B5EF4-FFF2-40B4-BE49-F238E27FC236}">
                <a16:creationId xmlns:a16="http://schemas.microsoft.com/office/drawing/2014/main" xmlns="" id="{9FA9AA2B-14D9-45D8-A186-158FA564DA22}"/>
              </a:ext>
            </a:extLst>
          </p:cNvPr>
          <p:cNvSpPr txBox="1">
            <a:spLocks/>
          </p:cNvSpPr>
          <p:nvPr/>
        </p:nvSpPr>
        <p:spPr>
          <a:xfrm>
            <a:off x="9333383" y="6443812"/>
            <a:ext cx="233363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457200" rtl="0" eaLnBrk="1" latinLnBrk="0" hangingPunct="1">
              <a:defRPr sz="1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z="1200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רשות האוכלוסין </a:t>
            </a:r>
            <a:r>
              <a:rPr lang="he-IL" sz="120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וההגירה</a:t>
            </a:r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xmlns="" id="{84805375-0054-46D5-ADE0-2BFEF80DF02C}"/>
              </a:ext>
            </a:extLst>
          </p:cNvPr>
          <p:cNvSpPr txBox="1">
            <a:spLocks/>
          </p:cNvSpPr>
          <p:nvPr/>
        </p:nvSpPr>
        <p:spPr>
          <a:xfrm>
            <a:off x="11642651" y="6443812"/>
            <a:ext cx="522411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14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1" name="Date Placeholder 3">
            <a:extLst>
              <a:ext uri="{FF2B5EF4-FFF2-40B4-BE49-F238E27FC236}">
                <a16:creationId xmlns:a16="http://schemas.microsoft.com/office/drawing/2014/main" xmlns="" id="{DA361499-54EB-4F82-88F2-BC8ABC6E8B9E}"/>
              </a:ext>
            </a:extLst>
          </p:cNvPr>
          <p:cNvSpPr txBox="1">
            <a:spLocks/>
          </p:cNvSpPr>
          <p:nvPr/>
        </p:nvSpPr>
        <p:spPr>
          <a:xfrm>
            <a:off x="262465" y="6443812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618624" y="1415471"/>
            <a:ext cx="1113099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>
              <a:lnSpc>
                <a:spcPct val="150000"/>
              </a:lnSpc>
            </a:pPr>
            <a:r>
              <a:rPr lang="he-IL" sz="2400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העסקה בשיטת "שוק חופשי"</a:t>
            </a:r>
          </a:p>
          <a:p>
            <a:pPr lvl="0" algn="just" rtl="1">
              <a:lnSpc>
                <a:spcPct val="150000"/>
              </a:lnSpc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במסגרת שיטת ההקצאה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שנקבעה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בהחלטת ממשלה 2174 מיום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18.12.2016,ההיתר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למעסיק הינו היתר העסקה עקרוני ולא כמותי, כלומר ללא ציון מכסה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מספרית בשיטת שוק חופשי.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העסקת עובדים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פלסטינים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בפועל על ידי מעסיק בעל היתר עקרוני כאמור, אפשרית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רק לאחר קבלת אישור המנהל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האזרחי אשר מנהל כיום את המכסה שקבעה הממשלה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לענף תעשייה ושירותים.</a:t>
            </a: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 rtl="1">
              <a:lnSpc>
                <a:spcPct val="150000"/>
              </a:lnSpc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המכסה שנקבעה לענף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התעשייה והשירותים תיחשב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כ"שייכת" לעובדים ולא למעסיקים, כך שהעובדים יוכלו לעבור בין מעסיקים שונים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בענף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לפי בחירתם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 rtl="1">
              <a:lnSpc>
                <a:spcPct val="150000"/>
              </a:lnSpc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784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D62F7E28-5EC5-4DCA-A0EE-2AD86ACE9D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1999" cy="86867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4F4EF404-F374-4034-B49B-215B0221A0A5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3"/>
          <a:srcRect l="16679" t="43781" r="41959" b="32538"/>
          <a:stretch/>
        </p:blipFill>
        <p:spPr>
          <a:xfrm>
            <a:off x="9503664" y="0"/>
            <a:ext cx="2688336" cy="868680"/>
          </a:xfrm>
          <a:prstGeom prst="rect">
            <a:avLst/>
          </a:prstGeom>
        </p:spPr>
      </p:pic>
      <p:sp>
        <p:nvSpPr>
          <p:cNvPr id="29" name="Footer Placeholder 4">
            <a:extLst>
              <a:ext uri="{FF2B5EF4-FFF2-40B4-BE49-F238E27FC236}">
                <a16:creationId xmlns:a16="http://schemas.microsoft.com/office/drawing/2014/main" xmlns="" id="{9FA9AA2B-14D9-45D8-A186-158FA564DA22}"/>
              </a:ext>
            </a:extLst>
          </p:cNvPr>
          <p:cNvSpPr txBox="1">
            <a:spLocks/>
          </p:cNvSpPr>
          <p:nvPr/>
        </p:nvSpPr>
        <p:spPr>
          <a:xfrm>
            <a:off x="9333383" y="6443812"/>
            <a:ext cx="233363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457200" rtl="0" eaLnBrk="1" latinLnBrk="0" hangingPunct="1">
              <a:defRPr sz="1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z="1200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רשות האוכלוסין </a:t>
            </a:r>
            <a:r>
              <a:rPr lang="he-IL" sz="120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וההגירה</a:t>
            </a:r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xmlns="" id="{84805375-0054-46D5-ADE0-2BFEF80DF02C}"/>
              </a:ext>
            </a:extLst>
          </p:cNvPr>
          <p:cNvSpPr txBox="1">
            <a:spLocks/>
          </p:cNvSpPr>
          <p:nvPr/>
        </p:nvSpPr>
        <p:spPr>
          <a:xfrm>
            <a:off x="11642651" y="6443812"/>
            <a:ext cx="522411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14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1" name="Date Placeholder 3">
            <a:extLst>
              <a:ext uri="{FF2B5EF4-FFF2-40B4-BE49-F238E27FC236}">
                <a16:creationId xmlns:a16="http://schemas.microsoft.com/office/drawing/2014/main" xmlns="" id="{DA361499-54EB-4F82-88F2-BC8ABC6E8B9E}"/>
              </a:ext>
            </a:extLst>
          </p:cNvPr>
          <p:cNvSpPr txBox="1">
            <a:spLocks/>
          </p:cNvSpPr>
          <p:nvPr/>
        </p:nvSpPr>
        <p:spPr>
          <a:xfrm>
            <a:off x="262465" y="6443812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76822" y="868680"/>
            <a:ext cx="500184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24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שלב א' - קבלת היתר עקרוני</a:t>
            </a:r>
            <a:endParaRPr lang="he-IL" sz="2400" b="1" u="sng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1525" y="1684994"/>
            <a:ext cx="10648950" cy="4781550"/>
          </a:xfrm>
          <a:prstGeom prst="rect">
            <a:avLst/>
          </a:prstGeom>
        </p:spPr>
      </p:pic>
      <p:pic>
        <p:nvPicPr>
          <p:cNvPr id="9" name="תמונה 8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847832" y="5678536"/>
            <a:ext cx="731583" cy="445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84586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D62F7E28-5EC5-4DCA-A0EE-2AD86ACE9D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1999" cy="86867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4F4EF404-F374-4034-B49B-215B0221A0A5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3"/>
          <a:srcRect l="16679" t="43781" r="41959" b="32538"/>
          <a:stretch/>
        </p:blipFill>
        <p:spPr>
          <a:xfrm>
            <a:off x="9503664" y="0"/>
            <a:ext cx="2688336" cy="86868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xmlns="" id="{7E8B813E-95CA-4995-A860-D549101FF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248400"/>
            <a:ext cx="12191999" cy="609599"/>
          </a:xfrm>
          <a:prstGeom prst="rect">
            <a:avLst/>
          </a:prstGeom>
        </p:spPr>
      </p:pic>
      <p:sp>
        <p:nvSpPr>
          <p:cNvPr id="29" name="Footer Placeholder 4">
            <a:extLst>
              <a:ext uri="{FF2B5EF4-FFF2-40B4-BE49-F238E27FC236}">
                <a16:creationId xmlns:a16="http://schemas.microsoft.com/office/drawing/2014/main" xmlns="" id="{9FA9AA2B-14D9-45D8-A186-158FA564DA22}"/>
              </a:ext>
            </a:extLst>
          </p:cNvPr>
          <p:cNvSpPr txBox="1">
            <a:spLocks/>
          </p:cNvSpPr>
          <p:nvPr/>
        </p:nvSpPr>
        <p:spPr>
          <a:xfrm>
            <a:off x="9333383" y="6443812"/>
            <a:ext cx="233363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457200" rtl="0" eaLnBrk="1" latinLnBrk="0" hangingPunct="1">
              <a:defRPr sz="1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z="1200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רשות האוכלוסין </a:t>
            </a:r>
            <a:r>
              <a:rPr lang="he-IL" sz="120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וההגירה</a:t>
            </a:r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xmlns="" id="{84805375-0054-46D5-ADE0-2BFEF80DF02C}"/>
              </a:ext>
            </a:extLst>
          </p:cNvPr>
          <p:cNvSpPr txBox="1">
            <a:spLocks/>
          </p:cNvSpPr>
          <p:nvPr/>
        </p:nvSpPr>
        <p:spPr>
          <a:xfrm>
            <a:off x="11642651" y="6443812"/>
            <a:ext cx="522411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14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1" name="Date Placeholder 3">
            <a:extLst>
              <a:ext uri="{FF2B5EF4-FFF2-40B4-BE49-F238E27FC236}">
                <a16:creationId xmlns:a16="http://schemas.microsoft.com/office/drawing/2014/main" xmlns="" id="{DA361499-54EB-4F82-88F2-BC8ABC6E8B9E}"/>
              </a:ext>
            </a:extLst>
          </p:cNvPr>
          <p:cNvSpPr txBox="1">
            <a:spLocks/>
          </p:cNvSpPr>
          <p:nvPr/>
        </p:nvSpPr>
        <p:spPr>
          <a:xfrm>
            <a:off x="262465" y="6443812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34B36D70-DAC3-49AC-BA2F-831BD81345A7}"/>
              </a:ext>
            </a:extLst>
          </p:cNvPr>
          <p:cNvSpPr/>
          <p:nvPr/>
        </p:nvSpPr>
        <p:spPr>
          <a:xfrm>
            <a:off x="6160438" y="6436351"/>
            <a:ext cx="1847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A73D3E8D-CDBD-4379-BB01-5B9F4C1720D8}"/>
              </a:ext>
            </a:extLst>
          </p:cNvPr>
          <p:cNvSpPr/>
          <p:nvPr/>
        </p:nvSpPr>
        <p:spPr>
          <a:xfrm>
            <a:off x="4453795" y="6436351"/>
            <a:ext cx="1847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C881DA4A-F5C1-4C5C-9C89-3875565EE980}"/>
              </a:ext>
            </a:extLst>
          </p:cNvPr>
          <p:cNvSpPr/>
          <p:nvPr/>
        </p:nvSpPr>
        <p:spPr>
          <a:xfrm>
            <a:off x="5025779" y="6436351"/>
            <a:ext cx="10148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641268" y="714594"/>
            <a:ext cx="1089952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6" algn="just" rtl="1">
              <a:lnSpc>
                <a:spcPct val="150000"/>
              </a:lnSpc>
            </a:pPr>
            <a:r>
              <a:rPr lang="he-IL" sz="24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שלב ב' – הזמנת רישיון עבודה </a:t>
            </a:r>
            <a:endParaRPr lang="he-IL" sz="2400" b="1" u="sng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lvl="6" algn="just" rtl="1">
              <a:lnSpc>
                <a:spcPct val="150000"/>
              </a:lnSpc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מעסיק המבקש לממש את ההיתר העקרוני להעסקת עובדים פלשתינאים,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מצרף בטופס המקוון קובץ קליטת עובדים, בקשה הכוללת את כל</a:t>
            </a:r>
            <a:r>
              <a:rPr lang="he-IL" dirty="0"/>
              <a:t> </a:t>
            </a:r>
            <a:r>
              <a:rPr lang="he-IL" u="sng" dirty="0">
                <a:hlinkClick r:id="rId4"/>
              </a:rPr>
              <a:t>נתוני </a:t>
            </a:r>
            <a:r>
              <a:rPr lang="he-IL" u="sng" dirty="0" smtClean="0">
                <a:hlinkClick r:id="rId4"/>
              </a:rPr>
              <a:t>העובדים הפלשתינאים</a:t>
            </a:r>
            <a:r>
              <a:rPr lang="he-IL" dirty="0" smtClean="0">
                <a:hlinkClick r:id="rId4"/>
              </a:rPr>
              <a:t>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שאותם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הוא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מבקש</a:t>
            </a:r>
            <a:r>
              <a:rPr lang="he-IL" dirty="0" smtClean="0"/>
              <a:t>,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הקובץ נקלט במערכת המחשובית ולאחר בדיקה שהמעסיק עומד בתנאי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ההיתר, אחת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ליום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מועבר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בממשק קובץ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הזמנת רישיונות לטיפול המנהל האזרחי.</a:t>
            </a:r>
          </a:p>
          <a:p>
            <a:pPr marL="0" lvl="6" algn="just" rtl="1">
              <a:lnSpc>
                <a:spcPct val="150000"/>
              </a:lnSpc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עובדים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שהמנהל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האזרחי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אישר והנפיק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להם רישיון עבודה דיגטלי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(הרישיון תקף לחצי שנה) בו ביום העובד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יכול לצפות ולהפיק את רישיון העבודה באפליקציה "אלמונסק" והמעסיק מקבל את הרישיון לתיבת הדוא"ל שלו.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בנוסף לכך, המנהל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האזרחי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מעביר לאגף שירות למעסיקים בממשק, קובץ תשובות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לגבי כלל העובדים שהגיש המעסיק בבקשה (אושרו או נדחו וסיבת הדחיה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). מענה זה נשלח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למעסיק בדוא"ל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7711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D62F7E28-5EC5-4DCA-A0EE-2AD86ACE9D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1999" cy="86867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4F4EF404-F374-4034-B49B-215B0221A0A5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3"/>
          <a:srcRect l="16679" t="43781" r="41959" b="32538"/>
          <a:stretch/>
        </p:blipFill>
        <p:spPr>
          <a:xfrm>
            <a:off x="9503664" y="0"/>
            <a:ext cx="2688336" cy="86868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xmlns="" id="{7E8B813E-95CA-4995-A860-D549101FF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248400"/>
            <a:ext cx="12191999" cy="609599"/>
          </a:xfrm>
          <a:prstGeom prst="rect">
            <a:avLst/>
          </a:prstGeom>
        </p:spPr>
      </p:pic>
      <p:sp>
        <p:nvSpPr>
          <p:cNvPr id="29" name="Footer Placeholder 4">
            <a:extLst>
              <a:ext uri="{FF2B5EF4-FFF2-40B4-BE49-F238E27FC236}">
                <a16:creationId xmlns:a16="http://schemas.microsoft.com/office/drawing/2014/main" xmlns="" id="{9FA9AA2B-14D9-45D8-A186-158FA564DA22}"/>
              </a:ext>
            </a:extLst>
          </p:cNvPr>
          <p:cNvSpPr txBox="1">
            <a:spLocks/>
          </p:cNvSpPr>
          <p:nvPr/>
        </p:nvSpPr>
        <p:spPr>
          <a:xfrm>
            <a:off x="9333383" y="6443812"/>
            <a:ext cx="233363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457200" rtl="0" eaLnBrk="1" latinLnBrk="0" hangingPunct="1">
              <a:defRPr sz="1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z="1200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רשות האוכלוסין </a:t>
            </a:r>
            <a:r>
              <a:rPr lang="he-IL" sz="120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וההגירה</a:t>
            </a:r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xmlns="" id="{84805375-0054-46D5-ADE0-2BFEF80DF02C}"/>
              </a:ext>
            </a:extLst>
          </p:cNvPr>
          <p:cNvSpPr txBox="1">
            <a:spLocks/>
          </p:cNvSpPr>
          <p:nvPr/>
        </p:nvSpPr>
        <p:spPr>
          <a:xfrm>
            <a:off x="11642651" y="6443812"/>
            <a:ext cx="522411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14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1" name="Date Placeholder 3">
            <a:extLst>
              <a:ext uri="{FF2B5EF4-FFF2-40B4-BE49-F238E27FC236}">
                <a16:creationId xmlns:a16="http://schemas.microsoft.com/office/drawing/2014/main" xmlns="" id="{DA361499-54EB-4F82-88F2-BC8ABC6E8B9E}"/>
              </a:ext>
            </a:extLst>
          </p:cNvPr>
          <p:cNvSpPr txBox="1">
            <a:spLocks/>
          </p:cNvSpPr>
          <p:nvPr/>
        </p:nvSpPr>
        <p:spPr>
          <a:xfrm>
            <a:off x="262465" y="6443812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34B36D70-DAC3-49AC-BA2F-831BD81345A7}"/>
              </a:ext>
            </a:extLst>
          </p:cNvPr>
          <p:cNvSpPr/>
          <p:nvPr/>
        </p:nvSpPr>
        <p:spPr>
          <a:xfrm>
            <a:off x="6160438" y="6436351"/>
            <a:ext cx="1847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A73D3E8D-CDBD-4379-BB01-5B9F4C1720D8}"/>
              </a:ext>
            </a:extLst>
          </p:cNvPr>
          <p:cNvSpPr/>
          <p:nvPr/>
        </p:nvSpPr>
        <p:spPr>
          <a:xfrm>
            <a:off x="4453795" y="6436351"/>
            <a:ext cx="1847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C881DA4A-F5C1-4C5C-9C89-3875565EE980}"/>
              </a:ext>
            </a:extLst>
          </p:cNvPr>
          <p:cNvSpPr/>
          <p:nvPr/>
        </p:nvSpPr>
        <p:spPr>
          <a:xfrm>
            <a:off x="5025779" y="6436351"/>
            <a:ext cx="10148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463138" y="1073971"/>
            <a:ext cx="11100055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עובד אשר פוטר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או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התפטר או שהפסיק להופיע לעבודה – על המעסיק לבטל את רישיונו באמצעות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  <a:hlinkClick r:id="rId4"/>
              </a:rPr>
              <a:t>קובץ לביטול רישיון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  <a:hlinkClick r:id="rId4"/>
              </a:rPr>
              <a:t>עבודה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, אשר נקלט ברשות באוכלוסין וההגירה ומועבר בממשק היומי למנהל האזרחי.</a:t>
            </a: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 rtl="1">
              <a:lnSpc>
                <a:spcPct val="150000"/>
              </a:lnSpc>
            </a:pP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"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שמירת מכסה לעובד" – </a:t>
            </a:r>
            <a:r>
              <a:rPr lang="he-IL" sz="2400">
                <a:latin typeface="David" panose="020E0502060401010101" pitchFamily="34" charset="-79"/>
                <a:cs typeface="David" panose="020E0502060401010101" pitchFamily="34" charset="-79"/>
              </a:rPr>
              <a:t>החל </a:t>
            </a:r>
            <a:r>
              <a:rPr lang="he-IL" sz="2400" smtClean="0">
                <a:latin typeface="David" panose="020E0502060401010101" pitchFamily="34" charset="-79"/>
                <a:cs typeface="David" panose="020E0502060401010101" pitchFamily="34" charset="-79"/>
              </a:rPr>
              <a:t>מחודש מרץ 2021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כל עובד בעל רישיון עבודה בענף התעשייה ושירותים שרישיונו יבוטל לא יגרע מהמכסה הכללית עד 15 ימים ויוכל לעבור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בין מעסיקים בעלי היתרים בענף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התעשייה ושירותים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לבחירתו. </a:t>
            </a:r>
          </a:p>
          <a:p>
            <a:pPr algn="just" rtl="1">
              <a:lnSpc>
                <a:spcPct val="150000"/>
              </a:lnSpc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היתר חיפוש עבודה – ניתן ע"י מנהל האזרחי לעובד המבקש היתר לחיפוש עבודה. ההיתר הינו ל-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15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ימים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בחודשיים בהם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יוכל להיכנס ולחפש עבודה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בענף (אינו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מהווה אישור לעבודה אצל מעסיק כלשהו). </a:t>
            </a:r>
            <a:endParaRPr 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lvl="6" algn="r" rtl="1">
              <a:lnSpc>
                <a:spcPct val="150000"/>
              </a:lnSpc>
            </a:pPr>
            <a:endParaRPr lang="he-IL" sz="20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lvl="6" algn="r" rtl="1">
              <a:lnSpc>
                <a:spcPct val="150000"/>
              </a:lnSpc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0143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D62F7E28-5EC5-4DCA-A0EE-2AD86ACE9D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12191999" cy="86867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4F4EF404-F374-4034-B49B-215B0221A0A5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3"/>
          <a:srcRect l="16679" t="43781" r="41959" b="32538"/>
          <a:stretch/>
        </p:blipFill>
        <p:spPr>
          <a:xfrm>
            <a:off x="9503664" y="0"/>
            <a:ext cx="2688336" cy="86868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xmlns="" id="{7E8B813E-95CA-4995-A860-D549101FF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5341" y="6248400"/>
            <a:ext cx="12191999" cy="609599"/>
          </a:xfrm>
          <a:prstGeom prst="rect">
            <a:avLst/>
          </a:prstGeom>
        </p:spPr>
      </p:pic>
      <p:sp>
        <p:nvSpPr>
          <p:cNvPr id="29" name="Footer Placeholder 4">
            <a:extLst>
              <a:ext uri="{FF2B5EF4-FFF2-40B4-BE49-F238E27FC236}">
                <a16:creationId xmlns:a16="http://schemas.microsoft.com/office/drawing/2014/main" xmlns="" id="{9FA9AA2B-14D9-45D8-A186-158FA564DA22}"/>
              </a:ext>
            </a:extLst>
          </p:cNvPr>
          <p:cNvSpPr txBox="1">
            <a:spLocks/>
          </p:cNvSpPr>
          <p:nvPr/>
        </p:nvSpPr>
        <p:spPr>
          <a:xfrm>
            <a:off x="9333383" y="6443812"/>
            <a:ext cx="233363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457200" rtl="0" eaLnBrk="1" latinLnBrk="0" hangingPunct="1">
              <a:defRPr sz="1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z="1200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רשות האוכלוסין </a:t>
            </a:r>
            <a:r>
              <a:rPr lang="he-IL" sz="120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וההגירה</a:t>
            </a:r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xmlns="" id="{84805375-0054-46D5-ADE0-2BFEF80DF02C}"/>
              </a:ext>
            </a:extLst>
          </p:cNvPr>
          <p:cNvSpPr txBox="1">
            <a:spLocks/>
          </p:cNvSpPr>
          <p:nvPr/>
        </p:nvSpPr>
        <p:spPr>
          <a:xfrm>
            <a:off x="11642651" y="6443812"/>
            <a:ext cx="522411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14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1" name="Date Placeholder 3">
            <a:extLst>
              <a:ext uri="{FF2B5EF4-FFF2-40B4-BE49-F238E27FC236}">
                <a16:creationId xmlns:a16="http://schemas.microsoft.com/office/drawing/2014/main" xmlns="" id="{DA361499-54EB-4F82-88F2-BC8ABC6E8B9E}"/>
              </a:ext>
            </a:extLst>
          </p:cNvPr>
          <p:cNvSpPr txBox="1">
            <a:spLocks/>
          </p:cNvSpPr>
          <p:nvPr/>
        </p:nvSpPr>
        <p:spPr>
          <a:xfrm>
            <a:off x="262465" y="6443812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34B36D70-DAC3-49AC-BA2F-831BD81345A7}"/>
              </a:ext>
            </a:extLst>
          </p:cNvPr>
          <p:cNvSpPr/>
          <p:nvPr/>
        </p:nvSpPr>
        <p:spPr>
          <a:xfrm>
            <a:off x="6160438" y="6436351"/>
            <a:ext cx="1847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A73D3E8D-CDBD-4379-BB01-5B9F4C1720D8}"/>
              </a:ext>
            </a:extLst>
          </p:cNvPr>
          <p:cNvSpPr/>
          <p:nvPr/>
        </p:nvSpPr>
        <p:spPr>
          <a:xfrm>
            <a:off x="4453795" y="6436351"/>
            <a:ext cx="1847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C881DA4A-F5C1-4C5C-9C89-3875565EE980}"/>
              </a:ext>
            </a:extLst>
          </p:cNvPr>
          <p:cNvSpPr/>
          <p:nvPr/>
        </p:nvSpPr>
        <p:spPr>
          <a:xfrm>
            <a:off x="5025779" y="6436351"/>
            <a:ext cx="10148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452" y="868680"/>
            <a:ext cx="11959197" cy="526297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>
              <a:spcBef>
                <a:spcPct val="0"/>
              </a:spcBef>
            </a:pPr>
            <a:r>
              <a:rPr lang="he-IL" altLang="he-IL" sz="2400" b="1" u="sng" dirty="0" smtClean="0">
                <a:latin typeface="David" pitchFamily="34" charset="-79"/>
                <a:cs typeface="David" pitchFamily="34" charset="-79"/>
              </a:rPr>
              <a:t>שלב ג' - דיווח </a:t>
            </a:r>
            <a:r>
              <a:rPr lang="he-IL" altLang="he-IL" sz="2400" b="1" u="sng" dirty="0">
                <a:latin typeface="David" pitchFamily="34" charset="-79"/>
                <a:cs typeface="David" pitchFamily="34" charset="-79"/>
              </a:rPr>
              <a:t>שכרם של העובדים </a:t>
            </a:r>
            <a:r>
              <a:rPr lang="he-IL" altLang="he-IL" sz="2400" b="1" u="sng" dirty="0" smtClean="0">
                <a:latin typeface="David" pitchFamily="34" charset="-79"/>
                <a:cs typeface="David" pitchFamily="34" charset="-79"/>
              </a:rPr>
              <a:t>הפלשתינאים</a:t>
            </a: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endParaRPr 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he-IL" sz="2400" dirty="0">
                <a:latin typeface="David" panose="020E0502060401010101" pitchFamily="34" charset="-79"/>
                <a:cs typeface="David" pitchFamily="34" charset="-79"/>
              </a:rPr>
              <a:t>מעסיקים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בעלי היתר להעסקת עובדים פלשתינאים בישראל נדרשים להעביר מידי חודש את דיווח השכר של עובדיהם לאגף שירות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למעסיקים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. דיווח זה מתבצע באמצעות העברת קובץ </a:t>
            </a: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"יומן העסקה"-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קובץ בפורמט "אקסל" אשר מועבר באמצעות הטופס המקוון . הדיווח כולל את שמות העובדים, מספרי תעודות הזהות שלהם, דירוג ודרגה, שכר מחושב שעתי, ימי היעדרות ותוספות שכר שונות.</a:t>
            </a:r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endParaRPr 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he-IL" sz="2400" dirty="0">
                <a:latin typeface="David" pitchFamily="34" charset="-79"/>
                <a:cs typeface="David" pitchFamily="34" charset="-79"/>
              </a:rPr>
              <a:t>על המעסיק להעביר את דיווח יומן העסקה עד ליום ה-5 לחודש השכר העוקב . </a:t>
            </a:r>
          </a:p>
          <a:p>
            <a:pPr algn="just" rtl="1"/>
            <a:endParaRPr 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על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יסוד דיווח המעסיק,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יעביר אליו אגף שירות למעסיקים משוב באמצעות המערכת ובו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פירוט הסכום שעליו לשלם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בגין הזכויות הסוציאליות. </a:t>
            </a:r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endParaRPr lang="he-IL" sz="2400" dirty="0">
              <a:latin typeface="David" pitchFamily="34" charset="-79"/>
              <a:cs typeface="David" pitchFamily="34" charset="-79"/>
            </a:endParaRPr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he-IL" sz="2400" dirty="0">
                <a:latin typeface="David" pitchFamily="34" charset="-79"/>
                <a:cs typeface="David" pitchFamily="34" charset="-79"/>
              </a:rPr>
              <a:t>את הסכום לתשלום על המעסיק לשלם באמצעות אתר שירות התשלומים הממשלתי לחשבון הבנק של לשכת השירות בו מתנהל תיק המעסיק שלו, וזאת לא יאוחר מיום ה- 15 לחודש העוקב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.</a:t>
            </a:r>
            <a:endParaRPr lang="he-IL" sz="2400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7750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D62F7E28-5EC5-4DCA-A0EE-2AD86ACE9D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12191999" cy="86867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4F4EF404-F374-4034-B49B-215B0221A0A5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3"/>
          <a:srcRect l="16679" t="43781" r="41959" b="32538"/>
          <a:stretch/>
        </p:blipFill>
        <p:spPr>
          <a:xfrm>
            <a:off x="9503664" y="0"/>
            <a:ext cx="2688336" cy="86868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xmlns="" id="{7E8B813E-95CA-4995-A860-D549101FF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5341" y="6248400"/>
            <a:ext cx="12191999" cy="609599"/>
          </a:xfrm>
          <a:prstGeom prst="rect">
            <a:avLst/>
          </a:prstGeom>
        </p:spPr>
      </p:pic>
      <p:sp>
        <p:nvSpPr>
          <p:cNvPr id="29" name="Footer Placeholder 4">
            <a:extLst>
              <a:ext uri="{FF2B5EF4-FFF2-40B4-BE49-F238E27FC236}">
                <a16:creationId xmlns:a16="http://schemas.microsoft.com/office/drawing/2014/main" xmlns="" id="{9FA9AA2B-14D9-45D8-A186-158FA564DA22}"/>
              </a:ext>
            </a:extLst>
          </p:cNvPr>
          <p:cNvSpPr txBox="1">
            <a:spLocks/>
          </p:cNvSpPr>
          <p:nvPr/>
        </p:nvSpPr>
        <p:spPr>
          <a:xfrm>
            <a:off x="9333383" y="6443812"/>
            <a:ext cx="233363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457200" rtl="0" eaLnBrk="1" latinLnBrk="0" hangingPunct="1">
              <a:defRPr sz="1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z="1200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רשות האוכלוסין </a:t>
            </a:r>
            <a:r>
              <a:rPr lang="he-IL" sz="120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וההגירה</a:t>
            </a:r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xmlns="" id="{84805375-0054-46D5-ADE0-2BFEF80DF02C}"/>
              </a:ext>
            </a:extLst>
          </p:cNvPr>
          <p:cNvSpPr txBox="1">
            <a:spLocks/>
          </p:cNvSpPr>
          <p:nvPr/>
        </p:nvSpPr>
        <p:spPr>
          <a:xfrm>
            <a:off x="11642651" y="6443812"/>
            <a:ext cx="522411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14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1" name="Date Placeholder 3">
            <a:extLst>
              <a:ext uri="{FF2B5EF4-FFF2-40B4-BE49-F238E27FC236}">
                <a16:creationId xmlns:a16="http://schemas.microsoft.com/office/drawing/2014/main" xmlns="" id="{DA361499-54EB-4F82-88F2-BC8ABC6E8B9E}"/>
              </a:ext>
            </a:extLst>
          </p:cNvPr>
          <p:cNvSpPr txBox="1">
            <a:spLocks/>
          </p:cNvSpPr>
          <p:nvPr/>
        </p:nvSpPr>
        <p:spPr>
          <a:xfrm>
            <a:off x="262465" y="6443812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34B36D70-DAC3-49AC-BA2F-831BD81345A7}"/>
              </a:ext>
            </a:extLst>
          </p:cNvPr>
          <p:cNvSpPr/>
          <p:nvPr/>
        </p:nvSpPr>
        <p:spPr>
          <a:xfrm>
            <a:off x="6160438" y="6436351"/>
            <a:ext cx="1847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A73D3E8D-CDBD-4379-BB01-5B9F4C1720D8}"/>
              </a:ext>
            </a:extLst>
          </p:cNvPr>
          <p:cNvSpPr/>
          <p:nvPr/>
        </p:nvSpPr>
        <p:spPr>
          <a:xfrm>
            <a:off x="4453795" y="6436351"/>
            <a:ext cx="1847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C881DA4A-F5C1-4C5C-9C89-3875565EE980}"/>
              </a:ext>
            </a:extLst>
          </p:cNvPr>
          <p:cNvSpPr/>
          <p:nvPr/>
        </p:nvSpPr>
        <p:spPr>
          <a:xfrm>
            <a:off x="5025779" y="6436351"/>
            <a:ext cx="10148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200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452" y="868680"/>
            <a:ext cx="11959197" cy="60016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>
              <a:spcBef>
                <a:spcPct val="0"/>
              </a:spcBef>
            </a:pPr>
            <a:endParaRPr lang="he-IL" sz="2400" dirty="0" smtClean="0"/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he-IL" sz="2400" dirty="0" smtClean="0">
                <a:latin typeface="David" pitchFamily="34" charset="-79"/>
                <a:cs typeface="David" pitchFamily="34" charset="-79"/>
              </a:rPr>
              <a:t>מעסיק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, המשלם גם את שכר הנטו של עובדיו באמצעות אגף שירות למעסיקים מחויב להעביר את סכום התשלום הכולל עד ליום ה - 8 לחודש העוקב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endParaRPr lang="he-IL" sz="2400" dirty="0">
              <a:latin typeface="David" pitchFamily="34" charset="-79"/>
              <a:cs typeface="David" pitchFamily="34" charset="-79"/>
            </a:endParaRPr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he-IL" sz="2400" dirty="0">
                <a:latin typeface="David" pitchFamily="34" charset="-79"/>
                <a:cs typeface="David" pitchFamily="34" charset="-79"/>
              </a:rPr>
              <a:t>לאחר קליטת התשלום תופק באמצעות מערכת השכר חבילת זכאות לכל עובד הכוללת: דף חשבון, דו"ח גיליון אימות דיווח, דו"ח גיליון תשלומים ותלוש שכר. </a:t>
            </a:r>
            <a:r>
              <a:rPr lang="he-IL" sz="2400" b="1" dirty="0">
                <a:latin typeface="David" pitchFamily="34" charset="-79"/>
                <a:cs typeface="David" pitchFamily="34" charset="-79"/>
              </a:rPr>
              <a:t>מחובת המעסיק להעביר לכל עובד את תלוש השכר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he-IL" sz="2400" dirty="0" smtClean="0">
                <a:latin typeface="David" pitchFamily="34" charset="-79"/>
                <a:cs typeface="David" pitchFamily="34" charset="-79"/>
              </a:rPr>
              <a:t>אחת לחודש מנהלת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תחום הנהלת חשבונות באגף שירות למעסיקים 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מעבירה את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סכומי ההפרשות והניכויים שנגבו 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מן המעסיקים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, לגופים הרלוונטיים 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(לאוצר, מס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הכנסה, ביטוח לאומי, קופ"ח 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וכיו"ב).</a:t>
            </a:r>
          </a:p>
          <a:p>
            <a:pPr algn="just" rtl="1"/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he-IL" sz="2400" dirty="0" smtClean="0">
                <a:latin typeface="David" pitchFamily="34" charset="-79"/>
                <a:cs typeface="David" pitchFamily="34" charset="-79"/>
              </a:rPr>
              <a:t>תנאי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לחידוש היתר הכניסה למטרת עבודה של העובד 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(בתום חצי שנה) הוא שהמעסיק דווח ושילם במועד את ההפרשות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והניכויים מהשכר 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לכל עובדיו והעובד מחזיק בכרטיס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מגנטי 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בתוקף.</a:t>
            </a:r>
            <a:endParaRPr lang="he-IL" sz="2400" dirty="0">
              <a:latin typeface="David" pitchFamily="34" charset="-79"/>
              <a:cs typeface="David" pitchFamily="34" charset="-79"/>
            </a:endParaRPr>
          </a:p>
          <a:p>
            <a:pPr algn="just" rtl="1"/>
            <a:endParaRPr lang="he-IL" sz="2400" b="1" dirty="0" smtClean="0"/>
          </a:p>
          <a:p>
            <a:pPr marL="285750" indent="-285750" algn="just" rtl="1">
              <a:buFont typeface="Wingdings" panose="05000000000000000000" pitchFamily="2" charset="2"/>
              <a:buChar char="v"/>
            </a:pPr>
            <a:endParaRPr lang="he-IL" sz="2400" dirty="0" smtClean="0"/>
          </a:p>
          <a:p>
            <a:pPr marL="285750" indent="-285750" algn="just" rtl="1">
              <a:buFont typeface="Wingdings" panose="05000000000000000000" pitchFamily="2" charset="2"/>
              <a:buChar char="v"/>
            </a:pPr>
            <a:endParaRPr lang="he-IL" sz="2400" b="1" dirty="0" smtClean="0"/>
          </a:p>
        </p:txBody>
      </p:sp>
      <p:pic>
        <p:nvPicPr>
          <p:cNvPr id="12" name="תמונה 11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40256" y="5678536"/>
            <a:ext cx="731583" cy="445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4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10681</TotalTime>
  <Words>794</Words>
  <Application>Microsoft Office PowerPoint</Application>
  <PresentationFormat>מסך רחב</PresentationFormat>
  <Paragraphs>78</Paragraphs>
  <Slides>12</Slides>
  <Notes>2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David</vt:lpstr>
      <vt:lpstr>Wingdings</vt:lpstr>
      <vt:lpstr>Office Theme</vt:lpstr>
      <vt:lpstr>  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Eyal Orgad</dc:creator>
  <cp:lastModifiedBy>Adi Iflah - Chamber Of Commerce</cp:lastModifiedBy>
  <cp:revision>330</cp:revision>
  <cp:lastPrinted>2021-03-14T05:53:02Z</cp:lastPrinted>
  <dcterms:created xsi:type="dcterms:W3CDTF">2019-02-14T09:50:47Z</dcterms:created>
  <dcterms:modified xsi:type="dcterms:W3CDTF">2022-08-03T08:46:55Z</dcterms:modified>
</cp:coreProperties>
</file>