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0" r:id="rId4"/>
    <p:sldId id="261" r:id="rId5"/>
    <p:sldId id="258" r:id="rId6"/>
    <p:sldId id="269" r:id="rId7"/>
    <p:sldId id="259" r:id="rId8"/>
    <p:sldId id="262" r:id="rId9"/>
    <p:sldId id="263" r:id="rId10"/>
    <p:sldId id="266" r:id="rId11"/>
    <p:sldId id="267" r:id="rId12"/>
    <p:sldId id="268" r:id="rId13"/>
    <p:sldId id="264" r:id="rId14"/>
    <p:sldId id="265" r:id="rId15"/>
    <p:sldId id="26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10/3/2021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10/3/2021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10/3/2021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10/3/2021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10/3/2021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10/3/2021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10/3/2021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10/3/2021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10/3/2021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10/3/2021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10/3/2021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help.cargox.digital/en/user-manual/registration/activate-new-account/" TargetMode="External"/><Relationship Id="rId2" Type="http://schemas.openxmlformats.org/officeDocument/2006/relationships/hyperlink" Target="https://help.cargox.digital/en/user-manual/registration/new-company-registration/" TargetMode="External"/><Relationship Id="rId1" Type="http://schemas.openxmlformats.org/officeDocument/2006/relationships/slideLayout" Target="../slideLayouts/slideLayout2.xml"/><Relationship Id="rId6" Type="http://schemas.openxmlformats.org/officeDocument/2006/relationships/hyperlink" Target="https://help.cargox.digital/en/user-manual/managing-company-details/" TargetMode="External"/><Relationship Id="rId5" Type="http://schemas.openxmlformats.org/officeDocument/2006/relationships/hyperlink" Target="https://help.cargox.digital/en/user-manual/managing-company-details/company-profile/" TargetMode="External"/><Relationship Id="rId4" Type="http://schemas.openxmlformats.org/officeDocument/2006/relationships/hyperlink" Target="https://help.cargox.digital/en/user-manual/managing-company-details/your-blockchain-key/"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help.cargox.digital/en/user-manual/using-the-platform/compose-envelope/" TargetMode="External"/><Relationship Id="rId2" Type="http://schemas.openxmlformats.org/officeDocument/2006/relationships/hyperlink" Target="https://help.cargox.digital/en/user-manual/using-the-platform/" TargetMode="External"/><Relationship Id="rId1" Type="http://schemas.openxmlformats.org/officeDocument/2006/relationships/slideLayout" Target="../slideLayouts/slideLayout2.xml"/><Relationship Id="rId6" Type="http://schemas.openxmlformats.org/officeDocument/2006/relationships/hyperlink" Target="https://help.cargox.digital/en/user-manual/logging-in/login/" TargetMode="External"/><Relationship Id="rId5" Type="http://schemas.openxmlformats.org/officeDocument/2006/relationships/hyperlink" Target="https://help.cargox.digital/en/user-manual/using-the-platform/forward-received-documents/" TargetMode="External"/><Relationship Id="rId4" Type="http://schemas.openxmlformats.org/officeDocument/2006/relationships/hyperlink" Target="https://help.cargox.digital/en/user-manual/using-the-platform/transfer-envelop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nafeza.gov.eg/en/site/aci-detail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9600" dirty="0" smtClean="0"/>
              <a:t>ACI    </a:t>
            </a:r>
            <a:endParaRPr lang="he-IL" sz="9600" dirty="0"/>
          </a:p>
        </p:txBody>
      </p:sp>
      <p:sp>
        <p:nvSpPr>
          <p:cNvPr id="3" name="Subtitle 2"/>
          <p:cNvSpPr>
            <a:spLocks noGrp="1"/>
          </p:cNvSpPr>
          <p:nvPr>
            <p:ph type="subTitle" idx="1"/>
          </p:nvPr>
        </p:nvSpPr>
        <p:spPr/>
        <p:txBody>
          <a:bodyPr/>
          <a:lstStyle/>
          <a:p>
            <a:r>
              <a:rPr lang="en-US" dirty="0" smtClean="0"/>
              <a:t>Advanced Cargo Information System</a:t>
            </a:r>
          </a:p>
          <a:p>
            <a:endParaRPr lang="he-IL" dirty="0"/>
          </a:p>
        </p:txBody>
      </p:sp>
    </p:spTree>
    <p:extLst>
      <p:ext uri="{BB962C8B-B14F-4D97-AF65-F5344CB8AC3E}">
        <p14:creationId xmlns:p14="http://schemas.microsoft.com/office/powerpoint/2010/main" val="159493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CargoX</a:t>
            </a:r>
            <a:endParaRPr lang="he-IL" dirty="0"/>
          </a:p>
        </p:txBody>
      </p:sp>
      <p:sp>
        <p:nvSpPr>
          <p:cNvPr id="3" name="Content Placeholder 2"/>
          <p:cNvSpPr>
            <a:spLocks noGrp="1"/>
          </p:cNvSpPr>
          <p:nvPr>
            <p:ph idx="1"/>
          </p:nvPr>
        </p:nvSpPr>
        <p:spPr/>
        <p:txBody>
          <a:bodyPr/>
          <a:lstStyle/>
          <a:p>
            <a:pPr marL="0" indent="0" algn="l" rtl="0">
              <a:buNone/>
            </a:pPr>
            <a:r>
              <a:rPr lang="en-US" sz="2400" dirty="0" err="1"/>
              <a:t>CargoX</a:t>
            </a:r>
            <a:r>
              <a:rPr lang="en-US" sz="2400" dirty="0"/>
              <a:t> has developed BDTS (Block-chain Documentation Transaction System), which offers a platform with many applications, the most popular of which is Smart B / L ™. </a:t>
            </a:r>
            <a:r>
              <a:rPr lang="en-US" sz="2400" dirty="0" err="1"/>
              <a:t>CargoX</a:t>
            </a:r>
            <a:r>
              <a:rPr lang="en-US" sz="2400" dirty="0"/>
              <a:t> created an open system that uses Block-chain technology and decentralized encrypted data storage to enable the creation and exchange of information and </a:t>
            </a:r>
            <a:r>
              <a:rPr lang="en-US" sz="2400" dirty="0" smtClean="0"/>
              <a:t>documents.</a:t>
            </a:r>
          </a:p>
          <a:p>
            <a:pPr marL="0" indent="0" algn="l" rtl="0">
              <a:buNone/>
            </a:pPr>
            <a:endParaRPr lang="he-IL" b="1" i="1" u="sng" dirty="0"/>
          </a:p>
        </p:txBody>
      </p:sp>
    </p:spTree>
    <p:extLst>
      <p:ext uri="{BB962C8B-B14F-4D97-AF65-F5344CB8AC3E}">
        <p14:creationId xmlns:p14="http://schemas.microsoft.com/office/powerpoint/2010/main" val="137480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Cargo X Platform Sign up</a:t>
            </a:r>
            <a:endParaRPr lang="he-IL" dirty="0"/>
          </a:p>
        </p:txBody>
      </p:sp>
      <p:sp>
        <p:nvSpPr>
          <p:cNvPr id="3" name="Content Placeholder 2"/>
          <p:cNvSpPr>
            <a:spLocks noGrp="1"/>
          </p:cNvSpPr>
          <p:nvPr>
            <p:ph idx="1"/>
          </p:nvPr>
        </p:nvSpPr>
        <p:spPr/>
        <p:txBody>
          <a:bodyPr/>
          <a:lstStyle/>
          <a:p>
            <a:pPr algn="l" rtl="0"/>
            <a:r>
              <a:rPr lang="en-US" dirty="0">
                <a:solidFill>
                  <a:schemeClr val="tx1"/>
                </a:solidFill>
                <a:hlinkClick r:id="rId2"/>
              </a:rPr>
              <a:t>https://help.cargox.digital/en/user-manual/registration/new-company-registration/</a:t>
            </a:r>
            <a:endParaRPr lang="en-US" dirty="0">
              <a:solidFill>
                <a:schemeClr val="tx1"/>
              </a:solidFill>
            </a:endParaRPr>
          </a:p>
          <a:p>
            <a:pPr algn="l" rtl="0"/>
            <a:r>
              <a:rPr lang="en-US" dirty="0">
                <a:solidFill>
                  <a:schemeClr val="tx1"/>
                </a:solidFill>
                <a:hlinkClick r:id="rId3"/>
              </a:rPr>
              <a:t>https://help.cargox.digital/en/user-manual/registration/activate-new-account/</a:t>
            </a:r>
            <a:endParaRPr lang="en-US" dirty="0">
              <a:solidFill>
                <a:schemeClr val="tx1"/>
              </a:solidFill>
            </a:endParaRPr>
          </a:p>
          <a:p>
            <a:pPr algn="l" rtl="0"/>
            <a:r>
              <a:rPr lang="en-US" dirty="0">
                <a:solidFill>
                  <a:schemeClr val="tx1"/>
                </a:solidFill>
                <a:hlinkClick r:id="rId4"/>
              </a:rPr>
              <a:t>https://help.cargox.digital/en/user-manual/managing-company-details/your-blockchain-key/</a:t>
            </a:r>
            <a:endParaRPr lang="en-US" dirty="0">
              <a:solidFill>
                <a:schemeClr val="tx1"/>
              </a:solidFill>
            </a:endParaRPr>
          </a:p>
          <a:p>
            <a:pPr algn="l" rtl="0"/>
            <a:r>
              <a:rPr lang="en-US" dirty="0">
                <a:solidFill>
                  <a:schemeClr val="tx1"/>
                </a:solidFill>
                <a:hlinkClick r:id="rId5"/>
              </a:rPr>
              <a:t>https://help.cargox.digital/en/user-manual/managing-company-details/company-profile/</a:t>
            </a:r>
            <a:endParaRPr lang="en-US" dirty="0">
              <a:solidFill>
                <a:schemeClr val="tx1"/>
              </a:solidFill>
            </a:endParaRPr>
          </a:p>
          <a:p>
            <a:pPr algn="l" rtl="0"/>
            <a:r>
              <a:rPr lang="en-US" dirty="0">
                <a:solidFill>
                  <a:schemeClr val="tx1"/>
                </a:solidFill>
                <a:hlinkClick r:id="rId6"/>
              </a:rPr>
              <a:t>https://help.cargox.digital/en/user-manual/managing-company-details/</a:t>
            </a:r>
            <a:endParaRPr lang="en-US" dirty="0">
              <a:solidFill>
                <a:schemeClr val="tx1"/>
              </a:solidFill>
            </a:endParaRPr>
          </a:p>
          <a:p>
            <a:pPr algn="l" rtl="0"/>
            <a:endParaRPr lang="he-IL" dirty="0"/>
          </a:p>
        </p:txBody>
      </p:sp>
    </p:spTree>
    <p:extLst>
      <p:ext uri="{BB962C8B-B14F-4D97-AF65-F5344CB8AC3E}">
        <p14:creationId xmlns:p14="http://schemas.microsoft.com/office/powerpoint/2010/main" val="3922961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and Document Upload</a:t>
            </a:r>
            <a:endParaRPr lang="he-IL" dirty="0"/>
          </a:p>
        </p:txBody>
      </p:sp>
      <p:sp>
        <p:nvSpPr>
          <p:cNvPr id="3" name="Content Placeholder 2"/>
          <p:cNvSpPr>
            <a:spLocks noGrp="1"/>
          </p:cNvSpPr>
          <p:nvPr>
            <p:ph idx="1"/>
          </p:nvPr>
        </p:nvSpPr>
        <p:spPr/>
        <p:txBody>
          <a:bodyPr/>
          <a:lstStyle/>
          <a:p>
            <a:pPr algn="l" rtl="0"/>
            <a:r>
              <a:rPr lang="en-US" dirty="0">
                <a:hlinkClick r:id="rId2"/>
              </a:rPr>
              <a:t>https://help.cargox.digital/en/user-manual/using-the-platform/</a:t>
            </a:r>
            <a:endParaRPr lang="en-US" dirty="0"/>
          </a:p>
          <a:p>
            <a:pPr algn="l" rtl="0"/>
            <a:r>
              <a:rPr lang="en-US" dirty="0">
                <a:hlinkClick r:id="rId3"/>
              </a:rPr>
              <a:t>https://help.cargox.digital/en/user-manual/using-the-platform/compose-envelope/</a:t>
            </a:r>
            <a:endParaRPr lang="en-US" dirty="0"/>
          </a:p>
          <a:p>
            <a:pPr algn="l" rtl="0"/>
            <a:r>
              <a:rPr lang="en-US" dirty="0">
                <a:hlinkClick r:id="rId4"/>
              </a:rPr>
              <a:t>https://help.cargox.digital/en/user-manual/using-the-platform/transfer-envelope/</a:t>
            </a:r>
            <a:endParaRPr lang="en-US" dirty="0"/>
          </a:p>
          <a:p>
            <a:pPr algn="l" rtl="0"/>
            <a:r>
              <a:rPr lang="en-US" dirty="0">
                <a:hlinkClick r:id="rId5"/>
              </a:rPr>
              <a:t>https://help.cargox.digital/en/user-manual/using-the-platform/forward-received-documents/</a:t>
            </a:r>
            <a:endParaRPr lang="en-US" dirty="0"/>
          </a:p>
          <a:p>
            <a:pPr marL="0" indent="0" algn="l" rtl="0">
              <a:buNone/>
            </a:pPr>
            <a:r>
              <a:rPr lang="en-US" b="1" i="1" u="sng" dirty="0" smtClean="0"/>
              <a:t>Login </a:t>
            </a:r>
          </a:p>
          <a:p>
            <a:pPr marL="0" indent="0" algn="l" rtl="0">
              <a:buNone/>
            </a:pPr>
            <a:r>
              <a:rPr lang="en-US" dirty="0">
                <a:hlinkClick r:id="rId6"/>
              </a:rPr>
              <a:t>https://help.cargox.digital/en/user-manual/logging-in/login/</a:t>
            </a:r>
            <a:endParaRPr lang="en-US" dirty="0"/>
          </a:p>
          <a:p>
            <a:pPr marL="0" indent="0" algn="l" rtl="0">
              <a:buNone/>
            </a:pPr>
            <a:endParaRPr lang="he-IL" b="1" i="1" u="sng" dirty="0"/>
          </a:p>
        </p:txBody>
      </p:sp>
    </p:spTree>
    <p:extLst>
      <p:ext uri="{BB962C8B-B14F-4D97-AF65-F5344CB8AC3E}">
        <p14:creationId xmlns:p14="http://schemas.microsoft.com/office/powerpoint/2010/main" val="3907793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Block-chain Technology?</a:t>
            </a:r>
            <a:br>
              <a:rPr lang="en-US" dirty="0"/>
            </a:br>
            <a:endParaRPr lang="he-IL" dirty="0"/>
          </a:p>
        </p:txBody>
      </p:sp>
      <p:sp>
        <p:nvSpPr>
          <p:cNvPr id="3" name="Content Placeholder 2"/>
          <p:cNvSpPr>
            <a:spLocks noGrp="1"/>
          </p:cNvSpPr>
          <p:nvPr>
            <p:ph idx="1"/>
          </p:nvPr>
        </p:nvSpPr>
        <p:spPr/>
        <p:txBody>
          <a:bodyPr>
            <a:normAutofit/>
          </a:bodyPr>
          <a:lstStyle/>
          <a:p>
            <a:pPr algn="l" rtl="0"/>
            <a:r>
              <a:rPr lang="en-US" sz="2400" dirty="0"/>
              <a:t>Block-chain is a technology that allows a person (or company) to transfer valuable data or documents to another person safely and without the intervention of any </a:t>
            </a:r>
            <a:r>
              <a:rPr lang="en-US" sz="2400" dirty="0" smtClean="0"/>
              <a:t>intermediary.</a:t>
            </a:r>
          </a:p>
          <a:p>
            <a:pPr algn="l" rtl="0"/>
            <a:r>
              <a:rPr lang="en-US" sz="2400" dirty="0"/>
              <a:t>Block-chain is simply a series of fixed records or blocks of data, and is managed by a group of computers that are not owned by any entity. Data blocks are secured and linked to each other using cryptographic </a:t>
            </a:r>
            <a:r>
              <a:rPr lang="en-US" sz="2400" dirty="0" smtClean="0"/>
              <a:t>principles.</a:t>
            </a:r>
            <a:endParaRPr lang="en-US" sz="2400" dirty="0"/>
          </a:p>
          <a:p>
            <a:pPr algn="l" rtl="0"/>
            <a:endParaRPr lang="he-IL" sz="2400" dirty="0"/>
          </a:p>
        </p:txBody>
      </p:sp>
    </p:spTree>
    <p:extLst>
      <p:ext uri="{BB962C8B-B14F-4D97-AF65-F5344CB8AC3E}">
        <p14:creationId xmlns:p14="http://schemas.microsoft.com/office/powerpoint/2010/main" val="26812301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How the Block-chain Technology works</a:t>
            </a:r>
          </a:p>
        </p:txBody>
      </p:sp>
      <p:sp>
        <p:nvSpPr>
          <p:cNvPr id="3" name="Content Placeholder 2"/>
          <p:cNvSpPr>
            <a:spLocks noGrp="1"/>
          </p:cNvSpPr>
          <p:nvPr>
            <p:ph idx="1"/>
          </p:nvPr>
        </p:nvSpPr>
        <p:spPr>
          <a:xfrm>
            <a:off x="1154954" y="2603499"/>
            <a:ext cx="8825659" cy="3849551"/>
          </a:xfrm>
        </p:spPr>
        <p:txBody>
          <a:bodyPr>
            <a:noAutofit/>
          </a:bodyPr>
          <a:lstStyle/>
          <a:p>
            <a:pPr algn="l" rtl="0"/>
            <a:r>
              <a:rPr lang="en-US" sz="2400" dirty="0"/>
              <a:t>Block-chain is a simple and innovative method to pass information from person A to person B in a fully automated and secure manner. One Party initiates the transaction by creating a block. That block is verified by thousands, perhaps millions, of computers distributed throughout the network. The verified block is then added to a chain stored in the network, creating a unique record associated with other records. To forge a single record, the entire chain has to be forged on millions of computers, which is practically impossible.</a:t>
            </a:r>
            <a:endParaRPr lang="he-IL" sz="2400" dirty="0"/>
          </a:p>
        </p:txBody>
      </p:sp>
    </p:spTree>
    <p:extLst>
      <p:ext uri="{BB962C8B-B14F-4D97-AF65-F5344CB8AC3E}">
        <p14:creationId xmlns:p14="http://schemas.microsoft.com/office/powerpoint/2010/main" val="18835628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pic>
        <p:nvPicPr>
          <p:cNvPr id="6" name="Content Placeholder 5"/>
          <p:cNvPicPr>
            <a:picLocks noGrp="1" noChangeAspect="1"/>
          </p:cNvPicPr>
          <p:nvPr>
            <p:ph idx="1"/>
          </p:nvPr>
        </p:nvPicPr>
        <p:blipFill>
          <a:blip r:embed="rId2"/>
          <a:stretch>
            <a:fillRect/>
          </a:stretch>
        </p:blipFill>
        <p:spPr>
          <a:xfrm>
            <a:off x="3722003" y="2507705"/>
            <a:ext cx="3863163" cy="2656478"/>
          </a:xfrm>
          <a:prstGeom prst="rect">
            <a:avLst/>
          </a:prstGeom>
        </p:spPr>
      </p:pic>
      <p:sp>
        <p:nvSpPr>
          <p:cNvPr id="7" name="TextBox 6"/>
          <p:cNvSpPr txBox="1"/>
          <p:nvPr/>
        </p:nvSpPr>
        <p:spPr>
          <a:xfrm>
            <a:off x="3735978" y="5209622"/>
            <a:ext cx="3849188" cy="646331"/>
          </a:xfrm>
          <a:prstGeom prst="rect">
            <a:avLst/>
          </a:prstGeom>
          <a:noFill/>
        </p:spPr>
        <p:txBody>
          <a:bodyPr wrap="square" rtlCol="1">
            <a:spAutoFit/>
          </a:bodyPr>
          <a:lstStyle/>
          <a:p>
            <a:pPr algn="ctr"/>
            <a:r>
              <a:rPr lang="en-US" dirty="0" smtClean="0"/>
              <a:t>Embassy of Israel – Egypt </a:t>
            </a:r>
          </a:p>
          <a:p>
            <a:pPr algn="ctr"/>
            <a:r>
              <a:rPr lang="en-US" dirty="0" smtClean="0"/>
              <a:t>Economic Office </a:t>
            </a:r>
            <a:endParaRPr lang="he-IL" dirty="0"/>
          </a:p>
        </p:txBody>
      </p:sp>
    </p:spTree>
    <p:extLst>
      <p:ext uri="{BB962C8B-B14F-4D97-AF65-F5344CB8AC3E}">
        <p14:creationId xmlns:p14="http://schemas.microsoft.com/office/powerpoint/2010/main" val="5790968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ACI ..</a:t>
            </a:r>
            <a:endParaRPr lang="he-IL" dirty="0"/>
          </a:p>
        </p:txBody>
      </p:sp>
      <p:sp>
        <p:nvSpPr>
          <p:cNvPr id="3" name="Content Placeholder 2"/>
          <p:cNvSpPr>
            <a:spLocks noGrp="1"/>
          </p:cNvSpPr>
          <p:nvPr>
            <p:ph idx="1"/>
          </p:nvPr>
        </p:nvSpPr>
        <p:spPr>
          <a:xfrm>
            <a:off x="1154954" y="2603499"/>
            <a:ext cx="8825659" cy="3927929"/>
          </a:xfrm>
        </p:spPr>
        <p:txBody>
          <a:bodyPr/>
          <a:lstStyle/>
          <a:p>
            <a:pPr algn="l" rtl="0"/>
            <a:r>
              <a:rPr lang="en-US" dirty="0"/>
              <a:t>In accordance with the new Egyptian Customs law #207/2020 effective as of November 2020, and its following related Decree, Advance Cargo information (ACI) will be strictly mandatory for All Egypt Import shipment as of 1st </a:t>
            </a:r>
            <a:r>
              <a:rPr lang="en-US" dirty="0" smtClean="0"/>
              <a:t>March 2022.</a:t>
            </a:r>
          </a:p>
          <a:p>
            <a:pPr algn="l" rtl="0"/>
            <a:r>
              <a:rPr lang="en-US" dirty="0"/>
              <a:t>Advance Cargo information (ACI) is a new customs system that requires cargo data and documents (Commercial invoice, Packing list, Bills of Lading and Cargo Manifest) at latest until 48 hours before the vessel departure from the Loading port. </a:t>
            </a:r>
            <a:endParaRPr lang="en-US" dirty="0" smtClean="0"/>
          </a:p>
          <a:p>
            <a:pPr algn="l" rtl="0"/>
            <a:r>
              <a:rPr lang="en-US" dirty="0"/>
              <a:t>Under the ACI system, a unique number called ACID number (Advance Cargo information Declaration) to be issued for each shipment. ACID will be issued for each ACI request (maximum within 48 hours from request submission) by Egyptian customs portal - </a:t>
            </a:r>
            <a:r>
              <a:rPr lang="en-US" b="1" dirty="0" smtClean="0">
                <a:hlinkClick r:id="rId2"/>
              </a:rPr>
              <a:t>Nafeza.gov.eg</a:t>
            </a:r>
            <a:endParaRPr lang="en-US" b="1" dirty="0" smtClean="0"/>
          </a:p>
          <a:p>
            <a:pPr marL="0" indent="0" algn="l" rtl="0">
              <a:buNone/>
            </a:pPr>
            <a:endParaRPr lang="en-US" b="1" dirty="0" smtClean="0"/>
          </a:p>
        </p:txBody>
      </p:sp>
    </p:spTree>
    <p:extLst>
      <p:ext uri="{BB962C8B-B14F-4D97-AF65-F5344CB8AC3E}">
        <p14:creationId xmlns:p14="http://schemas.microsoft.com/office/powerpoint/2010/main" val="1049356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does ACI impact?</a:t>
            </a:r>
            <a:br>
              <a:rPr lang="en-US" dirty="0"/>
            </a:br>
            <a:endParaRPr lang="he-IL" dirty="0"/>
          </a:p>
        </p:txBody>
      </p:sp>
      <p:sp>
        <p:nvSpPr>
          <p:cNvPr id="3" name="Content Placeholder 2"/>
          <p:cNvSpPr>
            <a:spLocks noGrp="1"/>
          </p:cNvSpPr>
          <p:nvPr>
            <p:ph idx="1"/>
          </p:nvPr>
        </p:nvSpPr>
        <p:spPr/>
        <p:txBody>
          <a:bodyPr/>
          <a:lstStyle/>
          <a:p>
            <a:pPr algn="l" rtl="0"/>
            <a:r>
              <a:rPr lang="en-US" sz="3600" dirty="0"/>
              <a:t>Importers</a:t>
            </a:r>
          </a:p>
          <a:p>
            <a:pPr algn="l" rtl="0"/>
            <a:r>
              <a:rPr lang="en-US" sz="3600" dirty="0"/>
              <a:t>Exporters and suppliers (foreign)</a:t>
            </a:r>
          </a:p>
          <a:p>
            <a:pPr algn="l" rtl="0"/>
            <a:r>
              <a:rPr lang="en-US" sz="3600" dirty="0"/>
              <a:t>Clearance companies</a:t>
            </a:r>
          </a:p>
          <a:p>
            <a:pPr algn="l" rtl="0"/>
            <a:r>
              <a:rPr lang="en-US" sz="3600" dirty="0"/>
              <a:t>Sea/air shipping companies</a:t>
            </a:r>
          </a:p>
          <a:p>
            <a:pPr algn="l" rtl="0"/>
            <a:endParaRPr lang="he-IL" dirty="0"/>
          </a:p>
        </p:txBody>
      </p:sp>
    </p:spTree>
    <p:extLst>
      <p:ext uri="{BB962C8B-B14F-4D97-AF65-F5344CB8AC3E}">
        <p14:creationId xmlns:p14="http://schemas.microsoft.com/office/powerpoint/2010/main" val="4213791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Service..</a:t>
            </a:r>
            <a:endParaRPr lang="he-IL" dirty="0"/>
          </a:p>
        </p:txBody>
      </p:sp>
      <p:sp>
        <p:nvSpPr>
          <p:cNvPr id="3" name="Content Placeholder 2"/>
          <p:cNvSpPr>
            <a:spLocks noGrp="1"/>
          </p:cNvSpPr>
          <p:nvPr>
            <p:ph idx="1"/>
          </p:nvPr>
        </p:nvSpPr>
        <p:spPr/>
        <p:txBody>
          <a:bodyPr>
            <a:noAutofit/>
          </a:bodyPr>
          <a:lstStyle/>
          <a:p>
            <a:pPr algn="l" rtl="0"/>
            <a:r>
              <a:rPr lang="en-US" sz="2000" dirty="0"/>
              <a:t>THE SERVICE The ACI service guarantees valuable access to cargo information well ahead of arrival time so as to allow trade operators to process import/export documentation and timely monitor all movements of goods across borders. The ACI is a web-based application developed by SGS to promote a paperless environment in a number of countries where paper documents are still in use. Upon completion of the ACI form by the exporter, all parties involved in the transaction, i.e. Exporter, Importer, Forwarder, Customs, can access the information in real-time from their offices around the clock. Access rights may vary according to the type of </a:t>
            </a:r>
            <a:r>
              <a:rPr lang="en-US" sz="2000" dirty="0" smtClean="0"/>
              <a:t>user.</a:t>
            </a:r>
            <a:endParaRPr lang="he-IL" sz="2000" dirty="0"/>
          </a:p>
        </p:txBody>
      </p:sp>
    </p:spTree>
    <p:extLst>
      <p:ext uri="{BB962C8B-B14F-4D97-AF65-F5344CB8AC3E}">
        <p14:creationId xmlns:p14="http://schemas.microsoft.com/office/powerpoint/2010/main" val="2566326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ACI ?</a:t>
            </a:r>
            <a:endParaRPr lang="he-IL" dirty="0"/>
          </a:p>
        </p:txBody>
      </p:sp>
      <p:sp>
        <p:nvSpPr>
          <p:cNvPr id="3" name="Content Placeholder 2"/>
          <p:cNvSpPr>
            <a:spLocks noGrp="1"/>
          </p:cNvSpPr>
          <p:nvPr>
            <p:ph idx="1"/>
          </p:nvPr>
        </p:nvSpPr>
        <p:spPr>
          <a:xfrm>
            <a:off x="1090708" y="2620916"/>
            <a:ext cx="8825659" cy="3866969"/>
          </a:xfrm>
        </p:spPr>
        <p:txBody>
          <a:bodyPr>
            <a:normAutofit/>
          </a:bodyPr>
          <a:lstStyle/>
          <a:p>
            <a:pPr algn="l" rtl="0">
              <a:buFont typeface="Wingdings" panose="05000000000000000000" pitchFamily="2" charset="2"/>
              <a:buChar char="Ø"/>
            </a:pPr>
            <a:r>
              <a:rPr lang="en-US" sz="2200" dirty="0"/>
              <a:t>MONITORING OF IMPORT/EXPORT GOODS: Valuable statistics can be generated from ACI </a:t>
            </a:r>
            <a:r>
              <a:rPr lang="en-US" sz="2200" dirty="0" smtClean="0"/>
              <a:t>Information</a:t>
            </a:r>
          </a:p>
          <a:p>
            <a:pPr algn="l" rtl="0">
              <a:buFont typeface="Wingdings" panose="05000000000000000000" pitchFamily="2" charset="2"/>
              <a:buChar char="Ø"/>
            </a:pPr>
            <a:r>
              <a:rPr lang="en-US" sz="2200" dirty="0"/>
              <a:t>TRADE FACILITATION TOOL: through the Internet connection fast tracking of information is </a:t>
            </a:r>
            <a:r>
              <a:rPr lang="en-US" sz="2200" dirty="0" smtClean="0"/>
              <a:t>achieved.</a:t>
            </a:r>
          </a:p>
          <a:p>
            <a:pPr algn="l" rtl="0">
              <a:buFont typeface="Wingdings" panose="05000000000000000000" pitchFamily="2" charset="2"/>
              <a:buChar char="Ø"/>
            </a:pPr>
            <a:r>
              <a:rPr lang="en-US" sz="2200" dirty="0"/>
              <a:t>RELIABILITY OF INFORMATION: ACI information is validated by an independent verificator (SGS</a:t>
            </a:r>
            <a:r>
              <a:rPr lang="en-US" sz="2200" dirty="0" smtClean="0"/>
              <a:t>).</a:t>
            </a:r>
          </a:p>
          <a:p>
            <a:pPr algn="l" rtl="0">
              <a:buFont typeface="Wingdings" panose="05000000000000000000" pitchFamily="2" charset="2"/>
              <a:buChar char="Ø"/>
            </a:pPr>
            <a:r>
              <a:rPr lang="en-US" sz="2200" dirty="0"/>
              <a:t>FRAUD DETECTION: documentary cross-checking and risk assessment through Profiler</a:t>
            </a:r>
            <a:r>
              <a:rPr lang="en-US" sz="2200" dirty="0" smtClean="0"/>
              <a:t>®.</a:t>
            </a:r>
          </a:p>
          <a:p>
            <a:pPr algn="l" rtl="0">
              <a:buFont typeface="Wingdings" panose="05000000000000000000" pitchFamily="2" charset="2"/>
              <a:buChar char="Ø"/>
            </a:pPr>
            <a:endParaRPr lang="en-US" dirty="0"/>
          </a:p>
          <a:p>
            <a:pPr algn="l" rtl="0">
              <a:buFont typeface="+mj-lt"/>
              <a:buAutoNum type="arabicPeriod"/>
            </a:pPr>
            <a:endParaRPr lang="he-IL" dirty="0"/>
          </a:p>
        </p:txBody>
      </p:sp>
    </p:spTree>
    <p:extLst>
      <p:ext uri="{BB962C8B-B14F-4D97-AF65-F5344CB8AC3E}">
        <p14:creationId xmlns:p14="http://schemas.microsoft.com/office/powerpoint/2010/main" val="2822016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How to prepare for ACI</a:t>
            </a:r>
          </a:p>
        </p:txBody>
      </p:sp>
      <p:sp>
        <p:nvSpPr>
          <p:cNvPr id="3" name="Content Placeholder 2"/>
          <p:cNvSpPr>
            <a:spLocks noGrp="1"/>
          </p:cNvSpPr>
          <p:nvPr>
            <p:ph idx="1"/>
          </p:nvPr>
        </p:nvSpPr>
        <p:spPr>
          <a:xfrm>
            <a:off x="1154954" y="2603499"/>
            <a:ext cx="8825659" cy="3910511"/>
          </a:xfrm>
        </p:spPr>
        <p:txBody>
          <a:bodyPr/>
          <a:lstStyle/>
          <a:p>
            <a:pPr algn="l" rtl="0"/>
            <a:r>
              <a:rPr lang="en-US" dirty="0"/>
              <a:t>The Egyptian importer register on the online portal www.nafeza.gov.eg</a:t>
            </a:r>
          </a:p>
          <a:p>
            <a:pPr algn="l" rtl="0"/>
            <a:r>
              <a:rPr lang="en-US" dirty="0"/>
              <a:t>Obtain the electronic signature pad from competent authorities to access </a:t>
            </a:r>
            <a:r>
              <a:rPr lang="en-US" dirty="0" err="1" smtClean="0"/>
              <a:t>Nafeza</a:t>
            </a:r>
            <a:r>
              <a:rPr lang="en-US" dirty="0" smtClean="0"/>
              <a:t>.</a:t>
            </a:r>
            <a:endParaRPr lang="en-US" dirty="0"/>
          </a:p>
          <a:p>
            <a:pPr algn="l" rtl="0"/>
            <a:r>
              <a:rPr lang="en-US" dirty="0"/>
              <a:t>List advance cargo data and acquire ACID prior to the start of import </a:t>
            </a:r>
            <a:r>
              <a:rPr lang="en-US" dirty="0" smtClean="0"/>
              <a:t>operations.</a:t>
            </a:r>
            <a:endParaRPr lang="en-US" dirty="0"/>
          </a:p>
          <a:p>
            <a:pPr algn="l" rtl="0"/>
            <a:r>
              <a:rPr lang="en-US" dirty="0"/>
              <a:t>Submit cargo data and documents (commercial invoice and final or initial bill of lading) prior to </a:t>
            </a:r>
            <a:r>
              <a:rPr lang="en-US" dirty="0" smtClean="0"/>
              <a:t>shipment.</a:t>
            </a:r>
            <a:endParaRPr lang="en-US" dirty="0"/>
          </a:p>
          <a:p>
            <a:pPr algn="l" rtl="0"/>
            <a:r>
              <a:rPr lang="en-US" dirty="0"/>
              <a:t>Notify overseas exporters dealing with electronic invoice to send all shipment documents to (</a:t>
            </a:r>
            <a:r>
              <a:rPr lang="en-US" dirty="0" err="1"/>
              <a:t>Nafeza</a:t>
            </a:r>
            <a:r>
              <a:rPr lang="en-US" dirty="0"/>
              <a:t>) platform through supply chain networks using Block-chain technology - upon vessel’s departure from the port of export </a:t>
            </a:r>
            <a:r>
              <a:rPr lang="en-US" dirty="0" smtClean="0"/>
              <a:t>.</a:t>
            </a:r>
            <a:endParaRPr lang="en-US" dirty="0"/>
          </a:p>
          <a:p>
            <a:pPr algn="l" rtl="0"/>
            <a:endParaRPr lang="he-IL" dirty="0"/>
          </a:p>
        </p:txBody>
      </p:sp>
    </p:spTree>
    <p:extLst>
      <p:ext uri="{BB962C8B-B14F-4D97-AF65-F5344CB8AC3E}">
        <p14:creationId xmlns:p14="http://schemas.microsoft.com/office/powerpoint/2010/main" val="61700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Main Process </a:t>
            </a:r>
            <a:endParaRPr lang="he-IL" dirty="0"/>
          </a:p>
        </p:txBody>
      </p:sp>
      <p:pic>
        <p:nvPicPr>
          <p:cNvPr id="4" name="Content Placeholder 3"/>
          <p:cNvPicPr>
            <a:picLocks noGrp="1" noChangeAspect="1"/>
          </p:cNvPicPr>
          <p:nvPr>
            <p:ph idx="1"/>
          </p:nvPr>
        </p:nvPicPr>
        <p:blipFill>
          <a:blip r:embed="rId2"/>
          <a:stretch>
            <a:fillRect/>
          </a:stretch>
        </p:blipFill>
        <p:spPr>
          <a:xfrm>
            <a:off x="2194559" y="1584960"/>
            <a:ext cx="6574971" cy="5154704"/>
          </a:xfrm>
          <a:prstGeom prst="rect">
            <a:avLst/>
          </a:prstGeom>
        </p:spPr>
      </p:pic>
    </p:spTree>
    <p:extLst>
      <p:ext uri="{BB962C8B-B14F-4D97-AF65-F5344CB8AC3E}">
        <p14:creationId xmlns:p14="http://schemas.microsoft.com/office/powerpoint/2010/main" val="2874331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Exporters need to do??</a:t>
            </a:r>
            <a:endParaRPr lang="he-IL" dirty="0"/>
          </a:p>
        </p:txBody>
      </p:sp>
      <p:sp>
        <p:nvSpPr>
          <p:cNvPr id="3" name="Content Placeholder 2"/>
          <p:cNvSpPr>
            <a:spLocks noGrp="1"/>
          </p:cNvSpPr>
          <p:nvPr>
            <p:ph idx="1"/>
          </p:nvPr>
        </p:nvSpPr>
        <p:spPr/>
        <p:txBody>
          <a:bodyPr/>
          <a:lstStyle/>
          <a:p>
            <a:pPr algn="l" rtl="0"/>
            <a:r>
              <a:rPr lang="en-US" b="1" i="1" u="sng" dirty="0" smtClean="0"/>
              <a:t>Pre-registration steps:</a:t>
            </a:r>
          </a:p>
          <a:p>
            <a:pPr algn="l" rtl="0">
              <a:buFont typeface="Courier New" panose="02070309020205020404" pitchFamily="49" charset="0"/>
              <a:buChar char="o"/>
            </a:pPr>
            <a:r>
              <a:rPr lang="en-US" dirty="0" smtClean="0"/>
              <a:t>Pro Forma Invoice. </a:t>
            </a:r>
          </a:p>
          <a:p>
            <a:pPr algn="l" rtl="0">
              <a:buFont typeface="Courier New" panose="02070309020205020404" pitchFamily="49" charset="0"/>
              <a:buChar char="o"/>
            </a:pPr>
            <a:r>
              <a:rPr lang="en-US" dirty="0" smtClean="0"/>
              <a:t>Fill in the basic data of the importer and exporter.</a:t>
            </a:r>
          </a:p>
          <a:p>
            <a:pPr algn="l" rtl="0">
              <a:buFont typeface="Courier New" panose="02070309020205020404" pitchFamily="49" charset="0"/>
              <a:buChar char="o"/>
            </a:pPr>
            <a:r>
              <a:rPr lang="en-US" dirty="0" smtClean="0"/>
              <a:t>They will receive a 19 digit number (ACID).</a:t>
            </a:r>
          </a:p>
          <a:p>
            <a:pPr algn="l" rtl="0">
              <a:buFont typeface="Courier New" panose="02070309020205020404" pitchFamily="49" charset="0"/>
              <a:buChar char="o"/>
            </a:pPr>
            <a:r>
              <a:rPr lang="en-US" dirty="0" smtClean="0"/>
              <a:t>This ACID number will be sent to the importer who sends it to the carrier to put it in the documents on the Cargo X which has coordination with the Customs which will either approve or disapprove it. </a:t>
            </a:r>
          </a:p>
          <a:p>
            <a:pPr algn="l" rtl="0">
              <a:buFont typeface="Courier New" panose="02070309020205020404" pitchFamily="49" charset="0"/>
              <a:buChar char="o"/>
            </a:pPr>
            <a:r>
              <a:rPr lang="en-US" dirty="0" smtClean="0"/>
              <a:t>When the goods are received the customs declaration is registered in the name of the person who has delivery permission.</a:t>
            </a:r>
          </a:p>
        </p:txBody>
      </p:sp>
    </p:spTree>
    <p:extLst>
      <p:ext uri="{BB962C8B-B14F-4D97-AF65-F5344CB8AC3E}">
        <p14:creationId xmlns:p14="http://schemas.microsoft.com/office/powerpoint/2010/main" val="4257138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dirty="0"/>
          </a:p>
        </p:txBody>
      </p:sp>
      <p:sp>
        <p:nvSpPr>
          <p:cNvPr id="3" name="Content Placeholder 2"/>
          <p:cNvSpPr>
            <a:spLocks noGrp="1"/>
          </p:cNvSpPr>
          <p:nvPr>
            <p:ph idx="1"/>
          </p:nvPr>
        </p:nvSpPr>
        <p:spPr/>
        <p:txBody>
          <a:bodyPr>
            <a:normAutofit lnSpcReduction="10000"/>
          </a:bodyPr>
          <a:lstStyle/>
          <a:p>
            <a:pPr algn="l" rtl="0">
              <a:buFont typeface="Courier New" panose="02070309020205020404" pitchFamily="49" charset="0"/>
              <a:buChar char="o"/>
            </a:pPr>
            <a:r>
              <a:rPr lang="en-US" dirty="0" smtClean="0"/>
              <a:t>Within 48 hours the ACID number will be created and its valid for only 3 months (90 days), and if it wasn’t used a new ACID should be created again and also it’s validity will be 3 months only. </a:t>
            </a:r>
          </a:p>
          <a:p>
            <a:pPr algn="l" rtl="0">
              <a:buFont typeface="Courier New" panose="02070309020205020404" pitchFamily="49" charset="0"/>
              <a:buChar char="o"/>
            </a:pPr>
            <a:r>
              <a:rPr lang="en-US" dirty="0" smtClean="0"/>
              <a:t>In most cases the ACID number will be delivered with no problems as the data of the importer and exporter and the commodity is already registered and this is considered a preliminary approval for importation. </a:t>
            </a:r>
          </a:p>
          <a:p>
            <a:pPr algn="l" rtl="0">
              <a:buFont typeface="Courier New" panose="02070309020205020404" pitchFamily="49" charset="0"/>
              <a:buChar char="o"/>
            </a:pPr>
            <a:r>
              <a:rPr lang="en-US" dirty="0" smtClean="0"/>
              <a:t>Which means that the importer is already registered in the custom’s database. </a:t>
            </a:r>
          </a:p>
          <a:p>
            <a:pPr algn="l" rtl="0">
              <a:buFont typeface="Courier New" panose="02070309020205020404" pitchFamily="49" charset="0"/>
              <a:buChar char="o"/>
            </a:pPr>
            <a:r>
              <a:rPr lang="en-US" dirty="0" smtClean="0"/>
              <a:t>In this case the exporter is allowed to export to Egypt through as he is approved via the Egyptian Ministry of Trade and Industry and the commodity is allowed to enter Egypt. </a:t>
            </a:r>
          </a:p>
          <a:p>
            <a:pPr algn="l" rtl="0">
              <a:buFont typeface="Courier New" panose="02070309020205020404" pitchFamily="49" charset="0"/>
              <a:buChar char="o"/>
            </a:pPr>
            <a:endParaRPr lang="he-IL" dirty="0"/>
          </a:p>
        </p:txBody>
      </p:sp>
    </p:spTree>
    <p:extLst>
      <p:ext uri="{BB962C8B-B14F-4D97-AF65-F5344CB8AC3E}">
        <p14:creationId xmlns:p14="http://schemas.microsoft.com/office/powerpoint/2010/main" val="4294036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TM02900722[[fn=Ion Boardroom]]</Template>
  <TotalTime>91</TotalTime>
  <Words>896</Words>
  <Application>Microsoft Office PowerPoint</Application>
  <PresentationFormat>מסך רחב</PresentationFormat>
  <Paragraphs>58</Paragraphs>
  <Slides>15</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15</vt:i4>
      </vt:variant>
    </vt:vector>
  </HeadingPairs>
  <TitlesOfParts>
    <vt:vector size="22" baseType="lpstr">
      <vt:lpstr>Arial</vt:lpstr>
      <vt:lpstr>Century Gothic</vt:lpstr>
      <vt:lpstr>Courier New</vt:lpstr>
      <vt:lpstr>Times New Roman</vt:lpstr>
      <vt:lpstr>Wingdings</vt:lpstr>
      <vt:lpstr>Wingdings 3</vt:lpstr>
      <vt:lpstr>Ion Boardroom</vt:lpstr>
      <vt:lpstr>ACI    </vt:lpstr>
      <vt:lpstr>What is ACI ..</vt:lpstr>
      <vt:lpstr>Who does ACI impact? </vt:lpstr>
      <vt:lpstr>The Service..</vt:lpstr>
      <vt:lpstr>Why ACI ?</vt:lpstr>
      <vt:lpstr>How to prepare for ACI</vt:lpstr>
      <vt:lpstr>The Main Process </vt:lpstr>
      <vt:lpstr>What Exporters need to do??</vt:lpstr>
      <vt:lpstr>מצגת של PowerPoint</vt:lpstr>
      <vt:lpstr>CargoX</vt:lpstr>
      <vt:lpstr>Cargo X Platform Sign up</vt:lpstr>
      <vt:lpstr>Data and Document Upload</vt:lpstr>
      <vt:lpstr>What is Block-chain Technology? </vt:lpstr>
      <vt:lpstr>How the Block-chain Technology works</vt:lpstr>
      <vt:lpstr>מצגת של PowerPoint</vt:lpstr>
    </vt:vector>
  </TitlesOfParts>
  <Company>MFA.GOV.IL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ACI</dc:title>
  <dc:creator>kh-economy</dc:creator>
  <cp:lastModifiedBy>Yonat Keren - Chamber of Commerce</cp:lastModifiedBy>
  <cp:revision>11</cp:revision>
  <dcterms:created xsi:type="dcterms:W3CDTF">2021-09-07T20:22:26Z</dcterms:created>
  <dcterms:modified xsi:type="dcterms:W3CDTF">2021-10-03T09:51:58Z</dcterms:modified>
</cp:coreProperties>
</file>