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5"/>
    <p:sldMasterId id="2147483660" r:id="rId6"/>
    <p:sldMasterId id="2147483673" r:id="rId7"/>
  </p:sldMasterIdLst>
  <p:notesMasterIdLst>
    <p:notesMasterId r:id="rId17"/>
  </p:notesMasterIdLst>
  <p:sldIdLst>
    <p:sldId id="258" r:id="rId8"/>
    <p:sldId id="376" r:id="rId9"/>
    <p:sldId id="378" r:id="rId10"/>
    <p:sldId id="384" r:id="rId11"/>
    <p:sldId id="381" r:id="rId12"/>
    <p:sldId id="382" r:id="rId13"/>
    <p:sldId id="383" r:id="rId14"/>
    <p:sldId id="385" r:id="rId15"/>
    <p:sldId id="312" r:id="rId16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סגנון ביניים 4 - הדגשה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1E4AEA4-8DFA-4A89-87EB-49C32662AFE0}" styleName="סגנון ביניים 2 - הדגשה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2838BEF-8BB2-4498-84A7-C5851F593DF1}" styleName="סגנון ביניים 4 - הדגשה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סגנון ביניים 4 - הדגשה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>
      <p:cViewPr varScale="1">
        <p:scale>
          <a:sx n="88" d="100"/>
          <a:sy n="88" d="100"/>
        </p:scale>
        <p:origin x="133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24F5A44-98E3-42D7-A32E-830FCA8E0BA9}" type="datetimeFigureOut">
              <a:rPr lang="he-IL" smtClean="0"/>
              <a:t>ו'/אדר א/תשע"ט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96F49E0-CFEB-475D-826E-939712CE0D2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42851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7F16D4-FB78-4B4C-BA54-F91A946EBCCD}" type="slidenum">
              <a:rPr lang="he-IL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568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7F16D4-FB78-4B4C-BA54-F91A946EBCCD}" type="slidenum">
              <a:rPr lang="he-IL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500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7F16D4-FB78-4B4C-BA54-F91A946EBCCD}" type="slidenum">
              <a:rPr lang="he-IL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4306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97F16D4-FB78-4B4C-BA54-F91A946EBCCD}" type="slidenum">
              <a:rPr lang="he-IL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465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1pPr>
            <a:lvl2pPr marL="748225" indent="-287779" eaLnBrk="0" hangingPunct="0">
              <a:defRPr sz="32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2pPr>
            <a:lvl3pPr marL="1151115" indent="-230223" eaLnBrk="0" hangingPunct="0">
              <a:defRPr sz="32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3pPr>
            <a:lvl4pPr marL="1611561" indent="-230223" eaLnBrk="0" hangingPunct="0">
              <a:defRPr sz="32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4pPr>
            <a:lvl5pPr marL="2072008" indent="-230223" eaLnBrk="0" hangingPunct="0">
              <a:defRPr sz="32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5pPr>
            <a:lvl6pPr marL="2532454" indent="-23022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6pPr>
            <a:lvl7pPr marL="2992900" indent="-23022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7pPr>
            <a:lvl8pPr marL="3453346" indent="-23022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8pPr>
            <a:lvl9pPr marL="3913792" indent="-230223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 eaLnBrk="1" hangingPunct="1"/>
            <a:fld id="{BAB93637-1EFD-497A-85DC-499406385521}" type="slidenum">
              <a:rPr lang="he-IL" sz="1200">
                <a:solidFill>
                  <a:srgbClr val="000000"/>
                </a:solidFill>
              </a:rPr>
              <a:pPr eaLnBrk="1" hangingPunct="1"/>
              <a:t>9</a:t>
            </a:fld>
            <a:endParaRPr lang="en-US" sz="1200">
              <a:solidFill>
                <a:srgbClr val="000000"/>
              </a:solidFill>
            </a:endParaRPr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24255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D823-25DF-40AF-8750-B57D45F158CC}" type="datetimeFigureOut">
              <a:rPr lang="he-IL" smtClean="0"/>
              <a:t>ו'/אדר א/תשע"ט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BEA24-4B25-45C6-AE95-3A329E5D35C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55673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D823-25DF-40AF-8750-B57D45F158CC}" type="datetimeFigureOut">
              <a:rPr lang="he-IL" smtClean="0"/>
              <a:t>ו'/אדר א/תשע"ט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BEA24-4B25-45C6-AE95-3A329E5D35C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74578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D823-25DF-40AF-8750-B57D45F158CC}" type="datetimeFigureOut">
              <a:rPr lang="he-IL" smtClean="0"/>
              <a:t>ו'/אדר א/תשע"ט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BEA24-4B25-45C6-AE95-3A329E5D35C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77426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D823-25DF-40AF-8750-B57D45F158CC}" type="datetimeFigureOut">
              <a:rPr lang="he-IL" smtClean="0"/>
              <a:t>ו'/אדר א/תשע"ט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BEA24-4B25-45C6-AE95-3A329E5D35C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82312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D823-25DF-40AF-8750-B57D45F158CC}" type="datetimeFigureOut">
              <a:rPr lang="he-IL" smtClean="0"/>
              <a:t>ו'/אדר א/תשע"ט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BEA24-4B25-45C6-AE95-3A329E5D35C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23067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D823-25DF-40AF-8750-B57D45F158CC}" type="datetimeFigureOut">
              <a:rPr lang="he-IL" smtClean="0"/>
              <a:t>ו'/אדר א/תשע"ט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BEA24-4B25-45C6-AE95-3A329E5D35C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7530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D823-25DF-40AF-8750-B57D45F158CC}" type="datetimeFigureOut">
              <a:rPr lang="he-IL" smtClean="0"/>
              <a:t>ו'/אדר א/תשע"ט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BEA24-4B25-45C6-AE95-3A329E5D35C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90848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D823-25DF-40AF-8750-B57D45F158CC}" type="datetimeFigureOut">
              <a:rPr lang="he-IL" smtClean="0"/>
              <a:t>ו'/אדר א/תשע"ט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BEA24-4B25-45C6-AE95-3A329E5D35C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11972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D823-25DF-40AF-8750-B57D45F158CC}" type="datetimeFigureOut">
              <a:rPr lang="he-IL" smtClean="0"/>
              <a:t>ו'/אדר א/תשע"ט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BEA24-4B25-45C6-AE95-3A329E5D35C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78866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D823-25DF-40AF-8750-B57D45F158CC}" type="datetimeFigureOut">
              <a:rPr lang="he-IL" smtClean="0"/>
              <a:t>ו'/אדר א/תשע"ט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BEA24-4B25-45C6-AE95-3A329E5D35C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23906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4D823-25DF-40AF-8750-B57D45F158CC}" type="datetimeFigureOut">
              <a:rPr lang="he-IL" smtClean="0"/>
              <a:t>ו'/אדר א/תשע"ט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BEA24-4B25-45C6-AE95-3A329E5D35C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254592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0" y="762000"/>
            <a:ext cx="5111675" cy="2667000"/>
          </a:xfrm>
        </p:spPr>
        <p:txBody>
          <a:bodyPr/>
          <a:lstStyle>
            <a:lvl1pPr algn="r" rtl="1">
              <a:defRPr sz="36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79912" y="3717032"/>
            <a:ext cx="5105400" cy="2133600"/>
          </a:xfrm>
        </p:spPr>
        <p:txBody>
          <a:bodyPr/>
          <a:lstStyle>
            <a:lvl1pPr marL="0" indent="0" algn="r" rtl="1">
              <a:buNone/>
              <a:defRPr sz="2400"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5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>
              <a:defRPr/>
            </a:pPr>
            <a:fld id="{F8ECD1A0-096C-4028-A48D-B44DAFC718DE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9792" y="5085184"/>
            <a:ext cx="3319462" cy="700087"/>
          </a:xfrm>
        </p:spPr>
        <p:txBody>
          <a:bodyPr/>
          <a:lstStyle>
            <a:lvl1pPr>
              <a:defRPr sz="105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5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>
              <a:defRPr/>
            </a:pPr>
            <a:fld id="{A3806F51-B0CF-422E-81ED-8398EDEC5C0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11234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325D44-EF5E-40B2-9607-6B11B9DECF47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ו'/אדר א/תשע"ט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>
                <a:solidFill>
                  <a:prstClr val="black">
                    <a:tint val="75000"/>
                  </a:prstClr>
                </a:solidFill>
              </a:rPr>
              <a:t>כינוס יו"ר וועדות - דצמבר 2009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CF9AC8-23FF-424D-AE96-A92C40998A40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22763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29979-E6C0-4C50-A4B7-926720A5AEC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C5CA4-1DB2-4528-B6BB-D657DCA1FE2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5023476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D17CD-10F3-442D-8E8F-D05E2DA22628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1B8C8-1C83-4409-9685-5557B004680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792552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065BA-F0D2-4874-B34D-FF8334CC019E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ו'/אדר א/תשע"ט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>
                <a:solidFill>
                  <a:prstClr val="black">
                    <a:tint val="75000"/>
                  </a:prstClr>
                </a:solidFill>
              </a:rPr>
              <a:t>כינוס יו"ר וועדות - דצמבר 2009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28DBD-45A1-4F99-9D9E-D79659E81193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7125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4E3A0D-6B12-4D12-894A-89E5E2E89D14}" type="datetimeFigureOut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ו'/אדר א/תשע"ט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e-IL">
                <a:solidFill>
                  <a:prstClr val="black">
                    <a:tint val="75000"/>
                  </a:prstClr>
                </a:solidFill>
              </a:rPr>
              <a:t>כינוס יו"ר וועדות - דצמבר 2009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505F3-0756-48D8-8932-03EE6E185B74}" type="slidenum">
              <a:rPr lang="he-IL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89983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8487" y="86958"/>
            <a:ext cx="3236913" cy="1162050"/>
          </a:xfrm>
        </p:spPr>
        <p:txBody>
          <a:bodyPr anchor="b"/>
          <a:lstStyle>
            <a:lvl1pPr algn="r" rtl="1">
              <a:defRPr sz="16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3850" y="1371600"/>
            <a:ext cx="3968750" cy="490907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78487" y="1371600"/>
            <a:ext cx="3236913" cy="4913603"/>
          </a:xfrm>
        </p:spPr>
        <p:txBody>
          <a:bodyPr/>
          <a:lstStyle>
            <a:lvl1pPr marL="0" indent="0">
              <a:buNone/>
              <a:defRPr sz="11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599E650D-EA56-4E97-B84F-E87EF31620C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1B724B17-4ADB-4C05-9042-298DB64CDED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794243"/>
      </p:ext>
    </p:extLst>
  </p:cSld>
  <p:clrMapOvr>
    <a:masterClrMapping/>
  </p:clrMapOvr>
  <p:hf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4800600"/>
            <a:ext cx="5486400" cy="566738"/>
          </a:xfrm>
        </p:spPr>
        <p:txBody>
          <a:bodyPr anchor="b"/>
          <a:lstStyle>
            <a:lvl1pPr algn="r" rtl="1">
              <a:defRPr sz="1600" b="1">
                <a:solidFill>
                  <a:schemeClr val="tx1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14600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e-IL" noProof="0" smtClean="0"/>
              <a:t>לחץ על הסמל כדי להוסיף תמונה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4600" y="5367338"/>
            <a:ext cx="5486400" cy="804862"/>
          </a:xfrm>
        </p:spPr>
        <p:txBody>
          <a:bodyPr/>
          <a:lstStyle>
            <a:lvl1pPr marL="0" indent="0">
              <a:buNone/>
              <a:defRPr sz="11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BBB265A0-D584-407D-80BF-591CB208713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B3D5B8E-B897-4168-9859-9FBEB03AD5F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177494"/>
      </p:ext>
    </p:extLst>
  </p:cSld>
  <p:clrMapOvr>
    <a:masterClrMapping/>
  </p:clrMapOvr>
  <p:hf hd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400" y="1403874"/>
            <a:ext cx="7239000" cy="48768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FAB6E-3991-4158-B0FF-F37D29E0051F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DE5EE-ABDE-45EF-ADCF-D89140814F8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005756"/>
      </p:ext>
    </p:extLst>
  </p:cSld>
  <p:clrMapOvr>
    <a:masterClrMapping/>
  </p:clrMapOvr>
  <p:hf hd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371600"/>
            <a:ext cx="5791200" cy="49530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DB381-4011-4E67-8D11-6484AB3EF570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DD91B-36CF-469F-B2A0-491D41DE7D3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124061"/>
      </p:ext>
    </p:extLst>
  </p:cSld>
  <p:clrMapOvr>
    <a:masterClrMapping/>
  </p:clrMapOvr>
  <p:hf hd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כותרת אנכית וטקסט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298452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תוכן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381750"/>
            <a:ext cx="9144000" cy="476250"/>
          </a:xfrm>
        </p:spPr>
        <p:txBody>
          <a:bodyPr/>
          <a:lstStyle>
            <a:lvl1pPr>
              <a:spcBef>
                <a:spcPct val="20000"/>
              </a:spcBef>
              <a:buFont typeface="Times New Roman" pitchFamily="18" charset="0"/>
              <a:buChar char="•"/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r>
              <a:rPr lang="he-IL"/>
              <a:t>כינוס יו"ר וועדות - דצמבר 2009</a:t>
            </a:r>
            <a:endParaRPr lang="en-US"/>
          </a:p>
        </p:txBody>
      </p:sp>
      <p:sp>
        <p:nvSpPr>
          <p:cNvPr id="4" name="Rectangle 2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0" y="6524625"/>
            <a:ext cx="2268538" cy="333375"/>
          </a:xfrm>
        </p:spPr>
        <p:txBody>
          <a:bodyPr/>
          <a:lstStyle>
            <a:lvl1pPr>
              <a:spcBef>
                <a:spcPct val="20000"/>
              </a:spcBef>
              <a:buFont typeface="Times New Roman" pitchFamily="18" charset="0"/>
              <a:buChar char="•"/>
              <a:defRPr>
                <a:solidFill>
                  <a:prstClr val="black"/>
                </a:solidFill>
              </a:defRPr>
            </a:lvl1pPr>
          </a:lstStyle>
          <a:p>
            <a:pPr>
              <a:defRPr/>
            </a:pPr>
            <a:fld id="{EC06C8E2-2641-406B-B53C-AEE404B795B9}" type="slidenum">
              <a:rPr lang="he-IL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5502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0" y="762000"/>
            <a:ext cx="5111675" cy="2667000"/>
          </a:xfrm>
        </p:spPr>
        <p:txBody>
          <a:bodyPr/>
          <a:lstStyle>
            <a:lvl1pPr algn="r" rtl="1">
              <a:defRPr sz="36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79912" y="3717032"/>
            <a:ext cx="5105400" cy="2133600"/>
          </a:xfrm>
        </p:spPr>
        <p:txBody>
          <a:bodyPr/>
          <a:lstStyle>
            <a:lvl1pPr marL="0" indent="0" algn="r" rtl="1">
              <a:buNone/>
              <a:defRPr sz="2400"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>
              <a:defRPr/>
            </a:pPr>
            <a:fld id="{2F687CEF-0EC5-4171-A445-D65E25A289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92643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>
              <a:defRPr/>
            </a:pPr>
            <a:fld id="{2F687CEF-0EC5-4171-A445-D65E25A289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961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8637"/>
            <a:ext cx="4267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dirty="0" smtClean="0"/>
              <a:t>לחץ כדי לערוך סגנונות טקסט של תבנית בסיס</a:t>
            </a:r>
          </a:p>
          <a:p>
            <a:pPr lvl="1"/>
            <a:r>
              <a:rPr lang="he-IL" dirty="0" smtClean="0"/>
              <a:t>רמה שנייה</a:t>
            </a:r>
          </a:p>
          <a:p>
            <a:pPr lvl="2"/>
            <a:r>
              <a:rPr lang="he-IL" dirty="0" smtClean="0"/>
              <a:t>רמה שלישית</a:t>
            </a:r>
          </a:p>
          <a:p>
            <a:pPr lvl="3"/>
            <a:r>
              <a:rPr lang="he-IL" dirty="0" smtClean="0"/>
              <a:t>רמה רביעית</a:t>
            </a:r>
          </a:p>
          <a:p>
            <a:pPr lvl="4"/>
            <a:r>
              <a:rPr lang="he-IL" dirty="0" smtClean="0"/>
              <a:t>רמה חמישית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C5CA4-1DB2-4528-B6BB-D657DCA1FE2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79247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733550"/>
            <a:ext cx="4268788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2373312"/>
            <a:ext cx="4268788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33550"/>
            <a:ext cx="4270375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73312"/>
            <a:ext cx="4270375" cy="39512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>
              <a:defRPr/>
            </a:pPr>
            <a:fld id="{2F687CEF-0EC5-4171-A445-D65E25A289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63639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>
              <a:defRPr/>
            </a:pPr>
            <a:fld id="{2F687CEF-0EC5-4171-A445-D65E25A289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3616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>
              <a:defRPr/>
            </a:pPr>
            <a:fld id="{2F687CEF-0EC5-4171-A445-D65E25A289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370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78487" y="86958"/>
            <a:ext cx="3236913" cy="1162050"/>
          </a:xfrm>
        </p:spPr>
        <p:txBody>
          <a:bodyPr anchor="b"/>
          <a:lstStyle>
            <a:lvl1pPr algn="r" rtl="1">
              <a:defRPr sz="16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3850" y="1371600"/>
            <a:ext cx="3968750" cy="490907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78487" y="1371600"/>
            <a:ext cx="3236913" cy="4913603"/>
          </a:xfrm>
        </p:spPr>
        <p:txBody>
          <a:bodyPr/>
          <a:lstStyle>
            <a:lvl1pPr marL="0" indent="0">
              <a:buNone/>
              <a:defRPr sz="11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4313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99E650D-EA56-4E97-B84F-E87EF31620C9}" type="datetimeFigureOut">
              <a:rPr lang="en-US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2/11/2019</a:t>
            </a:fld>
            <a:endParaRPr lang="en-US">
              <a:solidFill>
                <a:prstClr val="black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1B724B17-4ADB-4C05-9042-298DB64CDED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01568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4800600"/>
            <a:ext cx="5486400" cy="566738"/>
          </a:xfrm>
        </p:spPr>
        <p:txBody>
          <a:bodyPr anchor="b"/>
          <a:lstStyle>
            <a:lvl1pPr algn="r" rtl="1">
              <a:defRPr sz="1600" b="1">
                <a:solidFill>
                  <a:schemeClr val="tx1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14600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e-IL" noProof="0" smtClean="0"/>
              <a:t>לחץ על הסמל כדי להוסיף תמונה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4600" y="5367338"/>
            <a:ext cx="5486400" cy="804862"/>
          </a:xfrm>
        </p:spPr>
        <p:txBody>
          <a:bodyPr/>
          <a:lstStyle>
            <a:lvl1pPr marL="0" indent="0">
              <a:buNone/>
              <a:defRPr sz="11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>
              <a:defRPr/>
            </a:pPr>
            <a:fld id="{2F687CEF-0EC5-4171-A445-D65E25A289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33973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400" y="1403874"/>
            <a:ext cx="7239000" cy="48768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4313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28FAB6E-3991-4158-B0FF-F37D29E0051F}" type="datetimeFigureOut">
              <a:rPr lang="en-US" sz="320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2/11/2019</a:t>
            </a:fld>
            <a:endParaRPr lang="en-US" sz="3200">
              <a:solidFill>
                <a:prstClr val="black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DE5EE-ABDE-45EF-ADCF-D89140814F86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73209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0" y="1371600"/>
            <a:ext cx="18288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371600"/>
            <a:ext cx="5791200" cy="49530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4313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CADB381-4011-4E67-8D11-6484AB3EF570}" type="datetimeFigureOut">
              <a:rPr lang="en-US" sz="3200">
                <a:solidFill>
                  <a:prstClr val="black"/>
                </a:solidFill>
                <a:latin typeface="Times New Roman" pitchFamily="18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2/11/2019</a:t>
            </a:fld>
            <a:endParaRPr lang="en-US" sz="3200">
              <a:solidFill>
                <a:prstClr val="black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DD91B-36CF-469F-B2A0-491D41DE7D3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33538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כותרת אנכית וטקסט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10710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4D823-25DF-40AF-8750-B57D45F158CC}" type="datetimeFigureOut">
              <a:rPr lang="he-IL" smtClean="0"/>
              <a:t>ו'/אדר א/תשע"ט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BEA24-4B25-45C6-AE95-3A329E5D35C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68962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400" y="76200"/>
            <a:ext cx="7239000" cy="1143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he-IL" smtClean="0"/>
              <a:t>לחץ כדי לערוך סגנון כותרת של תבנית בסיס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28600" y="1403350"/>
            <a:ext cx="8686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4313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4DD990-E929-4205-B6D2-6FCE4F92FA9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2/11/2019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00338" y="6021388"/>
            <a:ext cx="3319462" cy="7000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863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687CEF-0EC5-4171-A445-D65E25A28970}" type="slidenum">
              <a:rPr lang="en-US">
                <a:solidFill>
                  <a:prstClr val="black">
                    <a:tint val="75000"/>
                  </a:prst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1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6021388"/>
            <a:ext cx="2487613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תמונה 8">
            <a:hlinkClick r:id="" action="ppaction://noaction"/>
          </p:cNvPr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0" t="812" r="5850" b="-2898"/>
          <a:stretch/>
        </p:blipFill>
        <p:spPr bwMode="auto">
          <a:xfrm>
            <a:off x="35496" y="36623"/>
            <a:ext cx="1319134" cy="130414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7562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hf hdr="0" dt="0"/>
  <p:txStyles>
    <p:titleStyle>
      <a:lvl1pPr algn="r" rtl="1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Tahoma" pitchFamily="34" charset="0"/>
          <a:ea typeface="Tahoma" pitchFamily="34" charset="0"/>
          <a:cs typeface="Tahoma" pitchFamily="34" charset="0"/>
        </a:defRPr>
      </a:lvl1pPr>
      <a:lvl2pPr algn="r" rtl="1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Tahoma" pitchFamily="34" charset="0"/>
          <a:cs typeface="Tahoma" pitchFamily="34" charset="0"/>
        </a:defRPr>
      </a:lvl2pPr>
      <a:lvl3pPr algn="r" rtl="1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Tahoma" pitchFamily="34" charset="0"/>
          <a:cs typeface="Tahoma" pitchFamily="34" charset="0"/>
        </a:defRPr>
      </a:lvl3pPr>
      <a:lvl4pPr algn="r" rtl="1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Tahoma" pitchFamily="34" charset="0"/>
          <a:cs typeface="Tahoma" pitchFamily="34" charset="0"/>
        </a:defRPr>
      </a:lvl4pPr>
      <a:lvl5pPr algn="r" rtl="1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Tahoma" pitchFamily="34" charset="0"/>
          <a:cs typeface="Tahoma" pitchFamily="34" charset="0"/>
        </a:defRPr>
      </a:lvl5pPr>
      <a:lvl6pPr marL="457200" algn="r" rtl="1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914400" algn="r" rtl="1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371600" algn="r" rtl="1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828800" algn="r" rtl="1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6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400" y="76200"/>
            <a:ext cx="7239000" cy="1143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he-IL" smtClean="0"/>
              <a:t>לחץ כדי לערוך סגנון כותרת של תבנית בסיס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28600" y="1403350"/>
            <a:ext cx="8686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</a:p>
        </p:txBody>
      </p:sp>
      <p:pic>
        <p:nvPicPr>
          <p:cNvPr id="18" name="תמונה 8">
            <a:hlinkClick r:id="" action="ppaction://noaction"/>
          </p:cNvPr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0" t="812" r="5850" b="-2898"/>
          <a:stretch/>
        </p:blipFill>
        <p:spPr bwMode="auto">
          <a:xfrm>
            <a:off x="35496" y="36623"/>
            <a:ext cx="1319134" cy="130414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9647" y="6285484"/>
            <a:ext cx="2060712" cy="57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6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tx1">
                    <a:tint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F687CEF-0EC5-4171-A445-D65E25A2897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162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r" rtl="1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Tahoma" pitchFamily="34" charset="0"/>
          <a:ea typeface="Tahoma" pitchFamily="34" charset="0"/>
          <a:cs typeface="Tahoma" pitchFamily="34" charset="0"/>
        </a:defRPr>
      </a:lvl1pPr>
      <a:lvl2pPr algn="r" rtl="1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Tahoma" pitchFamily="34" charset="0"/>
          <a:cs typeface="Tahoma" pitchFamily="34" charset="0"/>
        </a:defRPr>
      </a:lvl2pPr>
      <a:lvl3pPr algn="r" rtl="1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Tahoma" pitchFamily="34" charset="0"/>
          <a:cs typeface="Tahoma" pitchFamily="34" charset="0"/>
        </a:defRPr>
      </a:lvl3pPr>
      <a:lvl4pPr algn="r" rtl="1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Tahoma" pitchFamily="34" charset="0"/>
          <a:cs typeface="Tahoma" pitchFamily="34" charset="0"/>
        </a:defRPr>
      </a:lvl4pPr>
      <a:lvl5pPr algn="r" rtl="1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Tahoma" pitchFamily="34" charset="0"/>
          <a:cs typeface="Tahoma" pitchFamily="34" charset="0"/>
        </a:defRPr>
      </a:lvl5pPr>
      <a:lvl6pPr marL="457200" algn="r" rtl="1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914400" algn="r" rtl="1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371600" algn="r" rtl="1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828800" algn="r" rtl="1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6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&#1505;&#1512;&#1496;%20&#1499;&#1504;&#1505;.wmv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ecom.gov.il/voucherspa/input/380" TargetMode="Externa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oo.gl/1FyL9D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806F51-B0CF-422E-81ED-8398EDEC5C01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pic>
        <p:nvPicPr>
          <p:cNvPr id="2" name="Picture 2">
            <a:hlinkClick r:id="rId3" action="ppaction://hlinkfil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34"/>
            <a:ext cx="9144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מלבן 3"/>
          <p:cNvSpPr/>
          <p:nvPr/>
        </p:nvSpPr>
        <p:spPr>
          <a:xfrm>
            <a:off x="1835696" y="5350600"/>
            <a:ext cx="53285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he-IL" sz="36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cs typeface="Narkisim" pitchFamily="2" charset="-79"/>
              </a:rPr>
              <a:t>תיקוני מצהר – תשלומים</a:t>
            </a:r>
          </a:p>
          <a:p>
            <a:pPr algn="ctr" eaLnBrk="0" hangingPunct="0">
              <a:defRPr/>
            </a:pPr>
            <a:r>
              <a:rPr lang="he-IL" sz="36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  <a:cs typeface="Narkisim" pitchFamily="2" charset="-79"/>
              </a:rPr>
              <a:t>06/02/2019</a:t>
            </a:r>
            <a:endParaRPr lang="en-US" sz="3600" dirty="0">
              <a:solidFill>
                <a:schemeClr val="bg1"/>
              </a:solidFill>
              <a:cs typeface="Narkisim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262822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he-IL" sz="5400" dirty="0" smtClean="0"/>
          </a:p>
          <a:p>
            <a:pPr marL="0" indent="0" algn="ctr">
              <a:buNone/>
            </a:pPr>
            <a:r>
              <a:rPr lang="he-IL" sz="6600" dirty="0" smtClean="0"/>
              <a:t>תשלום אגרות </a:t>
            </a:r>
          </a:p>
          <a:p>
            <a:pPr marL="0" indent="0" algn="ctr">
              <a:buNone/>
            </a:pPr>
            <a:r>
              <a:rPr lang="he-IL" sz="6600" dirty="0" smtClean="0"/>
              <a:t>תיקון מצהר</a:t>
            </a:r>
            <a:endParaRPr lang="he-IL" sz="6600" dirty="0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e-IL" smtClean="0">
                <a:solidFill>
                  <a:prstClr val="black">
                    <a:tint val="75000"/>
                  </a:prstClr>
                </a:solidFill>
              </a:rPr>
              <a:t>כינוס יו"ר וועדות - דצמבר 2009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CF9AC8-23FF-424D-AE96-A92C40998A40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498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CF9AC8-23FF-424D-AE96-A92C40998A40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432520"/>
            <a:ext cx="8686800" cy="48768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50000"/>
              </a:lnSpc>
            </a:pPr>
            <a:r>
              <a:rPr lang="he-IL" sz="2000" dirty="0" smtClean="0">
                <a:cs typeface="+mn-cs"/>
              </a:rPr>
              <a:t>כתובת אתר התשלומים: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://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ecom.gov.il/voucherspa/input/380</a:t>
            </a:r>
            <a:endParaRPr lang="he-I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he-IL" sz="2000" dirty="0">
              <a:cs typeface="+mn-cs"/>
            </a:endParaRPr>
          </a:p>
        </p:txBody>
      </p:sp>
      <p:sp>
        <p:nvSpPr>
          <p:cNvPr id="6" name="כותרת 1"/>
          <p:cNvSpPr>
            <a:spLocks noGrp="1"/>
          </p:cNvSpPr>
          <p:nvPr>
            <p:ph type="title"/>
          </p:nvPr>
        </p:nvSpPr>
        <p:spPr>
          <a:xfrm>
            <a:off x="899592" y="76200"/>
            <a:ext cx="8015808" cy="1143000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he-IL" dirty="0" smtClean="0">
                <a:latin typeface="Arial" panose="020B0604020202020204" pitchFamily="34" charset="0"/>
                <a:cs typeface="Arial" panose="020B0604020202020204" pitchFamily="34" charset="0"/>
              </a:rPr>
              <a:t>אתר התשלומים</a:t>
            </a:r>
            <a:endParaRPr lang="he-I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תמונה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988840"/>
            <a:ext cx="9064221" cy="4842547"/>
          </a:xfrm>
          <a:prstGeom prst="rect">
            <a:avLst/>
          </a:prstGeom>
        </p:spPr>
      </p:pic>
      <p:sp>
        <p:nvSpPr>
          <p:cNvPr id="8" name="מציין מיקום תוכן 2"/>
          <p:cNvSpPr txBox="1">
            <a:spLocks/>
          </p:cNvSpPr>
          <p:nvPr/>
        </p:nvSpPr>
        <p:spPr bwMode="auto">
          <a:xfrm>
            <a:off x="228600" y="4715760"/>
            <a:ext cx="4223075" cy="1854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1400" dirty="0">
                <a:cs typeface="+mn-cs"/>
              </a:rPr>
              <a:t>יש לבחור </a:t>
            </a:r>
            <a:r>
              <a:rPr lang="he-IL" sz="1400" dirty="0">
                <a:cs typeface="+mn-cs"/>
              </a:rPr>
              <a:t>באפשרות הזדהות לפי מספר סוכן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Ø"/>
            </a:pPr>
            <a:endParaRPr lang="he-IL" dirty="0" smtClean="0">
              <a:cs typeface="+mn-cs"/>
            </a:endParaRPr>
          </a:p>
          <a:p>
            <a:pPr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1400" dirty="0" smtClean="0">
                <a:cs typeface="+mn-cs"/>
              </a:rPr>
              <a:t>יש </a:t>
            </a:r>
            <a:r>
              <a:rPr lang="he-IL" sz="1400" dirty="0">
                <a:cs typeface="+mn-cs"/>
              </a:rPr>
              <a:t>להזין מספר ח.פ של סוכן אנייה או משלח</a:t>
            </a:r>
          </a:p>
          <a:p>
            <a:pPr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1400" dirty="0">
                <a:cs typeface="+mn-cs"/>
              </a:rPr>
              <a:t>יש להזין אסמכתא – </a:t>
            </a:r>
            <a:r>
              <a:rPr lang="he-IL" sz="1400" dirty="0" smtClean="0">
                <a:cs typeface="+mn-cs"/>
              </a:rPr>
              <a:t>מספר </a:t>
            </a:r>
            <a:r>
              <a:rPr lang="he-IL" sz="1400" dirty="0">
                <a:cs typeface="+mn-cs"/>
              </a:rPr>
              <a:t>הוראת תשלום (9 ספרות) שקיבלתם לתשלום מהמכס והינה </a:t>
            </a:r>
            <a:r>
              <a:rPr lang="he-IL" sz="1400" dirty="0">
                <a:cs typeface="+mn-cs"/>
              </a:rPr>
              <a:t>בתוקף. </a:t>
            </a:r>
            <a:endParaRPr lang="he-IL" sz="1400" dirty="0" smtClean="0">
              <a:cs typeface="+mn-cs"/>
            </a:endParaRPr>
          </a:p>
          <a:p>
            <a:pPr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Ø"/>
            </a:pPr>
            <a:endParaRPr lang="he-IL" sz="1200" dirty="0" smtClean="0">
              <a:cs typeface="+mn-cs"/>
            </a:endParaRPr>
          </a:p>
          <a:p>
            <a:pPr>
              <a:buClr>
                <a:schemeClr val="bg2">
                  <a:lumMod val="50000"/>
                </a:schemeClr>
              </a:buClr>
              <a:buFont typeface="Wingdings" panose="05000000000000000000" pitchFamily="2" charset="2"/>
              <a:buChar char="Ø"/>
            </a:pPr>
            <a:r>
              <a:rPr lang="he-IL" sz="1400" dirty="0" smtClean="0">
                <a:cs typeface="+mn-cs"/>
              </a:rPr>
              <a:t>יש </a:t>
            </a:r>
            <a:r>
              <a:rPr lang="he-IL" sz="1400" dirty="0">
                <a:cs typeface="+mn-cs"/>
              </a:rPr>
              <a:t>ללחוץ על אישור בתחתית המסך</a:t>
            </a:r>
            <a:endParaRPr lang="he-IL" sz="1400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7005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CF9AC8-23FF-424D-AE96-A92C40998A40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כותרת 1"/>
          <p:cNvSpPr>
            <a:spLocks noGrp="1"/>
          </p:cNvSpPr>
          <p:nvPr>
            <p:ph type="title"/>
          </p:nvPr>
        </p:nvSpPr>
        <p:spPr>
          <a:xfrm>
            <a:off x="899592" y="76200"/>
            <a:ext cx="8015808" cy="1143000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he-IL" dirty="0" smtClean="0">
                <a:latin typeface="Arial" panose="020B0604020202020204" pitchFamily="34" charset="0"/>
                <a:cs typeface="Arial" panose="020B0604020202020204" pitchFamily="34" charset="0"/>
              </a:rPr>
              <a:t>אתר התשלומים</a:t>
            </a:r>
            <a:endParaRPr lang="he-I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תמונה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0768"/>
            <a:ext cx="9144000" cy="550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853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10913" y="1844675"/>
            <a:ext cx="8686800" cy="4876800"/>
          </a:xfrm>
        </p:spPr>
        <p:txBody>
          <a:bodyPr/>
          <a:lstStyle/>
          <a:p>
            <a:pPr marL="0" indent="0" algn="ctr">
              <a:buNone/>
            </a:pPr>
            <a:endParaRPr lang="he-IL" sz="2800" dirty="0" smtClean="0"/>
          </a:p>
          <a:p>
            <a:pPr marL="0" indent="0" algn="ctr">
              <a:buNone/>
            </a:pPr>
            <a:r>
              <a:rPr lang="he-IL" sz="6600" dirty="0" smtClean="0"/>
              <a:t>שאילתת </a:t>
            </a:r>
          </a:p>
          <a:p>
            <a:pPr marL="0" indent="0" algn="ctr">
              <a:buNone/>
            </a:pPr>
            <a:r>
              <a:rPr lang="he-IL" sz="6600" dirty="0" smtClean="0"/>
              <a:t>תשלומים</a:t>
            </a:r>
            <a:endParaRPr lang="he-IL" sz="6600" dirty="0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CF9AC8-23FF-424D-AE96-A92C40998A40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42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773863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2CF9AC8-23FF-424D-AE96-A92C40998A40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03647" y="116632"/>
            <a:ext cx="7632848" cy="1143000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he-IL" dirty="0" smtClean="0">
                <a:latin typeface="Arial" panose="020B0604020202020204" pitchFamily="34" charset="0"/>
                <a:cs typeface="Arial" panose="020B0604020202020204" pitchFamily="34" charset="0"/>
              </a:rPr>
              <a:t>שאילתת תשלומים</a:t>
            </a:r>
            <a:endParaRPr lang="he-I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504" y="1408366"/>
            <a:ext cx="8928991" cy="46805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he-IL" dirty="0">
                <a:solidFill>
                  <a:schemeClr val="tx1"/>
                </a:solidFill>
              </a:rPr>
              <a:t>לבעלי </a:t>
            </a:r>
            <a:r>
              <a:rPr lang="he-IL" b="1" dirty="0">
                <a:solidFill>
                  <a:schemeClr val="tx1"/>
                </a:solidFill>
              </a:rPr>
              <a:t>כרטיס חכם </a:t>
            </a:r>
            <a:r>
              <a:rPr lang="he-IL" dirty="0" smtClean="0">
                <a:solidFill>
                  <a:schemeClr val="tx1"/>
                </a:solidFill>
              </a:rPr>
              <a:t>בלבד: </a:t>
            </a:r>
            <a:r>
              <a:rPr lang="en-US" dirty="0" smtClean="0">
                <a:solidFill>
                  <a:schemeClr val="tx1"/>
                </a:solidFill>
                <a:hlinkClick r:id="rId3"/>
              </a:rPr>
              <a:t>https</a:t>
            </a:r>
            <a:r>
              <a:rPr lang="en-US" dirty="0">
                <a:solidFill>
                  <a:schemeClr val="tx1"/>
                </a:solidFill>
                <a:hlinkClick r:id="rId3"/>
              </a:rPr>
              <a:t>://</a:t>
            </a:r>
            <a:r>
              <a:rPr lang="en-US" dirty="0" smtClean="0">
                <a:solidFill>
                  <a:schemeClr val="tx1"/>
                </a:solidFill>
                <a:hlinkClick r:id="rId3"/>
              </a:rPr>
              <a:t>goo.gl/1FyL9D</a:t>
            </a:r>
            <a:endParaRPr lang="he-IL" dirty="0" smtClean="0">
              <a:solidFill>
                <a:schemeClr val="tx1"/>
              </a:solidFill>
            </a:endParaRPr>
          </a:p>
        </p:txBody>
      </p:sp>
      <p:pic>
        <p:nvPicPr>
          <p:cNvPr id="8" name="תמונה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11" y="1988840"/>
            <a:ext cx="9112289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202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773863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2CF9AC8-23FF-424D-AE96-A92C40998A40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03647" y="116632"/>
            <a:ext cx="7632848" cy="1143000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he-IL" dirty="0" smtClean="0">
                <a:latin typeface="Arial" panose="020B0604020202020204" pitchFamily="34" charset="0"/>
                <a:cs typeface="Arial" panose="020B0604020202020204" pitchFamily="34" charset="0"/>
              </a:rPr>
              <a:t>חיפוש בשאילתת תשלומים</a:t>
            </a:r>
            <a:endParaRPr lang="he-I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504" y="1408366"/>
            <a:ext cx="8928991" cy="46805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he-IL" dirty="0" smtClean="0">
                <a:solidFill>
                  <a:schemeClr val="tx1"/>
                </a:solidFill>
              </a:rPr>
              <a:t>יש להצטייד בכרטיס חכם</a:t>
            </a:r>
            <a:endParaRPr lang="he-IL" dirty="0">
              <a:solidFill>
                <a:schemeClr val="tx1"/>
              </a:solidFill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he-IL" dirty="0">
                <a:solidFill>
                  <a:schemeClr val="tx1"/>
                </a:solidFill>
              </a:rPr>
              <a:t>יש להזין בשדה "מספר סוכן" את קוד </a:t>
            </a:r>
            <a:r>
              <a:rPr lang="he-IL" dirty="0" smtClean="0">
                <a:solidFill>
                  <a:schemeClr val="tx1"/>
                </a:solidFill>
              </a:rPr>
              <a:t>המשלח</a:t>
            </a:r>
            <a:r>
              <a:rPr lang="he-IL" dirty="0">
                <a:solidFill>
                  <a:schemeClr val="tx1"/>
                </a:solidFill>
              </a:rPr>
              <a:t>/ סוכן אנייה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he-IL" dirty="0">
                <a:solidFill>
                  <a:schemeClr val="tx1"/>
                </a:solidFill>
              </a:rPr>
              <a:t>יש לבחור בשדה "תהליך" את "מצהרים – תיקוני מצהר"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he-IL" dirty="0">
                <a:solidFill>
                  <a:schemeClr val="tx1"/>
                </a:solidFill>
              </a:rPr>
              <a:t>ביצוע החיפוש יחזיר עד 99 רשומות של הוראות תשלום – מומלץ לצמצם את הבחירה ע"י שימוש בפרמטרים בשדות "תאריך יצירה", "תאריך תשלום", "סטטוס" ע"פ </a:t>
            </a:r>
            <a:r>
              <a:rPr lang="he-IL" dirty="0" smtClean="0">
                <a:solidFill>
                  <a:schemeClr val="tx1"/>
                </a:solidFill>
              </a:rPr>
              <a:t>הצורך</a:t>
            </a:r>
            <a:endParaRPr lang="he-IL" dirty="0">
              <a:solidFill>
                <a:schemeClr val="tx1"/>
              </a:solidFill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he-I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97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773863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12CF9AC8-23FF-424D-AE96-A92C40998A40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03647" y="116632"/>
            <a:ext cx="7632848" cy="1143000"/>
          </a:xfr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he-IL" dirty="0" smtClean="0">
                <a:latin typeface="Arial" panose="020B0604020202020204" pitchFamily="34" charset="0"/>
                <a:cs typeface="Arial" panose="020B0604020202020204" pitchFamily="34" charset="0"/>
              </a:rPr>
              <a:t>שאילתת תשלומים – הצגת תוצאות</a:t>
            </a:r>
            <a:endParaRPr lang="he-I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7504" y="1408366"/>
            <a:ext cx="8928991" cy="46805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he-IL" dirty="0" smtClean="0">
                <a:solidFill>
                  <a:schemeClr val="tx1"/>
                </a:solidFill>
              </a:rPr>
              <a:t>ניתן להוריד ל </a:t>
            </a:r>
            <a:r>
              <a:rPr lang="en-US" dirty="0" smtClean="0">
                <a:solidFill>
                  <a:schemeClr val="tx1"/>
                </a:solidFill>
              </a:rPr>
              <a:t>Excel</a:t>
            </a:r>
            <a:r>
              <a:rPr lang="he-IL" dirty="0" smtClean="0">
                <a:solidFill>
                  <a:schemeClr val="tx1"/>
                </a:solidFill>
              </a:rPr>
              <a:t> ע"י לחיצה על האייקון המסומן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he-IL" dirty="0" smtClean="0">
                <a:solidFill>
                  <a:schemeClr val="tx1"/>
                </a:solidFill>
              </a:rPr>
              <a:t>ניתן לקבל פירוט עבור כל הוראה בנפרד ע"י לחיצה בקישור המופיע בעמודה מספר הוראה</a:t>
            </a:r>
            <a:endParaRPr lang="he-IL" dirty="0">
              <a:solidFill>
                <a:schemeClr val="tx1"/>
              </a:solidFill>
            </a:endParaRPr>
          </a:p>
        </p:txBody>
      </p:sp>
      <p:pic>
        <p:nvPicPr>
          <p:cNvPr id="8" name="תמונה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15" y="3182094"/>
            <a:ext cx="9145015" cy="1543050"/>
          </a:xfrm>
          <a:prstGeom prst="rect">
            <a:avLst/>
          </a:prstGeom>
        </p:spPr>
      </p:pic>
      <p:sp>
        <p:nvSpPr>
          <p:cNvPr id="2" name="חץ ימינה 1"/>
          <p:cNvSpPr/>
          <p:nvPr/>
        </p:nvSpPr>
        <p:spPr>
          <a:xfrm>
            <a:off x="5580112" y="3356992"/>
            <a:ext cx="1440160" cy="792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64000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9220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46" name="Picture 2"/>
          <p:cNvPicPr>
            <a:picLocks noGrp="1" noChangeAspect="1" noChangeArrowheads="1"/>
          </p:cNvPicPr>
          <p:nvPr>
            <p:ph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84438" y="2060575"/>
            <a:ext cx="4248150" cy="2089150"/>
          </a:xfrm>
          <a:noFill/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556792"/>
            <a:ext cx="2241249" cy="237626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1665689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85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repeatCount="indefinite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שער עולמי 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שער עולמי 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מסמך" ma:contentTypeID="0x0101008CF3547ABBE1E044B731C8105B69C250" ma:contentTypeVersion="21" ma:contentTypeDescription="צור מסמך חדש." ma:contentTypeScope="" ma:versionID="68cfe19dfaab2d90d24e0c05254db499">
  <xsd:schema xmlns:xsd="http://www.w3.org/2001/XMLSchema" xmlns:xs="http://www.w3.org/2001/XMLSchema" xmlns:p="http://schemas.microsoft.com/office/2006/metadata/properties" xmlns:ns2="9ba41146-d544-4768-905e-cd3de66a5c99" xmlns:ns3="c3c69a62-4fbe-4224-8162-acdb92e9ce10" targetNamespace="http://schemas.microsoft.com/office/2006/metadata/properties" ma:root="true" ma:fieldsID="5f8ec1146028e9e394e97b0610615458" ns2:_="" ns3:_="">
    <xsd:import namespace="9ba41146-d544-4768-905e-cd3de66a5c99"/>
    <xsd:import namespace="c3c69a62-4fbe-4224-8162-acdb92e9ce10"/>
    <xsd:element name="properties">
      <xsd:complexType>
        <xsd:sequence>
          <xsd:element name="documentManagement">
            <xsd:complexType>
              <xsd:all>
                <xsd:element ref="ns2:_x05de__x05d5__x05e2__x05d3_" minOccurs="0"/>
                <xsd:element ref="ns2:_x05e0__x05d5__x05e9__x05d0__x05d9__x05dd__x0020__x05e9__x05e0__x05d3__x05d5__x05e0__x05d5__x0020__x05d1__x05e4__x05d5__x05e8__x05d5__x05dd_" minOccurs="0"/>
                <xsd:element ref="ns3:TaxCatchAll" minOccurs="0"/>
                <xsd:element ref="ns3:_dlc_DocId" minOccurs="0"/>
                <xsd:element ref="ns3:_dlc_DocIdUrl" minOccurs="0"/>
                <xsd:element ref="ns3:_dlc_DocIdPersistId" minOccurs="0"/>
                <xsd:element ref="ns2:_x05d2__x05d5__x05e8__x05dd__x0020_2TaxHTField0" minOccurs="0"/>
                <xsd:element ref="ns2:_x05e1__x05d5__x05d2__x0020__x05d4__x05de__x05e1__x05de__x05da__x0020_2TaxHTField0" minOccurs="0"/>
                <xsd:element ref="ns2:_x05ea__x05d0__x05e8__x05d9__x05da__x0020__x05d4__x05e4__x05d5__x05e8__x05d5__x05dd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a41146-d544-4768-905e-cd3de66a5c99" elementFormDefault="qualified">
    <xsd:import namespace="http://schemas.microsoft.com/office/2006/documentManagement/types"/>
    <xsd:import namespace="http://schemas.microsoft.com/office/infopath/2007/PartnerControls"/>
    <xsd:element name="_x05de__x05d5__x05e2__x05d3_" ma:index="2" nillable="true" ma:displayName="מועד" ma:format="DateTime" ma:internalName="_x05de__x05d5__x05e2__x05d3_">
      <xsd:simpleType>
        <xsd:restriction base="dms:DateTime"/>
      </xsd:simpleType>
    </xsd:element>
    <xsd:element name="_x05e0__x05d5__x05e9__x05d0__x05d9__x05dd__x0020__x05e9__x05e0__x05d3__x05d5__x05e0__x05d5__x0020__x05d1__x05e4__x05d5__x05e8__x05d5__x05dd_" ma:index="3" nillable="true" ma:displayName="נושאים שנדונו בפורום" ma:internalName="_x05e0__x05d5__x05e9__x05d0__x05d9__x05dd__x0020__x05e9__x05e0__x05d3__x05d5__x05e0__x05d5__x0020__x05d1__x05e4__x05d5__x05e8__x05d5__x05dd_">
      <xsd:simpleType>
        <xsd:restriction base="dms:Note">
          <xsd:maxLength value="255"/>
        </xsd:restriction>
      </xsd:simpleType>
    </xsd:element>
    <xsd:element name="_x05d2__x05d5__x05e8__x05dd__x0020_2TaxHTField0" ma:index="11" ma:taxonomy="true" ma:internalName="_x05d2__x05d5__x05e8__x05dd__x0020_2TaxHTField0" ma:taxonomyFieldName="_x05d2__x05d5__x05e8__x05dd__x0020_2" ma:displayName="גורם" ma:readOnly="false" ma:default="" ma:fieldId="{f9d4e925-0bd9-4112-b67d-74ba30f3b54a}" ma:taxonomyMulti="true" ma:sspId="aedf4151-d1c1-4a5e-ac1f-f2b81d17df70" ma:termSetId="3b2661e2-b574-4d2b-9e1b-d496a1039681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_x05e1__x05d5__x05d2__x0020__x05d4__x05de__x05e1__x05de__x05da__x0020_2TaxHTField0" ma:index="17" ma:taxonomy="true" ma:internalName="_x05e1__x05d5__x05d2__x0020__x05d4__x05de__x05e1__x05de__x05da__x0020_2TaxHTField0" ma:taxonomyFieldName="_x05e1__x05d5__x05d2__x0020__x05d4__x05de__x05e1__x05de__x05da__x0020_2" ma:displayName="סוג המסמך" ma:readOnly="false" ma:default="" ma:fieldId="{a78af426-35cc-4feb-8853-3f65ba9d3093}" ma:sspId="aedf4151-d1c1-4a5e-ac1f-f2b81d17df70" ma:termSetId="ed798570-7e6a-4db7-869f-87094e0d2272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_x05ea__x05d0__x05e8__x05d9__x05da__x0020__x05d4__x05e4__x05d5__x05e8__x05d5__x05dd_" ma:index="18" nillable="true" ma:displayName="תאריך הפורום" ma:internalName="_x05ea__x05d0__x05e8__x05d9__x05da__x0020__x05d4__x05e4__x05d5__x05e8__x05d5__x05dd_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c69a62-4fbe-4224-8162-acdb92e9ce10" elementFormDefault="qualified">
    <xsd:import namespace="http://schemas.microsoft.com/office/2006/documentManagement/types"/>
    <xsd:import namespace="http://schemas.microsoft.com/office/infopath/2007/PartnerControls"/>
    <xsd:element name="TaxCatchAll" ma:index="7" nillable="true" ma:displayName="עמודת 'תפוס הכל' של טקסונומיה" ma:hidden="true" ma:list="{bc2dddbc-3656-40d2-8562-a4445bb5255a}" ma:internalName="TaxCatchAll" ma:showField="CatchAllData" ma:web="c3c69a62-4fbe-4224-8162-acdb92e9ce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dlc_DocId" ma:index="8" nillable="true" ma:displayName="ערך של מזהה מסמך" ma:description="הערך של מזהה המסמך שהוקצה לפריט זה." ma:internalName="_dlc_DocId" ma:readOnly="true">
      <xsd:simpleType>
        <xsd:restriction base="dms:Text"/>
      </xsd:simpleType>
    </xsd:element>
    <xsd:element name="_dlc_DocIdUrl" ma:index="9" nillable="true" ma:displayName="מזהה מסמך" ma:description="קישור קבוע למסמך זה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2" ma:displayName="סוג תוכן"/>
        <xsd:element ref="dc:title" minOccurs="0" maxOccurs="1" ma:index="1" ma:displayName="שם הפורום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3c69a62-4fbe-4224-8162-acdb92e9ce10">
      <Value>566</Value>
      <Value>475</Value>
    </TaxCatchAll>
    <_x05e0__x05d5__x05e9__x05d0__x05d9__x05dd__x0020__x05e9__x05e0__x05d3__x05d5__x05e0__x05d5__x0020__x05d1__x05e4__x05d5__x05e8__x05d5__x05dd_ xmlns="9ba41146-d544-4768-905e-cd3de66a5c99" xsi:nil="true"/>
    <_x05de__x05d5__x05e2__x05d3_ xmlns="9ba41146-d544-4768-905e-cd3de66a5c99">2017-03-27T22:00:00+00:00</_x05de__x05d5__x05e2__x05d3_>
    <_x05ea__x05d0__x05e8__x05d9__x05da__x0020__x05d4__x05e4__x05d5__x05e8__x05d5__x05dd_ xmlns="9ba41146-d544-4768-905e-cd3de66a5c99">28/03/2017</_x05ea__x05d0__x05e8__x05d9__x05da__x0020__x05d4__x05e4__x05d5__x05e8__x05d5__x05dd_>
    <_x05d2__x05d5__x05e8__x05dd__x0020_2TaxHTField0 xmlns="9ba41146-d544-4768-905e-cd3de66a5c99">
      <Terms xmlns="http://schemas.microsoft.com/office/infopath/2007/PartnerControls">
        <TermInfo xmlns="http://schemas.microsoft.com/office/infopath/2007/PartnerControls">
          <TermName xmlns="http://schemas.microsoft.com/office/infopath/2007/PartnerControls">בתי תוכנה</TermName>
          <TermId xmlns="http://schemas.microsoft.com/office/infopath/2007/PartnerControls">b6348f25-7024-4b48-b9f4-eeaf77bdc3a6</TermId>
        </TermInfo>
      </Terms>
    </_x05d2__x05d5__x05e8__x05dd__x0020_2TaxHTField0>
    <_x05e1__x05d5__x05d2__x0020__x05d4__x05de__x05e1__x05de__x05da__x0020_2TaxHTField0 xmlns="9ba41146-d544-4768-905e-cd3de66a5c99">
      <Terms xmlns="http://schemas.microsoft.com/office/infopath/2007/PartnerControls">
        <TermInfo xmlns="http://schemas.microsoft.com/office/infopath/2007/PartnerControls">
          <TermName xmlns="http://schemas.microsoft.com/office/infopath/2007/PartnerControls">מצגת</TermName>
          <TermId xmlns="http://schemas.microsoft.com/office/infopath/2007/PartnerControls">1e6b3324-2096-452d-b37c-45ad2c290fb6</TermId>
        </TermInfo>
      </Terms>
    </_x05e1__x05d5__x05d2__x0020__x05d4__x05de__x05e1__x05de__x05da__x0020_2TaxHTField0>
    <_dlc_DocId xmlns="c3c69a62-4fbe-4224-8162-acdb92e9ce10">THQEM5KUEUCM-8-334</_dlc_DocId>
    <_dlc_DocIdUrl xmlns="c3c69a62-4fbe-4224-8162-acdb92e9ce10">
      <Url>https://shaarolami.customs.mof.gov.il/_layouts/DocIdRedir.aspx?ID=THQEM5KUEUCM-8-334</Url>
      <Description>THQEM5KUEUCM-8-334</Description>
    </_dlc_DocIdUrl>
  </documentManagement>
</p:properties>
</file>

<file path=customXml/itemProps1.xml><?xml version="1.0" encoding="utf-8"?>
<ds:datastoreItem xmlns:ds="http://schemas.openxmlformats.org/officeDocument/2006/customXml" ds:itemID="{0CB61708-A368-42C2-ACD3-6FBC2F11AE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a41146-d544-4768-905e-cd3de66a5c99"/>
    <ds:schemaRef ds:uri="c3c69a62-4fbe-4224-8162-acdb92e9ce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8F1B1DB-12AD-40AF-B1C8-FA8400146D04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F3C49465-40C0-4D44-83E0-EC13C6777A09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99774B29-9C0A-4BC9-981F-48D146E57184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www.w3.org/XML/1998/namespace"/>
    <ds:schemaRef ds:uri="9ba41146-d544-4768-905e-cd3de66a5c99"/>
    <ds:schemaRef ds:uri="http://schemas.microsoft.com/office/infopath/2007/PartnerControls"/>
    <ds:schemaRef ds:uri="http://schemas.openxmlformats.org/package/2006/metadata/core-properties"/>
    <ds:schemaRef ds:uri="c3c69a62-4fbe-4224-8162-acdb92e9ce10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15418</TotalTime>
  <Words>182</Words>
  <Application>Microsoft Office PowerPoint</Application>
  <PresentationFormat>‫הצגה על המסך (4:3)</PresentationFormat>
  <Paragraphs>41</Paragraphs>
  <Slides>9</Slides>
  <Notes>5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3</vt:i4>
      </vt:variant>
      <vt:variant>
        <vt:lpstr>כותרות שקופיות</vt:lpstr>
      </vt:variant>
      <vt:variant>
        <vt:i4>9</vt:i4>
      </vt:variant>
    </vt:vector>
  </HeadingPairs>
  <TitlesOfParts>
    <vt:vector size="18" baseType="lpstr">
      <vt:lpstr>Arial</vt:lpstr>
      <vt:lpstr>Calibri</vt:lpstr>
      <vt:lpstr>Narkisim</vt:lpstr>
      <vt:lpstr>Tahoma</vt:lpstr>
      <vt:lpstr>Times New Roman</vt:lpstr>
      <vt:lpstr>Wingdings</vt:lpstr>
      <vt:lpstr>ערכת נושא Office</vt:lpstr>
      <vt:lpstr>3_שער עולמי 2</vt:lpstr>
      <vt:lpstr>שער עולמי 2</vt:lpstr>
      <vt:lpstr>מצגת של PowerPoint‏</vt:lpstr>
      <vt:lpstr>מצגת של PowerPoint‏</vt:lpstr>
      <vt:lpstr>אתר התשלומים</vt:lpstr>
      <vt:lpstr>אתר התשלומים</vt:lpstr>
      <vt:lpstr>מצגת של PowerPoint‏</vt:lpstr>
      <vt:lpstr>שאילתת תשלומים</vt:lpstr>
      <vt:lpstr>חיפוש בשאילתת תשלומים</vt:lpstr>
      <vt:lpstr>שאילתת תשלומים – הצגת תוצאות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פורום בתי תוכנה 28032017</dc:title>
  <dc:creator>יחזקאל ישראלי</dc:creator>
  <cp:lastModifiedBy>יחזקאל ישראלי</cp:lastModifiedBy>
  <cp:revision>216</cp:revision>
  <dcterms:created xsi:type="dcterms:W3CDTF">2015-06-02T08:11:04Z</dcterms:created>
  <dcterms:modified xsi:type="dcterms:W3CDTF">2019-02-11T06:52:27Z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0x0101008CF3547ABBE1E044B731C8105B69C250</vt:lpwstr>
  </property>
  <property fmtid="{D5CDD505-2E9C-101B-9397-08002B2CF9AE}" pid="3" name="_dlc_DocIdItemGuid">
    <vt:lpwstr>5f11bd8f-6c37-408b-b36c-e56acded4983</vt:lpwstr>
  </property>
  <property fmtid="{D5CDD505-2E9C-101B-9397-08002B2CF9AE}" pid="4" name="סוג המסמך 2">
    <vt:lpwstr>475;#מצגת|1e6b3324-2096-452d-b37c-45ad2c290fb6</vt:lpwstr>
  </property>
  <property fmtid="{D5CDD505-2E9C-101B-9397-08002B2CF9AE}" pid="5" name="גורם 2">
    <vt:lpwstr>566;#בתי תוכנה|b6348f25-7024-4b48-b9f4-eeaf77bdc3a6</vt:lpwstr>
  </property>
</Properties>
</file>