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9"/>
  </p:notesMasterIdLst>
  <p:sldIdLst>
    <p:sldId id="261" r:id="rId2"/>
    <p:sldId id="256" r:id="rId3"/>
    <p:sldId id="257" r:id="rId4"/>
    <p:sldId id="258" r:id="rId5"/>
    <p:sldId id="259" r:id="rId6"/>
    <p:sldId id="260" r:id="rId7"/>
    <p:sldId id="264" r:id="rId8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B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013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EBE373F-6369-424B-8FB0-D784DC9FE41F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275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6D96222-F1B7-45B4-8369-5F255B75E5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854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ניתן להשתמש בתבנית זו כקובץ התחלתי להצגת חומרי הדרכה בסביבת קבוצה.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מקטעים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לחץ באמצעות לחצן העכבר הימני על שקופית כדי להוסיף מקטעים. מקטעים יכולים לסייע בארגון השקופיות שלך או להקל את שיתוף הפעולה בין עורכים מרובים.</a:t>
            </a:r>
          </a:p>
          <a:p>
            <a:pPr rtl="1"/>
            <a:endParaRPr lang="he-IL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הערות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השתמש במקטע 'הערות' עבור הערות העברה או כדי לספק פרטים נוספים עבור הקהל. הצג הערות אלה בתצוגת מצגת במהלך המצגת שלך. 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שים לב לגודל הגופן (חשוב עבור נגישות, ניראות, צילום בווידאו וייצור מקוון)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צבעים מתואמים 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הקדש תשומת לב מיוחדת לגרפים, תרשימים ותיבות טקסט. 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קח בחשבון את העובדה שהמשתתפים ידפיסו בשחור- לבן או בגווני אפור. בצע הדפסת בדיקה כדי לוודא שהצבעים שלך מוצגים כראוי בעת הדפסה בשחור-לבן מלא ובגווני אפור.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גרפיקה, טבלאות וגרפים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שמור על פשטות: אם הדבר אפשרי, השתמש בסגנונות ובצבעים עקביים שאינם מסיחים את הדעת.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סמן בתוויות את כל הגרפים והטבלאות.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EC6EAC7D-5A89-47C2-8ABA-56C9C2DEF7A4}" type="slidenum">
              <a:rPr lang="ar-SA" smtClean="0"/>
              <a:pPr algn="r" rtl="1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0709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השתמש בכותרת מקטע עבור כל אחד מהנושאים, כדי שהמעבר ביניהם יהיה ברור לקהל. 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5693FD4-8F83-4EF7-AC3F-0DC0388986B0}" type="slidenum">
              <a:rPr lang="ar-SA" smtClean="0"/>
              <a:pPr algn="r" rtl="1"/>
              <a:t>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68006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ar-SA" b="1" cap="small" baseline="0">
                <a:solidFill>
                  <a:srgbClr val="003300"/>
                </a:solidFill>
              </a:defRPr>
            </a:lvl1pPr>
          </a:lstStyle>
          <a:p>
            <a:pPr algn="r" rtl="1"/>
            <a:r>
              <a:rPr kumimoji="0" lang="ar-SA"/>
              <a:t>انقر لتحرير نمط العنوان الرئيسي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ar-SA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rtl="1" eaLnBrk="1" latinLnBrk="0" hangingPunct="1"/>
            <a:r>
              <a:rPr lang="he-IL" smtClean="0"/>
              <a:t>לחץ כדי לערוך סגנון כותרת משנה של תבנית בסיס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5422382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ar-SA" sz="2000" baseline="0"/>
            </a:lvl1pPr>
          </a:lstStyle>
          <a:p>
            <a:pPr algn="r" rtl="1"/>
            <a:r>
              <a:rPr kumimoji="0" lang="ar-SA"/>
              <a:t>شعار الشركة</a:t>
            </a:r>
          </a:p>
        </p:txBody>
      </p:sp>
    </p:spTree>
    <p:extLst>
      <p:ext uri="{BB962C8B-B14F-4D97-AF65-F5344CB8AC3E}">
        <p14:creationId xmlns:p14="http://schemas.microsoft.com/office/powerpoint/2010/main" val="18379151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عنوان، ومحتوى،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algn="r" eaLnBrk="1" latinLnBrk="0" hangingPunct="1">
              <a:defRPr kumimoji="0" lang="ar-SA" baseline="0"/>
            </a:lvl4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algn="r" eaLnBrk="1" latinLnBrk="0" hangingPunct="1">
              <a:defRPr kumimoji="0" lang="ar-SA" baseline="0"/>
            </a:lvl4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E7754752-6D86-4B7B-BC85-3DFD2F3DFB6B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901092BD-6D9A-4691-89F9-BBC13F9124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298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752-6D86-4B7B-BC85-3DFD2F3DFB6B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92BD-6D9A-4691-89F9-BBC13F9124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6831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752-6D86-4B7B-BC85-3DFD2F3DFB6B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92BD-6D9A-4691-89F9-BBC13F9124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01013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خلفية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E7754752-6D86-4B7B-BC85-3DFD2F3DFB6B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901092BD-6D9A-4691-89F9-BBC13F9124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51207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752-6D86-4B7B-BC85-3DFD2F3DFB6B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92BD-6D9A-4691-89F9-BBC13F9124A8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43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752-6D86-4B7B-BC85-3DFD2F3DFB6B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92BD-6D9A-4691-89F9-BBC13F9124A8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37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رأس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 flipH="1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r" eaLnBrk="1" latinLnBrk="0" hangingPunct="1">
              <a:defRPr kumimoji="0" lang="ar-SA" sz="4000" b="1" cap="small" baseline="0">
                <a:solidFill>
                  <a:srgbClr val="003300"/>
                </a:solidFill>
              </a:defRPr>
            </a:lvl1pPr>
          </a:lstStyle>
          <a:p>
            <a:pPr algn="r" rtl="1"/>
            <a:r>
              <a:rPr kumimoji="0" lang="ar-SA"/>
              <a:t>انقر لتحرير نمط العنوان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752-6D86-4B7B-BC85-3DFD2F3DFB6B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92BD-6D9A-4691-89F9-BBC13F9124A8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ar-SA" sz="1800"/>
            </a:lvl1pPr>
          </a:lstStyle>
          <a:p>
            <a:pPr algn="r" rtl="1"/>
            <a:r>
              <a:rPr kumimoji="0" lang="ar-SA"/>
              <a:t>شعار الشركة</a:t>
            </a:r>
          </a:p>
        </p:txBody>
      </p:sp>
    </p:spTree>
    <p:extLst>
      <p:ext uri="{BB962C8B-B14F-4D97-AF65-F5344CB8AC3E}">
        <p14:creationId xmlns:p14="http://schemas.microsoft.com/office/powerpoint/2010/main" val="35227563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r" eaLnBrk="1" latinLnBrk="0" hangingPunct="1">
              <a:defRPr kumimoji="0" lang="ar-SA"/>
            </a:lvl1pPr>
          </a:lstStyle>
          <a:p>
            <a:pPr algn="r" rtl="1"/>
            <a:r>
              <a:rPr kumimoji="0" lang="ar-SA" dirty="0"/>
              <a:t>انقر لتحرير نمط العنوان الرئيسي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algn="r" eaLnBrk="1" latinLnBrk="0" hangingPunct="1">
              <a:defRPr kumimoji="0" lang="ar-SA" sz="3200">
                <a:latin typeface="+mn-lt"/>
              </a:defRPr>
            </a:lvl1pPr>
            <a:lvl2pPr algn="r" eaLnBrk="1" latinLnBrk="0" hangingPunct="1">
              <a:defRPr kumimoji="0" lang="ar-SA" sz="2800">
                <a:latin typeface="+mn-lt"/>
              </a:defRPr>
            </a:lvl2pPr>
            <a:lvl3pPr algn="r" eaLnBrk="1" latinLnBrk="0" hangingPunct="1">
              <a:defRPr kumimoji="0" lang="ar-SA" sz="2400">
                <a:latin typeface="+mn-lt"/>
              </a:defRPr>
            </a:lvl3pPr>
            <a:lvl4pPr algn="r" eaLnBrk="1" latinLnBrk="0" hangingPunct="1">
              <a:defRPr kumimoji="0" lang="ar-SA" sz="2400">
                <a:latin typeface="+mn-lt"/>
              </a:defRPr>
            </a:lvl4pPr>
            <a:lvl5pPr algn="r" eaLnBrk="1" latinLnBrk="0" hangingPunct="1">
              <a:defRPr kumimoji="0" lang="ar-SA" sz="2400">
                <a:latin typeface="+mn-lt"/>
              </a:defRPr>
            </a:lvl5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752-6D86-4B7B-BC85-3DFD2F3DFB6B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901092BD-6D9A-4691-89F9-BBC13F9124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75615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algn="r" eaLnBrk="1" latinLnBrk="0" hangingPunct="1">
              <a:defRPr kumimoji="0" lang="ar-SA" sz="2800"/>
            </a:lvl1pPr>
            <a:lvl2pPr algn="r" eaLnBrk="1" latinLnBrk="0" hangingPunct="1">
              <a:defRPr kumimoji="0" lang="ar-SA" sz="2400"/>
            </a:lvl2pPr>
            <a:lvl3pPr algn="r" eaLnBrk="1" latinLnBrk="0" hangingPunct="1">
              <a:defRPr kumimoji="0" lang="ar-SA" sz="2000"/>
            </a:lvl3pPr>
            <a:lvl4pPr algn="r" eaLnBrk="1" latinLnBrk="0" hangingPunct="1">
              <a:defRPr kumimoji="0" lang="ar-SA" sz="1800"/>
            </a:lvl4pPr>
            <a:lvl5pPr algn="r" eaLnBrk="1" latinLnBrk="0" hangingPunct="1">
              <a:defRPr kumimoji="0" lang="ar-SA" sz="1800"/>
            </a:lvl5pPr>
            <a:lvl6pPr algn="r" eaLnBrk="1" latinLnBrk="0" hangingPunct="1">
              <a:defRPr kumimoji="0" lang="ar-SA" sz="1800"/>
            </a:lvl6pPr>
            <a:lvl7pPr algn="r" eaLnBrk="1" latinLnBrk="0" hangingPunct="1">
              <a:defRPr kumimoji="0" lang="ar-SA" sz="1800"/>
            </a:lvl7pPr>
            <a:lvl8pPr algn="r" eaLnBrk="1" latinLnBrk="0" hangingPunct="1">
              <a:defRPr kumimoji="0" lang="ar-SA" sz="1800"/>
            </a:lvl8pPr>
            <a:lvl9pPr algn="r" eaLnBrk="1" latinLnBrk="0" hangingPunct="1">
              <a:defRPr kumimoji="0" lang="ar-SA" sz="18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algn="r" eaLnBrk="1" latinLnBrk="0" hangingPunct="1">
              <a:defRPr kumimoji="0" lang="ar-SA" sz="2800"/>
            </a:lvl1pPr>
            <a:lvl2pPr algn="r" eaLnBrk="1" latinLnBrk="0" hangingPunct="1">
              <a:defRPr kumimoji="0" lang="ar-SA" sz="2400"/>
            </a:lvl2pPr>
            <a:lvl3pPr algn="r" eaLnBrk="1" latinLnBrk="0" hangingPunct="1">
              <a:defRPr kumimoji="0" lang="ar-SA" sz="2000"/>
            </a:lvl3pPr>
            <a:lvl4pPr algn="r" eaLnBrk="1" latinLnBrk="0" hangingPunct="1">
              <a:defRPr kumimoji="0" lang="ar-SA" sz="1800"/>
            </a:lvl4pPr>
            <a:lvl5pPr algn="r" eaLnBrk="1" latinLnBrk="0" hangingPunct="1">
              <a:defRPr kumimoji="0" lang="ar-SA" sz="1800"/>
            </a:lvl5pPr>
            <a:lvl6pPr algn="r" eaLnBrk="1" latinLnBrk="0" hangingPunct="1">
              <a:defRPr kumimoji="0" lang="ar-SA" sz="1800"/>
            </a:lvl6pPr>
            <a:lvl7pPr algn="r" eaLnBrk="1" latinLnBrk="0" hangingPunct="1">
              <a:defRPr kumimoji="0" lang="ar-SA" sz="1800"/>
            </a:lvl7pPr>
            <a:lvl8pPr algn="r" eaLnBrk="1" latinLnBrk="0" hangingPunct="1">
              <a:defRPr kumimoji="0" lang="ar-SA" sz="1800"/>
            </a:lvl8pPr>
            <a:lvl9pPr algn="r" eaLnBrk="1" latinLnBrk="0" hangingPunct="1">
              <a:defRPr kumimoji="0" lang="ar-SA" sz="18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752-6D86-4B7B-BC85-3DFD2F3DFB6B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92BD-6D9A-4691-89F9-BBC13F9124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68162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eaLnBrk="1" latinLnBrk="0" hangingPunct="1">
              <a:defRPr kumimoji="0" lang="ar-SA"/>
            </a:lvl1pPr>
          </a:lstStyle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algn="r" eaLnBrk="1" latinLnBrk="0" hangingPunct="1">
              <a:buNone/>
              <a:defRPr kumimoji="0" lang="ar-SA" sz="2400" b="1"/>
            </a:lvl1pPr>
            <a:lvl2pPr marL="457200" indent="0" algn="r" eaLnBrk="1" latinLnBrk="0" hangingPunct="1">
              <a:buNone/>
              <a:defRPr kumimoji="0" lang="ar-SA" sz="2000" b="1"/>
            </a:lvl2pPr>
            <a:lvl3pPr marL="914400" indent="0" algn="r" eaLnBrk="1" latinLnBrk="0" hangingPunct="1">
              <a:buNone/>
              <a:defRPr kumimoji="0" lang="ar-SA" sz="1800" b="1"/>
            </a:lvl3pPr>
            <a:lvl4pPr marL="1371600" indent="0" algn="r" eaLnBrk="1" latinLnBrk="0" hangingPunct="1">
              <a:buNone/>
              <a:defRPr kumimoji="0" lang="ar-SA" sz="1600" b="1"/>
            </a:lvl4pPr>
            <a:lvl5pPr marL="1828800" indent="0" algn="r" eaLnBrk="1" latinLnBrk="0" hangingPunct="1">
              <a:buNone/>
              <a:defRPr kumimoji="0" lang="ar-SA" sz="1600" b="1"/>
            </a:lvl5pPr>
            <a:lvl6pPr marL="2286000" indent="0" algn="r" eaLnBrk="1" latinLnBrk="0" hangingPunct="1">
              <a:buNone/>
              <a:defRPr kumimoji="0" lang="ar-SA" sz="1600" b="1"/>
            </a:lvl6pPr>
            <a:lvl7pPr marL="2743200" indent="0" algn="r" eaLnBrk="1" latinLnBrk="0" hangingPunct="1">
              <a:buNone/>
              <a:defRPr kumimoji="0" lang="ar-SA" sz="1600" b="1"/>
            </a:lvl7pPr>
            <a:lvl8pPr marL="3200400" indent="0" algn="r" eaLnBrk="1" latinLnBrk="0" hangingPunct="1">
              <a:buNone/>
              <a:defRPr kumimoji="0" lang="ar-SA" sz="1600" b="1"/>
            </a:lvl8pPr>
            <a:lvl9pPr marL="3657600" indent="0" algn="r" eaLnBrk="1" latinLnBrk="0" hangingPunct="1">
              <a:buNone/>
              <a:defRPr kumimoji="0" lang="ar-SA" sz="1600" b="1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algn="r" eaLnBrk="1" latinLnBrk="0" hangingPunct="1">
              <a:defRPr kumimoji="0" lang="ar-SA" sz="2400"/>
            </a:lvl1pPr>
            <a:lvl2pPr algn="r" eaLnBrk="1" latinLnBrk="0" hangingPunct="1">
              <a:defRPr kumimoji="0" lang="ar-SA" sz="2000"/>
            </a:lvl2pPr>
            <a:lvl3pPr algn="r" eaLnBrk="1" latinLnBrk="0" hangingPunct="1">
              <a:defRPr kumimoji="0" lang="ar-SA" sz="1800"/>
            </a:lvl3pPr>
            <a:lvl4pPr algn="r" eaLnBrk="1" latinLnBrk="0" hangingPunct="1">
              <a:defRPr kumimoji="0" lang="ar-SA" sz="1600"/>
            </a:lvl4pPr>
            <a:lvl5pPr algn="r" eaLnBrk="1" latinLnBrk="0" hangingPunct="1">
              <a:defRPr kumimoji="0" lang="ar-SA" sz="1600"/>
            </a:lvl5pPr>
            <a:lvl6pPr algn="r" eaLnBrk="1" latinLnBrk="0" hangingPunct="1">
              <a:defRPr kumimoji="0" lang="ar-SA" sz="1600"/>
            </a:lvl6pPr>
            <a:lvl7pPr algn="r" eaLnBrk="1" latinLnBrk="0" hangingPunct="1">
              <a:defRPr kumimoji="0" lang="ar-SA" sz="1600"/>
            </a:lvl7pPr>
            <a:lvl8pPr algn="r" eaLnBrk="1" latinLnBrk="0" hangingPunct="1">
              <a:defRPr kumimoji="0" lang="ar-SA" sz="1600"/>
            </a:lvl8pPr>
            <a:lvl9pPr algn="r" eaLnBrk="1" latinLnBrk="0" hangingPunct="1">
              <a:defRPr kumimoji="0" lang="ar-SA" sz="16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algn="r" eaLnBrk="1" latinLnBrk="0" hangingPunct="1">
              <a:buNone/>
              <a:defRPr kumimoji="0" lang="ar-SA" sz="2400" b="1"/>
            </a:lvl1pPr>
            <a:lvl2pPr marL="457200" indent="0" algn="r" eaLnBrk="1" latinLnBrk="0" hangingPunct="1">
              <a:buNone/>
              <a:defRPr kumimoji="0" lang="ar-SA" sz="2000" b="1"/>
            </a:lvl2pPr>
            <a:lvl3pPr marL="914400" indent="0" algn="r" eaLnBrk="1" latinLnBrk="0" hangingPunct="1">
              <a:buNone/>
              <a:defRPr kumimoji="0" lang="ar-SA" sz="1800" b="1"/>
            </a:lvl3pPr>
            <a:lvl4pPr marL="1371600" indent="0" algn="r" eaLnBrk="1" latinLnBrk="0" hangingPunct="1">
              <a:buNone/>
              <a:defRPr kumimoji="0" lang="ar-SA" sz="1600" b="1"/>
            </a:lvl4pPr>
            <a:lvl5pPr marL="1828800" indent="0" algn="r" eaLnBrk="1" latinLnBrk="0" hangingPunct="1">
              <a:buNone/>
              <a:defRPr kumimoji="0" lang="ar-SA" sz="1600" b="1"/>
            </a:lvl5pPr>
            <a:lvl6pPr marL="2286000" indent="0" algn="r" eaLnBrk="1" latinLnBrk="0" hangingPunct="1">
              <a:buNone/>
              <a:defRPr kumimoji="0" lang="ar-SA" sz="1600" b="1"/>
            </a:lvl6pPr>
            <a:lvl7pPr marL="2743200" indent="0" algn="r" eaLnBrk="1" latinLnBrk="0" hangingPunct="1">
              <a:buNone/>
              <a:defRPr kumimoji="0" lang="ar-SA" sz="1600" b="1"/>
            </a:lvl7pPr>
            <a:lvl8pPr marL="3200400" indent="0" algn="r" eaLnBrk="1" latinLnBrk="0" hangingPunct="1">
              <a:buNone/>
              <a:defRPr kumimoji="0" lang="ar-SA" sz="1600" b="1"/>
            </a:lvl8pPr>
            <a:lvl9pPr marL="3657600" indent="0" algn="r" eaLnBrk="1" latinLnBrk="0" hangingPunct="1">
              <a:buNone/>
              <a:defRPr kumimoji="0" lang="ar-SA" sz="1600" b="1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algn="r" eaLnBrk="1" latinLnBrk="0" hangingPunct="1">
              <a:defRPr kumimoji="0" lang="ar-SA" sz="2400"/>
            </a:lvl1pPr>
            <a:lvl2pPr algn="r" eaLnBrk="1" latinLnBrk="0" hangingPunct="1">
              <a:defRPr kumimoji="0" lang="ar-SA" sz="2000"/>
            </a:lvl2pPr>
            <a:lvl3pPr algn="r" eaLnBrk="1" latinLnBrk="0" hangingPunct="1">
              <a:defRPr kumimoji="0" lang="ar-SA" sz="1800"/>
            </a:lvl3pPr>
            <a:lvl4pPr algn="r" eaLnBrk="1" latinLnBrk="0" hangingPunct="1">
              <a:defRPr kumimoji="0" lang="ar-SA" sz="1600"/>
            </a:lvl4pPr>
            <a:lvl5pPr algn="r" eaLnBrk="1" latinLnBrk="0" hangingPunct="1">
              <a:defRPr kumimoji="0" lang="ar-SA" sz="1600"/>
            </a:lvl5pPr>
            <a:lvl6pPr algn="r" eaLnBrk="1" latinLnBrk="0" hangingPunct="1">
              <a:defRPr kumimoji="0" lang="ar-SA" sz="1600"/>
            </a:lvl6pPr>
            <a:lvl7pPr algn="r" eaLnBrk="1" latinLnBrk="0" hangingPunct="1">
              <a:defRPr kumimoji="0" lang="ar-SA" sz="1600"/>
            </a:lvl7pPr>
            <a:lvl8pPr algn="r" eaLnBrk="1" latinLnBrk="0" hangingPunct="1">
              <a:defRPr kumimoji="0" lang="ar-SA" sz="1600"/>
            </a:lvl8pPr>
            <a:lvl9pPr algn="r" eaLnBrk="1" latinLnBrk="0" hangingPunct="1">
              <a:defRPr kumimoji="0" lang="ar-SA" sz="16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752-6D86-4B7B-BC85-3DFD2F3DFB6B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92BD-6D9A-4691-89F9-BBC13F9124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5597509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r" eaLnBrk="1" latinLnBrk="0" hangingPunct="1">
              <a:defRPr kumimoji="0" lang="ar-SA" sz="2000" b="1"/>
            </a:lvl1pPr>
          </a:lstStyle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algn="r" eaLnBrk="1" latinLnBrk="0" hangingPunct="1">
              <a:defRPr kumimoji="0" lang="ar-SA" sz="3200"/>
            </a:lvl1pPr>
            <a:lvl2pPr algn="r" eaLnBrk="1" latinLnBrk="0" hangingPunct="1">
              <a:defRPr kumimoji="0" lang="ar-SA" sz="2800"/>
            </a:lvl2pPr>
            <a:lvl3pPr algn="r" eaLnBrk="1" latinLnBrk="0" hangingPunct="1">
              <a:defRPr kumimoji="0" lang="ar-SA" sz="2400"/>
            </a:lvl3pPr>
            <a:lvl4pPr algn="r" eaLnBrk="1" latinLnBrk="0" hangingPunct="1">
              <a:defRPr kumimoji="0" lang="ar-SA" sz="2000"/>
            </a:lvl4pPr>
            <a:lvl5pPr algn="r" eaLnBrk="1" latinLnBrk="0" hangingPunct="1">
              <a:defRPr kumimoji="0" lang="ar-SA" sz="2000"/>
            </a:lvl5pPr>
            <a:lvl6pPr algn="r" eaLnBrk="1" latinLnBrk="0" hangingPunct="1">
              <a:defRPr kumimoji="0" lang="ar-SA" sz="2000"/>
            </a:lvl6pPr>
            <a:lvl7pPr algn="r" eaLnBrk="1" latinLnBrk="0" hangingPunct="1">
              <a:defRPr kumimoji="0" lang="ar-SA" sz="2000"/>
            </a:lvl7pPr>
            <a:lvl8pPr algn="r" eaLnBrk="1" latinLnBrk="0" hangingPunct="1">
              <a:defRPr kumimoji="0" lang="ar-SA" sz="2000"/>
            </a:lvl8pPr>
            <a:lvl9pPr algn="r" eaLnBrk="1" latinLnBrk="0" hangingPunct="1">
              <a:defRPr kumimoji="0" lang="ar-SA" sz="20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algn="r" eaLnBrk="1" latinLnBrk="0" hangingPunct="1">
              <a:buNone/>
              <a:defRPr kumimoji="0" lang="ar-SA" sz="1400"/>
            </a:lvl1pPr>
            <a:lvl2pPr marL="457200" indent="0" algn="r" eaLnBrk="1" latinLnBrk="0" hangingPunct="1">
              <a:buNone/>
              <a:defRPr kumimoji="0" lang="ar-SA" sz="1200"/>
            </a:lvl2pPr>
            <a:lvl3pPr marL="914400" indent="0" algn="r" eaLnBrk="1" latinLnBrk="0" hangingPunct="1">
              <a:buNone/>
              <a:defRPr kumimoji="0" lang="ar-SA" sz="1000"/>
            </a:lvl3pPr>
            <a:lvl4pPr marL="1371600" indent="0" algn="r" eaLnBrk="1" latinLnBrk="0" hangingPunct="1">
              <a:buNone/>
              <a:defRPr kumimoji="0" lang="ar-SA" sz="900"/>
            </a:lvl4pPr>
            <a:lvl5pPr marL="1828800" indent="0" algn="r" eaLnBrk="1" latinLnBrk="0" hangingPunct="1">
              <a:buNone/>
              <a:defRPr kumimoji="0" lang="ar-SA" sz="900"/>
            </a:lvl5pPr>
            <a:lvl6pPr marL="2286000" indent="0" algn="r" eaLnBrk="1" latinLnBrk="0" hangingPunct="1">
              <a:buNone/>
              <a:defRPr kumimoji="0" lang="ar-SA" sz="900"/>
            </a:lvl6pPr>
            <a:lvl7pPr marL="2743200" indent="0" algn="r" eaLnBrk="1" latinLnBrk="0" hangingPunct="1">
              <a:buNone/>
              <a:defRPr kumimoji="0" lang="ar-SA" sz="900"/>
            </a:lvl7pPr>
            <a:lvl8pPr marL="3200400" indent="0" algn="r" eaLnBrk="1" latinLnBrk="0" hangingPunct="1">
              <a:buNone/>
              <a:defRPr kumimoji="0" lang="ar-SA" sz="900"/>
            </a:lvl8pPr>
            <a:lvl9pPr marL="3657600" indent="0" algn="r" eaLnBrk="1" latinLnBrk="0" hangingPunct="1">
              <a:buNone/>
              <a:defRPr kumimoji="0" lang="ar-SA" sz="9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752-6D86-4B7B-BC85-3DFD2F3DFB6B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92BD-6D9A-4691-89F9-BBC13F9124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13629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ات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eaLnBrk="1" latinLnBrk="0" hangingPunct="1">
              <a:defRPr kumimoji="0" lang="ar-SA" sz="2000" b="1"/>
            </a:lvl1pPr>
          </a:lstStyle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eaLnBrk="1" latinLnBrk="0" hangingPunct="1">
              <a:buNone/>
              <a:defRPr kumimoji="0" lang="ar-SA" sz="3200"/>
            </a:lvl1pPr>
            <a:lvl2pPr marL="457200" indent="0" algn="r" eaLnBrk="1" latinLnBrk="0" hangingPunct="1">
              <a:buNone/>
              <a:defRPr kumimoji="0" lang="ar-SA" sz="2800"/>
            </a:lvl2pPr>
            <a:lvl3pPr marL="914400" indent="0" algn="r" eaLnBrk="1" latinLnBrk="0" hangingPunct="1">
              <a:buNone/>
              <a:defRPr kumimoji="0" lang="ar-SA" sz="2400"/>
            </a:lvl3pPr>
            <a:lvl4pPr marL="1371600" indent="0" algn="r" eaLnBrk="1" latinLnBrk="0" hangingPunct="1">
              <a:buNone/>
              <a:defRPr kumimoji="0" lang="ar-SA" sz="2000"/>
            </a:lvl4pPr>
            <a:lvl5pPr marL="1828800" indent="0" algn="r" eaLnBrk="1" latinLnBrk="0" hangingPunct="1">
              <a:buNone/>
              <a:defRPr kumimoji="0" lang="ar-SA" sz="2000"/>
            </a:lvl5pPr>
            <a:lvl6pPr marL="2286000" indent="0" algn="r" eaLnBrk="1" latinLnBrk="0" hangingPunct="1">
              <a:buNone/>
              <a:defRPr kumimoji="0" lang="ar-SA" sz="2000"/>
            </a:lvl6pPr>
            <a:lvl7pPr marL="2743200" indent="0" algn="r" eaLnBrk="1" latinLnBrk="0" hangingPunct="1">
              <a:buNone/>
              <a:defRPr kumimoji="0" lang="ar-SA" sz="2000"/>
            </a:lvl7pPr>
            <a:lvl8pPr marL="3200400" indent="0" algn="r" eaLnBrk="1" latinLnBrk="0" hangingPunct="1">
              <a:buNone/>
              <a:defRPr kumimoji="0" lang="ar-SA" sz="2000"/>
            </a:lvl8pPr>
            <a:lvl9pPr marL="3657600" indent="0" algn="r" eaLnBrk="1" latinLnBrk="0" hangingPunct="1">
              <a:buNone/>
              <a:defRPr kumimoji="0" lang="ar-SA" sz="2000"/>
            </a:lvl9pPr>
          </a:lstStyle>
          <a:p>
            <a:pPr algn="r" rtl="1" eaLnBrk="1" latinLnBrk="0" hangingPunct="1"/>
            <a:r>
              <a:rPr lang="he-IL" smtClean="0"/>
              <a:t>לחץ על הסמל כדי להוסיף תמונה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eaLnBrk="1" latinLnBrk="0" hangingPunct="1">
              <a:buNone/>
              <a:defRPr kumimoji="0" lang="ar-SA" sz="1400"/>
            </a:lvl1pPr>
            <a:lvl2pPr marL="457200" indent="0" algn="r" eaLnBrk="1" latinLnBrk="0" hangingPunct="1">
              <a:buNone/>
              <a:defRPr kumimoji="0" lang="ar-SA" sz="1200"/>
            </a:lvl2pPr>
            <a:lvl3pPr marL="914400" indent="0" algn="r" eaLnBrk="1" latinLnBrk="0" hangingPunct="1">
              <a:buNone/>
              <a:defRPr kumimoji="0" lang="ar-SA" sz="1000"/>
            </a:lvl3pPr>
            <a:lvl4pPr marL="1371600" indent="0" algn="r" eaLnBrk="1" latinLnBrk="0" hangingPunct="1">
              <a:buNone/>
              <a:defRPr kumimoji="0" lang="ar-SA" sz="900"/>
            </a:lvl4pPr>
            <a:lvl5pPr marL="1828800" indent="0" algn="r" eaLnBrk="1" latinLnBrk="0" hangingPunct="1">
              <a:buNone/>
              <a:defRPr kumimoji="0" lang="ar-SA" sz="900"/>
            </a:lvl5pPr>
            <a:lvl6pPr marL="2286000" indent="0" algn="r" eaLnBrk="1" latinLnBrk="0" hangingPunct="1">
              <a:buNone/>
              <a:defRPr kumimoji="0" lang="ar-SA" sz="900"/>
            </a:lvl6pPr>
            <a:lvl7pPr marL="2743200" indent="0" algn="r" eaLnBrk="1" latinLnBrk="0" hangingPunct="1">
              <a:buNone/>
              <a:defRPr kumimoji="0" lang="ar-SA" sz="900"/>
            </a:lvl7pPr>
            <a:lvl8pPr marL="3200400" indent="0" algn="r" eaLnBrk="1" latinLnBrk="0" hangingPunct="1">
              <a:buNone/>
              <a:defRPr kumimoji="0" lang="ar-SA" sz="900"/>
            </a:lvl8pPr>
            <a:lvl9pPr marL="3657600" indent="0" algn="r" eaLnBrk="1" latinLnBrk="0" hangingPunct="1">
              <a:buNone/>
              <a:defRPr kumimoji="0" lang="ar-SA" sz="9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752-6D86-4B7B-BC85-3DFD2F3DFB6B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92BD-6D9A-4691-89F9-BBC13F9124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8260006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752-6D86-4B7B-BC85-3DFD2F3DFB6B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92BD-6D9A-4691-89F9-BBC13F9124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0977227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752-6D86-4B7B-BC85-3DFD2F3DFB6B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92BD-6D9A-4691-89F9-BBC13F9124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2960676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eaLnBrk="1" latinLnBrk="0" hangingPunct="1"/>
            <a:r>
              <a:rPr kumimoji="0" lang="he-IL" smtClean="0"/>
              <a:t>לחץ כדי לערוך סגנון כותרת של תבנית בסיס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eaLnBrk="1" latinLnBrk="0" hangingPunct="1"/>
            <a:r>
              <a:rPr kumimoji="0" lang="he-IL" smtClean="0"/>
              <a:t>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eaLnBrk="1" latinLnBrk="0" hangingPunct="1">
              <a:defRPr kumimoji="0" lang="ar-S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54752-6D86-4B7B-BC85-3DFD2F3DFB6B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eaLnBrk="1" latinLnBrk="0" hangingPunct="1">
              <a:defRPr kumimoji="0" lang="ar-S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eaLnBrk="1" latinLnBrk="0" hangingPunct="1">
              <a:defRPr kumimoji="0" lang="ar-S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092BD-6D9A-4691-89F9-BBC13F9124A8}" type="slidenum">
              <a:rPr lang="he-IL" smtClean="0"/>
              <a:t>‹#›</a:t>
            </a:fld>
            <a:endParaRPr lang="he-IL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8401493" y="-109183"/>
            <a:ext cx="818707" cy="708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73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spcBef>
          <a:spcPct val="0"/>
        </a:spcBef>
        <a:buNone/>
        <a:defRPr kumimoji="0" lang="ar-SA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kumimoji="0" lang="ar-SA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kumimoji="0" lang="ar-SA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kumimoji="0" lang="ar-SA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kumimoji="0" lang="ar-SA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kumimoji="0" lang="ar-SA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kumimoji="0" lang="ar-SA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kumimoji="0" lang="ar-SA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ar-SA"/>
      </a:defPPr>
      <a:lvl1pPr marL="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.xml"/><Relationship Id="rId7" Type="http://schemas.openxmlformats.org/officeDocument/2006/relationships/image" Target="../media/image6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835696" y="1925534"/>
            <a:ext cx="4752528" cy="1470025"/>
          </a:xfrm>
        </p:spPr>
        <p:txBody>
          <a:bodyPr>
            <a:noAutofit/>
          </a:bodyPr>
          <a:lstStyle/>
          <a:p>
            <a:pPr algn="ctr" rtl="1"/>
            <a:r>
              <a:rPr lang="he-IL" sz="6600" dirty="0" smtClean="0">
                <a:ln w="1270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תהליכים בשער עולמי </a:t>
            </a:r>
            <a:endParaRPr lang="ar-SA" sz="6600" dirty="0">
              <a:ln w="1270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-180528" y="5085184"/>
            <a:ext cx="4772528" cy="990600"/>
          </a:xfrm>
        </p:spPr>
        <p:txBody>
          <a:bodyPr>
            <a:normAutofit/>
          </a:bodyPr>
          <a:lstStyle/>
          <a:p>
            <a:pPr rtl="1"/>
            <a:r>
              <a:rPr lang="he-IL" sz="2400" b="1" dirty="0">
                <a:solidFill>
                  <a:schemeClr val="tx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שם </a:t>
            </a:r>
            <a:r>
              <a:rPr lang="he-IL" sz="2400" b="1" dirty="0" smtClean="0">
                <a:solidFill>
                  <a:schemeClr val="tx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המציג:      עופרה קריאף </a:t>
            </a:r>
            <a:endParaRPr lang="he-IL" sz="2400" b="1" dirty="0">
              <a:solidFill>
                <a:schemeClr val="tx2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1"/>
            <a:r>
              <a:rPr lang="he-IL" sz="2400" b="1" dirty="0">
                <a:solidFill>
                  <a:schemeClr val="tx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תאריך </a:t>
            </a:r>
            <a:r>
              <a:rPr lang="he-IL" sz="2400" b="1" dirty="0" smtClean="0">
                <a:solidFill>
                  <a:schemeClr val="tx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ההצגה: 12/09/2017</a:t>
            </a:r>
            <a:endParaRPr lang="he-IL" sz="2400" b="1" dirty="0">
              <a:solidFill>
                <a:schemeClr val="tx2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24" y="263352"/>
            <a:ext cx="1453918" cy="144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תמונה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179" y="292898"/>
            <a:ext cx="1424282" cy="140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3861626" y="591320"/>
            <a:ext cx="10045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2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2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2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תמונה 7" descr="cid:image001.png@01CE3456.33F4DC00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351884"/>
            <a:ext cx="1524000" cy="4572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018948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219998"/>
            <a:ext cx="403244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ctr">
              <a:buAutoNum type="arabicPeriod"/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בדיקות    בטרום    תהליך</a:t>
            </a:r>
          </a:p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        בקשה מגורם חיצוני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147187" y="897216"/>
            <a:ext cx="2936982" cy="118725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טופס תהילה מס' 2011</a:t>
            </a:r>
          </a:p>
          <a:p>
            <a:pPr algn="ctr"/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 מסר 40</a:t>
            </a:r>
            <a:endParaRPr lang="he-IL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5256076" y="2371741"/>
            <a:ext cx="2952328" cy="121899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6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16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בקשות לבדיקה</a:t>
            </a:r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פטורות מנוכחות </a:t>
            </a:r>
            <a:r>
              <a:rPr lang="he-IL" sz="16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בודק</a:t>
            </a:r>
          </a:p>
          <a:p>
            <a:pPr algn="ctr"/>
            <a:r>
              <a:rPr lang="he-IL" sz="16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כגון  פירוט מטען, תפירת תוויות, בדיקת רשות מוסמכת ועוד</a:t>
            </a: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1145035" y="2337110"/>
            <a:ext cx="2808312" cy="121899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בקשות לבדיקה </a:t>
            </a:r>
            <a:r>
              <a:rPr lang="he-IL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המחייבות נוכחות</a:t>
            </a:r>
            <a:r>
              <a:rPr lang="he-IL" sz="1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בודק</a:t>
            </a:r>
          </a:p>
          <a:p>
            <a:pPr algn="ctr"/>
            <a:r>
              <a:rPr lang="he-IL" sz="1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כגון ביטחוניות (חובה לציין סיבה), הוצאת דוגמא, הוצאת מסמכים ועוד</a:t>
            </a:r>
            <a:endParaRPr lang="he-IL" sz="1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5256076" y="3900015"/>
            <a:ext cx="2952328" cy="1113161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נשלח למסוף מסר 190 (מסר בדיקה).</a:t>
            </a:r>
          </a:p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הזמנת המטען לבדיקה – מול מסוף המטענים</a:t>
            </a:r>
          </a:p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בתנאי שאין גורמים מעכבים כתוצאה מהערכת סיכונים</a:t>
            </a:r>
          </a:p>
        </p:txBody>
      </p:sp>
      <p:cxnSp>
        <p:nvCxnSpPr>
          <p:cNvPr id="21" name="מחבר חץ ישר 20"/>
          <p:cNvCxnSpPr/>
          <p:nvPr/>
        </p:nvCxnSpPr>
        <p:spPr>
          <a:xfrm>
            <a:off x="6094330" y="2064645"/>
            <a:ext cx="781926" cy="2724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/>
          <p:nvPr/>
        </p:nvCxnSpPr>
        <p:spPr>
          <a:xfrm flipH="1">
            <a:off x="2339752" y="2053587"/>
            <a:ext cx="807435" cy="2835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/>
          <p:nvPr/>
        </p:nvCxnSpPr>
        <p:spPr>
          <a:xfrm flipH="1">
            <a:off x="2541369" y="4498409"/>
            <a:ext cx="7822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544750" y="6309320"/>
            <a:ext cx="21275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המשך בשקופית הבאה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מלבן 22"/>
          <p:cNvSpPr/>
          <p:nvPr/>
        </p:nvSpPr>
        <p:spPr>
          <a:xfrm>
            <a:off x="5256076" y="5445224"/>
            <a:ext cx="2952328" cy="7200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בסיום הפעולה המסוף משדר מסר בוצע / לא בוצע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145035" y="3839627"/>
            <a:ext cx="2808312" cy="13175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ממתין לאישור הגורם המוסמך ביחידת הבודקים 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במידה ויש גורם מעכב כתוצאה מהערכת סיכונים פתיחת המשימה תושהה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106" y="3556104"/>
            <a:ext cx="311150" cy="461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177" y="3556104"/>
            <a:ext cx="311150" cy="458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665" y="5013177"/>
            <a:ext cx="311150" cy="72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562" y="332656"/>
            <a:ext cx="1023926" cy="101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תמונה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435" y="357075"/>
            <a:ext cx="1003053" cy="99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16"/>
          <p:cNvSpPr txBox="1">
            <a:spLocks noChangeArrowheads="1"/>
          </p:cNvSpPr>
          <p:nvPr/>
        </p:nvSpPr>
        <p:spPr bwMode="auto">
          <a:xfrm>
            <a:off x="8052519" y="563628"/>
            <a:ext cx="800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22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3347864" y="548680"/>
            <a:ext cx="2520280" cy="12961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תפתח בדיקה מגורם חוץ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081245" y="2938494"/>
            <a:ext cx="2340260" cy="11178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הבדיקה לא תאושר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5537066" y="2938494"/>
            <a:ext cx="2340260" cy="11178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הבדיקה תאושר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5550314" y="4746868"/>
            <a:ext cx="2340260" cy="111862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הסוכן מקבל מסר עם סוג הבדיקה ומגיע עם טופס פקודת המסירה להזמנת המטען ושיבוץ בודק לבדיקה לשם ביצועה</a:t>
            </a:r>
            <a:endParaRPr lang="he-IL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043608" y="4735090"/>
            <a:ext cx="2340260" cy="11421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ישלח דחייה לסוכן המכס</a:t>
            </a:r>
          </a:p>
          <a:p>
            <a:pPr algn="ctr"/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(בטיפול)</a:t>
            </a: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3" name="מחבר חץ ישר 12"/>
          <p:cNvCxnSpPr/>
          <p:nvPr/>
        </p:nvCxnSpPr>
        <p:spPr>
          <a:xfrm>
            <a:off x="6894258" y="4107319"/>
            <a:ext cx="7620" cy="5113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/>
          <p:nvPr/>
        </p:nvCxnSpPr>
        <p:spPr>
          <a:xfrm flipH="1">
            <a:off x="2213738" y="2011056"/>
            <a:ext cx="1188132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>
            <a:off x="5742130" y="2083064"/>
            <a:ext cx="115212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625" y="4076979"/>
            <a:ext cx="31750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1023926" cy="101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תמונה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49" y="213059"/>
            <a:ext cx="1003053" cy="99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068333" y="419612"/>
            <a:ext cx="800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5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29424" y="196443"/>
            <a:ext cx="284565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2. פיצול לפני תהליך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3407287" y="1140304"/>
            <a:ext cx="2131320" cy="107194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הגשת בקשה לפיצול בטופס מכס 90 כולל כל המסמכים הרלוונטיים</a:t>
            </a:r>
            <a:endParaRPr lang="he-IL" sz="1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176897" y="1332553"/>
            <a:ext cx="2232248" cy="10719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פתיחת בדיקה לפיצול מטען במערכת ע" בודק</a:t>
            </a:r>
            <a:endParaRPr lang="he-IL" sz="1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176897" y="3099590"/>
            <a:ext cx="2240596" cy="1073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ישלח מסר 190 על ידי המערכת למסוף המטענים ו</a:t>
            </a:r>
            <a:r>
              <a:rPr lang="he-IL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במסר יתקבל מספר מטען החדש </a:t>
            </a:r>
            <a:endParaRPr lang="he-IL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3393640" y="3099590"/>
            <a:ext cx="2125983" cy="107970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סוכן המכס יפנה למסוף עם פקודת המסירה להזמנת המטען לבדיקה</a:t>
            </a:r>
            <a:endParaRPr lang="he-IL" sz="1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6253950" y="3107826"/>
            <a:ext cx="2131320" cy="10743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המסוף יקדם את המטען לאתר הבדיקות כאשר עליו יהיו מדבקות עם סימון המטען החדש.</a:t>
            </a:r>
            <a:endParaRPr lang="he-IL" sz="1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6253950" y="5100998"/>
            <a:ext cx="2131320" cy="107194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סוכן יגיש את פקודת המסירה לנתב לשם שיבוץ בודק לבדיקה</a:t>
            </a:r>
            <a:endParaRPr lang="he-IL" sz="1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3370520" y="5123156"/>
            <a:ext cx="2131320" cy="10842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הבודק מאשר פיצול מטען והמטען החדש ייקלט במסוף להמשך טיפול על ידי סוכן המכס.</a:t>
            </a:r>
            <a:endParaRPr lang="he-IL" sz="1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3" name="מחבר חץ ישר 22"/>
          <p:cNvCxnSpPr/>
          <p:nvPr/>
        </p:nvCxnSpPr>
        <p:spPr>
          <a:xfrm flipH="1">
            <a:off x="2468401" y="1702884"/>
            <a:ext cx="8773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/>
          <p:nvPr/>
        </p:nvCxnSpPr>
        <p:spPr>
          <a:xfrm>
            <a:off x="1293020" y="2314296"/>
            <a:ext cx="1" cy="7670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/>
          <p:nvPr/>
        </p:nvCxnSpPr>
        <p:spPr>
          <a:xfrm flipH="1">
            <a:off x="5545353" y="5685401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/>
          <p:nvPr/>
        </p:nvCxnSpPr>
        <p:spPr>
          <a:xfrm>
            <a:off x="2516333" y="3646911"/>
            <a:ext cx="8293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>
            <a:off x="5575600" y="3681028"/>
            <a:ext cx="6499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חץ ישר 31"/>
          <p:cNvCxnSpPr/>
          <p:nvPr/>
        </p:nvCxnSpPr>
        <p:spPr>
          <a:xfrm>
            <a:off x="7297362" y="4293096"/>
            <a:ext cx="2224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20070" y="4653136"/>
            <a:ext cx="251095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הערה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ביבוא מתקדם , בקשה לפיצול מטען תתבצע דרך המערכת על ידי סוכן המכס עצמו.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לא ניתן לבקש פיצול באמצעות מסר 40 או טופס תהילה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3407287" y="1140303"/>
            <a:ext cx="2138066" cy="12641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הגשת בקשה ידנית לפיצול באמצעות טופס מכס 90 כולל כל המסמכים הרלוונטיים</a:t>
            </a:r>
            <a:endParaRPr lang="he-IL" sz="1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176897" y="3099590"/>
            <a:ext cx="2240596" cy="1073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ישלח מסר 190 על ידי המערכת למסוף המטענים ו</a:t>
            </a:r>
            <a:r>
              <a:rPr lang="he-IL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במסר יישלח מספר מטען החדש </a:t>
            </a:r>
            <a:endParaRPr lang="he-IL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3375857" y="3081395"/>
            <a:ext cx="2125983" cy="107970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סוכן המכס יפנה למסוף עם פקודת המסירה להזמנת המטען לבדיקה</a:t>
            </a:r>
            <a:endParaRPr lang="he-IL" sz="1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6281545" y="3102964"/>
            <a:ext cx="2131320" cy="10743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המסוף יקדם את המטען לאתר הבדיקות בצירוף מדבקות עם זיהוי המטען החדש.</a:t>
            </a:r>
            <a:endParaRPr lang="he-IL" sz="1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מלבן 24"/>
          <p:cNvSpPr/>
          <p:nvPr/>
        </p:nvSpPr>
        <p:spPr>
          <a:xfrm>
            <a:off x="6253950" y="5100998"/>
            <a:ext cx="2131320" cy="10719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סוכן יגיש את פקודת המסירה לנתב לשם שיבוץ בודק לבדיקה</a:t>
            </a:r>
            <a:endParaRPr lang="he-IL" sz="1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3370520" y="5123156"/>
            <a:ext cx="2131320" cy="10842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הבודק מאשר פיצול מטען והמטען החדש ייקלט במסוף להמשך טיפול על ידי סוכן המכס.</a:t>
            </a:r>
            <a:endParaRPr lang="he-IL" sz="1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9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60648"/>
            <a:ext cx="1023926" cy="101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תמונה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49" y="285067"/>
            <a:ext cx="1003053" cy="99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8068333" y="491620"/>
            <a:ext cx="800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50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0521" y="215062"/>
            <a:ext cx="250581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3. בדיקה בתהליך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3458637" y="1124744"/>
            <a:ext cx="2448272" cy="884021"/>
          </a:xfrm>
          <a:prstGeom prst="rect">
            <a:avLst/>
          </a:prstGeom>
          <a:solidFill>
            <a:srgbClr val="4DB6E5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מתקבלת הנחייה </a:t>
            </a:r>
            <a:r>
              <a:rPr lang="he-IL" sz="14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</a:t>
            </a:r>
            <a:r>
              <a:rPr lang="he-IL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בדיקה על ידי המעריך </a:t>
            </a:r>
            <a:endParaRPr lang="he-IL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458637" y="3933056"/>
            <a:ext cx="2448271" cy="936104"/>
          </a:xfrm>
          <a:prstGeom prst="rect">
            <a:avLst/>
          </a:prstGeom>
          <a:solidFill>
            <a:srgbClr val="4DB6E5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סוכן המכס יגיע למסוף עם פקודת המסירה ויזמין את המטען לבדיקה</a:t>
            </a:r>
            <a:endParaRPr lang="he-IL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458637" y="2564904"/>
            <a:ext cx="2448271" cy="792088"/>
          </a:xfrm>
          <a:prstGeom prst="rect">
            <a:avLst/>
          </a:prstGeom>
          <a:solidFill>
            <a:srgbClr val="4DB6E5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נשלח מסר 190 הודעה על בדיקה לסוכן המכס ולמסוף לפי סוג הבדיקה</a:t>
            </a:r>
            <a:endParaRPr lang="he-IL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458638" y="5517232"/>
            <a:ext cx="2448270" cy="936104"/>
          </a:xfrm>
          <a:prstGeom prst="rect">
            <a:avLst/>
          </a:prstGeom>
          <a:solidFill>
            <a:srgbClr val="4DB6E5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בעת הגעת המטען לאתר הבדיקות יגיש סוכן המכס / נטל את פקודת המסירה לנתב אולם המכס לצורך שיבוץ הבדיקה לבודק </a:t>
            </a:r>
            <a:endParaRPr lang="he-IL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" name="מחבר חץ ישר 8"/>
          <p:cNvCxnSpPr/>
          <p:nvPr/>
        </p:nvCxnSpPr>
        <p:spPr>
          <a:xfrm flipH="1">
            <a:off x="4788023" y="4968316"/>
            <a:ext cx="1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/>
          <p:nvPr/>
        </p:nvCxnSpPr>
        <p:spPr>
          <a:xfrm flipH="1">
            <a:off x="4784393" y="3429000"/>
            <a:ext cx="3630" cy="428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>
          <a:xfrm>
            <a:off x="4776854" y="2070047"/>
            <a:ext cx="7539" cy="4618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854" y="252817"/>
            <a:ext cx="1023926" cy="101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תמונה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727" y="259137"/>
            <a:ext cx="1003053" cy="99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8013247" y="446813"/>
            <a:ext cx="800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45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7984" y="281844"/>
            <a:ext cx="34202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latin typeface="Aharoni" panose="02010803020104030203" pitchFamily="2" charset="-79"/>
                <a:cs typeface="+mj-cs"/>
              </a:rPr>
              <a:t>4  . פיצול  מטען בתהליך</a:t>
            </a:r>
            <a:endParaRPr lang="he-IL" sz="2400" b="1" dirty="0">
              <a:latin typeface="Aharoni" panose="02010803020104030203" pitchFamily="2" charset="-79"/>
              <a:cs typeface="+mj-cs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3347864" y="1340768"/>
            <a:ext cx="2448272" cy="115212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מסר לפיצול ישלח על ידי המעריך לבקשת סוכן המכס</a:t>
            </a: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347864" y="3861048"/>
            <a:ext cx="2376264" cy="115212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הפיצול יתבצע ע"פ אותו קריטריון  של פיצול לפני תהליך</a:t>
            </a: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מחבר חץ ישר 6"/>
          <p:cNvCxnSpPr/>
          <p:nvPr/>
        </p:nvCxnSpPr>
        <p:spPr>
          <a:xfrm>
            <a:off x="4572000" y="2682302"/>
            <a:ext cx="1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570" y="260648"/>
            <a:ext cx="1023926" cy="101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תמונה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443" y="285067"/>
            <a:ext cx="1003053" cy="99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8124527" y="491620"/>
            <a:ext cx="800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6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492896"/>
            <a:ext cx="6552728" cy="1362075"/>
          </a:xfrm>
        </p:spPr>
        <p:txBody>
          <a:bodyPr>
            <a:noAutofit/>
          </a:bodyPr>
          <a:lstStyle/>
          <a:p>
            <a:pPr algn="ctr" rtl="1"/>
            <a:r>
              <a:rPr lang="he-IL" sz="7200" dirty="0" smtClean="0">
                <a:ln w="12700">
                  <a:solidFill>
                    <a:schemeClr val="tx1"/>
                  </a:solidFill>
                </a:ln>
                <a:solidFill>
                  <a:schemeClr val="tx2"/>
                </a:solidFill>
              </a:rPr>
              <a:t>תודה על ההקשבה</a:t>
            </a:r>
            <a:endParaRPr lang="ar-SA" sz="7200" dirty="0">
              <a:ln w="12700">
                <a:solidFill>
                  <a:schemeClr val="tx1"/>
                </a:solidFill>
              </a:ln>
              <a:solidFill>
                <a:schemeClr val="tx2"/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850" y="201969"/>
            <a:ext cx="1023926" cy="101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תמונה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287" y="202358"/>
            <a:ext cx="1003053" cy="99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2843808" y="404664"/>
            <a:ext cx="800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251520" y="4797152"/>
            <a:ext cx="72728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400" b="1" dirty="0" smtClean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עופרה קריאף – </a:t>
            </a:r>
            <a:r>
              <a:rPr lang="he-IL" sz="2400" b="1" smtClean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ממונה יחידת הבודקים</a:t>
            </a:r>
            <a:r>
              <a:rPr lang="he-IL" sz="2400" b="1" dirty="0" smtClean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מכס נתב"ג.</a:t>
            </a:r>
          </a:p>
          <a:p>
            <a:r>
              <a:rPr lang="he-IL" sz="2400" b="1" dirty="0" smtClean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טל. 03-9751230</a:t>
            </a:r>
          </a:p>
          <a:p>
            <a:pPr rtl="1"/>
            <a:r>
              <a:rPr lang="he-IL" sz="2400" b="1" dirty="0" smtClean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דוא"ל: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ofrak@customs.mof.gov.il</a:t>
            </a:r>
            <a:r>
              <a:rPr lang="he-IL" sz="2400" b="1" dirty="0" smtClean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2400" b="1" dirty="0">
              <a:solidFill>
                <a:schemeClr val="accent2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8" name="תמונה 7" descr="cid:image001.png@01CE3456.33F4DC0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997481"/>
            <a:ext cx="1524000" cy="45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236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ערכת נושא1">
  <a:themeElements>
    <a:clrScheme name="כחול מספר שתיים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ערכת נושא1" id="{0DFEEF0F-E760-45DF-BB75-43E87E2927EF}" vid="{AF395C70-43D2-4ACB-813B-25678604E5F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612</Words>
  <Application>Microsoft Office PowerPoint</Application>
  <PresentationFormat>‫הצגה על המסך (4:3)</PresentationFormat>
  <Paragraphs>94</Paragraphs>
  <Slides>7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4" baseType="lpstr">
      <vt:lpstr>Aharoni</vt:lpstr>
      <vt:lpstr>Arial</vt:lpstr>
      <vt:lpstr>Calibri</vt:lpstr>
      <vt:lpstr>David</vt:lpstr>
      <vt:lpstr>Georgia</vt:lpstr>
      <vt:lpstr>Times New Roman</vt:lpstr>
      <vt:lpstr>ערכת נושא1</vt:lpstr>
      <vt:lpstr>תהליכים בשער עולמי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תודה על ההקשבה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גיא אפרגן</dc:creator>
  <cp:lastModifiedBy>תמי אבישר</cp:lastModifiedBy>
  <cp:revision>35</cp:revision>
  <cp:lastPrinted>2017-09-05T09:26:40Z</cp:lastPrinted>
  <dcterms:created xsi:type="dcterms:W3CDTF">2017-08-31T05:47:48Z</dcterms:created>
  <dcterms:modified xsi:type="dcterms:W3CDTF">2017-09-12T04:32:22Z</dcterms:modified>
</cp:coreProperties>
</file>