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8"/>
  </p:notesMasterIdLst>
  <p:sldIdLst>
    <p:sldId id="257" r:id="rId2"/>
    <p:sldId id="258" r:id="rId3"/>
    <p:sldId id="269" r:id="rId4"/>
    <p:sldId id="259" r:id="rId5"/>
    <p:sldId id="260" r:id="rId6"/>
    <p:sldId id="267" r:id="rId7"/>
    <p:sldId id="268" r:id="rId8"/>
    <p:sldId id="270" r:id="rId9"/>
    <p:sldId id="261" r:id="rId10"/>
    <p:sldId id="262" r:id="rId11"/>
    <p:sldId id="263" r:id="rId12"/>
    <p:sldId id="264" r:id="rId13"/>
    <p:sldId id="265" r:id="rId14"/>
    <p:sldId id="266" r:id="rId15"/>
    <p:sldId id="272" r:id="rId16"/>
    <p:sldId id="273" r:id="rId17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5" d="100"/>
          <a:sy n="105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57E7A06-8B50-4F7F-AB23-D056565E7D52}" type="datetimeFigureOut">
              <a:rPr lang="he-IL" smtClean="0"/>
              <a:t>כ"ה/אב/תשע"ז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0A19A38-6DB4-4B84-ACCA-891B830C2AE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19783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altLang="he-I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e-IL" altLang="he-I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he-IL" dirty="0" smtClean="0"/>
              <a:t>לחץ כדי לערוך סגנון כותרת של תבנית בסיס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e-IL" dirty="0" smtClean="0"/>
              <a:t>לחץ כדי לערוך סגנון כותרת משנה של תבנית בסיס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90534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9815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753636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37547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35312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0564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1528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dirty="0" smtClean="0"/>
              <a:t>לחץ כדי לערוך סגנון כותרת של תבנית בסיס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dirty="0" smtClean="0"/>
              <a:t>לחץ כדי לערוך סגנונות טקסט של תבנית בסיס</a:t>
            </a:r>
          </a:p>
          <a:p>
            <a:pPr lvl="1"/>
            <a:r>
              <a:rPr lang="he-IL" dirty="0" smtClean="0"/>
              <a:t>רמה שנייה</a:t>
            </a:r>
          </a:p>
          <a:p>
            <a:pPr lvl="2"/>
            <a:r>
              <a:rPr lang="he-IL" dirty="0" smtClean="0"/>
              <a:t>רמה שלישית</a:t>
            </a:r>
          </a:p>
          <a:p>
            <a:pPr lvl="3"/>
            <a:r>
              <a:rPr lang="he-IL" dirty="0" smtClean="0"/>
              <a:t>רמה רביעית</a:t>
            </a:r>
          </a:p>
          <a:p>
            <a:pPr lvl="4"/>
            <a:r>
              <a:rPr lang="he-IL" dirty="0" smtClean="0"/>
              <a:t>רמה חמישית</a:t>
            </a:r>
            <a:endParaRPr lang="he-IL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dirty="0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451113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 smtClean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4036610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1791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5920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/>
          </p:nvPr>
        </p:nvSpPr>
        <p:spPr>
          <a:xfrm>
            <a:off x="457200" y="27464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19371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כותרת ותוכן על פני 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 userDrawn="1"/>
        </p:nvPicPr>
        <p:blipFill>
          <a:blip r:embed="rId2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042988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3938598"/>
            <a:ext cx="8229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e-IL" dirty="0" smtClean="0"/>
              <a:t>לחץ כדי לערוך סגנון כותרת של תבנית בסיס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1462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/>
        </p:nvSpPr>
        <p:spPr bwMode="auto">
          <a:xfrm>
            <a:off x="0" y="10"/>
            <a:ext cx="9144000" cy="809625"/>
          </a:xfrm>
          <a:prstGeom prst="rect">
            <a:avLst/>
          </a:prstGeom>
          <a:gradFill rotWithShape="0">
            <a:gsLst>
              <a:gs pos="0">
                <a:srgbClr val="0099CC"/>
              </a:gs>
              <a:gs pos="100000">
                <a:srgbClr val="000099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he-IL" altLang="he-IL" sz="24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812" name="Text Box 4"/>
          <p:cNvSpPr txBox="1">
            <a:spLocks noChangeArrowheads="1"/>
          </p:cNvSpPr>
          <p:nvPr/>
        </p:nvSpPr>
        <p:spPr bwMode="auto">
          <a:xfrm>
            <a:off x="2247905" y="6256338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he-IL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28" name="Rectangle 8"/>
          <p:cNvSpPr>
            <a:spLocks noChangeArrowheads="1"/>
          </p:cNvSpPr>
          <p:nvPr/>
        </p:nvSpPr>
        <p:spPr bwMode="auto">
          <a:xfrm>
            <a:off x="0" y="6308735"/>
            <a:ext cx="9144000" cy="549275"/>
          </a:xfrm>
          <a:prstGeom prst="rect">
            <a:avLst/>
          </a:prstGeom>
          <a:gradFill rotWithShape="0">
            <a:gsLst>
              <a:gs pos="0">
                <a:srgbClr val="0099CC"/>
              </a:gs>
              <a:gs pos="100000">
                <a:srgbClr val="000099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he-IL" altLang="he-IL" sz="24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815" name="Text Box 7"/>
          <p:cNvSpPr txBox="1">
            <a:spLocks noChangeArrowheads="1"/>
          </p:cNvSpPr>
          <p:nvPr/>
        </p:nvSpPr>
        <p:spPr bwMode="auto">
          <a:xfrm>
            <a:off x="5" y="6381760"/>
            <a:ext cx="17637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he-IL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030" name="Picture 8"/>
          <p:cNvPicPr>
            <a:picLocks noChangeAspect="1" noChangeArrowheads="1"/>
          </p:cNvPicPr>
          <p:nvPr userDrawn="1"/>
        </p:nvPicPr>
        <p:blipFill>
          <a:blip r:embed="rId15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15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4502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25146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Arial" pitchFamily="34" charset="0"/>
        </a:defRPr>
      </a:lvl6pPr>
      <a:lvl7pPr marL="29718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Arial" pitchFamily="34" charset="0"/>
        </a:defRPr>
      </a:lvl7pPr>
      <a:lvl8pPr marL="34290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Arial" pitchFamily="34" charset="0"/>
        </a:defRPr>
      </a:lvl8pPr>
      <a:lvl9pPr marL="38862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Arial" pitchFamily="34" charset="0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inballe@taxes.gov.il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0" descr="Maimimag1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"/>
            <a:ext cx="9144000" cy="662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101" name="Rectangle 5"/>
          <p:cNvSpPr>
            <a:spLocks noGrp="1" noChangeArrowheads="1"/>
          </p:cNvSpPr>
          <p:nvPr>
            <p:ph sz="half" idx="1"/>
          </p:nvPr>
        </p:nvSpPr>
        <p:spPr bwMode="auto">
          <a:xfrm>
            <a:off x="468318" y="1916113"/>
            <a:ext cx="8218487" cy="273685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  <a:tabLst>
                <a:tab pos="273050" algn="l"/>
              </a:tabLst>
              <a:defRPr/>
            </a:pPr>
            <a:r>
              <a:rPr lang="he-IL" altLang="he-IL" sz="4000" b="1" i="1" dirty="0" smtClean="0">
                <a:solidFill>
                  <a:srgbClr val="26267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חוקיות יבוא</a:t>
            </a:r>
          </a:p>
          <a:p>
            <a:pPr algn="ctr" eaLnBrk="1" hangingPunct="1">
              <a:lnSpc>
                <a:spcPct val="30000"/>
              </a:lnSpc>
              <a:buFontTx/>
              <a:buNone/>
              <a:tabLst>
                <a:tab pos="273050" algn="l"/>
              </a:tabLst>
              <a:defRPr/>
            </a:pPr>
            <a:endParaRPr lang="he-IL" altLang="he-IL" sz="3600" b="1" i="1" dirty="0" smtClean="0">
              <a:solidFill>
                <a:srgbClr val="26267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buFontTx/>
              <a:buNone/>
              <a:tabLst>
                <a:tab pos="273050" algn="l"/>
              </a:tabLst>
              <a:defRPr/>
            </a:pPr>
            <a:endParaRPr lang="he-IL" altLang="he-IL" sz="2800" b="1" i="1" dirty="0" smtClean="0">
              <a:solidFill>
                <a:srgbClr val="26267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buFontTx/>
              <a:buNone/>
              <a:tabLst>
                <a:tab pos="273050" algn="l"/>
              </a:tabLst>
              <a:defRPr/>
            </a:pPr>
            <a:r>
              <a:rPr lang="he-IL" altLang="he-IL" sz="2800" b="1" i="1" dirty="0" smtClean="0">
                <a:solidFill>
                  <a:srgbClr val="26267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היערכות למערכת שער עולמי</a:t>
            </a:r>
          </a:p>
          <a:p>
            <a:pPr algn="ctr" eaLnBrk="1" hangingPunct="1">
              <a:buFontTx/>
              <a:buNone/>
              <a:tabLst>
                <a:tab pos="273050" algn="l"/>
              </a:tabLst>
              <a:defRPr/>
            </a:pPr>
            <a:endParaRPr lang="he-IL" altLang="he-IL" sz="2800" b="1" i="1" dirty="0" smtClean="0">
              <a:solidFill>
                <a:srgbClr val="26267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buFontTx/>
              <a:buNone/>
              <a:tabLst>
                <a:tab pos="273050" algn="l"/>
              </a:tabLst>
              <a:defRPr/>
            </a:pPr>
            <a:endParaRPr lang="he-IL" altLang="he-IL" sz="2800" b="1" i="1" dirty="0" smtClean="0">
              <a:solidFill>
                <a:srgbClr val="26267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eaLnBrk="1" hangingPunct="1">
              <a:buNone/>
              <a:tabLst>
                <a:tab pos="273050" algn="l"/>
              </a:tabLst>
              <a:defRPr/>
            </a:pPr>
            <a:endParaRPr lang="en-US" altLang="he-IL" dirty="0" smtClean="0">
              <a:solidFill>
                <a:srgbClr val="262673"/>
              </a:solidFill>
            </a:endParaRPr>
          </a:p>
        </p:txBody>
      </p:sp>
      <p:sp>
        <p:nvSpPr>
          <p:cNvPr id="3076" name="Rectangle 12"/>
          <p:cNvSpPr>
            <a:spLocks noChangeArrowheads="1"/>
          </p:cNvSpPr>
          <p:nvPr/>
        </p:nvSpPr>
        <p:spPr bwMode="auto">
          <a:xfrm>
            <a:off x="0" y="333378"/>
            <a:ext cx="1657350" cy="36671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he-IL" altLang="he-IL">
              <a:solidFill>
                <a:srgbClr val="FFCC00"/>
              </a:solidFill>
            </a:endParaRPr>
          </a:p>
        </p:txBody>
      </p:sp>
      <p:sp>
        <p:nvSpPr>
          <p:cNvPr id="132110" name="Text Box 14"/>
          <p:cNvSpPr txBox="1">
            <a:spLocks noChangeArrowheads="1"/>
          </p:cNvSpPr>
          <p:nvPr/>
        </p:nvSpPr>
        <p:spPr bwMode="auto">
          <a:xfrm>
            <a:off x="4859338" y="6197610"/>
            <a:ext cx="39608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he-IL" altLang="he-IL" sz="2000" b="1" i="1" dirty="0" smtClean="0">
                <a:solidFill>
                  <a:srgbClr val="000066"/>
                </a:solidFill>
              </a:rPr>
              <a:t>אוגוסט  2017</a:t>
            </a:r>
            <a:endParaRPr lang="en-US" altLang="he-IL" sz="2000" b="1" i="1" dirty="0" smtClean="0">
              <a:solidFill>
                <a:srgbClr val="000066"/>
              </a:solidFill>
            </a:endParaRPr>
          </a:p>
        </p:txBody>
      </p:sp>
      <p:sp>
        <p:nvSpPr>
          <p:cNvPr id="132112" name="Rectangle 16"/>
          <p:cNvSpPr>
            <a:spLocks noChangeArrowheads="1"/>
          </p:cNvSpPr>
          <p:nvPr/>
        </p:nvSpPr>
        <p:spPr bwMode="auto">
          <a:xfrm>
            <a:off x="1192213" y="2492385"/>
            <a:ext cx="67691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/>
            </a:prst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he-IL" sz="4000" b="1" i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אישורים ורישיונות</a:t>
            </a:r>
            <a:endParaRPr lang="en-US" sz="3200" b="1" i="1" dirty="0">
              <a:solidFill>
                <a:srgbClr val="333399">
                  <a:lumMod val="75000"/>
                </a:srgb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079" name="Picture 8"/>
          <p:cNvPicPr>
            <a:picLocks noGrp="1" noChangeAspect="1" noChangeArrowheads="1"/>
          </p:cNvPicPr>
          <p:nvPr>
            <p:ph type="title"/>
          </p:nvPr>
        </p:nvPicPr>
        <p:blipFill>
          <a:blip r:embed="rId4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5" y="71438"/>
            <a:ext cx="1012825" cy="90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תמונה 1" descr="תיאור: תיאור: תיאור: cid:image001.png@01CC6725.BC3B855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90" y="188917"/>
            <a:ext cx="22002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984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79512" y="1090766"/>
            <a:ext cx="8712076" cy="4570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he-IL" altLang="he-IL" sz="2400" dirty="0" smtClean="0">
                <a:solidFill>
                  <a:srgbClr val="003366"/>
                </a:solidFill>
              </a:rPr>
              <a:t>בעת הגשת הצהרת יבוא יש להזין בסחורות את האישורים/רישיונות הנדרשים עפ"י פרט המכס באופן הבא:</a:t>
            </a:r>
          </a:p>
          <a:p>
            <a:pPr>
              <a:buClr>
                <a:srgbClr val="FF0000"/>
              </a:buClr>
              <a:buFont typeface="Wingdings" pitchFamily="2" charset="2"/>
              <a:buNone/>
              <a:defRPr/>
            </a:pPr>
            <a:endParaRPr lang="he-IL" altLang="he-IL" sz="2400" dirty="0" smtClean="0">
              <a:solidFill>
                <a:srgbClr val="003366"/>
              </a:solidFill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he-IL" altLang="he-IL" sz="2400" dirty="0" smtClean="0">
                <a:solidFill>
                  <a:srgbClr val="003366"/>
                </a:solidFill>
              </a:rPr>
              <a:t>סוג מענה = אישור/רישיון ממוחשב, </a:t>
            </a:r>
            <a:r>
              <a:rPr lang="he-IL" altLang="he-IL" sz="2400" dirty="0">
                <a:solidFill>
                  <a:srgbClr val="003366"/>
                </a:solidFill>
              </a:rPr>
              <a:t>אישור/רישיון </a:t>
            </a:r>
            <a:r>
              <a:rPr lang="he-IL" altLang="he-IL" sz="2400" dirty="0" smtClean="0">
                <a:solidFill>
                  <a:srgbClr val="003366"/>
                </a:solidFill>
              </a:rPr>
              <a:t>ידני (נדרשת צרופה),   </a:t>
            </a:r>
            <a:r>
              <a:rPr lang="en-US" altLang="he-IL" sz="2400" dirty="0" smtClean="0">
                <a:solidFill>
                  <a:srgbClr val="003366"/>
                </a:solidFill>
              </a:rPr>
              <a:t/>
            </a:r>
            <a:br>
              <a:rPr lang="en-US" altLang="he-IL" sz="2400" dirty="0" smtClean="0">
                <a:solidFill>
                  <a:srgbClr val="003366"/>
                </a:solidFill>
              </a:rPr>
            </a:br>
            <a:r>
              <a:rPr lang="he-IL" altLang="he-IL" sz="2400" dirty="0" smtClean="0">
                <a:solidFill>
                  <a:srgbClr val="003366"/>
                </a:solidFill>
              </a:rPr>
              <a:t>                 פטור מאישור/רישיון</a:t>
            </a:r>
          </a:p>
          <a:p>
            <a:pPr marL="457200" indent="-457200"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he-IL" altLang="he-IL" sz="2400" dirty="0" smtClean="0">
                <a:solidFill>
                  <a:srgbClr val="003366"/>
                </a:solidFill>
              </a:rPr>
              <a:t>גורם מאשר</a:t>
            </a:r>
          </a:p>
          <a:p>
            <a:pPr marL="457200" indent="-457200"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he-IL" altLang="he-IL" sz="2400" dirty="0" smtClean="0">
                <a:solidFill>
                  <a:srgbClr val="003366"/>
                </a:solidFill>
              </a:rPr>
              <a:t>סוג אישור / רישיון</a:t>
            </a:r>
          </a:p>
          <a:p>
            <a:pPr marL="457200" indent="-457200"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he-IL" altLang="he-IL" sz="2400" dirty="0" smtClean="0">
                <a:solidFill>
                  <a:srgbClr val="003366"/>
                </a:solidFill>
              </a:rPr>
              <a:t>מספר אישור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he-IL" altLang="he-IL" sz="2400" dirty="0" smtClean="0">
                <a:solidFill>
                  <a:srgbClr val="003366"/>
                </a:solidFill>
              </a:rPr>
              <a:t>קוד פטור  </a:t>
            </a:r>
            <a:r>
              <a:rPr lang="he-IL" altLang="he-IL" sz="2000" dirty="0" smtClean="0">
                <a:solidFill>
                  <a:srgbClr val="003366"/>
                </a:solidFill>
              </a:rPr>
              <a:t>(למשל: קוד 92= חובת חוקיות לא חלה על המוצר, </a:t>
            </a:r>
            <a:r>
              <a:rPr lang="en-US" altLang="he-IL" sz="2000" dirty="0" smtClean="0">
                <a:solidFill>
                  <a:srgbClr val="003366"/>
                </a:solidFill>
              </a:rPr>
              <a:t/>
            </a:r>
            <a:br>
              <a:rPr lang="en-US" altLang="he-IL" sz="2000" dirty="0" smtClean="0">
                <a:solidFill>
                  <a:srgbClr val="003366"/>
                </a:solidFill>
              </a:rPr>
            </a:br>
            <a:r>
              <a:rPr lang="he-IL" altLang="he-IL" sz="2000" dirty="0" smtClean="0">
                <a:solidFill>
                  <a:srgbClr val="003366"/>
                </a:solidFill>
              </a:rPr>
              <a:t>96= תוספת חמישית דוגמאות, 97= תוספת חמישית חלקי חילוף). </a:t>
            </a:r>
          </a:p>
          <a:p>
            <a:pPr>
              <a:buClr>
                <a:srgbClr val="FF0000"/>
              </a:buClr>
              <a:defRPr/>
            </a:pPr>
            <a:endParaRPr lang="he-IL" altLang="he-IL" sz="1600" dirty="0" smtClean="0">
              <a:solidFill>
                <a:srgbClr val="003366"/>
              </a:solidFill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endParaRPr lang="he-IL" altLang="he-IL" sz="2400" dirty="0" smtClean="0">
              <a:solidFill>
                <a:srgbClr val="003366"/>
              </a:solidFill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547664" y="56"/>
            <a:ext cx="734392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he-IL" altLang="he-IL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הזנת אישור בהצהרת יבוא</a:t>
            </a:r>
            <a:endParaRPr lang="fr-FR" altLang="he-IL" sz="4000" b="1" dirty="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2" y="5229200"/>
            <a:ext cx="9073327" cy="99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90386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he-IL" sz="2400" b="1" u="sng" dirty="0">
                <a:cs typeface="+mj-cs"/>
              </a:rPr>
              <a:t>קוד 96</a:t>
            </a:r>
            <a:r>
              <a:rPr lang="he-IL" sz="2400" dirty="0">
                <a:cs typeface="+mj-cs"/>
              </a:rPr>
              <a:t> (תוספת חמישית א - דוגמאות) אפשרי אם ערך </a:t>
            </a:r>
            <a:r>
              <a:rPr lang="en-US" sz="2400" dirty="0">
                <a:cs typeface="+mj-cs"/>
              </a:rPr>
              <a:t>FOB</a:t>
            </a:r>
            <a:r>
              <a:rPr lang="he-IL" sz="2400" dirty="0">
                <a:cs typeface="+mj-cs"/>
              </a:rPr>
              <a:t> של כל הסחורות בהן קוד 96 הוא עד (כולל) 1,000 $, וגם כמות קטן/שווה ל-2 "כל אחד" (בכל הסחורות בהן 96</a:t>
            </a:r>
            <a:r>
              <a:rPr lang="he-IL" sz="2400" dirty="0" smtClean="0">
                <a:cs typeface="+mj-cs"/>
              </a:rPr>
              <a:t>).</a:t>
            </a:r>
          </a:p>
          <a:p>
            <a:pPr marL="0" indent="0">
              <a:buNone/>
            </a:pPr>
            <a:endParaRPr lang="he-IL" sz="1600" dirty="0" smtClean="0">
              <a:cs typeface="+mj-cs"/>
            </a:endParaRPr>
          </a:p>
          <a:p>
            <a:pPr marL="0" indent="0">
              <a:buNone/>
            </a:pPr>
            <a:r>
              <a:rPr lang="he-IL" sz="2400" b="1" u="sng" dirty="0">
                <a:cs typeface="+mj-cs"/>
              </a:rPr>
              <a:t>קוד 97</a:t>
            </a:r>
            <a:r>
              <a:rPr lang="he-IL" sz="2400" dirty="0">
                <a:cs typeface="+mj-cs"/>
              </a:rPr>
              <a:t> (תוספת חמישית ב  - חלקי חילוף) אפשרי אם ערך </a:t>
            </a:r>
            <a:r>
              <a:rPr lang="en-US" sz="2400" dirty="0">
                <a:cs typeface="+mj-cs"/>
              </a:rPr>
              <a:t>FOB </a:t>
            </a:r>
            <a:r>
              <a:rPr lang="he-IL" sz="2400" dirty="0">
                <a:cs typeface="+mj-cs"/>
              </a:rPr>
              <a:t>של כל הסחורות בהן קוד 97 הוא עד (כולל) 5,000 $, וגם כמות קטן/שווה ל-5 "כל אחד" (בכל הסחורות בהן 97).</a:t>
            </a:r>
            <a:endParaRPr lang="he-IL" sz="2400" dirty="0" smtClean="0">
              <a:cs typeface="+mj-cs"/>
            </a:endParaRPr>
          </a:p>
          <a:p>
            <a:pPr marL="0" indent="0">
              <a:buNone/>
            </a:pPr>
            <a:r>
              <a:rPr lang="en-US" sz="2400" dirty="0" smtClean="0">
                <a:cs typeface="+mj-cs"/>
              </a:rPr>
              <a:t/>
            </a:r>
            <a:br>
              <a:rPr lang="en-US" sz="2400" dirty="0" smtClean="0">
                <a:cs typeface="+mj-cs"/>
              </a:rPr>
            </a:br>
            <a:r>
              <a:rPr lang="he-IL" sz="2400" dirty="0" smtClean="0">
                <a:cs typeface="+mj-cs"/>
              </a:rPr>
              <a:t>במידה </a:t>
            </a:r>
            <a:r>
              <a:rPr lang="he-IL" sz="2400" dirty="0">
                <a:cs typeface="+mj-cs"/>
              </a:rPr>
              <a:t>ויחידת המידה הסטטיסטית שונה מכ"א יש לדווח שורת כמות נוספת ולציין </a:t>
            </a:r>
            <a:r>
              <a:rPr lang="he-IL" sz="2400" dirty="0" smtClean="0">
                <a:cs typeface="+mj-cs"/>
              </a:rPr>
              <a:t>כ"א</a:t>
            </a:r>
            <a:endParaRPr lang="he-IL" altLang="he-IL" sz="2400" dirty="0">
              <a:solidFill>
                <a:srgbClr val="003366"/>
              </a:solidFill>
              <a:cs typeface="+mj-cs"/>
            </a:endParaRPr>
          </a:p>
          <a:p>
            <a:pPr marL="0" indent="0">
              <a:buNone/>
            </a:pPr>
            <a:endParaRPr lang="he-IL" sz="2400" dirty="0">
              <a:cs typeface="+mj-cs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483768" y="56"/>
            <a:ext cx="64078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he-IL" altLang="he-IL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תוספת חמישית</a:t>
            </a:r>
            <a:endParaRPr lang="fr-FR" altLang="he-IL" sz="4000" b="1" dirty="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38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2483768" y="56"/>
            <a:ext cx="64078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he-IL" altLang="he-IL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סטטוס אישור / רישיון</a:t>
            </a:r>
            <a:endParaRPr lang="fr-FR" altLang="he-IL" sz="4000" b="1" dirty="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95536" y="965041"/>
            <a:ext cx="8208912" cy="5686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he-IL" altLang="he-IL" sz="2000" dirty="0" smtClean="0">
                <a:solidFill>
                  <a:srgbClr val="003366"/>
                </a:solidFill>
              </a:rPr>
              <a:t>"</a:t>
            </a:r>
            <a:r>
              <a:rPr lang="he-IL" altLang="he-IL" sz="2400" b="1" dirty="0" smtClean="0">
                <a:solidFill>
                  <a:srgbClr val="003366"/>
                </a:solidFill>
              </a:rPr>
              <a:t>ממוחשב מלא</a:t>
            </a:r>
            <a:r>
              <a:rPr lang="he-IL" altLang="he-IL" sz="2400" dirty="0" smtClean="0">
                <a:solidFill>
                  <a:srgbClr val="003366"/>
                </a:solidFill>
              </a:rPr>
              <a:t>" – אישור או רישיון המשודרים באמצעות מערכת מסלול אל שער עולמי באופן שוטף והרשות המוסמכת אינה מנפיקה אישורים ידניים.  רישיונות מכסה. אישור מכון התקנים.</a:t>
            </a:r>
          </a:p>
          <a:p>
            <a:pPr algn="just">
              <a:buClr>
                <a:srgbClr val="FF0000"/>
              </a:buClr>
              <a:buFont typeface="Wingdings" pitchFamily="2" charset="2"/>
              <a:buNone/>
              <a:defRPr/>
            </a:pPr>
            <a:endParaRPr lang="he-IL" altLang="he-IL" sz="1600" dirty="0">
              <a:solidFill>
                <a:srgbClr val="003366"/>
              </a:solidFill>
            </a:endParaRPr>
          </a:p>
          <a:p>
            <a:pPr algn="just"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he-IL" altLang="he-IL" sz="2400" dirty="0" smtClean="0">
                <a:solidFill>
                  <a:srgbClr val="003366"/>
                </a:solidFill>
              </a:rPr>
              <a:t>"</a:t>
            </a:r>
            <a:r>
              <a:rPr lang="he-IL" altLang="he-IL" sz="2400" b="1" dirty="0" smtClean="0">
                <a:solidFill>
                  <a:srgbClr val="003366"/>
                </a:solidFill>
              </a:rPr>
              <a:t>ממוחשב חלקי</a:t>
            </a:r>
            <a:r>
              <a:rPr lang="he-IL" altLang="he-IL" sz="2400" dirty="0" smtClean="0">
                <a:solidFill>
                  <a:srgbClr val="003366"/>
                </a:solidFill>
              </a:rPr>
              <a:t>" – ייתכנו אישורים ממוחשבים וגם ידניים.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he-IL" altLang="he-IL" sz="2400" dirty="0" smtClean="0">
                <a:solidFill>
                  <a:srgbClr val="003366"/>
                </a:solidFill>
              </a:rPr>
              <a:t>"</a:t>
            </a:r>
            <a:r>
              <a:rPr lang="he-IL" altLang="he-IL" sz="2400" b="1" dirty="0" smtClean="0">
                <a:solidFill>
                  <a:srgbClr val="003366"/>
                </a:solidFill>
              </a:rPr>
              <a:t>ידני</a:t>
            </a:r>
            <a:r>
              <a:rPr lang="he-IL" altLang="he-IL" sz="2400" dirty="0" smtClean="0">
                <a:solidFill>
                  <a:srgbClr val="003366"/>
                </a:solidFill>
              </a:rPr>
              <a:t>" – האישור אינו ממוחשב (יש לצרפו כצרופה סרוקה להצהרה).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Wingdings" pitchFamily="2" charset="2"/>
              <a:buNone/>
              <a:defRPr/>
            </a:pPr>
            <a:endParaRPr lang="he-IL" altLang="he-IL" sz="1000" dirty="0">
              <a:solidFill>
                <a:srgbClr val="003366"/>
              </a:solidFill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he-IL" altLang="he-IL" sz="2400" dirty="0" smtClean="0">
                <a:solidFill>
                  <a:srgbClr val="003366"/>
                </a:solidFill>
              </a:rPr>
              <a:t>במידה והאישור מוגדר כ"ממוחשב מלא"  והוא לא קיים במאגר האישורים תתקבל הודעה (אילוץ התרה) "לא נמצא אישור/רישיון במאגר הרישיונות (מסלול)".</a:t>
            </a:r>
          </a:p>
          <a:p>
            <a:pPr algn="just">
              <a:spcAft>
                <a:spcPts val="6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he-IL" altLang="he-IL" sz="2400" dirty="0" smtClean="0">
                <a:solidFill>
                  <a:srgbClr val="003366"/>
                </a:solidFill>
              </a:rPr>
              <a:t>ניתן לשלוח מייל לענבל לוי להמשך בדיקה   </a:t>
            </a:r>
            <a:r>
              <a:rPr lang="en-US" altLang="he-IL" sz="2000" dirty="0" smtClean="0">
                <a:solidFill>
                  <a:srgbClr val="003366"/>
                </a:solidFill>
              </a:rPr>
              <a:t>inballe@taxes.gov.il</a:t>
            </a:r>
            <a:endParaRPr lang="he-IL" altLang="he-IL" sz="2000" dirty="0" smtClean="0">
              <a:solidFill>
                <a:srgbClr val="003366"/>
              </a:solidFill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he-IL" altLang="he-IL" sz="1050" dirty="0" smtClean="0">
              <a:solidFill>
                <a:srgbClr val="003366"/>
              </a:solidFill>
            </a:endParaRPr>
          </a:p>
          <a:p>
            <a:pPr algn="just">
              <a:spcAft>
                <a:spcPts val="6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he-IL" altLang="he-IL" sz="2400" dirty="0" smtClean="0">
                <a:solidFill>
                  <a:srgbClr val="003366"/>
                </a:solidFill>
              </a:rPr>
              <a:t>במידה והאישור מוגדר "ממוחשב חלקי" יש לשנות את סוג הרשומה ל"ידני".</a:t>
            </a:r>
          </a:p>
          <a:p>
            <a:pPr marL="457200" indent="-457200" algn="just"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endParaRPr lang="he-IL" altLang="he-IL" sz="2000" dirty="0" smtClean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186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2483768" y="56"/>
            <a:ext cx="64078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he-IL" altLang="he-IL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אישור מול הצהרה</a:t>
            </a:r>
            <a:endParaRPr lang="fr-FR" altLang="he-IL" sz="4000" b="1" dirty="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731014" y="1327408"/>
            <a:ext cx="794544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he-IL" altLang="he-IL" sz="2400" dirty="0" smtClean="0">
                <a:solidFill>
                  <a:srgbClr val="003366"/>
                </a:solidFill>
              </a:rPr>
              <a:t>בעת הגשת הצהרת יבוא, כאשר האישור קיים במאגר האישורים </a:t>
            </a:r>
            <a:r>
              <a:rPr lang="en-US" altLang="he-IL" sz="2400" dirty="0" smtClean="0">
                <a:solidFill>
                  <a:srgbClr val="003366"/>
                </a:solidFill>
              </a:rPr>
              <a:t/>
            </a:r>
            <a:br>
              <a:rPr lang="en-US" altLang="he-IL" sz="2400" dirty="0" smtClean="0">
                <a:solidFill>
                  <a:srgbClr val="003366"/>
                </a:solidFill>
              </a:rPr>
            </a:br>
            <a:r>
              <a:rPr lang="he-IL" altLang="he-IL" sz="2400" dirty="0" smtClean="0">
                <a:solidFill>
                  <a:srgbClr val="003366"/>
                </a:solidFill>
              </a:rPr>
              <a:t>מתבצעת בדיקת התאמה בין נתוני האישור לנתוני ההצהרה, </a:t>
            </a:r>
            <a:r>
              <a:rPr lang="en-US" altLang="he-IL" sz="2400" dirty="0" smtClean="0">
                <a:solidFill>
                  <a:srgbClr val="003366"/>
                </a:solidFill>
              </a:rPr>
              <a:t/>
            </a:r>
            <a:br>
              <a:rPr lang="en-US" altLang="he-IL" sz="2400" dirty="0" smtClean="0">
                <a:solidFill>
                  <a:srgbClr val="003366"/>
                </a:solidFill>
              </a:rPr>
            </a:br>
            <a:r>
              <a:rPr lang="he-IL" altLang="he-IL" sz="2400" dirty="0" smtClean="0">
                <a:solidFill>
                  <a:srgbClr val="003366"/>
                </a:solidFill>
              </a:rPr>
              <a:t>במידה וקיימת אי התאמה מתקבלת שגיאה "לא נמצאה שורה מתאימה באישור/רישיון..."  ומצוין השדה בו קיימת אי ההתאמה.</a:t>
            </a:r>
          </a:p>
          <a:p>
            <a:pPr algn="just">
              <a:buClr>
                <a:srgbClr val="FF0000"/>
              </a:buClr>
              <a:buFont typeface="Wingdings" pitchFamily="2" charset="2"/>
              <a:buNone/>
              <a:defRPr/>
            </a:pPr>
            <a:endParaRPr lang="he-IL" altLang="he-IL" sz="2400" dirty="0">
              <a:solidFill>
                <a:srgbClr val="003366"/>
              </a:solidFill>
            </a:endParaRP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he-IL" altLang="he-IL" sz="2400" dirty="0" smtClean="0">
                <a:solidFill>
                  <a:srgbClr val="003366"/>
                </a:solidFill>
              </a:rPr>
              <a:t>הערה: שדה דגם או מס' קטלוגי באישור יוזן בשדה "דגם יצרן" בהצהרה.</a:t>
            </a:r>
          </a:p>
        </p:txBody>
      </p:sp>
    </p:spTree>
    <p:extLst>
      <p:ext uri="{BB962C8B-B14F-4D97-AF65-F5344CB8AC3E}">
        <p14:creationId xmlns:p14="http://schemas.microsoft.com/office/powerpoint/2010/main" val="534799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116632"/>
            <a:ext cx="662473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דוגמאות -  הודעות שגיאה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2" y="1268760"/>
            <a:ext cx="8496944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u="sng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פרט מכס בהצהרה אינו תואם לפרט </a:t>
            </a:r>
            <a:r>
              <a:rPr lang="he-IL" sz="2400" u="sng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באישור</a:t>
            </a:r>
          </a:p>
          <a:p>
            <a:r>
              <a:rPr lang="he-IL" sz="2400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אישור/רישיון </a:t>
            </a:r>
            <a:r>
              <a:rPr lang="he-IL" sz="2400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"</a:t>
            </a:r>
            <a:r>
              <a:rPr lang="he-IL" sz="2400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201703" </a:t>
            </a:r>
            <a:r>
              <a:rPr lang="he-IL" sz="2400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- לא נמצאה אף שורה ברישיון שתואמת לנתוני ההצהרה (שורה 1: פרט מכס/ פרט מכס</a:t>
            </a:r>
            <a:r>
              <a:rPr lang="he-IL" sz="2400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he-IL" sz="2400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נתיב=חשבון[1] / סחורה[1] </a:t>
            </a:r>
          </a:p>
          <a:p>
            <a:endParaRPr lang="he-IL" sz="2400" dirty="0" smtClean="0">
              <a:solidFill>
                <a:srgbClr val="003366"/>
              </a:solidFill>
              <a:latin typeface="Arial" pitchFamily="34" charset="0"/>
              <a:cs typeface="Arial" pitchFamily="34" charset="0"/>
            </a:endParaRPr>
          </a:p>
          <a:p>
            <a:r>
              <a:rPr lang="he-IL" sz="2400" u="sng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דרישת החוקיות של פרט המכס היא לאישור מכון התקנים ולא הוזן אישור או פטור מאישור</a:t>
            </a:r>
          </a:p>
          <a:p>
            <a:r>
              <a:rPr lang="he-IL" sz="2400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לא נמצאו המענים הבאים לדרישות הבאות מספר המכס: "מכון התקנים הישראלי - אישור לשחרור  מספר ת"ר 1368" # 402 #</a:t>
            </a:r>
          </a:p>
          <a:p>
            <a:r>
              <a:rPr lang="he-IL" sz="2400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נתיב=חשבון[1</a:t>
            </a:r>
            <a:r>
              <a:rPr lang="he-IL" sz="2400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] / סחורה[3] / פרט מכס, ערך שדה=7321890000/6</a:t>
            </a:r>
          </a:p>
        </p:txBody>
      </p:sp>
    </p:spTree>
    <p:extLst>
      <p:ext uri="{BB962C8B-B14F-4D97-AF65-F5344CB8AC3E}">
        <p14:creationId xmlns:p14="http://schemas.microsoft.com/office/powerpoint/2010/main" val="4224770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116632"/>
            <a:ext cx="662473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דוגמאות -  הודעות שגיאה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2" y="1268760"/>
            <a:ext cx="8496944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u="sng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כמות בהצהרה חורגת מהכמות באישור הממוחשב</a:t>
            </a:r>
          </a:p>
          <a:p>
            <a:r>
              <a:rPr lang="he-IL" sz="2400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אילוץ התרה 316, הכמות חורגת מעבר </a:t>
            </a:r>
            <a:r>
              <a:rPr lang="he-IL" sz="2400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למותר</a:t>
            </a:r>
            <a:r>
              <a:rPr lang="en-US" sz="2400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</a:br>
            <a:r>
              <a:rPr lang="he-IL" sz="2400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נתיב=חשבון[1] / סחורה[1] / </a:t>
            </a:r>
            <a:r>
              <a:rPr lang="he-IL" sz="2400" dirty="0" err="1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רשיונות</a:t>
            </a:r>
            <a:r>
              <a:rPr lang="he-IL" sz="2400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, אישורים ופטורים[1] / מס' </a:t>
            </a:r>
            <a:r>
              <a:rPr lang="he-IL" sz="2400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אישור 70012</a:t>
            </a:r>
          </a:p>
          <a:p>
            <a:endParaRPr lang="he-IL" sz="2400" u="sng" dirty="0" smtClean="0">
              <a:solidFill>
                <a:srgbClr val="003366"/>
              </a:solidFill>
              <a:latin typeface="Arial" pitchFamily="34" charset="0"/>
              <a:cs typeface="Arial" pitchFamily="34" charset="0"/>
            </a:endParaRPr>
          </a:p>
          <a:p>
            <a:r>
              <a:rPr lang="he-IL" sz="2400" u="sng" dirty="0" err="1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רשיון</a:t>
            </a:r>
            <a:r>
              <a:rPr lang="he-IL" sz="2400" u="sng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 שאינו קיים במאגר האישורים</a:t>
            </a:r>
            <a:r>
              <a:rPr lang="en-US" sz="2400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</a:br>
            <a:r>
              <a:rPr lang="he-IL" sz="2400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הוזן רישיון/אישור שאינו קיים במאגר האישורים </a:t>
            </a:r>
            <a:r>
              <a:rPr lang="he-IL" sz="2400" dirty="0" err="1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בש"ע</a:t>
            </a:r>
            <a:r>
              <a:rPr lang="he-IL" sz="2400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 (ידני, הסבות או ממוחשב חלקי) וסוג הרשומה סומן : אישור/</a:t>
            </a:r>
            <a:r>
              <a:rPr lang="he-IL" sz="2400" dirty="0" err="1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רשיון</a:t>
            </a:r>
            <a:r>
              <a:rPr lang="he-IL" sz="2400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 ממוחשב</a:t>
            </a:r>
            <a:endParaRPr lang="he-IL" sz="2400" u="sng" dirty="0" smtClean="0">
              <a:solidFill>
                <a:srgbClr val="003366"/>
              </a:solidFill>
              <a:latin typeface="Arial" pitchFamily="34" charset="0"/>
              <a:cs typeface="Arial" pitchFamily="34" charset="0"/>
            </a:endParaRPr>
          </a:p>
          <a:p>
            <a:r>
              <a:rPr lang="he-IL" sz="2400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אילוץ התרה 364, לא נמצא אישור/רישיון "35317" במאגר הרישיונות (מסלול), נתיב=חשבון[1] / סחורה[1] / </a:t>
            </a:r>
            <a:r>
              <a:rPr lang="he-IL" sz="2400" dirty="0" err="1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רשיונות</a:t>
            </a:r>
            <a:r>
              <a:rPr lang="he-IL" sz="2400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, אישורים ופטורים[1] / סוג אישור תשובה</a:t>
            </a:r>
          </a:p>
        </p:txBody>
      </p:sp>
    </p:spTree>
    <p:extLst>
      <p:ext uri="{BB962C8B-B14F-4D97-AF65-F5344CB8AC3E}">
        <p14:creationId xmlns:p14="http://schemas.microsoft.com/office/powerpoint/2010/main" val="566709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116632"/>
            <a:ext cx="662473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דוגמאות -  הודעות שגיאה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2" y="1268760"/>
            <a:ext cx="8496944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u="sng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אישור/רישיון "אישור לשחרור" חייב להיות ממוחשב </a:t>
            </a:r>
            <a:r>
              <a:rPr lang="he-IL" sz="2400" u="sng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תמיד</a:t>
            </a:r>
          </a:p>
          <a:p>
            <a:r>
              <a:rPr lang="he-IL" sz="2400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אילוץ הגשה 171, כאשר האישור מוגדר במערכת כ"ממוחשב מלא" והאישור סומן בסוג רשומה כ"ידני".</a:t>
            </a:r>
          </a:p>
          <a:p>
            <a:r>
              <a:rPr lang="he-IL" sz="2400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נתיב=חשבון[1</a:t>
            </a:r>
            <a:r>
              <a:rPr lang="he-IL" sz="2400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] / סחורה[1] / </a:t>
            </a:r>
            <a:r>
              <a:rPr lang="he-IL" sz="2400" dirty="0" err="1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רשיונות</a:t>
            </a:r>
            <a:r>
              <a:rPr lang="he-IL" sz="2400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, אישורים ופטורים[4] / סוג אישור </a:t>
            </a:r>
            <a:r>
              <a:rPr lang="he-IL" sz="2400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דרישה</a:t>
            </a:r>
          </a:p>
          <a:p>
            <a:endParaRPr lang="he-IL" sz="2400" dirty="0">
              <a:solidFill>
                <a:srgbClr val="003366"/>
              </a:solidFill>
              <a:latin typeface="Arial" pitchFamily="34" charset="0"/>
              <a:cs typeface="Arial" pitchFamily="34" charset="0"/>
            </a:endParaRPr>
          </a:p>
          <a:p>
            <a:r>
              <a:rPr lang="he-IL" sz="2400" u="sng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אזהרות</a:t>
            </a:r>
          </a:p>
          <a:p>
            <a:r>
              <a:rPr lang="he-IL" sz="2400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דרישה לאישור/רישיון 3336 - אזהרה : ייתכן ומוצר זה נמצא בפיקוח משרד </a:t>
            </a:r>
            <a:r>
              <a:rPr lang="he-IL" sz="2400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הבריאות</a:t>
            </a:r>
          </a:p>
          <a:p>
            <a:r>
              <a:rPr lang="he-IL" sz="2400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נתיב=חשבון[2] / סחורה[1] / </a:t>
            </a:r>
            <a:r>
              <a:rPr lang="he-IL" sz="2400" dirty="0" err="1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מס"ד</a:t>
            </a:r>
            <a:r>
              <a:rPr lang="he-IL" sz="2400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e-IL" sz="2400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סחורה</a:t>
            </a:r>
          </a:p>
          <a:p>
            <a:r>
              <a:rPr lang="he-IL" sz="2400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דרישה לאישור/רישיון 4250 - אזהרה : סימון לפי צו סימון טובין</a:t>
            </a:r>
          </a:p>
        </p:txBody>
      </p:sp>
    </p:spTree>
    <p:extLst>
      <p:ext uri="{BB962C8B-B14F-4D97-AF65-F5344CB8AC3E}">
        <p14:creationId xmlns:p14="http://schemas.microsoft.com/office/powerpoint/2010/main" val="695617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2483768" y="56"/>
            <a:ext cx="64078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he-IL" altLang="he-IL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רשימת האישורים הממוחשבים</a:t>
            </a:r>
            <a:endParaRPr lang="fr-FR" altLang="he-IL" sz="4000" b="1" dirty="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731014" y="1350635"/>
            <a:ext cx="7945442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he-IL" altLang="he-IL" sz="2400" dirty="0" smtClean="0">
                <a:solidFill>
                  <a:srgbClr val="003366"/>
                </a:solidFill>
              </a:rPr>
              <a:t>רשימה זו מכילה אישורים ורישיונות המועברים הן במסגרת ההסבות והן באמצעות מערכת מסלול. 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he-IL" altLang="he-IL" sz="2400" dirty="0">
              <a:solidFill>
                <a:srgbClr val="003366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he-IL" altLang="he-IL" sz="2400" b="1" dirty="0" smtClean="0">
                <a:solidFill>
                  <a:srgbClr val="003366"/>
                </a:solidFill>
              </a:rPr>
              <a:t>אישורים ורישיונות מהסבות </a:t>
            </a:r>
            <a:r>
              <a:rPr lang="he-IL" altLang="he-IL" sz="2400" dirty="0" smtClean="0">
                <a:solidFill>
                  <a:srgbClr val="003366"/>
                </a:solidFill>
              </a:rPr>
              <a:t>– מועברים אחת לתקופה כאשר מתבצעת הסבת נתונים כללית למערכת.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he-IL" altLang="he-IL" sz="2400" dirty="0" smtClean="0">
              <a:solidFill>
                <a:srgbClr val="003366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he-IL" altLang="he-IL" sz="2400" b="1" dirty="0" smtClean="0">
                <a:solidFill>
                  <a:srgbClr val="003366"/>
                </a:solidFill>
              </a:rPr>
              <a:t>אישורים ורישיונות במסגרת מסלול </a:t>
            </a:r>
            <a:r>
              <a:rPr lang="he-IL" altLang="he-IL" sz="2400" dirty="0" smtClean="0">
                <a:solidFill>
                  <a:srgbClr val="003366"/>
                </a:solidFill>
              </a:rPr>
              <a:t>– מועברים באופן שוטף באמצעות מסלול למערכת שער עולמי.</a:t>
            </a:r>
          </a:p>
        </p:txBody>
      </p:sp>
    </p:spTree>
    <p:extLst>
      <p:ext uri="{BB962C8B-B14F-4D97-AF65-F5344CB8AC3E}">
        <p14:creationId xmlns:p14="http://schemas.microsoft.com/office/powerpoint/2010/main" val="2783365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62880" y="44624"/>
            <a:ext cx="8229600" cy="1143000"/>
          </a:xfrm>
        </p:spPr>
        <p:txBody>
          <a:bodyPr/>
          <a:lstStyle/>
          <a:p>
            <a:pPr algn="r" eaLnBrk="1" hangingPunct="1">
              <a:spcBef>
                <a:spcPct val="50000"/>
              </a:spcBef>
              <a:defRPr/>
            </a:pPr>
            <a:r>
              <a:rPr lang="he-IL" sz="40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רשימת אישורים </a:t>
            </a:r>
            <a:r>
              <a:rPr lang="he-IL" sz="4000" b="1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ורישיונות ממוחשבים</a:t>
            </a:r>
            <a:endParaRPr lang="he-IL" sz="4000" b="1" kern="120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3" name="טבלה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36377"/>
              </p:ext>
            </p:extLst>
          </p:nvPr>
        </p:nvGraphicFramePr>
        <p:xfrm>
          <a:off x="611560" y="1124744"/>
          <a:ext cx="8208912" cy="491260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084421"/>
                <a:gridCol w="3532465"/>
                <a:gridCol w="1296013"/>
                <a:gridCol w="1296013"/>
              </a:tblGrid>
              <a:tr h="432048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solidFill>
                            <a:schemeClr val="tx1"/>
                          </a:solidFill>
                          <a:effectLst/>
                          <a:cs typeface="+mj-cs"/>
                        </a:rPr>
                        <a:t>רשות מוסמכת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solidFill>
                            <a:schemeClr val="tx1"/>
                          </a:solidFill>
                          <a:effectLst/>
                          <a:cs typeface="+mj-cs"/>
                        </a:rPr>
                        <a:t>סוג אישור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solidFill>
                            <a:schemeClr val="tx1"/>
                          </a:solidFill>
                          <a:effectLst/>
                          <a:cs typeface="+mj-cs"/>
                        </a:rPr>
                        <a:t>מקור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+mj-cs"/>
                        </a:rPr>
                        <a:t>סטטוס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cs typeface="+mj-cs"/>
                        </a:rPr>
                        <a:t>משרד החקלאות</a:t>
                      </a:r>
                      <a:endParaRPr lang="en-US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cs typeface="+mj-cs"/>
                        </a:rPr>
                        <a:t>רישיון המרכז לסחר חוץ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cs typeface="+mj-cs"/>
                        </a:rPr>
                        <a:t>הסבות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</a:t>
                      </a:r>
                      <a:r>
                        <a:rPr lang="he-IL" sz="1400" baseline="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 חלקי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cs typeface="+mj-cs"/>
                        </a:rPr>
                        <a:t>רישיון הרשות לתכנון חקלאות וכלכלה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cs typeface="+mj-cs"/>
                        </a:rPr>
                        <a:t>הסבות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חלקי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cs typeface="+mj-cs"/>
                        </a:rPr>
                        <a:t>רישיון עפ"י צו מתן רישיונות יבוא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cs typeface="+mj-cs"/>
                        </a:rPr>
                        <a:t>הסבות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חלקי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רישיון מכסה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הסבות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</a:t>
                      </a:r>
                      <a:r>
                        <a:rPr lang="he-IL" sz="1400" baseline="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 מלא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משרד הכלכלה</a:t>
                      </a:r>
                      <a:endParaRPr lang="en-US" sz="1400" b="1" kern="1200" dirty="0" smtClean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אישור 2ג2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מסלול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חלקי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אישור מנכ"ל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מסלול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חלקי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אישור כלכלה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מסלול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חלקי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אישור מידות ומשקולות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מסלול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חלקי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רישיון </a:t>
                      </a:r>
                      <a:r>
                        <a:rPr lang="he-IL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מינהל</a:t>
                      </a: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 סביבה ופיתוח בר קיימא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הסבות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חלקי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רישיון מנהל תעשיות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הסבות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חלקי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רישיון </a:t>
                      </a:r>
                      <a:r>
                        <a:rPr lang="he-IL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צי"ח</a:t>
                      </a: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 מחוז</a:t>
                      </a:r>
                      <a:r>
                        <a:rPr lang="he-IL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 המרכז 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הסבות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</a:t>
                      </a:r>
                      <a:r>
                        <a:rPr lang="he-IL" sz="1400" baseline="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 חלקי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רישיון אוטונומיה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הסבות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מלא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רישיון מכסה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הסבות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מלא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רישיון עפ"י צו מתן רישיונות יבוא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הסבות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חלקי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1353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62880" y="44624"/>
            <a:ext cx="8229600" cy="1143000"/>
          </a:xfrm>
        </p:spPr>
        <p:txBody>
          <a:bodyPr/>
          <a:lstStyle/>
          <a:p>
            <a:pPr algn="r" eaLnBrk="1" hangingPunct="1">
              <a:spcBef>
                <a:spcPct val="50000"/>
              </a:spcBef>
              <a:defRPr/>
            </a:pPr>
            <a:r>
              <a:rPr lang="he-IL" sz="40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רשימת אישורים </a:t>
            </a:r>
            <a:r>
              <a:rPr lang="he-IL" sz="4000" b="1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ורישיונות ממוחשבים</a:t>
            </a:r>
            <a:endParaRPr lang="he-IL" sz="4000" b="1" kern="120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3" name="טבלה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894046"/>
              </p:ext>
            </p:extLst>
          </p:nvPr>
        </p:nvGraphicFramePr>
        <p:xfrm>
          <a:off x="539552" y="942484"/>
          <a:ext cx="8208912" cy="5438844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084421"/>
                <a:gridCol w="3532465"/>
                <a:gridCol w="1296013"/>
                <a:gridCol w="1296013"/>
              </a:tblGrid>
              <a:tr h="360040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solidFill>
                            <a:schemeClr val="tx1"/>
                          </a:solidFill>
                          <a:effectLst/>
                          <a:cs typeface="+mj-cs"/>
                        </a:rPr>
                        <a:t>רשות מוסמכת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solidFill>
                            <a:schemeClr val="tx1"/>
                          </a:solidFill>
                          <a:effectLst/>
                          <a:cs typeface="+mj-cs"/>
                        </a:rPr>
                        <a:t>סוג אישור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solidFill>
                            <a:schemeClr val="tx1"/>
                          </a:solidFill>
                          <a:effectLst/>
                          <a:cs typeface="+mj-cs"/>
                        </a:rPr>
                        <a:t>מקור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+mj-cs"/>
                        </a:rPr>
                        <a:t>סטטוס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648072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+mj-cs"/>
                        </a:rPr>
                        <a:t>מכון התקנים</a:t>
                      </a: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6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he-IL" sz="1400" dirty="0" smtClean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אישור לשחרור</a:t>
                      </a: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he-IL" sz="700" dirty="0" smtClean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מסלול</a:t>
                      </a: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6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מלא</a:t>
                      </a: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6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cs typeface="+mj-cs"/>
                        </a:rPr>
                        <a:t>משרד </a:t>
                      </a:r>
                      <a:r>
                        <a:rPr lang="he-IL" sz="1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cs typeface="+mj-cs"/>
                        </a:rPr>
                        <a:t>התחבורה</a:t>
                      </a:r>
                      <a:endParaRPr lang="en-US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רישיון/אישור אגף הרכב ושרותי</a:t>
                      </a:r>
                      <a:r>
                        <a:rPr lang="he-IL" sz="1400" baseline="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 תחזוקה – </a:t>
                      </a: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/>
                      </a:r>
                      <a:b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</a:br>
                      <a:r>
                        <a:rPr lang="he-IL" sz="1400" baseline="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יבוא מסחרי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cs typeface="+mj-cs"/>
                        </a:rPr>
                        <a:t>מסלול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</a:t>
                      </a:r>
                      <a:r>
                        <a:rPr lang="he-IL" sz="1400" baseline="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 חלקי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רישיון אגף הרכב ושרותי תחזוקה – יבוא אישי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cs typeface="+mj-cs"/>
                        </a:rPr>
                        <a:t>הסבות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חלקי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אישור אגף הרכב ושרותי תחזוקה – יבוא</a:t>
                      </a:r>
                      <a:r>
                        <a:rPr lang="he-IL" sz="1400" baseline="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 אישי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cs typeface="+mj-cs"/>
                        </a:rPr>
                        <a:t>הסבות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חלקי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64016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רישיון</a:t>
                      </a:r>
                      <a:r>
                        <a:rPr lang="he-IL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 אגף הרכב ושרותי תחזוקה – גף </a:t>
                      </a:r>
                      <a:r>
                        <a:rPr lang="he-IL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צמ"ה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מסלול/הסבות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</a:t>
                      </a:r>
                      <a:r>
                        <a:rPr lang="he-IL" sz="1400" baseline="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 מלא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רישיון עפ"י צו מתן רישיונות יבוא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הסבות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חלקי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רישיון</a:t>
                      </a:r>
                      <a:r>
                        <a:rPr lang="he-IL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 רשות התעופה האזרחית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מסלול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</a:t>
                      </a:r>
                      <a:r>
                        <a:rPr lang="he-IL" sz="1400" baseline="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 חלקי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רישיון רשות הספנות והנמלים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מסלול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</a:t>
                      </a:r>
                      <a:r>
                        <a:rPr lang="he-IL" sz="1400" baseline="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 חלקי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438224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משרד הבריאות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אישור שחרור תחנת מעבר + שירות המזון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מסלול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</a:t>
                      </a:r>
                      <a:r>
                        <a:rPr lang="he-IL" sz="1400" baseline="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 חלקי</a:t>
                      </a:r>
                      <a:endParaRPr lang="he-IL" sz="1400" dirty="0" smtClean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אישור אגף הרוקחות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מסלול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חלקי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אישור</a:t>
                      </a:r>
                      <a:r>
                        <a:rPr lang="he-IL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 2ג2 אגף הרוקחות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מסלול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חלקי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אישור </a:t>
                      </a:r>
                      <a:r>
                        <a:rPr lang="he-IL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אמ"ר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מסלול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חלקי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אישור מכשירי קרינה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מסלול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חלקי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477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62880" y="44624"/>
            <a:ext cx="8229600" cy="1143000"/>
          </a:xfrm>
        </p:spPr>
        <p:txBody>
          <a:bodyPr/>
          <a:lstStyle/>
          <a:p>
            <a:pPr algn="r" eaLnBrk="1" hangingPunct="1">
              <a:spcBef>
                <a:spcPct val="50000"/>
              </a:spcBef>
              <a:defRPr/>
            </a:pPr>
            <a:r>
              <a:rPr lang="he-IL" sz="40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רשימת אישורים </a:t>
            </a:r>
            <a:r>
              <a:rPr lang="he-IL" sz="4000" b="1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ורישיונות ממוחשבים</a:t>
            </a:r>
            <a:endParaRPr lang="he-IL" sz="4000" b="1" kern="120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3" name="טבלה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182057"/>
              </p:ext>
            </p:extLst>
          </p:nvPr>
        </p:nvGraphicFramePr>
        <p:xfrm>
          <a:off x="539552" y="942484"/>
          <a:ext cx="8208912" cy="3226344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084421"/>
                <a:gridCol w="3532465"/>
                <a:gridCol w="1296013"/>
                <a:gridCol w="1296013"/>
              </a:tblGrid>
              <a:tr h="360040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solidFill>
                            <a:schemeClr val="tx1"/>
                          </a:solidFill>
                          <a:effectLst/>
                          <a:cs typeface="+mj-cs"/>
                        </a:rPr>
                        <a:t>רשות מוסמכת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solidFill>
                            <a:schemeClr val="tx1"/>
                          </a:solidFill>
                          <a:effectLst/>
                          <a:cs typeface="+mj-cs"/>
                        </a:rPr>
                        <a:t>סוג אישור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solidFill>
                            <a:schemeClr val="tx1"/>
                          </a:solidFill>
                          <a:effectLst/>
                          <a:cs typeface="+mj-cs"/>
                        </a:rPr>
                        <a:t>מקור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+mj-cs"/>
                        </a:rPr>
                        <a:t>סטטוס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648072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+mj-cs"/>
                        </a:rPr>
                        <a:t>משרד האנרגיה והמים</a:t>
                      </a: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6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he-IL" sz="1400" dirty="0" smtClean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אישור אגף</a:t>
                      </a:r>
                      <a:r>
                        <a:rPr lang="he-IL" sz="1400" baseline="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 ניהול משאבי תשתיות</a:t>
                      </a:r>
                      <a:endParaRPr lang="he-IL" sz="1400" dirty="0" smtClean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he-IL" sz="700" dirty="0" smtClean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מסלול</a:t>
                      </a: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6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מלא</a:t>
                      </a:r>
                    </a:p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6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482028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+mj-cs"/>
                        </a:rPr>
                        <a:t>משרד התרבות והספורט</a:t>
                      </a:r>
                      <a:endParaRPr lang="en-US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אישור הרשות לנהיגה ספורטיבית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הסבות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</a:t>
                      </a:r>
                      <a:r>
                        <a:rPr lang="he-IL" sz="1400" baseline="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 חלקי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50405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+mj-cs"/>
                        </a:rPr>
                        <a:t>המשרד להגנת הסביבה</a:t>
                      </a:r>
                      <a:endParaRPr lang="en-US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אישור ממונה על הקרינה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מסלול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חלקי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576064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+mj-cs"/>
                        </a:rPr>
                        <a:t>רשות העתיקות</a:t>
                      </a:r>
                      <a:endParaRPr lang="en-US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אישור</a:t>
                      </a:r>
                      <a:r>
                        <a:rPr lang="he-IL" sz="1400" baseline="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 רשות עתיקות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מסלול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+mj-cs"/>
                        </a:rPr>
                        <a:t>ממוחשב חלקי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kern="1200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המינהל</a:t>
                      </a:r>
                      <a:r>
                        <a:rPr lang="he-IL" sz="14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 האזרחי</a:t>
                      </a:r>
                      <a:endParaRPr lang="en-US" sz="1400" b="1" kern="1200" dirty="0" smtClean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j-cs"/>
                        </a:rPr>
                        <a:t>אישור קמ"ט תקשורת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מסלול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ממוחשב</a:t>
                      </a:r>
                      <a:r>
                        <a:rPr lang="he-IL" sz="1400" baseline="0" dirty="0" smtClean="0">
                          <a:effectLst/>
                          <a:latin typeface="Calibri"/>
                          <a:ea typeface="Calibri"/>
                          <a:cs typeface="+mj-cs"/>
                        </a:rPr>
                        <a:t> מלא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8629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27" y="1196752"/>
            <a:ext cx="8955177" cy="492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כותרת 1"/>
          <p:cNvSpPr>
            <a:spLocks noGrp="1"/>
          </p:cNvSpPr>
          <p:nvPr>
            <p:ph type="title"/>
          </p:nvPr>
        </p:nvSpPr>
        <p:spPr>
          <a:xfrm>
            <a:off x="662880" y="116632"/>
            <a:ext cx="8229600" cy="792088"/>
          </a:xfrm>
        </p:spPr>
        <p:txBody>
          <a:bodyPr/>
          <a:lstStyle/>
          <a:p>
            <a:pPr algn="r" eaLnBrk="1" hangingPunct="1">
              <a:spcBef>
                <a:spcPct val="50000"/>
              </a:spcBef>
              <a:defRPr/>
            </a:pPr>
            <a:r>
              <a:rPr lang="he-IL" sz="2800" b="1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דוגמא להזנת פטור מאישור (92) לאישור שירות המזון</a:t>
            </a:r>
            <a:endParaRPr lang="he-IL" sz="2800" b="1" kern="120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85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025919" cy="4754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כותרת 1"/>
          <p:cNvSpPr>
            <a:spLocks noGrp="1"/>
          </p:cNvSpPr>
          <p:nvPr>
            <p:ph type="title"/>
          </p:nvPr>
        </p:nvSpPr>
        <p:spPr>
          <a:xfrm>
            <a:off x="662880" y="116632"/>
            <a:ext cx="8229600" cy="792088"/>
          </a:xfrm>
        </p:spPr>
        <p:txBody>
          <a:bodyPr/>
          <a:lstStyle/>
          <a:p>
            <a:pPr algn="r" eaLnBrk="1" hangingPunct="1">
              <a:spcBef>
                <a:spcPct val="50000"/>
              </a:spcBef>
              <a:defRPr/>
            </a:pPr>
            <a:r>
              <a:rPr lang="he-IL" sz="2800" b="1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דוגמא להזנת פטור מאישור (96-תוספת חמישית)</a:t>
            </a:r>
            <a:endParaRPr lang="he-IL" sz="2800" b="1" kern="120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03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1"/>
          <p:cNvSpPr>
            <a:spLocks noGrp="1"/>
          </p:cNvSpPr>
          <p:nvPr>
            <p:ph type="title"/>
          </p:nvPr>
        </p:nvSpPr>
        <p:spPr>
          <a:xfrm>
            <a:off x="662880" y="116632"/>
            <a:ext cx="8229600" cy="792088"/>
          </a:xfrm>
        </p:spPr>
        <p:txBody>
          <a:bodyPr/>
          <a:lstStyle/>
          <a:p>
            <a:pPr algn="r" eaLnBrk="1" hangingPunct="1">
              <a:spcBef>
                <a:spcPct val="50000"/>
              </a:spcBef>
              <a:defRPr/>
            </a:pPr>
            <a:r>
              <a:rPr lang="he-IL" sz="2800" b="1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דוגמא להזנת אישור 2ג2</a:t>
            </a:r>
            <a:endParaRPr lang="he-IL" sz="2800" b="1" kern="120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2" name="קבוצה 1"/>
          <p:cNvGrpSpPr/>
          <p:nvPr/>
        </p:nvGrpSpPr>
        <p:grpSpPr>
          <a:xfrm>
            <a:off x="0" y="1556792"/>
            <a:ext cx="9036495" cy="3901032"/>
            <a:chOff x="1" y="1772816"/>
            <a:chExt cx="8853024" cy="368500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1772816"/>
              <a:ext cx="8853024" cy="3685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4186" y="2659490"/>
              <a:ext cx="611311" cy="162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522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sz="1600" dirty="0" smtClean="0"/>
              <a:t>לשאלות בנושא אישורים ורישיונות ניתן לפנות לענבל לוי במייל:</a:t>
            </a:r>
            <a:br>
              <a:rPr lang="he-IL" sz="1600" dirty="0" smtClean="0"/>
            </a:br>
            <a:r>
              <a:rPr lang="en-US" sz="1600" dirty="0" smtClean="0">
                <a:hlinkClick r:id="rId2"/>
              </a:rPr>
              <a:t>inballe@taxes.gov.il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he-IL" sz="1600" dirty="0" smtClean="0"/>
              <a:t>לבעיות עם טבלת המרה של פרט מכס ניתן לפנות לליאורה מנחם במייל:</a:t>
            </a:r>
            <a:br>
              <a:rPr lang="he-IL" sz="1600" dirty="0" smtClean="0"/>
            </a:br>
            <a:r>
              <a:rPr lang="en-US" sz="1600" dirty="0"/>
              <a:t>LioraMe@taxes.gov.il</a:t>
            </a:r>
            <a:endParaRPr lang="he-IL" sz="1600" dirty="0"/>
          </a:p>
        </p:txBody>
      </p:sp>
    </p:spTree>
    <p:extLst>
      <p:ext uri="{BB962C8B-B14F-4D97-AF65-F5344CB8AC3E}">
        <p14:creationId xmlns:p14="http://schemas.microsoft.com/office/powerpoint/2010/main" val="409578664"/>
      </p:ext>
    </p:extLst>
  </p:cSld>
  <p:clrMapOvr>
    <a:masterClrMapping/>
  </p:clrMapOvr>
</p:sld>
</file>

<file path=ppt/theme/theme1.xml><?xml version="1.0" encoding="utf-8"?>
<a:theme xmlns:a="http://schemas.openxmlformats.org/drawingml/2006/main" name="עיצוב ברירת מחדל">
  <a:themeElements>
    <a:clrScheme name="עיצוב ברירת מחדל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עיצוב ברירת מחדל">
      <a:majorFont>
        <a:latin typeface="Arial"/>
        <a:ea typeface=""/>
        <a:cs typeface=""/>
      </a:majorFont>
      <a:minorFont>
        <a:latin typeface="Arial"/>
        <a:ea typeface="Times New Roman (Hebrew)"/>
        <a:cs typeface="Times New Roman (Hebrew)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bg2"/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bg2"/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עיצוב ברירת מחדל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6360</TotalTime>
  <Words>754</Words>
  <Application>Microsoft Office PowerPoint</Application>
  <PresentationFormat>‫הצגה על המסך (4:3)</PresentationFormat>
  <Paragraphs>190</Paragraphs>
  <Slides>16</Slides>
  <Notes>2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16</vt:i4>
      </vt:variant>
    </vt:vector>
  </HeadingPairs>
  <TitlesOfParts>
    <vt:vector size="17" baseType="lpstr">
      <vt:lpstr>עיצוב ברירת מחדל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רשימת אישורים ורישיונות ממוחשבים</vt:lpstr>
      <vt:lpstr>רשימת אישורים ורישיונות ממוחשבים</vt:lpstr>
      <vt:lpstr>רשימת אישורים ורישיונות ממוחשבים</vt:lpstr>
      <vt:lpstr>דוגמא להזנת פטור מאישור (92) לאישור שירות המזון</vt:lpstr>
      <vt:lpstr>דוגמא להזנת פטור מאישור (96-תוספת חמישית)</vt:lpstr>
      <vt:lpstr>דוגמא להזנת אישור 2ג2</vt:lpstr>
      <vt:lpstr>לשאלות בנושא אישורים ורישיונות ניתן לפנות לענבל לוי במייל: inballe@taxes.gov.il לבעיות עם טבלת המרה של פרט מכס ניתן לפנות לליאורה מנחם במייל: LioraMe@taxes.gov.il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ענבל לוי</dc:creator>
  <cp:lastModifiedBy>ענבל לוי</cp:lastModifiedBy>
  <cp:revision>35</cp:revision>
  <dcterms:created xsi:type="dcterms:W3CDTF">2017-08-10T06:32:01Z</dcterms:created>
  <dcterms:modified xsi:type="dcterms:W3CDTF">2017-08-17T07:08:29Z</dcterms:modified>
</cp:coreProperties>
</file>