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08" r:id="rId1"/>
  </p:sldMasterIdLst>
  <p:notesMasterIdLst>
    <p:notesMasterId r:id="rId23"/>
  </p:notesMasterIdLst>
  <p:handoutMasterIdLst>
    <p:handoutMasterId r:id="rId24"/>
  </p:handoutMasterIdLst>
  <p:sldIdLst>
    <p:sldId id="256" r:id="rId2"/>
    <p:sldId id="257" r:id="rId3"/>
    <p:sldId id="266" r:id="rId4"/>
    <p:sldId id="258" r:id="rId5"/>
    <p:sldId id="267" r:id="rId6"/>
    <p:sldId id="270" r:id="rId7"/>
    <p:sldId id="269" r:id="rId8"/>
    <p:sldId id="259" r:id="rId9"/>
    <p:sldId id="279" r:id="rId10"/>
    <p:sldId id="280" r:id="rId11"/>
    <p:sldId id="281" r:id="rId12"/>
    <p:sldId id="260" r:id="rId13"/>
    <p:sldId id="265" r:id="rId14"/>
    <p:sldId id="261" r:id="rId15"/>
    <p:sldId id="264" r:id="rId16"/>
    <p:sldId id="262" r:id="rId17"/>
    <p:sldId id="273" r:id="rId18"/>
    <p:sldId id="274" r:id="rId19"/>
    <p:sldId id="278" r:id="rId20"/>
    <p:sldId id="276" r:id="rId21"/>
    <p:sldId id="277" r:id="rId22"/>
  </p:sldIdLst>
  <p:sldSz cx="9144000" cy="6858000" type="screen4x3"/>
  <p:notesSz cx="6797675" cy="9926638"/>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סגנון ביניים 2 - הדגשה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סגנון ערכת נושא 1 - הדגשה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סגנון ערכת נושא 1 - הדגשה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סגנון ערכת נושא 1 - הדגשה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9D7B26C5-4107-4FEC-AEDC-1716B250A1EF}" styleName="סגנון בהיר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FABFCF23-3B69-468F-B69F-88F6DE6A72F2}" styleName="סגנון ביניים 1 - הדגשה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p:scale>
          <a:sx n="100" d="100"/>
          <a:sy n="100" d="100"/>
        </p:scale>
        <p:origin x="-946" y="595"/>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52016" y="0"/>
            <a:ext cx="2945659" cy="496332"/>
          </a:xfrm>
          <a:prstGeom prst="rect">
            <a:avLst/>
          </a:prstGeom>
        </p:spPr>
        <p:txBody>
          <a:bodyPr vert="horz" lIns="91440" tIns="45720" rIns="91440" bIns="45720" rtlCol="1"/>
          <a:lstStyle>
            <a:lvl1pPr algn="r">
              <a:defRPr sz="1200"/>
            </a:lvl1pPr>
          </a:lstStyle>
          <a:p>
            <a:endParaRPr lang="he-IL"/>
          </a:p>
        </p:txBody>
      </p:sp>
      <p:sp>
        <p:nvSpPr>
          <p:cNvPr id="3" name="מציין מיקום של תאריך 2"/>
          <p:cNvSpPr>
            <a:spLocks noGrp="1"/>
          </p:cNvSpPr>
          <p:nvPr>
            <p:ph type="dt" sz="quarter" idx="1"/>
          </p:nvPr>
        </p:nvSpPr>
        <p:spPr>
          <a:xfrm>
            <a:off x="1574" y="0"/>
            <a:ext cx="2945659" cy="496332"/>
          </a:xfrm>
          <a:prstGeom prst="rect">
            <a:avLst/>
          </a:prstGeom>
        </p:spPr>
        <p:txBody>
          <a:bodyPr vert="horz" lIns="91440" tIns="45720" rIns="91440" bIns="45720" rtlCol="1"/>
          <a:lstStyle>
            <a:lvl1pPr algn="l">
              <a:defRPr sz="1200"/>
            </a:lvl1pPr>
          </a:lstStyle>
          <a:p>
            <a:fld id="{3C0B8AF4-2B58-4640-9C65-6084788053E6}" type="datetimeFigureOut">
              <a:rPr lang="he-IL" smtClean="0"/>
              <a:t>ז'/אב/תשע"ז</a:t>
            </a:fld>
            <a:endParaRPr lang="he-IL"/>
          </a:p>
        </p:txBody>
      </p:sp>
      <p:sp>
        <p:nvSpPr>
          <p:cNvPr id="4" name="מציין מיקום של כותרת תחתונה 3"/>
          <p:cNvSpPr>
            <a:spLocks noGrp="1"/>
          </p:cNvSpPr>
          <p:nvPr>
            <p:ph type="ftr" sz="quarter" idx="2"/>
          </p:nvPr>
        </p:nvSpPr>
        <p:spPr>
          <a:xfrm>
            <a:off x="3852016" y="9428583"/>
            <a:ext cx="2945659" cy="496332"/>
          </a:xfrm>
          <a:prstGeom prst="rect">
            <a:avLst/>
          </a:prstGeom>
        </p:spPr>
        <p:txBody>
          <a:bodyPr vert="horz" lIns="91440" tIns="45720" rIns="91440" bIns="45720" rtlCol="1" anchor="b"/>
          <a:lstStyle>
            <a:lvl1pPr algn="r">
              <a:defRPr sz="1200"/>
            </a:lvl1pPr>
          </a:lstStyle>
          <a:p>
            <a:endParaRPr lang="he-IL"/>
          </a:p>
        </p:txBody>
      </p:sp>
      <p:sp>
        <p:nvSpPr>
          <p:cNvPr id="5" name="מציין מיקום של מספר שקופית 4"/>
          <p:cNvSpPr>
            <a:spLocks noGrp="1"/>
          </p:cNvSpPr>
          <p:nvPr>
            <p:ph type="sldNum" sz="quarter" idx="3"/>
          </p:nvPr>
        </p:nvSpPr>
        <p:spPr>
          <a:xfrm>
            <a:off x="1574" y="9428583"/>
            <a:ext cx="2945659" cy="496332"/>
          </a:xfrm>
          <a:prstGeom prst="rect">
            <a:avLst/>
          </a:prstGeom>
        </p:spPr>
        <p:txBody>
          <a:bodyPr vert="horz" lIns="91440" tIns="45720" rIns="91440" bIns="45720" rtlCol="1" anchor="b"/>
          <a:lstStyle>
            <a:lvl1pPr algn="l">
              <a:defRPr sz="1200"/>
            </a:lvl1pPr>
          </a:lstStyle>
          <a:p>
            <a:fld id="{306F2AAE-94DD-4AEF-9A52-5F9623D240D7}" type="slidenum">
              <a:rPr lang="he-IL" smtClean="0"/>
              <a:t>‹#›</a:t>
            </a:fld>
            <a:endParaRPr lang="he-IL"/>
          </a:p>
        </p:txBody>
      </p:sp>
    </p:spTree>
    <p:extLst>
      <p:ext uri="{BB962C8B-B14F-4D97-AF65-F5344CB8AC3E}">
        <p14:creationId xmlns:p14="http://schemas.microsoft.com/office/powerpoint/2010/main" val="43272552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52016" y="0"/>
            <a:ext cx="2945659" cy="496332"/>
          </a:xfrm>
          <a:prstGeom prst="rect">
            <a:avLst/>
          </a:prstGeom>
        </p:spPr>
        <p:txBody>
          <a:bodyPr vert="horz" lIns="91440" tIns="45720" rIns="91440" bIns="45720" rtlCol="1"/>
          <a:lstStyle>
            <a:lvl1pPr algn="r">
              <a:defRPr sz="1200"/>
            </a:lvl1pPr>
          </a:lstStyle>
          <a:p>
            <a:endParaRPr lang="he-IL"/>
          </a:p>
        </p:txBody>
      </p:sp>
      <p:sp>
        <p:nvSpPr>
          <p:cNvPr id="3" name="מציין מיקום של תאריך 2"/>
          <p:cNvSpPr>
            <a:spLocks noGrp="1"/>
          </p:cNvSpPr>
          <p:nvPr>
            <p:ph type="dt" idx="1"/>
          </p:nvPr>
        </p:nvSpPr>
        <p:spPr>
          <a:xfrm>
            <a:off x="1574" y="0"/>
            <a:ext cx="2945659" cy="496332"/>
          </a:xfrm>
          <a:prstGeom prst="rect">
            <a:avLst/>
          </a:prstGeom>
        </p:spPr>
        <p:txBody>
          <a:bodyPr vert="horz" lIns="91440" tIns="45720" rIns="91440" bIns="45720" rtlCol="1"/>
          <a:lstStyle>
            <a:lvl1pPr algn="l">
              <a:defRPr sz="1200"/>
            </a:lvl1pPr>
          </a:lstStyle>
          <a:p>
            <a:fld id="{6A71FB09-7718-4B48-8167-1956B0C0CAC2}" type="datetimeFigureOut">
              <a:rPr lang="he-IL" smtClean="0"/>
              <a:t>ז'/אב/תשע"ז</a:t>
            </a:fld>
            <a:endParaRPr lang="he-IL"/>
          </a:p>
        </p:txBody>
      </p:sp>
      <p:sp>
        <p:nvSpPr>
          <p:cNvPr id="4" name="מציין מיקום של תמונת שקופית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1" anchor="ctr"/>
          <a:lstStyle/>
          <a:p>
            <a:endParaRPr lang="he-IL"/>
          </a:p>
        </p:txBody>
      </p:sp>
      <p:sp>
        <p:nvSpPr>
          <p:cNvPr id="5" name="מציין מיקום של הערות 4"/>
          <p:cNvSpPr>
            <a:spLocks noGrp="1"/>
          </p:cNvSpPr>
          <p:nvPr>
            <p:ph type="body" sz="quarter" idx="3"/>
          </p:nvPr>
        </p:nvSpPr>
        <p:spPr>
          <a:xfrm>
            <a:off x="679768" y="4715153"/>
            <a:ext cx="5438140" cy="4466987"/>
          </a:xfrm>
          <a:prstGeom prst="rect">
            <a:avLst/>
          </a:prstGeom>
        </p:spPr>
        <p:txBody>
          <a:bodyPr vert="horz" lIns="91440" tIns="45720" rIns="91440" bIns="45720" rtlCol="1"/>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6" name="מציין מיקום של כותרת תחתונה 5"/>
          <p:cNvSpPr>
            <a:spLocks noGrp="1"/>
          </p:cNvSpPr>
          <p:nvPr>
            <p:ph type="ftr" sz="quarter" idx="4"/>
          </p:nvPr>
        </p:nvSpPr>
        <p:spPr>
          <a:xfrm>
            <a:off x="3852016" y="9428583"/>
            <a:ext cx="2945659" cy="496332"/>
          </a:xfrm>
          <a:prstGeom prst="rect">
            <a:avLst/>
          </a:prstGeom>
        </p:spPr>
        <p:txBody>
          <a:bodyPr vert="horz" lIns="91440" tIns="45720" rIns="91440" bIns="45720" rtlCol="1" anchor="b"/>
          <a:lstStyle>
            <a:lvl1pPr algn="r">
              <a:defRPr sz="1200"/>
            </a:lvl1pPr>
          </a:lstStyle>
          <a:p>
            <a:endParaRPr lang="he-IL"/>
          </a:p>
        </p:txBody>
      </p:sp>
      <p:sp>
        <p:nvSpPr>
          <p:cNvPr id="7" name="מציין מיקום של מספר שקופית 6"/>
          <p:cNvSpPr>
            <a:spLocks noGrp="1"/>
          </p:cNvSpPr>
          <p:nvPr>
            <p:ph type="sldNum" sz="quarter" idx="5"/>
          </p:nvPr>
        </p:nvSpPr>
        <p:spPr>
          <a:xfrm>
            <a:off x="1574" y="9428583"/>
            <a:ext cx="2945659" cy="496332"/>
          </a:xfrm>
          <a:prstGeom prst="rect">
            <a:avLst/>
          </a:prstGeom>
        </p:spPr>
        <p:txBody>
          <a:bodyPr vert="horz" lIns="91440" tIns="45720" rIns="91440" bIns="45720" rtlCol="1" anchor="b"/>
          <a:lstStyle>
            <a:lvl1pPr algn="l">
              <a:defRPr sz="1200"/>
            </a:lvl1pPr>
          </a:lstStyle>
          <a:p>
            <a:fld id="{61C8B404-DFF6-4BA4-A0B7-02802A367735}" type="slidenum">
              <a:rPr lang="he-IL" smtClean="0"/>
              <a:t>‹#›</a:t>
            </a:fld>
            <a:endParaRPr lang="he-IL"/>
          </a:p>
        </p:txBody>
      </p:sp>
    </p:spTree>
    <p:extLst>
      <p:ext uri="{BB962C8B-B14F-4D97-AF65-F5344CB8AC3E}">
        <p14:creationId xmlns:p14="http://schemas.microsoft.com/office/powerpoint/2010/main" val="2245638390"/>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10"/>
          </p:nvPr>
        </p:nvSpPr>
        <p:spPr/>
        <p:txBody>
          <a:bodyPr/>
          <a:lstStyle/>
          <a:p>
            <a:fld id="{61C8B404-DFF6-4BA4-A0B7-02802A367735}" type="slidenum">
              <a:rPr lang="he-IL" smtClean="0"/>
              <a:t>1</a:t>
            </a:fld>
            <a:endParaRPr lang="he-IL"/>
          </a:p>
        </p:txBody>
      </p:sp>
    </p:spTree>
    <p:extLst>
      <p:ext uri="{BB962C8B-B14F-4D97-AF65-F5344CB8AC3E}">
        <p14:creationId xmlns:p14="http://schemas.microsoft.com/office/powerpoint/2010/main" val="25031557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smtClean="0"/>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CD234845-B105-4E5A-AFD5-693CB30E5C87}" type="datetimeFigureOut">
              <a:rPr lang="he-IL" smtClean="0"/>
              <a:t>ז'/אב/תשע"ז</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0DCB20D5-7D2F-4C58-86D2-F774EDC732F6}" type="slidenum">
              <a:rPr lang="he-IL" smtClean="0"/>
              <a:t>‹#›</a:t>
            </a:fld>
            <a:endParaRPr lang="he-IL"/>
          </a:p>
        </p:txBody>
      </p:sp>
      <p:sp>
        <p:nvSpPr>
          <p:cNvPr id="2" name="Title 1"/>
          <p:cNvSpPr>
            <a:spLocks noGrp="1"/>
          </p:cNvSpPr>
          <p:nvPr>
            <p:ph type="ctrTitle"/>
          </p:nvPr>
        </p:nvSpPr>
        <p:spPr>
          <a:xfrm>
            <a:off x="817581" y="3132290"/>
            <a:ext cx="7175351" cy="1793167"/>
          </a:xfrm>
          <a:effectLst/>
        </p:spPr>
        <p:txBody>
          <a:bodyPr>
            <a:noAutofit/>
          </a:bodyPr>
          <a:lstStyle>
            <a:lvl1pPr marL="640080" indent="-457200" algn="l">
              <a:defRPr sz="5400"/>
            </a:lvl1pPr>
          </a:lstStyle>
          <a:p>
            <a:r>
              <a:rPr lang="he-IL" smtClean="0"/>
              <a:t>לחץ כדי לערוך סגנון כותרת של תבנית בסיס</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CD234845-B105-4E5A-AFD5-693CB30E5C87}" type="datetimeFigureOut">
              <a:rPr lang="he-IL" smtClean="0"/>
              <a:t>ז'/אב/תשע"ז</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0DCB20D5-7D2F-4C58-86D2-F774EDC732F6}" type="slidenum">
              <a:rPr lang="he-IL" smtClean="0"/>
              <a:t>‹#›</a:t>
            </a:fld>
            <a:endParaRPr lang="he-IL"/>
          </a:p>
        </p:txBody>
      </p:sp>
      <p:sp>
        <p:nvSpPr>
          <p:cNvPr id="8" name="Title 7"/>
          <p:cNvSpPr>
            <a:spLocks noGrp="1"/>
          </p:cNvSpPr>
          <p:nvPr>
            <p:ph type="title"/>
          </p:nvPr>
        </p:nvSpPr>
        <p:spPr/>
        <p:txBody>
          <a:bodyPr/>
          <a:lstStyle/>
          <a:p>
            <a:r>
              <a:rPr lang="he-IL" smtClean="0"/>
              <a:t>לחץ כדי לערוך סגנון כותרת של תבנית בסיס</a:t>
            </a:r>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he-IL" smtClean="0"/>
              <a:t>לחץ כדי לערוך סגנון כותרת של תבנית בסיס</a:t>
            </a:r>
            <a:endParaRPr lang="en-US" dirty="0"/>
          </a:p>
        </p:txBody>
      </p:sp>
      <p:sp>
        <p:nvSpPr>
          <p:cNvPr id="3" name="Text Placeholder 2"/>
          <p:cNvSpPr>
            <a:spLocks noGrp="1"/>
          </p:cNvSpPr>
          <p:nvPr>
            <p:ph type="body" idx="1"/>
          </p:nvPr>
        </p:nvSpPr>
        <p:spPr>
          <a:xfrm>
            <a:off x="2022438" y="4607511"/>
            <a:ext cx="5970494"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smtClean="0"/>
              <a:t>לחץ כדי לערוך סגנונות טקסט של תבנית בסיס</a:t>
            </a:r>
          </a:p>
        </p:txBody>
      </p:sp>
      <p:sp>
        <p:nvSpPr>
          <p:cNvPr id="4" name="Date Placeholder 3"/>
          <p:cNvSpPr>
            <a:spLocks noGrp="1"/>
          </p:cNvSpPr>
          <p:nvPr>
            <p:ph type="dt" sz="half" idx="10"/>
          </p:nvPr>
        </p:nvSpPr>
        <p:spPr/>
        <p:txBody>
          <a:bodyPr/>
          <a:lstStyle/>
          <a:p>
            <a:fld id="{CD234845-B105-4E5A-AFD5-693CB30E5C87}" type="datetimeFigureOut">
              <a:rPr lang="he-IL" smtClean="0"/>
              <a:t>ז'/אב/תשע"ז</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0DCB20D5-7D2F-4C58-86D2-F774EDC732F6}" type="slidenum">
              <a:rPr lang="he-IL" smtClean="0"/>
              <a:t>‹#›</a:t>
            </a:fld>
            <a:endParaRPr lang="he-IL"/>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CD234845-B105-4E5A-AFD5-693CB30E5C87}" type="datetimeFigureOut">
              <a:rPr lang="he-IL" smtClean="0"/>
              <a:t>ז'/אב/תשע"ז</a:t>
            </a:fld>
            <a:endParaRPr lang="he-IL"/>
          </a:p>
        </p:txBody>
      </p:sp>
      <p:sp>
        <p:nvSpPr>
          <p:cNvPr id="6" name="Footer Placeholder 5"/>
          <p:cNvSpPr>
            <a:spLocks noGrp="1"/>
          </p:cNvSpPr>
          <p:nvPr>
            <p:ph type="ftr" sz="quarter" idx="11"/>
          </p:nvPr>
        </p:nvSpPr>
        <p:spPr/>
        <p:txBody>
          <a:bodyPr/>
          <a:lstStyle/>
          <a:p>
            <a:endParaRPr lang="he-IL"/>
          </a:p>
        </p:txBody>
      </p:sp>
      <p:sp>
        <p:nvSpPr>
          <p:cNvPr id="7" name="Slide Number Placeholder 6"/>
          <p:cNvSpPr>
            <a:spLocks noGrp="1"/>
          </p:cNvSpPr>
          <p:nvPr>
            <p:ph type="sldNum" sz="quarter" idx="12"/>
          </p:nvPr>
        </p:nvSpPr>
        <p:spPr/>
        <p:txBody>
          <a:bodyPr/>
          <a:lstStyle/>
          <a:p>
            <a:fld id="{0DCB20D5-7D2F-4C58-86D2-F774EDC732F6}" type="slidenum">
              <a:rPr lang="he-IL" smtClean="0"/>
              <a:t>‹#›</a:t>
            </a:fld>
            <a:endParaRPr lang="he-IL"/>
          </a:p>
        </p:txBody>
      </p:sp>
      <p:sp>
        <p:nvSpPr>
          <p:cNvPr id="8" name="Title 7"/>
          <p:cNvSpPr>
            <a:spLocks noGrp="1"/>
          </p:cNvSpPr>
          <p:nvPr>
            <p:ph type="title"/>
          </p:nvPr>
        </p:nvSpPr>
        <p:spPr/>
        <p:txBody>
          <a:bodyPr/>
          <a:lstStyle/>
          <a:p>
            <a:r>
              <a:rPr lang="he-IL" smtClean="0"/>
              <a:t>לחץ כדי לערוך סגנון כותרת של תבנית בסיס</a:t>
            </a:r>
            <a:endParaRPr lang="en-US"/>
          </a:p>
        </p:txBody>
      </p:sp>
      <p:sp>
        <p:nvSpPr>
          <p:cNvPr id="9" name="Content Placeholder 8"/>
          <p:cNvSpPr>
            <a:spLocks noGrp="1"/>
          </p:cNvSpPr>
          <p:nvPr>
            <p:ph sz="quarter" idx="13"/>
          </p:nvPr>
        </p:nvSpPr>
        <p:spPr>
          <a:xfrm>
            <a:off x="1142999" y="731519"/>
            <a:ext cx="3346704" cy="3474720"/>
          </a:xfrm>
        </p:spPr>
        <p:txBody>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לחץ כדי לערוך סגנונות טקסט של תבנית בסיס</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he-IL" smtClean="0"/>
              <a:t>לחץ כדי לערוך סגנונות טקסט של תבנית בסיס</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en-US" dirty="0"/>
          </a:p>
        </p:txBody>
      </p:sp>
      <p:sp>
        <p:nvSpPr>
          <p:cNvPr id="7" name="Date Placeholder 6"/>
          <p:cNvSpPr>
            <a:spLocks noGrp="1"/>
          </p:cNvSpPr>
          <p:nvPr>
            <p:ph type="dt" sz="half" idx="10"/>
          </p:nvPr>
        </p:nvSpPr>
        <p:spPr/>
        <p:txBody>
          <a:bodyPr/>
          <a:lstStyle/>
          <a:p>
            <a:fld id="{CD234845-B105-4E5A-AFD5-693CB30E5C87}" type="datetimeFigureOut">
              <a:rPr lang="he-IL" smtClean="0"/>
              <a:t>ז'/אב/תשע"ז</a:t>
            </a:fld>
            <a:endParaRPr lang="he-IL"/>
          </a:p>
        </p:txBody>
      </p:sp>
      <p:sp>
        <p:nvSpPr>
          <p:cNvPr id="8" name="Footer Placeholder 7"/>
          <p:cNvSpPr>
            <a:spLocks noGrp="1"/>
          </p:cNvSpPr>
          <p:nvPr>
            <p:ph type="ftr" sz="quarter" idx="11"/>
          </p:nvPr>
        </p:nvSpPr>
        <p:spPr/>
        <p:txBody>
          <a:bodyPr/>
          <a:lstStyle/>
          <a:p>
            <a:endParaRPr lang="he-IL"/>
          </a:p>
        </p:txBody>
      </p:sp>
      <p:sp>
        <p:nvSpPr>
          <p:cNvPr id="9" name="Slide Number Placeholder 8"/>
          <p:cNvSpPr>
            <a:spLocks noGrp="1"/>
          </p:cNvSpPr>
          <p:nvPr>
            <p:ph type="sldNum" sz="quarter" idx="12"/>
          </p:nvPr>
        </p:nvSpPr>
        <p:spPr/>
        <p:txBody>
          <a:bodyPr/>
          <a:lstStyle/>
          <a:p>
            <a:fld id="{0DCB20D5-7D2F-4C58-86D2-F774EDC732F6}" type="slidenum">
              <a:rPr lang="he-IL" smtClean="0"/>
              <a:t>‹#›</a:t>
            </a:fld>
            <a:endParaRPr lang="he-IL"/>
          </a:p>
        </p:txBody>
      </p:sp>
      <p:sp>
        <p:nvSpPr>
          <p:cNvPr id="10" name="Title 9"/>
          <p:cNvSpPr>
            <a:spLocks noGrp="1"/>
          </p:cNvSpPr>
          <p:nvPr>
            <p:ph type="title"/>
          </p:nvPr>
        </p:nvSpPr>
        <p:spPr/>
        <p:txBody>
          <a:bodyPr/>
          <a:lstStyle/>
          <a:p>
            <a:r>
              <a:rPr lang="he-IL" smtClean="0"/>
              <a:t>לחץ כדי לערוך סגנון כותרת של תבנית בסיס</a:t>
            </a:r>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smtClean="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CD234845-B105-4E5A-AFD5-693CB30E5C87}" type="datetimeFigureOut">
              <a:rPr lang="he-IL" smtClean="0"/>
              <a:t>ז'/אב/תשע"ז</a:t>
            </a:fld>
            <a:endParaRPr lang="he-IL"/>
          </a:p>
        </p:txBody>
      </p:sp>
      <p:sp>
        <p:nvSpPr>
          <p:cNvPr id="4" name="Footer Placeholder 3"/>
          <p:cNvSpPr>
            <a:spLocks noGrp="1"/>
          </p:cNvSpPr>
          <p:nvPr>
            <p:ph type="ftr" sz="quarter" idx="11"/>
          </p:nvPr>
        </p:nvSpPr>
        <p:spPr/>
        <p:txBody>
          <a:bodyPr/>
          <a:lstStyle/>
          <a:p>
            <a:endParaRPr lang="he-IL"/>
          </a:p>
        </p:txBody>
      </p:sp>
      <p:sp>
        <p:nvSpPr>
          <p:cNvPr id="5" name="Slide Number Placeholder 4"/>
          <p:cNvSpPr>
            <a:spLocks noGrp="1"/>
          </p:cNvSpPr>
          <p:nvPr>
            <p:ph type="sldNum" sz="quarter" idx="12"/>
          </p:nvPr>
        </p:nvSpPr>
        <p:spPr/>
        <p:txBody>
          <a:bodyPr/>
          <a:lstStyle/>
          <a:p>
            <a:fld id="{0DCB20D5-7D2F-4C58-86D2-F774EDC732F6}" type="slidenum">
              <a:rPr lang="he-IL" smtClean="0"/>
              <a:t>‹#›</a:t>
            </a:fld>
            <a:endParaRPr lang="he-IL"/>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D234845-B105-4E5A-AFD5-693CB30E5C87}" type="datetimeFigureOut">
              <a:rPr lang="he-IL" smtClean="0"/>
              <a:t>ז'/אב/תשע"ז</a:t>
            </a:fld>
            <a:endParaRPr lang="he-IL"/>
          </a:p>
        </p:txBody>
      </p:sp>
      <p:sp>
        <p:nvSpPr>
          <p:cNvPr id="3" name="Footer Placeholder 2"/>
          <p:cNvSpPr>
            <a:spLocks noGrp="1"/>
          </p:cNvSpPr>
          <p:nvPr>
            <p:ph type="ftr" sz="quarter" idx="11"/>
          </p:nvPr>
        </p:nvSpPr>
        <p:spPr/>
        <p:txBody>
          <a:bodyPr/>
          <a:lstStyle/>
          <a:p>
            <a:endParaRPr lang="he-IL"/>
          </a:p>
        </p:txBody>
      </p:sp>
      <p:sp>
        <p:nvSpPr>
          <p:cNvPr id="4" name="Slide Number Placeholder 3"/>
          <p:cNvSpPr>
            <a:spLocks noGrp="1"/>
          </p:cNvSpPr>
          <p:nvPr>
            <p:ph type="sldNum" sz="quarter" idx="12"/>
          </p:nvPr>
        </p:nvSpPr>
        <p:spPr/>
        <p:txBody>
          <a:bodyPr/>
          <a:lstStyle/>
          <a:p>
            <a:fld id="{0DCB20D5-7D2F-4C58-86D2-F774EDC732F6}" type="slidenum">
              <a:rPr lang="he-IL" smtClean="0"/>
              <a:t>‹#›</a:t>
            </a:fld>
            <a:endParaRPr lang="he-IL"/>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839095" y="2209800"/>
            <a:ext cx="3636085" cy="1258493"/>
          </a:xfrm>
          <a:effectLst/>
        </p:spPr>
        <p:txBody>
          <a:bodyPr anchor="b">
            <a:noAutofit/>
          </a:bodyPr>
          <a:lstStyle>
            <a:lvl1pPr marL="228600" indent="-228600" algn="l">
              <a:defRPr sz="2800" b="1">
                <a:effectLst/>
              </a:defRPr>
            </a:lvl1pPr>
          </a:lstStyle>
          <a:p>
            <a:r>
              <a:rPr lang="he-IL" smtClean="0"/>
              <a:t>לחץ כדי לערוך סגנון כותרת של תבנית בסיס</a:t>
            </a:r>
            <a:endParaRPr lang="en-US" dirty="0"/>
          </a:p>
        </p:txBody>
      </p:sp>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smtClean="0"/>
              <a:t>לחץ כדי לערוך סגנונות טקסט של תבנית בסיס</a:t>
            </a:r>
          </a:p>
        </p:txBody>
      </p:sp>
      <p:sp>
        <p:nvSpPr>
          <p:cNvPr id="5" name="Date Placeholder 4"/>
          <p:cNvSpPr>
            <a:spLocks noGrp="1"/>
          </p:cNvSpPr>
          <p:nvPr>
            <p:ph type="dt" sz="half" idx="10"/>
          </p:nvPr>
        </p:nvSpPr>
        <p:spPr/>
        <p:txBody>
          <a:bodyPr/>
          <a:lstStyle/>
          <a:p>
            <a:fld id="{CD234845-B105-4E5A-AFD5-693CB30E5C87}" type="datetimeFigureOut">
              <a:rPr lang="he-IL" smtClean="0"/>
              <a:t>ז'/אב/תשע"ז</a:t>
            </a:fld>
            <a:endParaRPr lang="he-IL"/>
          </a:p>
        </p:txBody>
      </p:sp>
      <p:sp>
        <p:nvSpPr>
          <p:cNvPr id="6" name="Footer Placeholder 5"/>
          <p:cNvSpPr>
            <a:spLocks noGrp="1"/>
          </p:cNvSpPr>
          <p:nvPr>
            <p:ph type="ftr" sz="quarter" idx="11"/>
          </p:nvPr>
        </p:nvSpPr>
        <p:spPr/>
        <p:txBody>
          <a:bodyPr/>
          <a:lstStyle/>
          <a:p>
            <a:endParaRPr lang="he-IL"/>
          </a:p>
        </p:txBody>
      </p:sp>
      <p:sp>
        <p:nvSpPr>
          <p:cNvPr id="7" name="Slide Number Placeholder 6"/>
          <p:cNvSpPr>
            <a:spLocks noGrp="1"/>
          </p:cNvSpPr>
          <p:nvPr>
            <p:ph type="sldNum" sz="quarter" idx="12"/>
          </p:nvPr>
        </p:nvSpPr>
        <p:spPr/>
        <p:txBody>
          <a:bodyPr/>
          <a:lstStyle/>
          <a:p>
            <a:fld id="{0DCB20D5-7D2F-4C58-86D2-F774EDC732F6}" type="slidenum">
              <a:rPr lang="he-IL" smtClean="0"/>
              <a:t>‹#›</a:t>
            </a:fld>
            <a:endParaRPr lang="he-IL"/>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תמונה עם כיתוב">
    <p:spTree>
      <p:nvGrpSpPr>
        <p:cNvPr id="1" name=""/>
        <p:cNvGrpSpPr/>
        <p:nvPr/>
      </p:nvGrpSpPr>
      <p:grpSpPr>
        <a:xfrm>
          <a:off x="0" y="0"/>
          <a:ext cx="0" cy="0"/>
          <a:chOff x="0" y="0"/>
          <a:chExt cx="0" cy="0"/>
        </a:xfrm>
      </p:grpSpPr>
      <p:sp>
        <p:nvSpPr>
          <p:cNvPr id="8"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he-IL" smtClean="0"/>
              <a:t>לחץ על הסמל כדי להוסיף תמונה</a:t>
            </a:r>
            <a:endParaRPr lang="en-US"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smtClean="0"/>
              <a:t>לחץ כדי לערוך סגנונות טקסט של תבנית בסיס</a:t>
            </a:r>
          </a:p>
        </p:txBody>
      </p:sp>
      <p:sp>
        <p:nvSpPr>
          <p:cNvPr id="5" name="Date Placeholder 4"/>
          <p:cNvSpPr>
            <a:spLocks noGrp="1"/>
          </p:cNvSpPr>
          <p:nvPr>
            <p:ph type="dt" sz="half" idx="10"/>
          </p:nvPr>
        </p:nvSpPr>
        <p:spPr/>
        <p:txBody>
          <a:bodyPr/>
          <a:lstStyle/>
          <a:p>
            <a:fld id="{CD234845-B105-4E5A-AFD5-693CB30E5C87}" type="datetimeFigureOut">
              <a:rPr lang="he-IL" smtClean="0"/>
              <a:t>ז'/אב/תשע"ז</a:t>
            </a:fld>
            <a:endParaRPr lang="he-IL"/>
          </a:p>
        </p:txBody>
      </p:sp>
      <p:sp>
        <p:nvSpPr>
          <p:cNvPr id="6" name="Footer Placeholder 5"/>
          <p:cNvSpPr>
            <a:spLocks noGrp="1"/>
          </p:cNvSpPr>
          <p:nvPr>
            <p:ph type="ftr" sz="quarter" idx="11"/>
          </p:nvPr>
        </p:nvSpPr>
        <p:spPr/>
        <p:txBody>
          <a:bodyPr/>
          <a:lstStyle/>
          <a:p>
            <a:endParaRPr lang="he-IL"/>
          </a:p>
        </p:txBody>
      </p:sp>
      <p:sp>
        <p:nvSpPr>
          <p:cNvPr id="7" name="Slide Number Placeholder 6"/>
          <p:cNvSpPr>
            <a:spLocks noGrp="1"/>
          </p:cNvSpPr>
          <p:nvPr>
            <p:ph type="sldNum" sz="quarter" idx="12"/>
          </p:nvPr>
        </p:nvSpPr>
        <p:spPr/>
        <p:txBody>
          <a:bodyPr/>
          <a:lstStyle/>
          <a:p>
            <a:fld id="{0DCB20D5-7D2F-4C58-86D2-F774EDC732F6}" type="slidenum">
              <a:rPr lang="he-IL" smtClean="0"/>
              <a:t>‹#›</a:t>
            </a:fld>
            <a:endParaRPr lang="he-IL"/>
          </a:p>
        </p:txBody>
      </p:sp>
      <p:sp>
        <p:nvSpPr>
          <p:cNvPr id="2" name="Title 1"/>
          <p:cNvSpPr>
            <a:spLocks noGrp="1"/>
          </p:cNvSpPr>
          <p:nvPr>
            <p:ph type="title"/>
          </p:nvPr>
        </p:nvSpPr>
        <p:spPr>
          <a:xfrm>
            <a:off x="727268" y="4464421"/>
            <a:ext cx="6383538" cy="1143000"/>
          </a:xfrm>
        </p:spPr>
        <p:txBody>
          <a:bodyPr anchor="b">
            <a:noAutofit/>
          </a:bodyPr>
          <a:lstStyle>
            <a:lvl1pPr algn="l">
              <a:defRPr sz="4600" b="1"/>
            </a:lvl1pPr>
          </a:lstStyle>
          <a:p>
            <a:r>
              <a:rPr lang="he-IL" smtClean="0"/>
              <a:t>לחץ כדי לערוך סגנון כותרת של תבנית בסיס</a:t>
            </a:r>
            <a:endParaRPr lang="en-US"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smtClean="0"/>
              <a:t>לחץ כדי לערוך סגנון כותרת של תבנית בסיס</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en-US"/>
          </a:p>
        </p:txBody>
      </p:sp>
      <p:sp>
        <p:nvSpPr>
          <p:cNvPr id="4" name="Date Placeholder 3"/>
          <p:cNvSpPr>
            <a:spLocks noGrp="1"/>
          </p:cNvSpPr>
          <p:nvPr>
            <p:ph type="dt" sz="half" idx="10"/>
          </p:nvPr>
        </p:nvSpPr>
        <p:spPr/>
        <p:txBody>
          <a:bodyPr/>
          <a:lstStyle/>
          <a:p>
            <a:fld id="{CD234845-B105-4E5A-AFD5-693CB30E5C87}" type="datetimeFigureOut">
              <a:rPr lang="he-IL" smtClean="0"/>
              <a:t>ז'/אב/תשע"ז</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0DCB20D5-7D2F-4C58-86D2-F774EDC732F6}" type="slidenum">
              <a:rPr lang="he-IL" smtClean="0"/>
              <a:t>‹#›</a:t>
            </a:fld>
            <a:endParaRPr lang="he-IL"/>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he-IL" smtClean="0"/>
              <a:t>לחץ כדי לערוך סגנון כותרת של תבנית בסיס</a:t>
            </a:r>
            <a:endParaRPr lang="en-US"/>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en-US" dirty="0"/>
          </a:p>
        </p:txBody>
      </p:sp>
      <p:sp>
        <p:nvSpPr>
          <p:cNvPr id="4" name="Date Placeholder 3"/>
          <p:cNvSpPr>
            <a:spLocks noGrp="1"/>
          </p:cNvSpPr>
          <p:nvPr>
            <p:ph type="dt" sz="half" idx="10"/>
          </p:nvPr>
        </p:nvSpPr>
        <p:spPr/>
        <p:txBody>
          <a:bodyPr/>
          <a:lstStyle/>
          <a:p>
            <a:fld id="{CD234845-B105-4E5A-AFD5-693CB30E5C87}" type="datetimeFigureOut">
              <a:rPr lang="he-IL" smtClean="0"/>
              <a:t>ז'/אב/תשע"ז</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0DCB20D5-7D2F-4C58-86D2-F774EDC732F6}" type="slidenum">
              <a:rPr lang="he-IL" smtClean="0"/>
              <a:t>‹#›</a:t>
            </a:fld>
            <a:endParaRPr lang="he-IL"/>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3768304"/>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793289" y="4372168"/>
            <a:ext cx="6512511" cy="1143000"/>
          </a:xfrm>
          <a:prstGeom prst="rect">
            <a:avLst/>
          </a:prstGeom>
          <a:effectLst/>
        </p:spPr>
        <p:txBody>
          <a:bodyPr vert="horz" lIns="91440" tIns="45720" rIns="91440" bIns="45720" rtlCol="0" anchor="t" anchorCtr="0">
            <a:noAutofit/>
          </a:bodyPr>
          <a:lstStyle/>
          <a:p>
            <a:r>
              <a:rPr lang="he-IL" smtClean="0"/>
              <a:t>לחץ כדי לערוך סגנון כותרת של תבנית בסיס</a:t>
            </a:r>
            <a:endParaRPr lang="en-US" dirty="0"/>
          </a:p>
        </p:txBody>
      </p:sp>
      <p:sp>
        <p:nvSpPr>
          <p:cNvPr id="3" name="Text Placeholder 2"/>
          <p:cNvSpPr>
            <a:spLocks noGrp="1"/>
          </p:cNvSpPr>
          <p:nvPr>
            <p:ph type="body" idx="1"/>
          </p:nvPr>
        </p:nvSpPr>
        <p:spPr>
          <a:xfrm>
            <a:off x="1143000" y="732260"/>
            <a:ext cx="6400800" cy="3474720"/>
          </a:xfrm>
          <a:prstGeom prst="rect">
            <a:avLst/>
          </a:prstGeom>
        </p:spPr>
        <p:txBody>
          <a:bodyPr vert="horz" lIns="91440" tIns="45720" rIns="91440" bIns="45720" rtlCol="0">
            <a:normAutofit/>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en-US" dirty="0"/>
          </a:p>
        </p:txBody>
      </p:sp>
      <p:sp>
        <p:nvSpPr>
          <p:cNvPr id="4"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fld id="{CD234845-B105-4E5A-AFD5-693CB30E5C87}" type="datetimeFigureOut">
              <a:rPr lang="he-IL" smtClean="0"/>
              <a:t>ז'/אב/תשע"ז</a:t>
            </a:fld>
            <a:endParaRPr lang="he-IL"/>
          </a:p>
        </p:txBody>
      </p:sp>
      <p:sp>
        <p:nvSpPr>
          <p:cNvPr id="5" name="Footer Placeholder 4"/>
          <p:cNvSpPr>
            <a:spLocks noGrp="1"/>
          </p:cNvSpPr>
          <p:nvPr>
            <p:ph type="ftr" sz="quarter" idx="3"/>
          </p:nvPr>
        </p:nvSpPr>
        <p:spPr>
          <a:xfrm>
            <a:off x="457199" y="6172200"/>
            <a:ext cx="33528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endParaRPr lang="he-IL"/>
          </a:p>
        </p:txBody>
      </p:sp>
      <p:sp>
        <p:nvSpPr>
          <p:cNvPr id="6"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0DCB20D5-7D2F-4C58-86D2-F774EDC732F6}" type="slidenum">
              <a:rPr lang="he-IL" smtClean="0"/>
              <a:t>‹#›</a:t>
            </a:fld>
            <a:endParaRPr lang="he-IL"/>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iming>
    <p:tnLst>
      <p:par>
        <p:cTn id="1" dur="indefinite" restart="never" nodeType="tmRoot"/>
      </p:par>
    </p:tnLst>
  </p:timing>
  <p:txStyles>
    <p:titleStyle>
      <a:lvl1pPr marL="320040" indent="-320040" algn="r" defTabSz="914400" rtl="1"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228600" indent="-182880" algn="r" defTabSz="914400" rtl="1"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r" defTabSz="914400" rtl="1"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r" defTabSz="914400" rtl="1"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r" defTabSz="914400" rtl="1"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r" defTabSz="914400" rtl="1"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r" defTabSz="914400" rtl="1"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r" defTabSz="914400" rtl="1"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r" defTabSz="914400" rtl="1"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r" defTabSz="914400" rtl="1"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forms.gov.il/globaldata/getsequence/getsequence.aspx?formType=sove01@taxes.gov.il" TargetMode="External"/><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ctrTitle"/>
          </p:nvPr>
        </p:nvSpPr>
        <p:spPr>
          <a:xfrm>
            <a:off x="899592" y="1412776"/>
            <a:ext cx="7175351" cy="2672974"/>
          </a:xfrm>
        </p:spPr>
        <p:txBody>
          <a:bodyPr/>
          <a:lstStyle/>
          <a:p>
            <a:pPr algn="r"/>
            <a:r>
              <a:rPr lang="he-IL" dirty="0" smtClean="0"/>
              <a:t>נושא הערכה: התאמות והפחתות בשער עולמי</a:t>
            </a:r>
            <a:endParaRPr lang="he-IL"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156639"/>
            <a:ext cx="3107415" cy="932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descr="image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44408" y="188640"/>
            <a:ext cx="67945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p:nvSpPr>
        <p:spPr>
          <a:xfrm>
            <a:off x="1403648" y="4941168"/>
            <a:ext cx="6336704" cy="1015663"/>
          </a:xfrm>
          <a:prstGeom prst="rect">
            <a:avLst/>
          </a:prstGeom>
        </p:spPr>
        <p:style>
          <a:lnRef idx="2">
            <a:schemeClr val="dk1"/>
          </a:lnRef>
          <a:fillRef idx="1">
            <a:schemeClr val="lt1"/>
          </a:fillRef>
          <a:effectRef idx="0">
            <a:schemeClr val="dk1"/>
          </a:effectRef>
          <a:fontRef idx="minor">
            <a:schemeClr val="dk1"/>
          </a:fontRef>
        </p:style>
        <p:txBody>
          <a:bodyPr wrap="square" rtlCol="1">
            <a:spAutoFit/>
          </a:bodyPr>
          <a:lstStyle/>
          <a:p>
            <a:pPr algn="ctr"/>
            <a:r>
              <a:rPr lang="he-IL" sz="2000" b="1" dirty="0" smtClean="0">
                <a:solidFill>
                  <a:srgbClr val="0070C0"/>
                </a:solidFill>
              </a:rPr>
              <a:t>דני דרגוצקי: מנהל תחום בכיר הערכה</a:t>
            </a:r>
          </a:p>
          <a:p>
            <a:pPr algn="ctr"/>
            <a:r>
              <a:rPr lang="he-IL" sz="2000" b="1" dirty="0" smtClean="0">
                <a:solidFill>
                  <a:srgbClr val="0070C0"/>
                </a:solidFill>
              </a:rPr>
              <a:t>הנהלת המכס- רשות המסים</a:t>
            </a:r>
          </a:p>
          <a:p>
            <a:pPr algn="ctr"/>
            <a:r>
              <a:rPr lang="he-IL" sz="2000" b="1" dirty="0" smtClean="0">
                <a:solidFill>
                  <a:srgbClr val="0070C0"/>
                </a:solidFill>
              </a:rPr>
              <a:t>26/7/2017</a:t>
            </a:r>
          </a:p>
        </p:txBody>
      </p:sp>
    </p:spTree>
    <p:extLst>
      <p:ext uri="{BB962C8B-B14F-4D97-AF65-F5344CB8AC3E}">
        <p14:creationId xmlns:p14="http://schemas.microsoft.com/office/powerpoint/2010/main" val="180483658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כותרת משנה 2"/>
          <p:cNvSpPr>
            <a:spLocks noGrp="1"/>
          </p:cNvSpPr>
          <p:nvPr>
            <p:ph type="subTitle" idx="1"/>
          </p:nvPr>
        </p:nvSpPr>
        <p:spPr>
          <a:xfrm>
            <a:off x="1371600" y="2204864"/>
            <a:ext cx="6400800" cy="3433936"/>
          </a:xfrm>
        </p:spPr>
        <p:txBody>
          <a:bodyPr>
            <a:normAutofit fontScale="92500" lnSpcReduction="10000"/>
          </a:bodyPr>
          <a:lstStyle/>
          <a:p>
            <a:pPr algn="r"/>
            <a:endParaRPr lang="he-IL" sz="2400" dirty="0" smtClean="0"/>
          </a:p>
          <a:p>
            <a:pPr marL="342900" indent="-342900" algn="r">
              <a:buFont typeface="Wingdings" panose="05000000000000000000" pitchFamily="2" charset="2"/>
              <a:buChar char="§"/>
            </a:pPr>
            <a:r>
              <a:rPr lang="he-IL" sz="2400" b="1" dirty="0" smtClean="0">
                <a:solidFill>
                  <a:srgbClr val="002060"/>
                </a:solidFill>
              </a:rPr>
              <a:t>הובלה – וכפי תנאי המכר בחשבון</a:t>
            </a:r>
          </a:p>
          <a:p>
            <a:pPr marL="800100" lvl="1" indent="-342900" algn="r">
              <a:buFont typeface="Wingdings" panose="05000000000000000000" pitchFamily="2" charset="2"/>
              <a:buChar char="§"/>
            </a:pPr>
            <a:r>
              <a:rPr lang="he-IL" b="1" dirty="0" smtClean="0">
                <a:solidFill>
                  <a:srgbClr val="002060"/>
                </a:solidFill>
              </a:rPr>
              <a:t>מועמס על רמת ההצהרה, דיווח טכני ברמת חשבון סיכום כל הערכים המוצהרים עד לרמת ההצהרה.</a:t>
            </a:r>
          </a:p>
          <a:p>
            <a:pPr marL="342900" indent="-342900" algn="r">
              <a:buFont typeface="Wingdings" panose="05000000000000000000" pitchFamily="2" charset="2"/>
              <a:buChar char="§"/>
            </a:pPr>
            <a:r>
              <a:rPr lang="he-IL" sz="2400" b="1" dirty="0" smtClean="0">
                <a:solidFill>
                  <a:srgbClr val="002060"/>
                </a:solidFill>
              </a:rPr>
              <a:t>ביטוח</a:t>
            </a:r>
          </a:p>
          <a:p>
            <a:pPr marL="342900" indent="-342900" algn="r">
              <a:buFont typeface="Wingdings" panose="05000000000000000000" pitchFamily="2" charset="2"/>
              <a:buChar char="§"/>
            </a:pPr>
            <a:r>
              <a:rPr lang="he-IL" sz="2400" b="1" dirty="0" smtClean="0">
                <a:solidFill>
                  <a:srgbClr val="002060"/>
                </a:solidFill>
              </a:rPr>
              <a:t>אגרות נמל</a:t>
            </a:r>
          </a:p>
          <a:p>
            <a:pPr marL="742950" lvl="1" indent="-285750" algn="r">
              <a:buFont typeface="Courier New" panose="02070309020205020404" pitchFamily="49" charset="0"/>
              <a:buChar char="o"/>
            </a:pPr>
            <a:r>
              <a:rPr lang="he-IL" b="1" dirty="0" smtClean="0">
                <a:solidFill>
                  <a:srgbClr val="0070C0"/>
                </a:solidFill>
              </a:rPr>
              <a:t> אגרה מוצהרת – הצהרה על התשלום בפועל</a:t>
            </a:r>
          </a:p>
          <a:p>
            <a:pPr marL="742950" lvl="1" indent="-285750" algn="r">
              <a:buFont typeface="Courier New" panose="02070309020205020404" pitchFamily="49" charset="0"/>
              <a:buChar char="o"/>
            </a:pPr>
            <a:r>
              <a:rPr lang="he-IL" b="1" dirty="0">
                <a:solidFill>
                  <a:srgbClr val="0070C0"/>
                </a:solidFill>
              </a:rPr>
              <a:t> </a:t>
            </a:r>
            <a:r>
              <a:rPr lang="he-IL" b="1" dirty="0" smtClean="0">
                <a:solidFill>
                  <a:srgbClr val="0070C0"/>
                </a:solidFill>
              </a:rPr>
              <a:t>אגרה מחושבת – המערכת מחשבת ברירת מחדל לפי 0.6 אחוז מהערך</a:t>
            </a:r>
          </a:p>
        </p:txBody>
      </p:sp>
      <p:sp>
        <p:nvSpPr>
          <p:cNvPr id="2" name="כותרת 1"/>
          <p:cNvSpPr>
            <a:spLocks noGrp="1"/>
          </p:cNvSpPr>
          <p:nvPr>
            <p:ph type="ctrTitle"/>
          </p:nvPr>
        </p:nvSpPr>
        <p:spPr>
          <a:xfrm>
            <a:off x="755576" y="260648"/>
            <a:ext cx="7772400" cy="1800200"/>
          </a:xfrm>
        </p:spPr>
        <p:txBody>
          <a:bodyPr/>
          <a:lstStyle/>
          <a:p>
            <a:pPr algn="ctr"/>
            <a:r>
              <a:rPr lang="he-IL" dirty="0" smtClean="0"/>
              <a:t>התאמות ברמת הצהרה</a:t>
            </a:r>
            <a:endParaRPr lang="he-IL" dirty="0"/>
          </a:p>
        </p:txBody>
      </p:sp>
      <p:pic>
        <p:nvPicPr>
          <p:cNvPr id="4098" name="Picture 2" descr="imag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44408" y="188640"/>
            <a:ext cx="67945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2139846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ctrTitle"/>
          </p:nvPr>
        </p:nvSpPr>
        <p:spPr>
          <a:xfrm>
            <a:off x="776359" y="188640"/>
            <a:ext cx="7772400" cy="980728"/>
          </a:xfrm>
        </p:spPr>
        <p:txBody>
          <a:bodyPr>
            <a:normAutofit fontScale="90000"/>
          </a:bodyPr>
          <a:lstStyle/>
          <a:p>
            <a:pPr algn="ctr"/>
            <a:r>
              <a:rPr lang="he-IL" dirty="0" smtClean="0"/>
              <a:t>התאמות ברמת הצהרה</a:t>
            </a:r>
            <a:endParaRPr lang="he-IL" dirty="0"/>
          </a:p>
        </p:txBody>
      </p:sp>
      <p:pic>
        <p:nvPicPr>
          <p:cNvPr id="4098" name="Picture 2" descr="imag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44408" y="188640"/>
            <a:ext cx="67945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1340768"/>
            <a:ext cx="9108503" cy="5400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9647654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כותרת משנה 2"/>
          <p:cNvSpPr>
            <a:spLocks noGrp="1"/>
          </p:cNvSpPr>
          <p:nvPr>
            <p:ph type="subTitle" idx="1"/>
          </p:nvPr>
        </p:nvSpPr>
        <p:spPr>
          <a:xfrm>
            <a:off x="1259632" y="1700808"/>
            <a:ext cx="6480720" cy="4752528"/>
          </a:xfrm>
        </p:spPr>
        <p:txBody>
          <a:bodyPr>
            <a:noAutofit/>
          </a:bodyPr>
          <a:lstStyle/>
          <a:p>
            <a:pPr marL="342900" indent="-342900" algn="r">
              <a:buFont typeface="Wingdings" panose="05000000000000000000" pitchFamily="2" charset="2"/>
              <a:buChar char="ü"/>
            </a:pPr>
            <a:r>
              <a:rPr lang="he-IL" sz="2400" b="1" dirty="0" smtClean="0">
                <a:solidFill>
                  <a:srgbClr val="002060"/>
                </a:solidFill>
              </a:rPr>
              <a:t>כל </a:t>
            </a:r>
            <a:r>
              <a:rPr lang="he-IL" sz="2400" b="1" dirty="0">
                <a:solidFill>
                  <a:srgbClr val="002060"/>
                </a:solidFill>
              </a:rPr>
              <a:t>נושא הדיווח והניהול של התאמות המחיר במערכת שער עולמי </a:t>
            </a:r>
            <a:r>
              <a:rPr lang="he-IL" sz="2400" b="1" dirty="0" smtClean="0">
                <a:solidFill>
                  <a:srgbClr val="002060"/>
                </a:solidFill>
              </a:rPr>
              <a:t>מבוצע </a:t>
            </a:r>
            <a:r>
              <a:rPr lang="he-IL" sz="2400" b="1" dirty="0">
                <a:solidFill>
                  <a:srgbClr val="002060"/>
                </a:solidFill>
              </a:rPr>
              <a:t>בצורה מפורטת בהרבה מזו שבוצעה במערכת סחר חוץ </a:t>
            </a:r>
            <a:r>
              <a:rPr lang="he-IL" sz="2400" b="1" dirty="0" smtClean="0">
                <a:solidFill>
                  <a:srgbClr val="002060"/>
                </a:solidFill>
              </a:rPr>
              <a:t>.</a:t>
            </a:r>
          </a:p>
          <a:p>
            <a:pPr marL="342900" indent="-342900" algn="r">
              <a:buFont typeface="Wingdings" panose="05000000000000000000" pitchFamily="2" charset="2"/>
              <a:buChar char="ü"/>
            </a:pPr>
            <a:r>
              <a:rPr lang="he-IL" sz="2400" b="1" dirty="0" smtClean="0">
                <a:solidFill>
                  <a:srgbClr val="002060"/>
                </a:solidFill>
              </a:rPr>
              <a:t>את </a:t>
            </a:r>
            <a:r>
              <a:rPr lang="he-IL" sz="2400" b="1" dirty="0">
                <a:solidFill>
                  <a:srgbClr val="002060"/>
                </a:solidFill>
              </a:rPr>
              <a:t>התאמות המחיר ניתן לבצע ברמת חשבון והן ברמת סחורה. יש לבחור את סוג התאמה ולמלא את סכום / ערך התאמה</a:t>
            </a:r>
            <a:r>
              <a:rPr lang="he-IL" sz="2400" b="1" dirty="0" smtClean="0">
                <a:solidFill>
                  <a:srgbClr val="002060"/>
                </a:solidFill>
              </a:rPr>
              <a:t>.</a:t>
            </a:r>
          </a:p>
          <a:p>
            <a:pPr marL="342900" indent="-342900" algn="r">
              <a:buFont typeface="Wingdings" panose="05000000000000000000" pitchFamily="2" charset="2"/>
              <a:buChar char="ü"/>
            </a:pPr>
            <a:r>
              <a:rPr lang="he-IL" sz="2400" b="1" dirty="0" smtClean="0">
                <a:solidFill>
                  <a:srgbClr val="002060"/>
                </a:solidFill>
              </a:rPr>
              <a:t> </a:t>
            </a:r>
            <a:r>
              <a:rPr lang="he-IL" sz="2400" b="1" dirty="0">
                <a:solidFill>
                  <a:srgbClr val="002060"/>
                </a:solidFill>
              </a:rPr>
              <a:t>הדיוק בפירוט ההפחתות והעמסות של מרכיבי הערך למכס מאוד חשוב לרבות בנושא </a:t>
            </a:r>
            <a:r>
              <a:rPr lang="he-IL" sz="2400" b="1" dirty="0" err="1">
                <a:solidFill>
                  <a:srgbClr val="002060"/>
                </a:solidFill>
              </a:rPr>
              <a:t>כנ"ם</a:t>
            </a:r>
            <a:r>
              <a:rPr lang="he-IL" sz="2400" b="1" dirty="0">
                <a:solidFill>
                  <a:srgbClr val="002060"/>
                </a:solidFill>
              </a:rPr>
              <a:t> </a:t>
            </a:r>
            <a:r>
              <a:rPr lang="he-IL" sz="2400" b="1" dirty="0" err="1">
                <a:solidFill>
                  <a:srgbClr val="002060"/>
                </a:solidFill>
              </a:rPr>
              <a:t>שח"ם</a:t>
            </a:r>
            <a:r>
              <a:rPr lang="he-IL" sz="2400" b="1" dirty="0">
                <a:solidFill>
                  <a:srgbClr val="002060"/>
                </a:solidFill>
              </a:rPr>
              <a:t> שכן עבודה לא נכונה עלולה ליצור מצב של יצירת אילוץ על כל </a:t>
            </a:r>
            <a:r>
              <a:rPr lang="he-IL" sz="2400" b="1" dirty="0" err="1">
                <a:solidFill>
                  <a:srgbClr val="002060"/>
                </a:solidFill>
              </a:rPr>
              <a:t>שח"ם</a:t>
            </a:r>
            <a:r>
              <a:rPr lang="he-IL" sz="2400" b="1" dirty="0">
                <a:solidFill>
                  <a:srgbClr val="002060"/>
                </a:solidFill>
              </a:rPr>
              <a:t> מה שישפיע מאוד על תהליך העבודה. </a:t>
            </a:r>
            <a:br>
              <a:rPr lang="he-IL" sz="2400" b="1" dirty="0">
                <a:solidFill>
                  <a:srgbClr val="002060"/>
                </a:solidFill>
              </a:rPr>
            </a:br>
            <a:endParaRPr lang="he-IL" sz="2400" b="1" dirty="0">
              <a:solidFill>
                <a:srgbClr val="002060"/>
              </a:solidFill>
            </a:endParaRPr>
          </a:p>
        </p:txBody>
      </p:sp>
      <p:sp>
        <p:nvSpPr>
          <p:cNvPr id="2" name="כותרת 1"/>
          <p:cNvSpPr>
            <a:spLocks noGrp="1"/>
          </p:cNvSpPr>
          <p:nvPr>
            <p:ph type="ctrTitle"/>
          </p:nvPr>
        </p:nvSpPr>
        <p:spPr>
          <a:xfrm>
            <a:off x="6534" y="7150"/>
            <a:ext cx="8741929" cy="901570"/>
          </a:xfrm>
        </p:spPr>
        <p:txBody>
          <a:bodyPr>
            <a:noAutofit/>
          </a:bodyPr>
          <a:lstStyle/>
          <a:p>
            <a:pPr marL="182880" indent="0" algn="ctr">
              <a:buNone/>
            </a:pPr>
            <a:r>
              <a:rPr lang="he-IL" sz="4400" dirty="0" smtClean="0"/>
              <a:t>התאמות והפחתות</a:t>
            </a:r>
            <a:br>
              <a:rPr lang="he-IL" sz="4400" dirty="0" smtClean="0"/>
            </a:br>
            <a:r>
              <a:rPr lang="he-IL" sz="4400" dirty="0" smtClean="0"/>
              <a:t> ברמת החשבון</a:t>
            </a:r>
            <a:endParaRPr lang="he-IL" sz="4400" dirty="0"/>
          </a:p>
        </p:txBody>
      </p:sp>
      <p:pic>
        <p:nvPicPr>
          <p:cNvPr id="2052" name="Picture 4" descr="imag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16416" y="117475"/>
            <a:ext cx="67945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9860072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כותרת משנה 2"/>
          <p:cNvSpPr>
            <a:spLocks noGrp="1"/>
          </p:cNvSpPr>
          <p:nvPr>
            <p:ph type="subTitle" idx="1"/>
          </p:nvPr>
        </p:nvSpPr>
        <p:spPr>
          <a:xfrm>
            <a:off x="1763688" y="1700807"/>
            <a:ext cx="6480720" cy="2376265"/>
          </a:xfrm>
        </p:spPr>
        <p:txBody>
          <a:bodyPr>
            <a:normAutofit fontScale="77500" lnSpcReduction="20000"/>
          </a:bodyPr>
          <a:lstStyle/>
          <a:p>
            <a:pPr algn="r"/>
            <a:endParaRPr lang="he-IL" sz="2400" dirty="0" smtClean="0"/>
          </a:p>
          <a:p>
            <a:pPr algn="r"/>
            <a:endParaRPr lang="he-IL" sz="2400" dirty="0"/>
          </a:p>
          <a:p>
            <a:pPr algn="r"/>
            <a:r>
              <a:rPr lang="he-IL" sz="2400" dirty="0" smtClean="0"/>
              <a:t>פרט 98.01 הינו פרט חדש שנוסף והוא מיועד אך ורק לטובין המיובאים כחפצים אישיים במסגרת זכאות לפטור (עולה, תושב חוזר, דיפלומט </a:t>
            </a:r>
            <a:r>
              <a:rPr lang="he-IL" sz="2400" dirty="0" err="1" smtClean="0"/>
              <a:t>וכו</a:t>
            </a:r>
            <a:r>
              <a:rPr lang="he-IL" sz="2400" dirty="0" smtClean="0"/>
              <a:t>'...).</a:t>
            </a:r>
          </a:p>
          <a:p>
            <a:pPr algn="r"/>
            <a:r>
              <a:rPr lang="he-IL" sz="2400" dirty="0" smtClean="0"/>
              <a:t>מכיוון שהסיווג יהיה בפרט זה ולא בפרט 7 שהפך לקוד הנחה, לא ניתן עוד לעשות שימוש בפרטים הכלליים, ולכן הטובין המפורטים להלן יסווגו בפרט 98.01 (יתר הטובין יסווגו בפרט המהותי).</a:t>
            </a:r>
          </a:p>
          <a:p>
            <a:pPr algn="r"/>
            <a:endParaRPr lang="he-IL" sz="2400" dirty="0" smtClean="0"/>
          </a:p>
          <a:p>
            <a:pPr algn="r"/>
            <a:endParaRPr lang="he-IL" sz="2400" dirty="0"/>
          </a:p>
        </p:txBody>
      </p:sp>
      <p:sp>
        <p:nvSpPr>
          <p:cNvPr id="2" name="כותרת 1"/>
          <p:cNvSpPr>
            <a:spLocks noGrp="1"/>
          </p:cNvSpPr>
          <p:nvPr>
            <p:ph type="ctrTitle"/>
          </p:nvPr>
        </p:nvSpPr>
        <p:spPr>
          <a:xfrm>
            <a:off x="6534" y="7150"/>
            <a:ext cx="8741929" cy="901570"/>
          </a:xfrm>
        </p:spPr>
        <p:txBody>
          <a:bodyPr>
            <a:noAutofit/>
          </a:bodyPr>
          <a:lstStyle/>
          <a:p>
            <a:pPr algn="ctr"/>
            <a:r>
              <a:rPr lang="he-IL" sz="4400" dirty="0" smtClean="0"/>
              <a:t>התאמות והפחתות ברמת החשבון</a:t>
            </a:r>
            <a:endParaRPr lang="he-IL" sz="4400" dirty="0"/>
          </a:p>
        </p:txBody>
      </p:sp>
      <p:pic>
        <p:nvPicPr>
          <p:cNvPr id="2052" name="Picture 4" descr="imag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16416" y="117475"/>
            <a:ext cx="67945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340768"/>
            <a:ext cx="9144000" cy="55172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8782466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כותרת משנה 2"/>
          <p:cNvSpPr>
            <a:spLocks noGrp="1"/>
          </p:cNvSpPr>
          <p:nvPr>
            <p:ph type="subTitle" idx="1"/>
          </p:nvPr>
        </p:nvSpPr>
        <p:spPr>
          <a:xfrm>
            <a:off x="1691680" y="2276872"/>
            <a:ext cx="6480720" cy="2376265"/>
          </a:xfrm>
        </p:spPr>
        <p:txBody>
          <a:bodyPr>
            <a:normAutofit/>
          </a:bodyPr>
          <a:lstStyle/>
          <a:p>
            <a:pPr algn="r"/>
            <a:endParaRPr lang="he-IL" sz="2400" dirty="0" smtClean="0"/>
          </a:p>
          <a:p>
            <a:pPr algn="r"/>
            <a:endParaRPr lang="he-IL" sz="2400" dirty="0"/>
          </a:p>
          <a:p>
            <a:pPr algn="r"/>
            <a:endParaRPr lang="he-IL" sz="2400" dirty="0"/>
          </a:p>
        </p:txBody>
      </p:sp>
      <p:sp>
        <p:nvSpPr>
          <p:cNvPr id="2" name="כותרת 1"/>
          <p:cNvSpPr>
            <a:spLocks noGrp="1"/>
          </p:cNvSpPr>
          <p:nvPr>
            <p:ph type="ctrTitle"/>
          </p:nvPr>
        </p:nvSpPr>
        <p:spPr>
          <a:xfrm>
            <a:off x="6534" y="7150"/>
            <a:ext cx="8741929" cy="901570"/>
          </a:xfrm>
        </p:spPr>
        <p:txBody>
          <a:bodyPr>
            <a:noAutofit/>
          </a:bodyPr>
          <a:lstStyle/>
          <a:p>
            <a:pPr algn="ctr"/>
            <a:r>
              <a:rPr lang="he-IL" sz="4400" dirty="0" smtClean="0"/>
              <a:t>התאמות והפחתות ברמת החשבון</a:t>
            </a:r>
            <a:endParaRPr lang="he-IL" sz="4400" dirty="0"/>
          </a:p>
        </p:txBody>
      </p:sp>
      <p:pic>
        <p:nvPicPr>
          <p:cNvPr id="2052" name="Picture 4" descr="imag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16416" y="117475"/>
            <a:ext cx="67945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04" y="1590622"/>
            <a:ext cx="9011732" cy="51125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9735878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כותרת משנה 2"/>
          <p:cNvSpPr>
            <a:spLocks noGrp="1"/>
          </p:cNvSpPr>
          <p:nvPr>
            <p:ph type="subTitle" idx="1"/>
          </p:nvPr>
        </p:nvSpPr>
        <p:spPr>
          <a:xfrm>
            <a:off x="1763688" y="1700807"/>
            <a:ext cx="6480720" cy="2376265"/>
          </a:xfrm>
        </p:spPr>
        <p:txBody>
          <a:bodyPr>
            <a:normAutofit fontScale="77500" lnSpcReduction="20000"/>
          </a:bodyPr>
          <a:lstStyle/>
          <a:p>
            <a:pPr algn="r"/>
            <a:endParaRPr lang="he-IL" sz="2400" dirty="0" smtClean="0"/>
          </a:p>
          <a:p>
            <a:pPr algn="r"/>
            <a:endParaRPr lang="he-IL" sz="2400" dirty="0"/>
          </a:p>
          <a:p>
            <a:pPr algn="r"/>
            <a:r>
              <a:rPr lang="he-IL" sz="2400" dirty="0" smtClean="0"/>
              <a:t>פרט 98.01 הינו פרט חדש שנוסף והוא מיועד אך ורק לטובין המיובאים כחפצים אישיים במסגרת זכאות לפטור (עולה, תושב חוזר, דיפלומט </a:t>
            </a:r>
            <a:r>
              <a:rPr lang="he-IL" sz="2400" dirty="0" err="1" smtClean="0"/>
              <a:t>וכו</a:t>
            </a:r>
            <a:r>
              <a:rPr lang="he-IL" sz="2400" dirty="0" smtClean="0"/>
              <a:t>'...).</a:t>
            </a:r>
          </a:p>
          <a:p>
            <a:pPr algn="r"/>
            <a:r>
              <a:rPr lang="he-IL" sz="2400" dirty="0" smtClean="0"/>
              <a:t>מכיוון שהסיווג יהיה בפרט זה ולא בפרט 7 שהפך לקוד הנחה, לא ניתן עוד לעשות שימוש בפרטים הכלליים, ולכן הטובין המפורטים להלן יסווגו בפרט 98.01 (יתר הטובין יסווגו בפרט המהותי).</a:t>
            </a:r>
          </a:p>
          <a:p>
            <a:pPr algn="r"/>
            <a:endParaRPr lang="he-IL" sz="2400" dirty="0" smtClean="0"/>
          </a:p>
          <a:p>
            <a:pPr algn="r"/>
            <a:endParaRPr lang="he-IL" sz="2400" dirty="0"/>
          </a:p>
        </p:txBody>
      </p:sp>
      <p:sp>
        <p:nvSpPr>
          <p:cNvPr id="2" name="כותרת 1"/>
          <p:cNvSpPr>
            <a:spLocks noGrp="1"/>
          </p:cNvSpPr>
          <p:nvPr>
            <p:ph type="ctrTitle"/>
          </p:nvPr>
        </p:nvSpPr>
        <p:spPr>
          <a:xfrm>
            <a:off x="6534" y="7150"/>
            <a:ext cx="8741929" cy="901570"/>
          </a:xfrm>
        </p:spPr>
        <p:txBody>
          <a:bodyPr>
            <a:noAutofit/>
          </a:bodyPr>
          <a:lstStyle/>
          <a:p>
            <a:pPr algn="ctr"/>
            <a:r>
              <a:rPr lang="he-IL" sz="4400" dirty="0" smtClean="0"/>
              <a:t>התאמות והפחתות ברמת החשבון</a:t>
            </a:r>
            <a:endParaRPr lang="he-IL" sz="4400" dirty="0"/>
          </a:p>
        </p:txBody>
      </p:sp>
      <p:pic>
        <p:nvPicPr>
          <p:cNvPr id="2052" name="Picture 4" descr="imag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16416" y="117475"/>
            <a:ext cx="67945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412776"/>
            <a:ext cx="9110417" cy="54452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887405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כותרת משנה 2"/>
          <p:cNvSpPr>
            <a:spLocks noGrp="1"/>
          </p:cNvSpPr>
          <p:nvPr>
            <p:ph type="subTitle" idx="1"/>
          </p:nvPr>
        </p:nvSpPr>
        <p:spPr>
          <a:xfrm>
            <a:off x="611560" y="1916832"/>
            <a:ext cx="7696944" cy="4320480"/>
          </a:xfrm>
        </p:spPr>
        <p:txBody>
          <a:bodyPr>
            <a:normAutofit/>
          </a:bodyPr>
          <a:lstStyle/>
          <a:p>
            <a:pPr algn="r"/>
            <a:endParaRPr lang="he-IL" sz="2400" dirty="0" smtClean="0"/>
          </a:p>
        </p:txBody>
      </p:sp>
      <p:sp>
        <p:nvSpPr>
          <p:cNvPr id="2" name="כותרת 1"/>
          <p:cNvSpPr>
            <a:spLocks noGrp="1"/>
          </p:cNvSpPr>
          <p:nvPr>
            <p:ph type="ctrTitle"/>
          </p:nvPr>
        </p:nvSpPr>
        <p:spPr>
          <a:xfrm>
            <a:off x="179512" y="0"/>
            <a:ext cx="7772400" cy="1988840"/>
          </a:xfrm>
        </p:spPr>
        <p:txBody>
          <a:bodyPr/>
          <a:lstStyle/>
          <a:p>
            <a:pPr algn="r"/>
            <a:r>
              <a:rPr lang="he-IL" dirty="0" smtClean="0"/>
              <a:t>התאמות והפחתות ברמת הסחורה</a:t>
            </a:r>
            <a:endParaRPr lang="he-IL" dirty="0"/>
          </a:p>
        </p:txBody>
      </p:sp>
      <p:pic>
        <p:nvPicPr>
          <p:cNvPr id="4" name="Picture 2" descr="imag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44408" y="188640"/>
            <a:ext cx="67945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44824"/>
            <a:ext cx="9144000" cy="52291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1263593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ctrTitle"/>
          </p:nvPr>
        </p:nvSpPr>
        <p:spPr>
          <a:xfrm>
            <a:off x="6534" y="7150"/>
            <a:ext cx="8741929" cy="901570"/>
          </a:xfrm>
        </p:spPr>
        <p:txBody>
          <a:bodyPr>
            <a:noAutofit/>
          </a:bodyPr>
          <a:lstStyle/>
          <a:p>
            <a:pPr algn="ctr"/>
            <a:r>
              <a:rPr lang="he-IL" sz="4400" dirty="0" smtClean="0"/>
              <a:t>התאמות והפחתות ברמת החשבון</a:t>
            </a:r>
            <a:endParaRPr lang="he-IL" sz="4400" dirty="0"/>
          </a:p>
        </p:txBody>
      </p:sp>
      <p:pic>
        <p:nvPicPr>
          <p:cNvPr id="2052" name="Picture 4" descr="imag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16416" y="117475"/>
            <a:ext cx="67945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5" name="טבלה 4"/>
          <p:cNvGraphicFramePr>
            <a:graphicFrameLocks noGrp="1"/>
          </p:cNvGraphicFramePr>
          <p:nvPr>
            <p:extLst>
              <p:ext uri="{D42A27DB-BD31-4B8C-83A1-F6EECF244321}">
                <p14:modId xmlns:p14="http://schemas.microsoft.com/office/powerpoint/2010/main" val="2569390723"/>
              </p:ext>
            </p:extLst>
          </p:nvPr>
        </p:nvGraphicFramePr>
        <p:xfrm>
          <a:off x="710666" y="1700805"/>
          <a:ext cx="7945475" cy="4680527"/>
        </p:xfrm>
        <a:graphic>
          <a:graphicData uri="http://schemas.openxmlformats.org/drawingml/2006/table">
            <a:tbl>
              <a:tblPr rtl="1" firstRow="1" firstCol="1" bandRow="1">
                <a:tableStyleId>{5C22544A-7EE6-4342-B048-85BDC9FD1C3A}</a:tableStyleId>
              </a:tblPr>
              <a:tblGrid>
                <a:gridCol w="1039825"/>
                <a:gridCol w="1489520"/>
                <a:gridCol w="1491015"/>
                <a:gridCol w="1864514"/>
                <a:gridCol w="868015"/>
                <a:gridCol w="1192586"/>
              </a:tblGrid>
              <a:tr h="255885">
                <a:tc>
                  <a:txBody>
                    <a:bodyPr/>
                    <a:lstStyle/>
                    <a:p>
                      <a:pPr algn="r" rtl="1">
                        <a:lnSpc>
                          <a:spcPct val="115000"/>
                        </a:lnSpc>
                        <a:spcAft>
                          <a:spcPts val="0"/>
                        </a:spcAft>
                      </a:pPr>
                      <a:r>
                        <a:rPr lang="he-IL" sz="1100">
                          <a:effectLst/>
                        </a:rPr>
                        <a:t>חשבון מס'</a:t>
                      </a:r>
                      <a:endParaRPr lang="en-US" sz="1100">
                        <a:effectLst/>
                        <a:latin typeface="Calibri"/>
                        <a:ea typeface="Calibri"/>
                        <a:cs typeface="Arial"/>
                      </a:endParaRPr>
                    </a:p>
                  </a:txBody>
                  <a:tcPr marL="68580" marR="68580" marT="0" marB="0" anchor="b"/>
                </a:tc>
                <a:tc>
                  <a:txBody>
                    <a:bodyPr/>
                    <a:lstStyle/>
                    <a:p>
                      <a:pPr algn="r" rtl="0">
                        <a:lnSpc>
                          <a:spcPct val="115000"/>
                        </a:lnSpc>
                        <a:spcAft>
                          <a:spcPts val="0"/>
                        </a:spcAft>
                      </a:pPr>
                      <a:r>
                        <a:rPr lang="en-US" sz="1100">
                          <a:effectLst/>
                        </a:rPr>
                        <a:t>1</a:t>
                      </a:r>
                      <a:endParaRPr lang="en-US" sz="1100">
                        <a:effectLst/>
                        <a:latin typeface="Calibri"/>
                        <a:ea typeface="Calibri"/>
                        <a:cs typeface="Arial"/>
                      </a:endParaRPr>
                    </a:p>
                  </a:txBody>
                  <a:tcPr marL="68580" marR="68580" marT="0" marB="0" anchor="b"/>
                </a:tc>
                <a:tc>
                  <a:txBody>
                    <a:bodyPr/>
                    <a:lstStyle/>
                    <a:p>
                      <a:pPr algn="l" rtl="0">
                        <a:lnSpc>
                          <a:spcPct val="115000"/>
                        </a:lnSpc>
                        <a:spcAft>
                          <a:spcPts val="0"/>
                        </a:spcAft>
                      </a:pPr>
                      <a:r>
                        <a:rPr lang="en-US" sz="1100">
                          <a:effectLst/>
                        </a:rPr>
                        <a:t> </a:t>
                      </a:r>
                      <a:endParaRPr lang="en-US" sz="1100">
                        <a:effectLst/>
                        <a:latin typeface="Calibri"/>
                        <a:ea typeface="Calibri"/>
                        <a:cs typeface="Arial"/>
                      </a:endParaRPr>
                    </a:p>
                  </a:txBody>
                  <a:tcPr marL="68580" marR="68580" marT="0" marB="0" anchor="b"/>
                </a:tc>
                <a:tc>
                  <a:txBody>
                    <a:bodyPr/>
                    <a:lstStyle/>
                    <a:p>
                      <a:pPr algn="l" rtl="0">
                        <a:lnSpc>
                          <a:spcPct val="115000"/>
                        </a:lnSpc>
                        <a:spcAft>
                          <a:spcPts val="0"/>
                        </a:spcAft>
                      </a:pPr>
                      <a:r>
                        <a:rPr lang="en-US" sz="1100" dirty="0">
                          <a:effectLst/>
                        </a:rPr>
                        <a:t> </a:t>
                      </a:r>
                      <a:endParaRPr lang="en-US" sz="1100" dirty="0">
                        <a:effectLst/>
                        <a:latin typeface="Calibri"/>
                        <a:ea typeface="Calibri"/>
                        <a:cs typeface="Arial"/>
                      </a:endParaRPr>
                    </a:p>
                  </a:txBody>
                  <a:tcPr marL="68580" marR="68580" marT="0" marB="0" anchor="b"/>
                </a:tc>
                <a:tc>
                  <a:txBody>
                    <a:bodyPr/>
                    <a:lstStyle/>
                    <a:p>
                      <a:pPr algn="l" rtl="0">
                        <a:lnSpc>
                          <a:spcPct val="115000"/>
                        </a:lnSpc>
                        <a:spcAft>
                          <a:spcPts val="0"/>
                        </a:spcAft>
                      </a:pPr>
                      <a:r>
                        <a:rPr lang="en-US" sz="1100">
                          <a:effectLst/>
                        </a:rPr>
                        <a:t> </a:t>
                      </a:r>
                      <a:endParaRPr lang="en-US" sz="1100">
                        <a:effectLst/>
                        <a:latin typeface="Calibri"/>
                        <a:ea typeface="Calibri"/>
                        <a:cs typeface="Arial"/>
                      </a:endParaRPr>
                    </a:p>
                  </a:txBody>
                  <a:tcPr marL="68580" marR="68580" marT="0" marB="0" anchor="b"/>
                </a:tc>
                <a:tc>
                  <a:txBody>
                    <a:bodyPr/>
                    <a:lstStyle/>
                    <a:p>
                      <a:pPr algn="l" rtl="0">
                        <a:lnSpc>
                          <a:spcPct val="115000"/>
                        </a:lnSpc>
                        <a:spcAft>
                          <a:spcPts val="0"/>
                        </a:spcAft>
                      </a:pPr>
                      <a:r>
                        <a:rPr lang="en-US" sz="1100">
                          <a:effectLst/>
                        </a:rPr>
                        <a:t> </a:t>
                      </a:r>
                      <a:endParaRPr lang="en-US" sz="1100">
                        <a:effectLst/>
                        <a:latin typeface="Calibri"/>
                        <a:ea typeface="Calibri"/>
                        <a:cs typeface="Arial"/>
                      </a:endParaRPr>
                    </a:p>
                  </a:txBody>
                  <a:tcPr marL="68580" marR="68580" marT="0" marB="0" anchor="b"/>
                </a:tc>
              </a:tr>
              <a:tr h="255885">
                <a:tc>
                  <a:txBody>
                    <a:bodyPr/>
                    <a:lstStyle/>
                    <a:p>
                      <a:pPr algn="r" rtl="1">
                        <a:lnSpc>
                          <a:spcPct val="115000"/>
                        </a:lnSpc>
                        <a:spcAft>
                          <a:spcPts val="0"/>
                        </a:spcAft>
                      </a:pPr>
                      <a:r>
                        <a:rPr lang="he-IL" sz="1100">
                          <a:effectLst/>
                        </a:rPr>
                        <a:t>סחורות</a:t>
                      </a:r>
                      <a:endParaRPr lang="en-US" sz="1100">
                        <a:effectLst/>
                        <a:latin typeface="Calibri"/>
                        <a:ea typeface="Calibri"/>
                        <a:cs typeface="Arial"/>
                      </a:endParaRPr>
                    </a:p>
                  </a:txBody>
                  <a:tcPr marL="68580" marR="68580" marT="0" marB="0" anchor="b"/>
                </a:tc>
                <a:tc>
                  <a:txBody>
                    <a:bodyPr/>
                    <a:lstStyle/>
                    <a:p>
                      <a:pPr algn="r" rtl="1">
                        <a:lnSpc>
                          <a:spcPct val="115000"/>
                        </a:lnSpc>
                        <a:spcAft>
                          <a:spcPts val="0"/>
                        </a:spcAft>
                      </a:pPr>
                      <a:r>
                        <a:rPr lang="he-IL" sz="1100">
                          <a:effectLst/>
                        </a:rPr>
                        <a:t>סיווג</a:t>
                      </a:r>
                      <a:endParaRPr lang="en-US" sz="1100">
                        <a:effectLst/>
                        <a:latin typeface="Calibri"/>
                        <a:ea typeface="Calibri"/>
                        <a:cs typeface="Arial"/>
                      </a:endParaRPr>
                    </a:p>
                  </a:txBody>
                  <a:tcPr marL="68580" marR="68580" marT="0" marB="0" anchor="b"/>
                </a:tc>
                <a:tc>
                  <a:txBody>
                    <a:bodyPr/>
                    <a:lstStyle/>
                    <a:p>
                      <a:pPr algn="r" rtl="1">
                        <a:lnSpc>
                          <a:spcPct val="115000"/>
                        </a:lnSpc>
                        <a:spcAft>
                          <a:spcPts val="0"/>
                        </a:spcAft>
                      </a:pPr>
                      <a:r>
                        <a:rPr lang="he-IL" sz="1100">
                          <a:effectLst/>
                        </a:rPr>
                        <a:t>כמות בחשבון</a:t>
                      </a:r>
                      <a:endParaRPr lang="en-US" sz="1100">
                        <a:effectLst/>
                        <a:latin typeface="Calibri"/>
                        <a:ea typeface="Calibri"/>
                        <a:cs typeface="Arial"/>
                      </a:endParaRPr>
                    </a:p>
                  </a:txBody>
                  <a:tcPr marL="68580" marR="68580" marT="0" marB="0" anchor="b"/>
                </a:tc>
                <a:tc>
                  <a:txBody>
                    <a:bodyPr/>
                    <a:lstStyle/>
                    <a:p>
                      <a:pPr algn="r" rtl="1">
                        <a:lnSpc>
                          <a:spcPct val="115000"/>
                        </a:lnSpc>
                        <a:spcAft>
                          <a:spcPts val="0"/>
                        </a:spcAft>
                      </a:pPr>
                      <a:r>
                        <a:rPr lang="he-IL" sz="1100">
                          <a:effectLst/>
                        </a:rPr>
                        <a:t>כמות לפי יחידה סטטיסטית</a:t>
                      </a:r>
                      <a:endParaRPr lang="en-US" sz="1100">
                        <a:effectLst/>
                        <a:latin typeface="Calibri"/>
                        <a:ea typeface="Calibri"/>
                        <a:cs typeface="Arial"/>
                      </a:endParaRPr>
                    </a:p>
                  </a:txBody>
                  <a:tcPr marL="68580" marR="68580" marT="0" marB="0" anchor="b"/>
                </a:tc>
                <a:tc>
                  <a:txBody>
                    <a:bodyPr/>
                    <a:lstStyle/>
                    <a:p>
                      <a:pPr algn="r" rtl="1">
                        <a:lnSpc>
                          <a:spcPct val="115000"/>
                        </a:lnSpc>
                        <a:spcAft>
                          <a:spcPts val="0"/>
                        </a:spcAft>
                      </a:pPr>
                      <a:r>
                        <a:rPr lang="he-IL" sz="1100">
                          <a:effectLst/>
                        </a:rPr>
                        <a:t>מחיר</a:t>
                      </a:r>
                      <a:endParaRPr lang="en-US" sz="1100">
                        <a:effectLst/>
                        <a:latin typeface="Calibri"/>
                        <a:ea typeface="Calibri"/>
                        <a:cs typeface="Arial"/>
                      </a:endParaRPr>
                    </a:p>
                  </a:txBody>
                  <a:tcPr marL="68580" marR="68580" marT="0" marB="0" anchor="b"/>
                </a:tc>
                <a:tc>
                  <a:txBody>
                    <a:bodyPr/>
                    <a:lstStyle/>
                    <a:p>
                      <a:pPr algn="r" rtl="1">
                        <a:lnSpc>
                          <a:spcPct val="115000"/>
                        </a:lnSpc>
                        <a:spcAft>
                          <a:spcPts val="0"/>
                        </a:spcAft>
                      </a:pPr>
                      <a:r>
                        <a:rPr lang="he-IL" sz="1100">
                          <a:effectLst/>
                        </a:rPr>
                        <a:t>מטבע</a:t>
                      </a:r>
                      <a:endParaRPr lang="en-US" sz="1100">
                        <a:effectLst/>
                        <a:latin typeface="Calibri"/>
                        <a:ea typeface="Calibri"/>
                        <a:cs typeface="Arial"/>
                      </a:endParaRPr>
                    </a:p>
                  </a:txBody>
                  <a:tcPr marL="68580" marR="68580" marT="0" marB="0" anchor="b"/>
                </a:tc>
              </a:tr>
              <a:tr h="255885">
                <a:tc>
                  <a:txBody>
                    <a:bodyPr/>
                    <a:lstStyle/>
                    <a:p>
                      <a:pPr algn="l" rtl="0">
                        <a:lnSpc>
                          <a:spcPct val="115000"/>
                        </a:lnSpc>
                        <a:spcAft>
                          <a:spcPts val="0"/>
                        </a:spcAft>
                      </a:pPr>
                      <a:r>
                        <a:rPr lang="en-US" sz="1100">
                          <a:effectLst/>
                        </a:rPr>
                        <a:t> </a:t>
                      </a:r>
                      <a:endParaRPr lang="en-US" sz="1100">
                        <a:effectLst/>
                        <a:latin typeface="Calibri"/>
                        <a:ea typeface="Calibri"/>
                        <a:cs typeface="Arial"/>
                      </a:endParaRPr>
                    </a:p>
                  </a:txBody>
                  <a:tcPr marL="68580" marR="68580" marT="0" marB="0" anchor="b"/>
                </a:tc>
                <a:tc>
                  <a:txBody>
                    <a:bodyPr/>
                    <a:lstStyle/>
                    <a:p>
                      <a:pPr algn="l" rtl="0">
                        <a:lnSpc>
                          <a:spcPct val="115000"/>
                        </a:lnSpc>
                        <a:spcAft>
                          <a:spcPts val="0"/>
                        </a:spcAft>
                      </a:pPr>
                      <a:r>
                        <a:rPr lang="en-US" sz="1100">
                          <a:effectLst/>
                        </a:rPr>
                        <a:t> </a:t>
                      </a:r>
                      <a:endParaRPr lang="en-US" sz="1100">
                        <a:effectLst/>
                        <a:latin typeface="Calibri"/>
                        <a:ea typeface="Calibri"/>
                        <a:cs typeface="Arial"/>
                      </a:endParaRPr>
                    </a:p>
                  </a:txBody>
                  <a:tcPr marL="68580" marR="68580" marT="0" marB="0" anchor="b"/>
                </a:tc>
                <a:tc>
                  <a:txBody>
                    <a:bodyPr/>
                    <a:lstStyle/>
                    <a:p>
                      <a:pPr algn="l" rtl="0">
                        <a:lnSpc>
                          <a:spcPct val="115000"/>
                        </a:lnSpc>
                        <a:spcAft>
                          <a:spcPts val="0"/>
                        </a:spcAft>
                      </a:pPr>
                      <a:r>
                        <a:rPr lang="en-US" sz="1100">
                          <a:effectLst/>
                        </a:rPr>
                        <a:t>UnitsQuantity</a:t>
                      </a:r>
                      <a:endParaRPr lang="en-US" sz="1100">
                        <a:effectLst/>
                        <a:latin typeface="Calibri"/>
                        <a:ea typeface="Calibri"/>
                        <a:cs typeface="Arial"/>
                      </a:endParaRPr>
                    </a:p>
                  </a:txBody>
                  <a:tcPr marL="68580" marR="68580" marT="0" marB="0" anchor="b"/>
                </a:tc>
                <a:tc>
                  <a:txBody>
                    <a:bodyPr/>
                    <a:lstStyle/>
                    <a:p>
                      <a:pPr algn="l" rtl="0">
                        <a:lnSpc>
                          <a:spcPct val="115000"/>
                        </a:lnSpc>
                        <a:spcAft>
                          <a:spcPts val="0"/>
                        </a:spcAft>
                      </a:pPr>
                      <a:r>
                        <a:rPr lang="en-US" sz="1100">
                          <a:effectLst/>
                        </a:rPr>
                        <a:t>StatisticalQuantity</a:t>
                      </a:r>
                      <a:endParaRPr lang="en-US" sz="1100">
                        <a:effectLst/>
                        <a:latin typeface="Calibri"/>
                        <a:ea typeface="Calibri"/>
                        <a:cs typeface="Arial"/>
                      </a:endParaRPr>
                    </a:p>
                  </a:txBody>
                  <a:tcPr marL="68580" marR="68580" marT="0" marB="0" anchor="b"/>
                </a:tc>
                <a:tc>
                  <a:txBody>
                    <a:bodyPr/>
                    <a:lstStyle/>
                    <a:p>
                      <a:pPr algn="l" rtl="0">
                        <a:lnSpc>
                          <a:spcPct val="115000"/>
                        </a:lnSpc>
                        <a:spcAft>
                          <a:spcPts val="0"/>
                        </a:spcAft>
                      </a:pPr>
                      <a:r>
                        <a:rPr lang="en-US" sz="1100">
                          <a:effectLst/>
                        </a:rPr>
                        <a:t> </a:t>
                      </a:r>
                      <a:endParaRPr lang="en-US" sz="1100">
                        <a:effectLst/>
                        <a:latin typeface="Calibri"/>
                        <a:ea typeface="Calibri"/>
                        <a:cs typeface="Arial"/>
                      </a:endParaRPr>
                    </a:p>
                  </a:txBody>
                  <a:tcPr marL="68580" marR="68580" marT="0" marB="0" anchor="b"/>
                </a:tc>
                <a:tc>
                  <a:txBody>
                    <a:bodyPr/>
                    <a:lstStyle/>
                    <a:p>
                      <a:pPr algn="l" rtl="0">
                        <a:lnSpc>
                          <a:spcPct val="115000"/>
                        </a:lnSpc>
                        <a:spcAft>
                          <a:spcPts val="0"/>
                        </a:spcAft>
                      </a:pPr>
                      <a:r>
                        <a:rPr lang="en-US" sz="1100">
                          <a:effectLst/>
                        </a:rPr>
                        <a:t> </a:t>
                      </a:r>
                      <a:endParaRPr lang="en-US" sz="1100">
                        <a:effectLst/>
                        <a:latin typeface="Calibri"/>
                        <a:ea typeface="Calibri"/>
                        <a:cs typeface="Arial"/>
                      </a:endParaRPr>
                    </a:p>
                  </a:txBody>
                  <a:tcPr marL="68580" marR="68580" marT="0" marB="0" anchor="b"/>
                </a:tc>
              </a:tr>
              <a:tr h="255885">
                <a:tc>
                  <a:txBody>
                    <a:bodyPr/>
                    <a:lstStyle/>
                    <a:p>
                      <a:pPr algn="r" rtl="0">
                        <a:lnSpc>
                          <a:spcPct val="115000"/>
                        </a:lnSpc>
                        <a:spcAft>
                          <a:spcPts val="0"/>
                        </a:spcAft>
                      </a:pPr>
                      <a:r>
                        <a:rPr lang="en-US" sz="1100">
                          <a:effectLst/>
                        </a:rPr>
                        <a:t>1</a:t>
                      </a:r>
                      <a:endParaRPr lang="en-US" sz="1100">
                        <a:effectLst/>
                        <a:latin typeface="Calibri"/>
                        <a:ea typeface="Calibri"/>
                        <a:cs typeface="Arial"/>
                      </a:endParaRPr>
                    </a:p>
                  </a:txBody>
                  <a:tcPr marL="68580" marR="68580" marT="0" marB="0" anchor="b"/>
                </a:tc>
                <a:tc>
                  <a:txBody>
                    <a:bodyPr/>
                    <a:lstStyle/>
                    <a:p>
                      <a:pPr algn="l" rtl="0">
                        <a:lnSpc>
                          <a:spcPct val="115000"/>
                        </a:lnSpc>
                        <a:spcAft>
                          <a:spcPts val="0"/>
                        </a:spcAft>
                      </a:pPr>
                      <a:r>
                        <a:rPr lang="en-US" sz="1100">
                          <a:effectLst/>
                        </a:rPr>
                        <a:t>111111111111</a:t>
                      </a:r>
                      <a:endParaRPr lang="en-US" sz="1100">
                        <a:effectLst/>
                        <a:latin typeface="Calibri"/>
                        <a:ea typeface="Calibri"/>
                        <a:cs typeface="Arial"/>
                      </a:endParaRPr>
                    </a:p>
                  </a:txBody>
                  <a:tcPr marL="68580" marR="68580" marT="0" marB="0" anchor="b"/>
                </a:tc>
                <a:tc>
                  <a:txBody>
                    <a:bodyPr/>
                    <a:lstStyle/>
                    <a:p>
                      <a:pPr algn="r" rtl="0">
                        <a:lnSpc>
                          <a:spcPct val="115000"/>
                        </a:lnSpc>
                        <a:spcAft>
                          <a:spcPts val="0"/>
                        </a:spcAft>
                      </a:pPr>
                      <a:r>
                        <a:rPr lang="en-US" sz="1100">
                          <a:effectLst/>
                        </a:rPr>
                        <a:t>100</a:t>
                      </a:r>
                      <a:endParaRPr lang="en-US" sz="1100">
                        <a:effectLst/>
                        <a:latin typeface="Calibri"/>
                        <a:ea typeface="Calibri"/>
                        <a:cs typeface="Arial"/>
                      </a:endParaRPr>
                    </a:p>
                  </a:txBody>
                  <a:tcPr marL="68580" marR="68580" marT="0" marB="0" anchor="b"/>
                </a:tc>
                <a:tc>
                  <a:txBody>
                    <a:bodyPr/>
                    <a:lstStyle/>
                    <a:p>
                      <a:pPr algn="r" rtl="0">
                        <a:lnSpc>
                          <a:spcPct val="115000"/>
                        </a:lnSpc>
                        <a:spcAft>
                          <a:spcPts val="0"/>
                        </a:spcAft>
                      </a:pPr>
                      <a:r>
                        <a:rPr lang="en-US" sz="1100">
                          <a:effectLst/>
                        </a:rPr>
                        <a:t>400</a:t>
                      </a:r>
                      <a:endParaRPr lang="en-US" sz="1100">
                        <a:effectLst/>
                        <a:latin typeface="Calibri"/>
                        <a:ea typeface="Calibri"/>
                        <a:cs typeface="Arial"/>
                      </a:endParaRPr>
                    </a:p>
                  </a:txBody>
                  <a:tcPr marL="68580" marR="68580" marT="0" marB="0" anchor="b"/>
                </a:tc>
                <a:tc>
                  <a:txBody>
                    <a:bodyPr/>
                    <a:lstStyle/>
                    <a:p>
                      <a:pPr algn="r" rtl="0">
                        <a:lnSpc>
                          <a:spcPct val="115000"/>
                        </a:lnSpc>
                        <a:spcAft>
                          <a:spcPts val="0"/>
                        </a:spcAft>
                      </a:pPr>
                      <a:r>
                        <a:rPr lang="en-US" sz="1100">
                          <a:effectLst/>
                        </a:rPr>
                        <a:t>25,311</a:t>
                      </a:r>
                      <a:endParaRPr lang="en-US" sz="1100">
                        <a:effectLst/>
                        <a:latin typeface="Calibri"/>
                        <a:ea typeface="Calibri"/>
                        <a:cs typeface="Arial"/>
                      </a:endParaRPr>
                    </a:p>
                  </a:txBody>
                  <a:tcPr marL="68580" marR="68580" marT="0" marB="0" anchor="b"/>
                </a:tc>
                <a:tc>
                  <a:txBody>
                    <a:bodyPr/>
                    <a:lstStyle/>
                    <a:p>
                      <a:pPr algn="l" rtl="0">
                        <a:lnSpc>
                          <a:spcPct val="115000"/>
                        </a:lnSpc>
                        <a:spcAft>
                          <a:spcPts val="0"/>
                        </a:spcAft>
                      </a:pPr>
                      <a:r>
                        <a:rPr lang="en-US" sz="1100">
                          <a:effectLst/>
                        </a:rPr>
                        <a:t>$</a:t>
                      </a:r>
                      <a:endParaRPr lang="en-US" sz="1100">
                        <a:effectLst/>
                        <a:latin typeface="Calibri"/>
                        <a:ea typeface="Calibri"/>
                        <a:cs typeface="Arial"/>
                      </a:endParaRPr>
                    </a:p>
                  </a:txBody>
                  <a:tcPr marL="68580" marR="68580" marT="0" marB="0" anchor="b"/>
                </a:tc>
              </a:tr>
              <a:tr h="255885">
                <a:tc>
                  <a:txBody>
                    <a:bodyPr/>
                    <a:lstStyle/>
                    <a:p>
                      <a:pPr algn="r" rtl="0">
                        <a:lnSpc>
                          <a:spcPct val="115000"/>
                        </a:lnSpc>
                        <a:spcAft>
                          <a:spcPts val="0"/>
                        </a:spcAft>
                      </a:pPr>
                      <a:r>
                        <a:rPr lang="en-US" sz="1100">
                          <a:effectLst/>
                        </a:rPr>
                        <a:t>2</a:t>
                      </a:r>
                      <a:endParaRPr lang="en-US" sz="1100">
                        <a:effectLst/>
                        <a:latin typeface="Calibri"/>
                        <a:ea typeface="Calibri"/>
                        <a:cs typeface="Arial"/>
                      </a:endParaRPr>
                    </a:p>
                  </a:txBody>
                  <a:tcPr marL="68580" marR="68580" marT="0" marB="0" anchor="b"/>
                </a:tc>
                <a:tc>
                  <a:txBody>
                    <a:bodyPr/>
                    <a:lstStyle/>
                    <a:p>
                      <a:pPr algn="l" rtl="0">
                        <a:lnSpc>
                          <a:spcPct val="115000"/>
                        </a:lnSpc>
                        <a:spcAft>
                          <a:spcPts val="0"/>
                        </a:spcAft>
                      </a:pPr>
                      <a:r>
                        <a:rPr lang="en-US" sz="1100">
                          <a:effectLst/>
                        </a:rPr>
                        <a:t>222222222222</a:t>
                      </a:r>
                      <a:endParaRPr lang="en-US" sz="1100">
                        <a:effectLst/>
                        <a:latin typeface="Calibri"/>
                        <a:ea typeface="Calibri"/>
                        <a:cs typeface="Arial"/>
                      </a:endParaRPr>
                    </a:p>
                  </a:txBody>
                  <a:tcPr marL="68580" marR="68580" marT="0" marB="0" anchor="b"/>
                </a:tc>
                <a:tc>
                  <a:txBody>
                    <a:bodyPr/>
                    <a:lstStyle/>
                    <a:p>
                      <a:pPr algn="r" rtl="0">
                        <a:lnSpc>
                          <a:spcPct val="115000"/>
                        </a:lnSpc>
                        <a:spcAft>
                          <a:spcPts val="0"/>
                        </a:spcAft>
                      </a:pPr>
                      <a:r>
                        <a:rPr lang="en-US" sz="1100">
                          <a:effectLst/>
                        </a:rPr>
                        <a:t>256</a:t>
                      </a:r>
                      <a:endParaRPr lang="en-US" sz="1100">
                        <a:effectLst/>
                        <a:latin typeface="Calibri"/>
                        <a:ea typeface="Calibri"/>
                        <a:cs typeface="Arial"/>
                      </a:endParaRPr>
                    </a:p>
                  </a:txBody>
                  <a:tcPr marL="68580" marR="68580" marT="0" marB="0" anchor="b"/>
                </a:tc>
                <a:tc>
                  <a:txBody>
                    <a:bodyPr/>
                    <a:lstStyle/>
                    <a:p>
                      <a:pPr algn="r" rtl="0">
                        <a:lnSpc>
                          <a:spcPct val="115000"/>
                        </a:lnSpc>
                        <a:spcAft>
                          <a:spcPts val="0"/>
                        </a:spcAft>
                      </a:pPr>
                      <a:r>
                        <a:rPr lang="en-US" sz="1100">
                          <a:effectLst/>
                        </a:rPr>
                        <a:t>1,280</a:t>
                      </a:r>
                      <a:endParaRPr lang="en-US" sz="1100">
                        <a:effectLst/>
                        <a:latin typeface="Calibri"/>
                        <a:ea typeface="Calibri"/>
                        <a:cs typeface="Arial"/>
                      </a:endParaRPr>
                    </a:p>
                  </a:txBody>
                  <a:tcPr marL="68580" marR="68580" marT="0" marB="0" anchor="b"/>
                </a:tc>
                <a:tc>
                  <a:txBody>
                    <a:bodyPr/>
                    <a:lstStyle/>
                    <a:p>
                      <a:pPr algn="r" rtl="0">
                        <a:lnSpc>
                          <a:spcPct val="115000"/>
                        </a:lnSpc>
                        <a:spcAft>
                          <a:spcPts val="0"/>
                        </a:spcAft>
                      </a:pPr>
                      <a:r>
                        <a:rPr lang="en-US" sz="1100">
                          <a:effectLst/>
                        </a:rPr>
                        <a:t>65,895</a:t>
                      </a:r>
                      <a:endParaRPr lang="en-US" sz="1100">
                        <a:effectLst/>
                        <a:latin typeface="Calibri"/>
                        <a:ea typeface="Calibri"/>
                        <a:cs typeface="Arial"/>
                      </a:endParaRPr>
                    </a:p>
                  </a:txBody>
                  <a:tcPr marL="68580" marR="68580" marT="0" marB="0" anchor="b"/>
                </a:tc>
                <a:tc>
                  <a:txBody>
                    <a:bodyPr/>
                    <a:lstStyle/>
                    <a:p>
                      <a:pPr algn="l" rtl="0">
                        <a:lnSpc>
                          <a:spcPct val="115000"/>
                        </a:lnSpc>
                        <a:spcAft>
                          <a:spcPts val="0"/>
                        </a:spcAft>
                      </a:pPr>
                      <a:r>
                        <a:rPr lang="en-US" sz="1100">
                          <a:effectLst/>
                        </a:rPr>
                        <a:t>$</a:t>
                      </a:r>
                      <a:endParaRPr lang="en-US" sz="1100">
                        <a:effectLst/>
                        <a:latin typeface="Calibri"/>
                        <a:ea typeface="Calibri"/>
                        <a:cs typeface="Arial"/>
                      </a:endParaRPr>
                    </a:p>
                  </a:txBody>
                  <a:tcPr marL="68580" marR="68580" marT="0" marB="0" anchor="b"/>
                </a:tc>
              </a:tr>
              <a:tr h="255885">
                <a:tc>
                  <a:txBody>
                    <a:bodyPr/>
                    <a:lstStyle/>
                    <a:p>
                      <a:pPr algn="r" rtl="0">
                        <a:lnSpc>
                          <a:spcPct val="115000"/>
                        </a:lnSpc>
                        <a:spcAft>
                          <a:spcPts val="0"/>
                        </a:spcAft>
                      </a:pPr>
                      <a:r>
                        <a:rPr lang="en-US" sz="1100">
                          <a:effectLst/>
                        </a:rPr>
                        <a:t>3</a:t>
                      </a:r>
                      <a:endParaRPr lang="en-US" sz="1100">
                        <a:effectLst/>
                        <a:latin typeface="Calibri"/>
                        <a:ea typeface="Calibri"/>
                        <a:cs typeface="Arial"/>
                      </a:endParaRPr>
                    </a:p>
                  </a:txBody>
                  <a:tcPr marL="68580" marR="68580" marT="0" marB="0" anchor="b"/>
                </a:tc>
                <a:tc>
                  <a:txBody>
                    <a:bodyPr/>
                    <a:lstStyle/>
                    <a:p>
                      <a:pPr algn="l" rtl="0">
                        <a:lnSpc>
                          <a:spcPct val="115000"/>
                        </a:lnSpc>
                        <a:spcAft>
                          <a:spcPts val="0"/>
                        </a:spcAft>
                      </a:pPr>
                      <a:r>
                        <a:rPr lang="en-US" sz="1100">
                          <a:effectLst/>
                        </a:rPr>
                        <a:t>333333333333</a:t>
                      </a:r>
                      <a:endParaRPr lang="en-US" sz="1100">
                        <a:effectLst/>
                        <a:latin typeface="Calibri"/>
                        <a:ea typeface="Calibri"/>
                        <a:cs typeface="Arial"/>
                      </a:endParaRPr>
                    </a:p>
                  </a:txBody>
                  <a:tcPr marL="68580" marR="68580" marT="0" marB="0" anchor="b"/>
                </a:tc>
                <a:tc>
                  <a:txBody>
                    <a:bodyPr/>
                    <a:lstStyle/>
                    <a:p>
                      <a:pPr algn="r" rtl="0">
                        <a:lnSpc>
                          <a:spcPct val="115000"/>
                        </a:lnSpc>
                        <a:spcAft>
                          <a:spcPts val="0"/>
                        </a:spcAft>
                      </a:pPr>
                      <a:r>
                        <a:rPr lang="en-US" sz="1100">
                          <a:effectLst/>
                        </a:rPr>
                        <a:t>321</a:t>
                      </a:r>
                      <a:endParaRPr lang="en-US" sz="1100">
                        <a:effectLst/>
                        <a:latin typeface="Calibri"/>
                        <a:ea typeface="Calibri"/>
                        <a:cs typeface="Arial"/>
                      </a:endParaRPr>
                    </a:p>
                  </a:txBody>
                  <a:tcPr marL="68580" marR="68580" marT="0" marB="0" anchor="b"/>
                </a:tc>
                <a:tc>
                  <a:txBody>
                    <a:bodyPr/>
                    <a:lstStyle/>
                    <a:p>
                      <a:pPr algn="r" rtl="0">
                        <a:lnSpc>
                          <a:spcPct val="115000"/>
                        </a:lnSpc>
                        <a:spcAft>
                          <a:spcPts val="0"/>
                        </a:spcAft>
                      </a:pPr>
                      <a:r>
                        <a:rPr lang="en-US" sz="1100">
                          <a:effectLst/>
                        </a:rPr>
                        <a:t>482</a:t>
                      </a:r>
                      <a:endParaRPr lang="en-US" sz="1100">
                        <a:effectLst/>
                        <a:latin typeface="Calibri"/>
                        <a:ea typeface="Calibri"/>
                        <a:cs typeface="Arial"/>
                      </a:endParaRPr>
                    </a:p>
                  </a:txBody>
                  <a:tcPr marL="68580" marR="68580" marT="0" marB="0" anchor="b"/>
                </a:tc>
                <a:tc>
                  <a:txBody>
                    <a:bodyPr/>
                    <a:lstStyle/>
                    <a:p>
                      <a:pPr algn="r" rtl="0">
                        <a:lnSpc>
                          <a:spcPct val="115000"/>
                        </a:lnSpc>
                        <a:spcAft>
                          <a:spcPts val="0"/>
                        </a:spcAft>
                      </a:pPr>
                      <a:r>
                        <a:rPr lang="en-US" sz="1100">
                          <a:effectLst/>
                        </a:rPr>
                        <a:t>12,354</a:t>
                      </a:r>
                      <a:endParaRPr lang="en-US" sz="1100">
                        <a:effectLst/>
                        <a:latin typeface="Calibri"/>
                        <a:ea typeface="Calibri"/>
                        <a:cs typeface="Arial"/>
                      </a:endParaRPr>
                    </a:p>
                  </a:txBody>
                  <a:tcPr marL="68580" marR="68580" marT="0" marB="0" anchor="b"/>
                </a:tc>
                <a:tc>
                  <a:txBody>
                    <a:bodyPr/>
                    <a:lstStyle/>
                    <a:p>
                      <a:pPr algn="l" rtl="0">
                        <a:lnSpc>
                          <a:spcPct val="115000"/>
                        </a:lnSpc>
                        <a:spcAft>
                          <a:spcPts val="0"/>
                        </a:spcAft>
                      </a:pPr>
                      <a:r>
                        <a:rPr lang="en-US" sz="1100">
                          <a:effectLst/>
                        </a:rPr>
                        <a:t>$</a:t>
                      </a:r>
                      <a:endParaRPr lang="en-US" sz="1100">
                        <a:effectLst/>
                        <a:latin typeface="Calibri"/>
                        <a:ea typeface="Calibri"/>
                        <a:cs typeface="Arial"/>
                      </a:endParaRPr>
                    </a:p>
                  </a:txBody>
                  <a:tcPr marL="68580" marR="68580" marT="0" marB="0" anchor="b"/>
                </a:tc>
              </a:tr>
              <a:tr h="255885">
                <a:tc>
                  <a:txBody>
                    <a:bodyPr/>
                    <a:lstStyle/>
                    <a:p>
                      <a:pPr algn="l" rtl="0">
                        <a:lnSpc>
                          <a:spcPct val="115000"/>
                        </a:lnSpc>
                        <a:spcAft>
                          <a:spcPts val="0"/>
                        </a:spcAft>
                      </a:pPr>
                      <a:r>
                        <a:rPr lang="en-US" sz="1100">
                          <a:effectLst/>
                        </a:rPr>
                        <a:t> </a:t>
                      </a:r>
                      <a:endParaRPr lang="en-US" sz="1100">
                        <a:effectLst/>
                        <a:latin typeface="Calibri"/>
                        <a:ea typeface="Calibri"/>
                        <a:cs typeface="Arial"/>
                      </a:endParaRPr>
                    </a:p>
                  </a:txBody>
                  <a:tcPr marL="68580" marR="68580" marT="0" marB="0" anchor="b"/>
                </a:tc>
                <a:tc>
                  <a:txBody>
                    <a:bodyPr/>
                    <a:lstStyle/>
                    <a:p>
                      <a:pPr algn="l" rtl="0">
                        <a:lnSpc>
                          <a:spcPct val="115000"/>
                        </a:lnSpc>
                        <a:spcAft>
                          <a:spcPts val="0"/>
                        </a:spcAft>
                      </a:pPr>
                      <a:r>
                        <a:rPr lang="en-US" sz="1100">
                          <a:effectLst/>
                        </a:rPr>
                        <a:t> </a:t>
                      </a:r>
                      <a:endParaRPr lang="en-US" sz="1100">
                        <a:effectLst/>
                        <a:latin typeface="Calibri"/>
                        <a:ea typeface="Calibri"/>
                        <a:cs typeface="Arial"/>
                      </a:endParaRPr>
                    </a:p>
                  </a:txBody>
                  <a:tcPr marL="68580" marR="68580" marT="0" marB="0" anchor="b"/>
                </a:tc>
                <a:tc>
                  <a:txBody>
                    <a:bodyPr/>
                    <a:lstStyle/>
                    <a:p>
                      <a:pPr algn="l" rtl="0">
                        <a:lnSpc>
                          <a:spcPct val="115000"/>
                        </a:lnSpc>
                        <a:spcAft>
                          <a:spcPts val="0"/>
                        </a:spcAft>
                      </a:pPr>
                      <a:r>
                        <a:rPr lang="en-US" sz="1100">
                          <a:effectLst/>
                        </a:rPr>
                        <a:t> </a:t>
                      </a:r>
                      <a:endParaRPr lang="en-US" sz="1100">
                        <a:effectLst/>
                        <a:latin typeface="Calibri"/>
                        <a:ea typeface="Calibri"/>
                        <a:cs typeface="Arial"/>
                      </a:endParaRPr>
                    </a:p>
                  </a:txBody>
                  <a:tcPr marL="68580" marR="68580" marT="0" marB="0" anchor="b"/>
                </a:tc>
                <a:tc>
                  <a:txBody>
                    <a:bodyPr/>
                    <a:lstStyle/>
                    <a:p>
                      <a:pPr algn="l" rtl="0">
                        <a:lnSpc>
                          <a:spcPct val="115000"/>
                        </a:lnSpc>
                        <a:spcAft>
                          <a:spcPts val="0"/>
                        </a:spcAft>
                      </a:pPr>
                      <a:r>
                        <a:rPr lang="en-US" sz="1100">
                          <a:effectLst/>
                        </a:rPr>
                        <a:t> </a:t>
                      </a:r>
                      <a:endParaRPr lang="en-US" sz="1100">
                        <a:effectLst/>
                        <a:latin typeface="Calibri"/>
                        <a:ea typeface="Calibri"/>
                        <a:cs typeface="Arial"/>
                      </a:endParaRPr>
                    </a:p>
                  </a:txBody>
                  <a:tcPr marL="68580" marR="68580" marT="0" marB="0" anchor="b"/>
                </a:tc>
                <a:tc>
                  <a:txBody>
                    <a:bodyPr/>
                    <a:lstStyle/>
                    <a:p>
                      <a:pPr algn="l" rtl="0">
                        <a:lnSpc>
                          <a:spcPct val="115000"/>
                        </a:lnSpc>
                        <a:spcAft>
                          <a:spcPts val="0"/>
                        </a:spcAft>
                      </a:pPr>
                      <a:r>
                        <a:rPr lang="en-US" sz="1100">
                          <a:effectLst/>
                        </a:rPr>
                        <a:t> </a:t>
                      </a:r>
                      <a:endParaRPr lang="en-US" sz="1100">
                        <a:effectLst/>
                        <a:latin typeface="Calibri"/>
                        <a:ea typeface="Calibri"/>
                        <a:cs typeface="Arial"/>
                      </a:endParaRPr>
                    </a:p>
                  </a:txBody>
                  <a:tcPr marL="68580" marR="68580" marT="0" marB="0" anchor="b"/>
                </a:tc>
                <a:tc>
                  <a:txBody>
                    <a:bodyPr/>
                    <a:lstStyle/>
                    <a:p>
                      <a:pPr algn="l" rtl="0">
                        <a:lnSpc>
                          <a:spcPct val="115000"/>
                        </a:lnSpc>
                        <a:spcAft>
                          <a:spcPts val="0"/>
                        </a:spcAft>
                      </a:pPr>
                      <a:r>
                        <a:rPr lang="en-US" sz="1100">
                          <a:effectLst/>
                        </a:rPr>
                        <a:t> </a:t>
                      </a:r>
                      <a:endParaRPr lang="en-US" sz="1100">
                        <a:effectLst/>
                        <a:latin typeface="Calibri"/>
                        <a:ea typeface="Calibri"/>
                        <a:cs typeface="Arial"/>
                      </a:endParaRPr>
                    </a:p>
                  </a:txBody>
                  <a:tcPr marL="68580" marR="68580" marT="0" marB="0" anchor="b"/>
                </a:tc>
              </a:tr>
              <a:tr h="255885">
                <a:tc gridSpan="2">
                  <a:txBody>
                    <a:bodyPr/>
                    <a:lstStyle/>
                    <a:p>
                      <a:pPr algn="r" rtl="1">
                        <a:lnSpc>
                          <a:spcPct val="115000"/>
                        </a:lnSpc>
                        <a:spcAft>
                          <a:spcPts val="0"/>
                        </a:spcAft>
                      </a:pPr>
                      <a:r>
                        <a:rPr lang="he-IL" sz="1100">
                          <a:effectLst/>
                        </a:rPr>
                        <a:t>הנחות והתאמות:</a:t>
                      </a:r>
                      <a:endParaRPr lang="en-US" sz="1100">
                        <a:effectLst/>
                        <a:latin typeface="Calibri"/>
                        <a:ea typeface="Calibri"/>
                        <a:cs typeface="Arial"/>
                      </a:endParaRPr>
                    </a:p>
                  </a:txBody>
                  <a:tcPr marL="68580" marR="68580" marT="0" marB="0" anchor="b"/>
                </a:tc>
                <a:tc hMerge="1">
                  <a:txBody>
                    <a:bodyPr/>
                    <a:lstStyle/>
                    <a:p>
                      <a:pPr rtl="1"/>
                      <a:endParaRPr lang="he-IL"/>
                    </a:p>
                  </a:txBody>
                  <a:tcPr/>
                </a:tc>
                <a:tc>
                  <a:txBody>
                    <a:bodyPr/>
                    <a:lstStyle/>
                    <a:p>
                      <a:pPr algn="l" rtl="0">
                        <a:lnSpc>
                          <a:spcPct val="115000"/>
                        </a:lnSpc>
                        <a:spcAft>
                          <a:spcPts val="0"/>
                        </a:spcAft>
                      </a:pPr>
                      <a:r>
                        <a:rPr lang="en-US" sz="1100">
                          <a:effectLst/>
                        </a:rPr>
                        <a:t> </a:t>
                      </a:r>
                      <a:endParaRPr lang="en-US" sz="1100">
                        <a:effectLst/>
                        <a:latin typeface="Calibri"/>
                        <a:ea typeface="Calibri"/>
                        <a:cs typeface="Arial"/>
                      </a:endParaRPr>
                    </a:p>
                  </a:txBody>
                  <a:tcPr marL="68580" marR="68580" marT="0" marB="0" anchor="b"/>
                </a:tc>
                <a:tc>
                  <a:txBody>
                    <a:bodyPr/>
                    <a:lstStyle/>
                    <a:p>
                      <a:pPr algn="l" rtl="0">
                        <a:lnSpc>
                          <a:spcPct val="115000"/>
                        </a:lnSpc>
                        <a:spcAft>
                          <a:spcPts val="0"/>
                        </a:spcAft>
                      </a:pPr>
                      <a:r>
                        <a:rPr lang="en-US" sz="1100">
                          <a:effectLst/>
                        </a:rPr>
                        <a:t> </a:t>
                      </a:r>
                      <a:endParaRPr lang="en-US" sz="1100">
                        <a:effectLst/>
                        <a:latin typeface="Calibri"/>
                        <a:ea typeface="Calibri"/>
                        <a:cs typeface="Arial"/>
                      </a:endParaRPr>
                    </a:p>
                  </a:txBody>
                  <a:tcPr marL="68580" marR="68580" marT="0" marB="0" anchor="b"/>
                </a:tc>
                <a:tc>
                  <a:txBody>
                    <a:bodyPr/>
                    <a:lstStyle/>
                    <a:p>
                      <a:pPr algn="l" rtl="0">
                        <a:lnSpc>
                          <a:spcPct val="115000"/>
                        </a:lnSpc>
                        <a:spcAft>
                          <a:spcPts val="0"/>
                        </a:spcAft>
                      </a:pPr>
                      <a:r>
                        <a:rPr lang="en-US" sz="1100">
                          <a:effectLst/>
                        </a:rPr>
                        <a:t> </a:t>
                      </a:r>
                      <a:endParaRPr lang="en-US" sz="1100">
                        <a:effectLst/>
                        <a:latin typeface="Calibri"/>
                        <a:ea typeface="Calibri"/>
                        <a:cs typeface="Arial"/>
                      </a:endParaRPr>
                    </a:p>
                  </a:txBody>
                  <a:tcPr marL="68580" marR="68580" marT="0" marB="0" anchor="b"/>
                </a:tc>
                <a:tc>
                  <a:txBody>
                    <a:bodyPr/>
                    <a:lstStyle/>
                    <a:p>
                      <a:pPr algn="l" rtl="0">
                        <a:lnSpc>
                          <a:spcPct val="115000"/>
                        </a:lnSpc>
                        <a:spcAft>
                          <a:spcPts val="0"/>
                        </a:spcAft>
                      </a:pPr>
                      <a:r>
                        <a:rPr lang="en-US" sz="1100">
                          <a:effectLst/>
                        </a:rPr>
                        <a:t> </a:t>
                      </a:r>
                      <a:endParaRPr lang="en-US" sz="1100">
                        <a:effectLst/>
                        <a:latin typeface="Calibri"/>
                        <a:ea typeface="Calibri"/>
                        <a:cs typeface="Arial"/>
                      </a:endParaRPr>
                    </a:p>
                  </a:txBody>
                  <a:tcPr marL="68580" marR="68580" marT="0" marB="0" anchor="b"/>
                </a:tc>
              </a:tr>
              <a:tr h="255885">
                <a:tc>
                  <a:txBody>
                    <a:bodyPr/>
                    <a:lstStyle/>
                    <a:p>
                      <a:pPr algn="r" rtl="1">
                        <a:lnSpc>
                          <a:spcPct val="115000"/>
                        </a:lnSpc>
                        <a:spcAft>
                          <a:spcPts val="0"/>
                        </a:spcAft>
                      </a:pPr>
                      <a:r>
                        <a:rPr lang="he-IL" sz="1100">
                          <a:effectLst/>
                        </a:rPr>
                        <a:t>הובלה</a:t>
                      </a:r>
                      <a:endParaRPr lang="en-US" sz="1100">
                        <a:effectLst/>
                        <a:latin typeface="Calibri"/>
                        <a:ea typeface="Calibri"/>
                        <a:cs typeface="Arial"/>
                      </a:endParaRPr>
                    </a:p>
                  </a:txBody>
                  <a:tcPr marL="68580" marR="68580" marT="0" marB="0" anchor="b"/>
                </a:tc>
                <a:tc>
                  <a:txBody>
                    <a:bodyPr/>
                    <a:lstStyle/>
                    <a:p>
                      <a:pPr algn="l" rtl="0">
                        <a:lnSpc>
                          <a:spcPct val="115000"/>
                        </a:lnSpc>
                        <a:spcAft>
                          <a:spcPts val="0"/>
                        </a:spcAft>
                      </a:pPr>
                      <a:r>
                        <a:rPr lang="en-US" sz="1100">
                          <a:effectLst/>
                        </a:rPr>
                        <a:t> </a:t>
                      </a:r>
                      <a:endParaRPr lang="en-US" sz="1100">
                        <a:effectLst/>
                        <a:latin typeface="Calibri"/>
                        <a:ea typeface="Calibri"/>
                        <a:cs typeface="Arial"/>
                      </a:endParaRPr>
                    </a:p>
                  </a:txBody>
                  <a:tcPr marL="68580" marR="68580" marT="0" marB="0" anchor="b"/>
                </a:tc>
                <a:tc>
                  <a:txBody>
                    <a:bodyPr/>
                    <a:lstStyle/>
                    <a:p>
                      <a:pPr algn="l" rtl="0">
                        <a:lnSpc>
                          <a:spcPct val="115000"/>
                        </a:lnSpc>
                        <a:spcAft>
                          <a:spcPts val="0"/>
                        </a:spcAft>
                      </a:pPr>
                      <a:r>
                        <a:rPr lang="en-US" sz="1100">
                          <a:effectLst/>
                        </a:rPr>
                        <a:t> </a:t>
                      </a:r>
                      <a:endParaRPr lang="en-US" sz="1100">
                        <a:effectLst/>
                        <a:latin typeface="Calibri"/>
                        <a:ea typeface="Calibri"/>
                        <a:cs typeface="Arial"/>
                      </a:endParaRPr>
                    </a:p>
                  </a:txBody>
                  <a:tcPr marL="68580" marR="68580" marT="0" marB="0" anchor="b"/>
                </a:tc>
                <a:tc>
                  <a:txBody>
                    <a:bodyPr/>
                    <a:lstStyle/>
                    <a:p>
                      <a:pPr algn="l" rtl="0">
                        <a:lnSpc>
                          <a:spcPct val="115000"/>
                        </a:lnSpc>
                        <a:spcAft>
                          <a:spcPts val="0"/>
                        </a:spcAft>
                      </a:pPr>
                      <a:r>
                        <a:rPr lang="en-US" sz="1100">
                          <a:effectLst/>
                        </a:rPr>
                        <a:t> </a:t>
                      </a:r>
                      <a:endParaRPr lang="en-US" sz="1100">
                        <a:effectLst/>
                        <a:latin typeface="Calibri"/>
                        <a:ea typeface="Calibri"/>
                        <a:cs typeface="Arial"/>
                      </a:endParaRPr>
                    </a:p>
                  </a:txBody>
                  <a:tcPr marL="68580" marR="68580" marT="0" marB="0" anchor="b"/>
                </a:tc>
                <a:tc>
                  <a:txBody>
                    <a:bodyPr/>
                    <a:lstStyle/>
                    <a:p>
                      <a:pPr algn="r" rtl="0">
                        <a:lnSpc>
                          <a:spcPct val="115000"/>
                        </a:lnSpc>
                        <a:spcAft>
                          <a:spcPts val="0"/>
                        </a:spcAft>
                      </a:pPr>
                      <a:r>
                        <a:rPr lang="en-US" sz="1100">
                          <a:effectLst/>
                        </a:rPr>
                        <a:t>6,000</a:t>
                      </a:r>
                      <a:endParaRPr lang="en-US" sz="1100">
                        <a:effectLst/>
                        <a:latin typeface="Calibri"/>
                        <a:ea typeface="Calibri"/>
                        <a:cs typeface="Arial"/>
                      </a:endParaRPr>
                    </a:p>
                  </a:txBody>
                  <a:tcPr marL="68580" marR="68580" marT="0" marB="0" anchor="b"/>
                </a:tc>
                <a:tc>
                  <a:txBody>
                    <a:bodyPr/>
                    <a:lstStyle/>
                    <a:p>
                      <a:pPr algn="l" rtl="0">
                        <a:lnSpc>
                          <a:spcPct val="115000"/>
                        </a:lnSpc>
                        <a:spcAft>
                          <a:spcPts val="0"/>
                        </a:spcAft>
                      </a:pPr>
                      <a:r>
                        <a:rPr lang="en-US" sz="1100">
                          <a:effectLst/>
                        </a:rPr>
                        <a:t>$</a:t>
                      </a:r>
                      <a:endParaRPr lang="en-US" sz="1100">
                        <a:effectLst/>
                        <a:latin typeface="Calibri"/>
                        <a:ea typeface="Calibri"/>
                        <a:cs typeface="Arial"/>
                      </a:endParaRPr>
                    </a:p>
                  </a:txBody>
                  <a:tcPr marL="68580" marR="68580" marT="0" marB="0" anchor="b"/>
                </a:tc>
              </a:tr>
              <a:tr h="255885">
                <a:tc>
                  <a:txBody>
                    <a:bodyPr/>
                    <a:lstStyle/>
                    <a:p>
                      <a:pPr algn="r" rtl="1">
                        <a:lnSpc>
                          <a:spcPct val="115000"/>
                        </a:lnSpc>
                        <a:spcAft>
                          <a:spcPts val="0"/>
                        </a:spcAft>
                      </a:pPr>
                      <a:r>
                        <a:rPr lang="he-IL" sz="1100">
                          <a:effectLst/>
                        </a:rPr>
                        <a:t>ביטוח</a:t>
                      </a:r>
                      <a:endParaRPr lang="en-US" sz="1100">
                        <a:effectLst/>
                        <a:latin typeface="Calibri"/>
                        <a:ea typeface="Calibri"/>
                        <a:cs typeface="Arial"/>
                      </a:endParaRPr>
                    </a:p>
                  </a:txBody>
                  <a:tcPr marL="68580" marR="68580" marT="0" marB="0" anchor="b"/>
                </a:tc>
                <a:tc>
                  <a:txBody>
                    <a:bodyPr/>
                    <a:lstStyle/>
                    <a:p>
                      <a:pPr algn="l" rtl="0">
                        <a:lnSpc>
                          <a:spcPct val="115000"/>
                        </a:lnSpc>
                        <a:spcAft>
                          <a:spcPts val="0"/>
                        </a:spcAft>
                      </a:pPr>
                      <a:r>
                        <a:rPr lang="en-US" sz="1100">
                          <a:effectLst/>
                        </a:rPr>
                        <a:t> </a:t>
                      </a:r>
                      <a:endParaRPr lang="en-US" sz="1100">
                        <a:effectLst/>
                        <a:latin typeface="Calibri"/>
                        <a:ea typeface="Calibri"/>
                        <a:cs typeface="Arial"/>
                      </a:endParaRPr>
                    </a:p>
                  </a:txBody>
                  <a:tcPr marL="68580" marR="68580" marT="0" marB="0" anchor="b"/>
                </a:tc>
                <a:tc>
                  <a:txBody>
                    <a:bodyPr/>
                    <a:lstStyle/>
                    <a:p>
                      <a:pPr algn="l" rtl="0">
                        <a:lnSpc>
                          <a:spcPct val="115000"/>
                        </a:lnSpc>
                        <a:spcAft>
                          <a:spcPts val="0"/>
                        </a:spcAft>
                      </a:pPr>
                      <a:r>
                        <a:rPr lang="en-US" sz="1100">
                          <a:effectLst/>
                        </a:rPr>
                        <a:t> </a:t>
                      </a:r>
                      <a:endParaRPr lang="en-US" sz="1100">
                        <a:effectLst/>
                        <a:latin typeface="Calibri"/>
                        <a:ea typeface="Calibri"/>
                        <a:cs typeface="Arial"/>
                      </a:endParaRPr>
                    </a:p>
                  </a:txBody>
                  <a:tcPr marL="68580" marR="68580" marT="0" marB="0" anchor="b"/>
                </a:tc>
                <a:tc>
                  <a:txBody>
                    <a:bodyPr/>
                    <a:lstStyle/>
                    <a:p>
                      <a:pPr algn="l" rtl="0">
                        <a:lnSpc>
                          <a:spcPct val="115000"/>
                        </a:lnSpc>
                        <a:spcAft>
                          <a:spcPts val="0"/>
                        </a:spcAft>
                      </a:pPr>
                      <a:r>
                        <a:rPr lang="en-US" sz="1100">
                          <a:effectLst/>
                        </a:rPr>
                        <a:t> </a:t>
                      </a:r>
                      <a:endParaRPr lang="en-US" sz="1100">
                        <a:effectLst/>
                        <a:latin typeface="Calibri"/>
                        <a:ea typeface="Calibri"/>
                        <a:cs typeface="Arial"/>
                      </a:endParaRPr>
                    </a:p>
                  </a:txBody>
                  <a:tcPr marL="68580" marR="68580" marT="0" marB="0" anchor="b"/>
                </a:tc>
                <a:tc>
                  <a:txBody>
                    <a:bodyPr/>
                    <a:lstStyle/>
                    <a:p>
                      <a:pPr algn="r" rtl="0">
                        <a:lnSpc>
                          <a:spcPct val="115000"/>
                        </a:lnSpc>
                        <a:spcAft>
                          <a:spcPts val="0"/>
                        </a:spcAft>
                      </a:pPr>
                      <a:r>
                        <a:rPr lang="en-US" sz="1100">
                          <a:effectLst/>
                        </a:rPr>
                        <a:t>12,000</a:t>
                      </a:r>
                      <a:endParaRPr lang="en-US" sz="1100">
                        <a:effectLst/>
                        <a:latin typeface="Calibri"/>
                        <a:ea typeface="Calibri"/>
                        <a:cs typeface="Arial"/>
                      </a:endParaRPr>
                    </a:p>
                  </a:txBody>
                  <a:tcPr marL="68580" marR="68580" marT="0" marB="0" anchor="b"/>
                </a:tc>
                <a:tc>
                  <a:txBody>
                    <a:bodyPr/>
                    <a:lstStyle/>
                    <a:p>
                      <a:pPr algn="l" rtl="1">
                        <a:lnSpc>
                          <a:spcPct val="115000"/>
                        </a:lnSpc>
                        <a:spcAft>
                          <a:spcPts val="0"/>
                        </a:spcAft>
                      </a:pPr>
                      <a:r>
                        <a:rPr lang="he-IL" sz="1100">
                          <a:effectLst/>
                        </a:rPr>
                        <a:t>₪</a:t>
                      </a:r>
                      <a:endParaRPr lang="en-US" sz="1100">
                        <a:effectLst/>
                        <a:latin typeface="Calibri"/>
                        <a:ea typeface="Calibri"/>
                        <a:cs typeface="Arial"/>
                      </a:endParaRPr>
                    </a:p>
                  </a:txBody>
                  <a:tcPr marL="68580" marR="68580" marT="0" marB="0" anchor="b"/>
                </a:tc>
              </a:tr>
              <a:tr h="255885">
                <a:tc>
                  <a:txBody>
                    <a:bodyPr/>
                    <a:lstStyle/>
                    <a:p>
                      <a:pPr algn="r" rtl="1">
                        <a:lnSpc>
                          <a:spcPct val="115000"/>
                        </a:lnSpc>
                        <a:spcAft>
                          <a:spcPts val="0"/>
                        </a:spcAft>
                      </a:pPr>
                      <a:r>
                        <a:rPr lang="he-IL" sz="1100">
                          <a:effectLst/>
                        </a:rPr>
                        <a:t>עמלה חייבת</a:t>
                      </a:r>
                      <a:endParaRPr lang="en-US" sz="1100">
                        <a:effectLst/>
                        <a:latin typeface="Calibri"/>
                        <a:ea typeface="Calibri"/>
                        <a:cs typeface="Arial"/>
                      </a:endParaRPr>
                    </a:p>
                  </a:txBody>
                  <a:tcPr marL="68580" marR="68580" marT="0" marB="0" anchor="b"/>
                </a:tc>
                <a:tc>
                  <a:txBody>
                    <a:bodyPr/>
                    <a:lstStyle/>
                    <a:p>
                      <a:pPr algn="l" rtl="0">
                        <a:lnSpc>
                          <a:spcPct val="115000"/>
                        </a:lnSpc>
                        <a:spcAft>
                          <a:spcPts val="0"/>
                        </a:spcAft>
                      </a:pPr>
                      <a:r>
                        <a:rPr lang="en-US" sz="1100">
                          <a:effectLst/>
                        </a:rPr>
                        <a:t> </a:t>
                      </a:r>
                      <a:endParaRPr lang="en-US" sz="1100">
                        <a:effectLst/>
                        <a:latin typeface="Calibri"/>
                        <a:ea typeface="Calibri"/>
                        <a:cs typeface="Arial"/>
                      </a:endParaRPr>
                    </a:p>
                  </a:txBody>
                  <a:tcPr marL="68580" marR="68580" marT="0" marB="0" anchor="b"/>
                </a:tc>
                <a:tc>
                  <a:txBody>
                    <a:bodyPr/>
                    <a:lstStyle/>
                    <a:p>
                      <a:pPr algn="l" rtl="0">
                        <a:lnSpc>
                          <a:spcPct val="115000"/>
                        </a:lnSpc>
                        <a:spcAft>
                          <a:spcPts val="0"/>
                        </a:spcAft>
                      </a:pPr>
                      <a:r>
                        <a:rPr lang="en-US" sz="1100">
                          <a:effectLst/>
                        </a:rPr>
                        <a:t> </a:t>
                      </a:r>
                      <a:endParaRPr lang="en-US" sz="1100">
                        <a:effectLst/>
                        <a:latin typeface="Calibri"/>
                        <a:ea typeface="Calibri"/>
                        <a:cs typeface="Arial"/>
                      </a:endParaRPr>
                    </a:p>
                  </a:txBody>
                  <a:tcPr marL="68580" marR="68580" marT="0" marB="0" anchor="b"/>
                </a:tc>
                <a:tc>
                  <a:txBody>
                    <a:bodyPr/>
                    <a:lstStyle/>
                    <a:p>
                      <a:pPr algn="l" rtl="0">
                        <a:lnSpc>
                          <a:spcPct val="115000"/>
                        </a:lnSpc>
                        <a:spcAft>
                          <a:spcPts val="0"/>
                        </a:spcAft>
                      </a:pPr>
                      <a:r>
                        <a:rPr lang="en-US" sz="1100">
                          <a:effectLst/>
                        </a:rPr>
                        <a:t> </a:t>
                      </a:r>
                      <a:endParaRPr lang="en-US" sz="1100">
                        <a:effectLst/>
                        <a:latin typeface="Calibri"/>
                        <a:ea typeface="Calibri"/>
                        <a:cs typeface="Arial"/>
                      </a:endParaRPr>
                    </a:p>
                  </a:txBody>
                  <a:tcPr marL="68580" marR="68580" marT="0" marB="0" anchor="b"/>
                </a:tc>
                <a:tc>
                  <a:txBody>
                    <a:bodyPr/>
                    <a:lstStyle/>
                    <a:p>
                      <a:pPr algn="r" rtl="0">
                        <a:lnSpc>
                          <a:spcPct val="115000"/>
                        </a:lnSpc>
                        <a:spcAft>
                          <a:spcPts val="0"/>
                        </a:spcAft>
                      </a:pPr>
                      <a:r>
                        <a:rPr lang="en-US" sz="1100">
                          <a:effectLst/>
                        </a:rPr>
                        <a:t>1,500</a:t>
                      </a:r>
                      <a:endParaRPr lang="en-US" sz="1100">
                        <a:effectLst/>
                        <a:latin typeface="Calibri"/>
                        <a:ea typeface="Calibri"/>
                        <a:cs typeface="Arial"/>
                      </a:endParaRPr>
                    </a:p>
                  </a:txBody>
                  <a:tcPr marL="68580" marR="68580" marT="0" marB="0" anchor="b"/>
                </a:tc>
                <a:tc>
                  <a:txBody>
                    <a:bodyPr/>
                    <a:lstStyle/>
                    <a:p>
                      <a:pPr algn="l" rtl="0">
                        <a:lnSpc>
                          <a:spcPct val="115000"/>
                        </a:lnSpc>
                        <a:spcAft>
                          <a:spcPts val="0"/>
                        </a:spcAft>
                      </a:pPr>
                      <a:r>
                        <a:rPr lang="en-US" sz="1100">
                          <a:effectLst/>
                        </a:rPr>
                        <a:t>$</a:t>
                      </a:r>
                      <a:endParaRPr lang="en-US" sz="1100">
                        <a:effectLst/>
                        <a:latin typeface="Calibri"/>
                        <a:ea typeface="Calibri"/>
                        <a:cs typeface="Arial"/>
                      </a:endParaRPr>
                    </a:p>
                  </a:txBody>
                  <a:tcPr marL="68580" marR="68580" marT="0" marB="0" anchor="b"/>
                </a:tc>
              </a:tr>
              <a:tr h="1865792">
                <a:tc>
                  <a:txBody>
                    <a:bodyPr/>
                    <a:lstStyle/>
                    <a:p>
                      <a:pPr algn="r" rtl="1">
                        <a:lnSpc>
                          <a:spcPct val="115000"/>
                        </a:lnSpc>
                        <a:spcAft>
                          <a:spcPts val="0"/>
                        </a:spcAft>
                      </a:pPr>
                      <a:r>
                        <a:rPr lang="he-IL" sz="1100">
                          <a:effectLst/>
                        </a:rPr>
                        <a:t>אגרת נמל מוצהרת</a:t>
                      </a:r>
                      <a:endParaRPr lang="en-US" sz="1100">
                        <a:effectLst/>
                        <a:latin typeface="Calibri"/>
                        <a:ea typeface="Calibri"/>
                        <a:cs typeface="Arial"/>
                      </a:endParaRPr>
                    </a:p>
                  </a:txBody>
                  <a:tcPr marL="68580" marR="68580" marT="0" marB="0" anchor="b"/>
                </a:tc>
                <a:tc>
                  <a:txBody>
                    <a:bodyPr/>
                    <a:lstStyle/>
                    <a:p>
                      <a:pPr algn="l" rtl="0">
                        <a:lnSpc>
                          <a:spcPct val="115000"/>
                        </a:lnSpc>
                        <a:spcAft>
                          <a:spcPts val="0"/>
                        </a:spcAft>
                      </a:pPr>
                      <a:endParaRPr lang="en-US" sz="1100" dirty="0">
                        <a:effectLst/>
                        <a:latin typeface="Calibri"/>
                        <a:ea typeface="Calibri"/>
                        <a:cs typeface="Arial"/>
                      </a:endParaRPr>
                    </a:p>
                  </a:txBody>
                  <a:tcPr marL="68580" marR="68580" marT="0" marB="0" anchor="b"/>
                </a:tc>
                <a:tc>
                  <a:txBody>
                    <a:bodyPr/>
                    <a:lstStyle/>
                    <a:p>
                      <a:pPr algn="l" rtl="0">
                        <a:lnSpc>
                          <a:spcPct val="115000"/>
                        </a:lnSpc>
                        <a:spcAft>
                          <a:spcPts val="0"/>
                        </a:spcAft>
                      </a:pPr>
                      <a:r>
                        <a:rPr lang="en-US" sz="1100" dirty="0">
                          <a:effectLst/>
                        </a:rPr>
                        <a:t> </a:t>
                      </a:r>
                      <a:endParaRPr lang="en-US" sz="1100" dirty="0">
                        <a:effectLst/>
                        <a:latin typeface="Calibri"/>
                        <a:ea typeface="Calibri"/>
                        <a:cs typeface="Arial"/>
                      </a:endParaRPr>
                    </a:p>
                  </a:txBody>
                  <a:tcPr marL="68580" marR="68580" marT="0" marB="0" anchor="b"/>
                </a:tc>
                <a:tc>
                  <a:txBody>
                    <a:bodyPr/>
                    <a:lstStyle/>
                    <a:p>
                      <a:pPr algn="l" rtl="0">
                        <a:lnSpc>
                          <a:spcPct val="115000"/>
                        </a:lnSpc>
                        <a:spcAft>
                          <a:spcPts val="0"/>
                        </a:spcAft>
                      </a:pPr>
                      <a:r>
                        <a:rPr lang="en-US" sz="1100">
                          <a:effectLst/>
                        </a:rPr>
                        <a:t> </a:t>
                      </a:r>
                      <a:endParaRPr lang="en-US" sz="1100">
                        <a:effectLst/>
                        <a:latin typeface="Calibri"/>
                        <a:ea typeface="Calibri"/>
                        <a:cs typeface="Arial"/>
                      </a:endParaRPr>
                    </a:p>
                  </a:txBody>
                  <a:tcPr marL="68580" marR="68580" marT="0" marB="0" anchor="b"/>
                </a:tc>
                <a:tc>
                  <a:txBody>
                    <a:bodyPr/>
                    <a:lstStyle/>
                    <a:p>
                      <a:pPr algn="r" rtl="0">
                        <a:lnSpc>
                          <a:spcPct val="115000"/>
                        </a:lnSpc>
                        <a:spcAft>
                          <a:spcPts val="0"/>
                        </a:spcAft>
                      </a:pPr>
                      <a:r>
                        <a:rPr lang="en-US" sz="1100">
                          <a:effectLst/>
                        </a:rPr>
                        <a:t>600</a:t>
                      </a:r>
                      <a:endParaRPr lang="en-US" sz="1100">
                        <a:effectLst/>
                        <a:latin typeface="Calibri"/>
                        <a:ea typeface="Calibri"/>
                        <a:cs typeface="Arial"/>
                      </a:endParaRPr>
                    </a:p>
                  </a:txBody>
                  <a:tcPr marL="68580" marR="68580" marT="0" marB="0" anchor="b"/>
                </a:tc>
                <a:tc>
                  <a:txBody>
                    <a:bodyPr/>
                    <a:lstStyle/>
                    <a:p>
                      <a:pPr algn="l" rtl="1">
                        <a:lnSpc>
                          <a:spcPct val="115000"/>
                        </a:lnSpc>
                        <a:spcAft>
                          <a:spcPts val="0"/>
                        </a:spcAft>
                      </a:pPr>
                      <a:r>
                        <a:rPr lang="he-IL" sz="1100" dirty="0">
                          <a:effectLst/>
                        </a:rPr>
                        <a:t>₪</a:t>
                      </a:r>
                      <a:endParaRPr lang="en-US" sz="1100" dirty="0">
                        <a:effectLst/>
                        <a:latin typeface="Calibri"/>
                        <a:ea typeface="Calibri"/>
                        <a:cs typeface="Arial"/>
                      </a:endParaRPr>
                    </a:p>
                  </a:txBody>
                  <a:tcPr marL="68580" marR="68580" marT="0" marB="0" anchor="b"/>
                </a:tc>
              </a:tr>
            </a:tbl>
          </a:graphicData>
        </a:graphic>
      </p:graphicFrame>
    </p:spTree>
    <p:extLst>
      <p:ext uri="{BB962C8B-B14F-4D97-AF65-F5344CB8AC3E}">
        <p14:creationId xmlns:p14="http://schemas.microsoft.com/office/powerpoint/2010/main" val="114335674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ctrTitle"/>
          </p:nvPr>
        </p:nvSpPr>
        <p:spPr>
          <a:xfrm>
            <a:off x="6534" y="7150"/>
            <a:ext cx="8741929" cy="901570"/>
          </a:xfrm>
        </p:spPr>
        <p:txBody>
          <a:bodyPr>
            <a:noAutofit/>
          </a:bodyPr>
          <a:lstStyle/>
          <a:p>
            <a:pPr algn="ctr"/>
            <a:r>
              <a:rPr lang="he-IL" sz="4400" dirty="0" smtClean="0"/>
              <a:t>התאמות והפחתות ברמת הסחורה</a:t>
            </a:r>
            <a:endParaRPr lang="he-IL" sz="4400" dirty="0"/>
          </a:p>
        </p:txBody>
      </p:sp>
      <p:pic>
        <p:nvPicPr>
          <p:cNvPr id="2052" name="Picture 4" descr="imag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16416" y="117475"/>
            <a:ext cx="67945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3" name="טבלה 2"/>
          <p:cNvGraphicFramePr>
            <a:graphicFrameLocks noGrp="1"/>
          </p:cNvGraphicFramePr>
          <p:nvPr>
            <p:extLst>
              <p:ext uri="{D42A27DB-BD31-4B8C-83A1-F6EECF244321}">
                <p14:modId xmlns:p14="http://schemas.microsoft.com/office/powerpoint/2010/main" val="1431471681"/>
              </p:ext>
            </p:extLst>
          </p:nvPr>
        </p:nvGraphicFramePr>
        <p:xfrm>
          <a:off x="611561" y="1628800"/>
          <a:ext cx="8253821" cy="4608513"/>
        </p:xfrm>
        <a:graphic>
          <a:graphicData uri="http://schemas.openxmlformats.org/drawingml/2006/table">
            <a:tbl>
              <a:tblPr rtl="1" firstRow="1" firstCol="1" bandRow="1">
                <a:tableStyleId>{5C22544A-7EE6-4342-B048-85BDC9FD1C3A}</a:tableStyleId>
              </a:tblPr>
              <a:tblGrid>
                <a:gridCol w="1146060"/>
                <a:gridCol w="1645711"/>
                <a:gridCol w="1645711"/>
                <a:gridCol w="2057965"/>
                <a:gridCol w="959724"/>
                <a:gridCol w="798650"/>
              </a:tblGrid>
              <a:tr h="735069">
                <a:tc>
                  <a:txBody>
                    <a:bodyPr/>
                    <a:lstStyle/>
                    <a:p>
                      <a:pPr algn="r" rtl="1">
                        <a:lnSpc>
                          <a:spcPct val="115000"/>
                        </a:lnSpc>
                        <a:spcAft>
                          <a:spcPts val="0"/>
                        </a:spcAft>
                      </a:pPr>
                      <a:r>
                        <a:rPr lang="he-IL" sz="1100" dirty="0">
                          <a:effectLst/>
                        </a:rPr>
                        <a:t>חשבון מס'</a:t>
                      </a:r>
                      <a:endParaRPr lang="en-US" sz="1100" dirty="0">
                        <a:effectLst/>
                        <a:latin typeface="Calibri"/>
                        <a:ea typeface="Calibri"/>
                        <a:cs typeface="Arial"/>
                      </a:endParaRPr>
                    </a:p>
                  </a:txBody>
                  <a:tcPr marL="68580" marR="68580" marT="0" marB="0" anchor="b"/>
                </a:tc>
                <a:tc>
                  <a:txBody>
                    <a:bodyPr/>
                    <a:lstStyle/>
                    <a:p>
                      <a:pPr algn="r" rtl="0">
                        <a:lnSpc>
                          <a:spcPct val="115000"/>
                        </a:lnSpc>
                        <a:spcAft>
                          <a:spcPts val="0"/>
                        </a:spcAft>
                      </a:pPr>
                      <a:r>
                        <a:rPr lang="en-US" sz="1100">
                          <a:effectLst/>
                        </a:rPr>
                        <a:t>2</a:t>
                      </a:r>
                      <a:endParaRPr lang="en-US" sz="1100">
                        <a:effectLst/>
                        <a:latin typeface="Calibri"/>
                        <a:ea typeface="Calibri"/>
                        <a:cs typeface="Arial"/>
                      </a:endParaRPr>
                    </a:p>
                  </a:txBody>
                  <a:tcPr marL="68580" marR="68580" marT="0" marB="0" anchor="b"/>
                </a:tc>
                <a:tc>
                  <a:txBody>
                    <a:bodyPr/>
                    <a:lstStyle/>
                    <a:p>
                      <a:pPr algn="l" rtl="0">
                        <a:lnSpc>
                          <a:spcPct val="115000"/>
                        </a:lnSpc>
                        <a:spcAft>
                          <a:spcPts val="0"/>
                        </a:spcAft>
                      </a:pPr>
                      <a:r>
                        <a:rPr lang="en-US" sz="1100" dirty="0">
                          <a:effectLst/>
                        </a:rPr>
                        <a:t> </a:t>
                      </a:r>
                      <a:endParaRPr lang="en-US" sz="1100" dirty="0">
                        <a:effectLst/>
                        <a:latin typeface="Calibri"/>
                        <a:ea typeface="Calibri"/>
                        <a:cs typeface="Arial"/>
                      </a:endParaRPr>
                    </a:p>
                  </a:txBody>
                  <a:tcPr marL="68580" marR="68580" marT="0" marB="0" anchor="b"/>
                </a:tc>
                <a:tc>
                  <a:txBody>
                    <a:bodyPr/>
                    <a:lstStyle/>
                    <a:p>
                      <a:pPr algn="l" rtl="0">
                        <a:lnSpc>
                          <a:spcPct val="115000"/>
                        </a:lnSpc>
                        <a:spcAft>
                          <a:spcPts val="0"/>
                        </a:spcAft>
                      </a:pPr>
                      <a:r>
                        <a:rPr lang="en-US" sz="1100">
                          <a:effectLst/>
                        </a:rPr>
                        <a:t> </a:t>
                      </a:r>
                      <a:endParaRPr lang="en-US" sz="1100">
                        <a:effectLst/>
                        <a:latin typeface="Calibri"/>
                        <a:ea typeface="Calibri"/>
                        <a:cs typeface="Arial"/>
                      </a:endParaRPr>
                    </a:p>
                  </a:txBody>
                  <a:tcPr marL="68580" marR="68580" marT="0" marB="0" anchor="b"/>
                </a:tc>
                <a:tc>
                  <a:txBody>
                    <a:bodyPr/>
                    <a:lstStyle/>
                    <a:p>
                      <a:pPr algn="l" rtl="0">
                        <a:lnSpc>
                          <a:spcPct val="115000"/>
                        </a:lnSpc>
                        <a:spcAft>
                          <a:spcPts val="0"/>
                        </a:spcAft>
                      </a:pPr>
                      <a:r>
                        <a:rPr lang="en-US" sz="1100">
                          <a:effectLst/>
                        </a:rPr>
                        <a:t> </a:t>
                      </a:r>
                      <a:endParaRPr lang="en-US" sz="1100">
                        <a:effectLst/>
                        <a:latin typeface="Calibri"/>
                        <a:ea typeface="Calibri"/>
                        <a:cs typeface="Arial"/>
                      </a:endParaRPr>
                    </a:p>
                  </a:txBody>
                  <a:tcPr marL="68580" marR="68580" marT="0" marB="0" anchor="b"/>
                </a:tc>
                <a:tc>
                  <a:txBody>
                    <a:bodyPr/>
                    <a:lstStyle/>
                    <a:p>
                      <a:pPr algn="l" rtl="0">
                        <a:lnSpc>
                          <a:spcPct val="115000"/>
                        </a:lnSpc>
                        <a:spcAft>
                          <a:spcPts val="0"/>
                        </a:spcAft>
                      </a:pPr>
                      <a:r>
                        <a:rPr lang="en-US" sz="1100">
                          <a:effectLst/>
                        </a:rPr>
                        <a:t> </a:t>
                      </a:r>
                      <a:endParaRPr lang="en-US" sz="1100">
                        <a:effectLst/>
                        <a:latin typeface="Calibri"/>
                        <a:ea typeface="Calibri"/>
                        <a:cs typeface="Arial"/>
                      </a:endParaRPr>
                    </a:p>
                  </a:txBody>
                  <a:tcPr marL="68580" marR="68580" marT="0" marB="0" anchor="b"/>
                </a:tc>
              </a:tr>
              <a:tr h="497059">
                <a:tc>
                  <a:txBody>
                    <a:bodyPr/>
                    <a:lstStyle/>
                    <a:p>
                      <a:pPr algn="r" rtl="1">
                        <a:lnSpc>
                          <a:spcPct val="115000"/>
                        </a:lnSpc>
                        <a:spcAft>
                          <a:spcPts val="0"/>
                        </a:spcAft>
                      </a:pPr>
                      <a:r>
                        <a:rPr lang="he-IL" sz="1100">
                          <a:effectLst/>
                        </a:rPr>
                        <a:t>סחורות</a:t>
                      </a:r>
                      <a:endParaRPr lang="en-US" sz="1100">
                        <a:effectLst/>
                        <a:latin typeface="Calibri"/>
                        <a:ea typeface="Calibri"/>
                        <a:cs typeface="Arial"/>
                      </a:endParaRPr>
                    </a:p>
                  </a:txBody>
                  <a:tcPr marL="68580" marR="68580" marT="0" marB="0" anchor="b"/>
                </a:tc>
                <a:tc>
                  <a:txBody>
                    <a:bodyPr/>
                    <a:lstStyle/>
                    <a:p>
                      <a:pPr algn="r" rtl="1">
                        <a:lnSpc>
                          <a:spcPct val="115000"/>
                        </a:lnSpc>
                        <a:spcAft>
                          <a:spcPts val="0"/>
                        </a:spcAft>
                      </a:pPr>
                      <a:r>
                        <a:rPr lang="he-IL" sz="1100">
                          <a:effectLst/>
                        </a:rPr>
                        <a:t>סיווג</a:t>
                      </a:r>
                      <a:endParaRPr lang="en-US" sz="1100">
                        <a:effectLst/>
                        <a:latin typeface="Calibri"/>
                        <a:ea typeface="Calibri"/>
                        <a:cs typeface="Arial"/>
                      </a:endParaRPr>
                    </a:p>
                  </a:txBody>
                  <a:tcPr marL="68580" marR="68580" marT="0" marB="0" anchor="b"/>
                </a:tc>
                <a:tc>
                  <a:txBody>
                    <a:bodyPr/>
                    <a:lstStyle/>
                    <a:p>
                      <a:pPr algn="r" rtl="1">
                        <a:lnSpc>
                          <a:spcPct val="115000"/>
                        </a:lnSpc>
                        <a:spcAft>
                          <a:spcPts val="0"/>
                        </a:spcAft>
                      </a:pPr>
                      <a:r>
                        <a:rPr lang="he-IL" sz="1100">
                          <a:effectLst/>
                        </a:rPr>
                        <a:t>כמות בחשבון</a:t>
                      </a:r>
                      <a:endParaRPr lang="en-US" sz="1100">
                        <a:effectLst/>
                        <a:latin typeface="Calibri"/>
                        <a:ea typeface="Calibri"/>
                        <a:cs typeface="Arial"/>
                      </a:endParaRPr>
                    </a:p>
                  </a:txBody>
                  <a:tcPr marL="68580" marR="68580" marT="0" marB="0" anchor="b"/>
                </a:tc>
                <a:tc>
                  <a:txBody>
                    <a:bodyPr/>
                    <a:lstStyle/>
                    <a:p>
                      <a:pPr algn="r" rtl="1">
                        <a:lnSpc>
                          <a:spcPct val="115000"/>
                        </a:lnSpc>
                        <a:spcAft>
                          <a:spcPts val="0"/>
                        </a:spcAft>
                      </a:pPr>
                      <a:r>
                        <a:rPr lang="he-IL" sz="1100">
                          <a:effectLst/>
                        </a:rPr>
                        <a:t>כמות לפי יחידה סטטיסטית</a:t>
                      </a:r>
                      <a:endParaRPr lang="en-US" sz="1100">
                        <a:effectLst/>
                        <a:latin typeface="Calibri"/>
                        <a:ea typeface="Calibri"/>
                        <a:cs typeface="Arial"/>
                      </a:endParaRPr>
                    </a:p>
                  </a:txBody>
                  <a:tcPr marL="68580" marR="68580" marT="0" marB="0" anchor="b"/>
                </a:tc>
                <a:tc>
                  <a:txBody>
                    <a:bodyPr/>
                    <a:lstStyle/>
                    <a:p>
                      <a:pPr algn="r" rtl="1">
                        <a:lnSpc>
                          <a:spcPct val="115000"/>
                        </a:lnSpc>
                        <a:spcAft>
                          <a:spcPts val="0"/>
                        </a:spcAft>
                      </a:pPr>
                      <a:r>
                        <a:rPr lang="he-IL" sz="1100">
                          <a:effectLst/>
                        </a:rPr>
                        <a:t>סה"כ</a:t>
                      </a:r>
                      <a:endParaRPr lang="en-US" sz="1100">
                        <a:effectLst/>
                        <a:latin typeface="Calibri"/>
                        <a:ea typeface="Calibri"/>
                        <a:cs typeface="Arial"/>
                      </a:endParaRPr>
                    </a:p>
                  </a:txBody>
                  <a:tcPr marL="68580" marR="68580" marT="0" marB="0" anchor="b"/>
                </a:tc>
                <a:tc>
                  <a:txBody>
                    <a:bodyPr/>
                    <a:lstStyle/>
                    <a:p>
                      <a:pPr algn="r" rtl="1">
                        <a:lnSpc>
                          <a:spcPct val="115000"/>
                        </a:lnSpc>
                        <a:spcAft>
                          <a:spcPts val="0"/>
                        </a:spcAft>
                      </a:pPr>
                      <a:r>
                        <a:rPr lang="he-IL" sz="1100" dirty="0">
                          <a:effectLst/>
                        </a:rPr>
                        <a:t>מטבע</a:t>
                      </a:r>
                      <a:endParaRPr lang="en-US" sz="1100" dirty="0">
                        <a:effectLst/>
                        <a:latin typeface="Calibri"/>
                        <a:ea typeface="Calibri"/>
                        <a:cs typeface="Arial"/>
                      </a:endParaRPr>
                    </a:p>
                  </a:txBody>
                  <a:tcPr marL="68580" marR="68580" marT="0" marB="0" anchor="b"/>
                </a:tc>
              </a:tr>
              <a:tr h="383939">
                <a:tc>
                  <a:txBody>
                    <a:bodyPr/>
                    <a:lstStyle/>
                    <a:p>
                      <a:pPr algn="l" rtl="0">
                        <a:lnSpc>
                          <a:spcPct val="115000"/>
                        </a:lnSpc>
                        <a:spcAft>
                          <a:spcPts val="0"/>
                        </a:spcAft>
                      </a:pPr>
                      <a:r>
                        <a:rPr lang="en-US" sz="1100">
                          <a:effectLst/>
                        </a:rPr>
                        <a:t> </a:t>
                      </a:r>
                      <a:endParaRPr lang="en-US" sz="1100">
                        <a:effectLst/>
                        <a:latin typeface="Calibri"/>
                        <a:ea typeface="Calibri"/>
                        <a:cs typeface="Arial"/>
                      </a:endParaRPr>
                    </a:p>
                  </a:txBody>
                  <a:tcPr marL="68580" marR="68580" marT="0" marB="0" anchor="b"/>
                </a:tc>
                <a:tc>
                  <a:txBody>
                    <a:bodyPr/>
                    <a:lstStyle/>
                    <a:p>
                      <a:pPr algn="l" rtl="0">
                        <a:lnSpc>
                          <a:spcPct val="115000"/>
                        </a:lnSpc>
                        <a:spcAft>
                          <a:spcPts val="0"/>
                        </a:spcAft>
                      </a:pPr>
                      <a:r>
                        <a:rPr lang="en-US" sz="1100">
                          <a:effectLst/>
                        </a:rPr>
                        <a:t> </a:t>
                      </a:r>
                      <a:endParaRPr lang="en-US" sz="1100">
                        <a:effectLst/>
                        <a:latin typeface="Calibri"/>
                        <a:ea typeface="Calibri"/>
                        <a:cs typeface="Arial"/>
                      </a:endParaRPr>
                    </a:p>
                  </a:txBody>
                  <a:tcPr marL="68580" marR="68580" marT="0" marB="0" anchor="b"/>
                </a:tc>
                <a:tc>
                  <a:txBody>
                    <a:bodyPr/>
                    <a:lstStyle/>
                    <a:p>
                      <a:pPr algn="l" rtl="0">
                        <a:lnSpc>
                          <a:spcPct val="115000"/>
                        </a:lnSpc>
                        <a:spcAft>
                          <a:spcPts val="0"/>
                        </a:spcAft>
                      </a:pPr>
                      <a:r>
                        <a:rPr lang="en-US" sz="1100">
                          <a:effectLst/>
                        </a:rPr>
                        <a:t>UnitsQuantity</a:t>
                      </a:r>
                      <a:endParaRPr lang="en-US" sz="1100">
                        <a:effectLst/>
                        <a:latin typeface="Calibri"/>
                        <a:ea typeface="Calibri"/>
                        <a:cs typeface="Arial"/>
                      </a:endParaRPr>
                    </a:p>
                  </a:txBody>
                  <a:tcPr marL="68580" marR="68580" marT="0" marB="0" anchor="b"/>
                </a:tc>
                <a:tc>
                  <a:txBody>
                    <a:bodyPr/>
                    <a:lstStyle/>
                    <a:p>
                      <a:pPr algn="l" rtl="0">
                        <a:lnSpc>
                          <a:spcPct val="115000"/>
                        </a:lnSpc>
                        <a:spcAft>
                          <a:spcPts val="0"/>
                        </a:spcAft>
                      </a:pPr>
                      <a:r>
                        <a:rPr lang="en-US" sz="1100">
                          <a:effectLst/>
                        </a:rPr>
                        <a:t>StatisticalQuantity</a:t>
                      </a:r>
                      <a:endParaRPr lang="en-US" sz="1100">
                        <a:effectLst/>
                        <a:latin typeface="Calibri"/>
                        <a:ea typeface="Calibri"/>
                        <a:cs typeface="Arial"/>
                      </a:endParaRPr>
                    </a:p>
                  </a:txBody>
                  <a:tcPr marL="68580" marR="68580" marT="0" marB="0" anchor="b"/>
                </a:tc>
                <a:tc>
                  <a:txBody>
                    <a:bodyPr/>
                    <a:lstStyle/>
                    <a:p>
                      <a:pPr algn="l" rtl="0">
                        <a:lnSpc>
                          <a:spcPct val="115000"/>
                        </a:lnSpc>
                        <a:spcAft>
                          <a:spcPts val="0"/>
                        </a:spcAft>
                      </a:pPr>
                      <a:r>
                        <a:rPr lang="en-US" sz="1100">
                          <a:effectLst/>
                        </a:rPr>
                        <a:t> </a:t>
                      </a:r>
                      <a:endParaRPr lang="en-US" sz="1100">
                        <a:effectLst/>
                        <a:latin typeface="Calibri"/>
                        <a:ea typeface="Calibri"/>
                        <a:cs typeface="Arial"/>
                      </a:endParaRPr>
                    </a:p>
                  </a:txBody>
                  <a:tcPr marL="68580" marR="68580" marT="0" marB="0" anchor="b"/>
                </a:tc>
                <a:tc>
                  <a:txBody>
                    <a:bodyPr/>
                    <a:lstStyle/>
                    <a:p>
                      <a:pPr algn="l" rtl="0">
                        <a:lnSpc>
                          <a:spcPct val="115000"/>
                        </a:lnSpc>
                        <a:spcAft>
                          <a:spcPts val="0"/>
                        </a:spcAft>
                      </a:pPr>
                      <a:r>
                        <a:rPr lang="en-US" sz="1100" dirty="0">
                          <a:effectLst/>
                        </a:rPr>
                        <a:t> </a:t>
                      </a:r>
                      <a:endParaRPr lang="en-US" sz="1100" dirty="0">
                        <a:effectLst/>
                        <a:latin typeface="Calibri"/>
                        <a:ea typeface="Calibri"/>
                        <a:cs typeface="Arial"/>
                      </a:endParaRPr>
                    </a:p>
                  </a:txBody>
                  <a:tcPr marL="68580" marR="68580" marT="0" marB="0" anchor="b"/>
                </a:tc>
              </a:tr>
              <a:tr h="256340">
                <a:tc>
                  <a:txBody>
                    <a:bodyPr/>
                    <a:lstStyle/>
                    <a:p>
                      <a:pPr algn="r" rtl="0">
                        <a:lnSpc>
                          <a:spcPct val="115000"/>
                        </a:lnSpc>
                        <a:spcAft>
                          <a:spcPts val="0"/>
                        </a:spcAft>
                      </a:pPr>
                      <a:r>
                        <a:rPr lang="en-US" sz="1100">
                          <a:effectLst/>
                        </a:rPr>
                        <a:t>1</a:t>
                      </a:r>
                      <a:endParaRPr lang="en-US" sz="1100">
                        <a:effectLst/>
                        <a:latin typeface="Calibri"/>
                        <a:ea typeface="Calibri"/>
                        <a:cs typeface="Arial"/>
                      </a:endParaRPr>
                    </a:p>
                  </a:txBody>
                  <a:tcPr marL="68580" marR="68580" marT="0" marB="0" anchor="b"/>
                </a:tc>
                <a:tc>
                  <a:txBody>
                    <a:bodyPr/>
                    <a:lstStyle/>
                    <a:p>
                      <a:pPr algn="l" rtl="0">
                        <a:lnSpc>
                          <a:spcPct val="115000"/>
                        </a:lnSpc>
                        <a:spcAft>
                          <a:spcPts val="0"/>
                        </a:spcAft>
                      </a:pPr>
                      <a:r>
                        <a:rPr lang="en-US" sz="1100">
                          <a:effectLst/>
                        </a:rPr>
                        <a:t>111111111111</a:t>
                      </a:r>
                      <a:endParaRPr lang="en-US" sz="1100">
                        <a:effectLst/>
                        <a:latin typeface="Calibri"/>
                        <a:ea typeface="Calibri"/>
                        <a:cs typeface="Arial"/>
                      </a:endParaRPr>
                    </a:p>
                  </a:txBody>
                  <a:tcPr marL="68580" marR="68580" marT="0" marB="0" anchor="b"/>
                </a:tc>
                <a:tc>
                  <a:txBody>
                    <a:bodyPr/>
                    <a:lstStyle/>
                    <a:p>
                      <a:pPr algn="r" rtl="0">
                        <a:lnSpc>
                          <a:spcPct val="115000"/>
                        </a:lnSpc>
                        <a:spcAft>
                          <a:spcPts val="0"/>
                        </a:spcAft>
                      </a:pPr>
                      <a:r>
                        <a:rPr lang="en-US" sz="1100">
                          <a:effectLst/>
                        </a:rPr>
                        <a:t>50</a:t>
                      </a:r>
                      <a:endParaRPr lang="en-US" sz="1100">
                        <a:effectLst/>
                        <a:latin typeface="Calibri"/>
                        <a:ea typeface="Calibri"/>
                        <a:cs typeface="Arial"/>
                      </a:endParaRPr>
                    </a:p>
                  </a:txBody>
                  <a:tcPr marL="68580" marR="68580" marT="0" marB="0" anchor="b"/>
                </a:tc>
                <a:tc>
                  <a:txBody>
                    <a:bodyPr/>
                    <a:lstStyle/>
                    <a:p>
                      <a:pPr algn="r" rtl="0">
                        <a:lnSpc>
                          <a:spcPct val="115000"/>
                        </a:lnSpc>
                        <a:spcAft>
                          <a:spcPts val="0"/>
                        </a:spcAft>
                      </a:pPr>
                      <a:r>
                        <a:rPr lang="en-US" sz="1100">
                          <a:effectLst/>
                        </a:rPr>
                        <a:t>200</a:t>
                      </a:r>
                      <a:endParaRPr lang="en-US" sz="1100">
                        <a:effectLst/>
                        <a:latin typeface="Calibri"/>
                        <a:ea typeface="Calibri"/>
                        <a:cs typeface="Arial"/>
                      </a:endParaRPr>
                    </a:p>
                  </a:txBody>
                  <a:tcPr marL="68580" marR="68580" marT="0" marB="0" anchor="b"/>
                </a:tc>
                <a:tc>
                  <a:txBody>
                    <a:bodyPr/>
                    <a:lstStyle/>
                    <a:p>
                      <a:pPr algn="r" rtl="0">
                        <a:lnSpc>
                          <a:spcPct val="115000"/>
                        </a:lnSpc>
                        <a:spcAft>
                          <a:spcPts val="0"/>
                        </a:spcAft>
                      </a:pPr>
                      <a:r>
                        <a:rPr lang="en-US" sz="1100">
                          <a:effectLst/>
                        </a:rPr>
                        <a:t>65,482</a:t>
                      </a:r>
                      <a:endParaRPr lang="en-US" sz="1100">
                        <a:effectLst/>
                        <a:latin typeface="Calibri"/>
                        <a:ea typeface="Calibri"/>
                        <a:cs typeface="Arial"/>
                      </a:endParaRPr>
                    </a:p>
                  </a:txBody>
                  <a:tcPr marL="68580" marR="68580" marT="0" marB="0" anchor="b"/>
                </a:tc>
                <a:tc>
                  <a:txBody>
                    <a:bodyPr/>
                    <a:lstStyle/>
                    <a:p>
                      <a:pPr algn="l" rtl="0">
                        <a:lnSpc>
                          <a:spcPct val="115000"/>
                        </a:lnSpc>
                        <a:spcAft>
                          <a:spcPts val="0"/>
                        </a:spcAft>
                      </a:pPr>
                      <a:r>
                        <a:rPr lang="en-US" sz="1100">
                          <a:effectLst/>
                        </a:rPr>
                        <a:t>£</a:t>
                      </a:r>
                      <a:endParaRPr lang="en-US" sz="1100">
                        <a:effectLst/>
                        <a:latin typeface="Calibri"/>
                        <a:ea typeface="Calibri"/>
                        <a:cs typeface="Arial"/>
                      </a:endParaRPr>
                    </a:p>
                  </a:txBody>
                  <a:tcPr marL="68580" marR="68580" marT="0" marB="0" anchor="b"/>
                </a:tc>
              </a:tr>
              <a:tr h="256340">
                <a:tc>
                  <a:txBody>
                    <a:bodyPr/>
                    <a:lstStyle/>
                    <a:p>
                      <a:pPr algn="r" rtl="0">
                        <a:lnSpc>
                          <a:spcPct val="115000"/>
                        </a:lnSpc>
                        <a:spcAft>
                          <a:spcPts val="0"/>
                        </a:spcAft>
                      </a:pPr>
                      <a:r>
                        <a:rPr lang="en-US" sz="1100">
                          <a:effectLst/>
                        </a:rPr>
                        <a:t>2</a:t>
                      </a:r>
                      <a:endParaRPr lang="en-US" sz="1100">
                        <a:effectLst/>
                        <a:latin typeface="Calibri"/>
                        <a:ea typeface="Calibri"/>
                        <a:cs typeface="Arial"/>
                      </a:endParaRPr>
                    </a:p>
                  </a:txBody>
                  <a:tcPr marL="68580" marR="68580" marT="0" marB="0" anchor="b"/>
                </a:tc>
                <a:tc>
                  <a:txBody>
                    <a:bodyPr/>
                    <a:lstStyle/>
                    <a:p>
                      <a:pPr algn="l" rtl="0">
                        <a:lnSpc>
                          <a:spcPct val="115000"/>
                        </a:lnSpc>
                        <a:spcAft>
                          <a:spcPts val="0"/>
                        </a:spcAft>
                      </a:pPr>
                      <a:r>
                        <a:rPr lang="en-US" sz="1100">
                          <a:effectLst/>
                        </a:rPr>
                        <a:t>111111111111</a:t>
                      </a:r>
                      <a:endParaRPr lang="en-US" sz="1100">
                        <a:effectLst/>
                        <a:latin typeface="Calibri"/>
                        <a:ea typeface="Calibri"/>
                        <a:cs typeface="Arial"/>
                      </a:endParaRPr>
                    </a:p>
                  </a:txBody>
                  <a:tcPr marL="68580" marR="68580" marT="0" marB="0" anchor="b"/>
                </a:tc>
                <a:tc>
                  <a:txBody>
                    <a:bodyPr/>
                    <a:lstStyle/>
                    <a:p>
                      <a:pPr algn="r" rtl="0">
                        <a:lnSpc>
                          <a:spcPct val="115000"/>
                        </a:lnSpc>
                        <a:spcAft>
                          <a:spcPts val="0"/>
                        </a:spcAft>
                      </a:pPr>
                      <a:r>
                        <a:rPr lang="en-US" sz="1100">
                          <a:effectLst/>
                        </a:rPr>
                        <a:t>264</a:t>
                      </a:r>
                      <a:endParaRPr lang="en-US" sz="1100">
                        <a:effectLst/>
                        <a:latin typeface="Calibri"/>
                        <a:ea typeface="Calibri"/>
                        <a:cs typeface="Arial"/>
                      </a:endParaRPr>
                    </a:p>
                  </a:txBody>
                  <a:tcPr marL="68580" marR="68580" marT="0" marB="0" anchor="b"/>
                </a:tc>
                <a:tc>
                  <a:txBody>
                    <a:bodyPr/>
                    <a:lstStyle/>
                    <a:p>
                      <a:pPr algn="r" rtl="0">
                        <a:lnSpc>
                          <a:spcPct val="115000"/>
                        </a:lnSpc>
                        <a:spcAft>
                          <a:spcPts val="0"/>
                        </a:spcAft>
                      </a:pPr>
                      <a:r>
                        <a:rPr lang="en-US" sz="1100">
                          <a:effectLst/>
                        </a:rPr>
                        <a:t>1,056</a:t>
                      </a:r>
                      <a:endParaRPr lang="en-US" sz="1100">
                        <a:effectLst/>
                        <a:latin typeface="Calibri"/>
                        <a:ea typeface="Calibri"/>
                        <a:cs typeface="Arial"/>
                      </a:endParaRPr>
                    </a:p>
                  </a:txBody>
                  <a:tcPr marL="68580" marR="68580" marT="0" marB="0" anchor="b"/>
                </a:tc>
                <a:tc>
                  <a:txBody>
                    <a:bodyPr/>
                    <a:lstStyle/>
                    <a:p>
                      <a:pPr algn="r" rtl="0">
                        <a:lnSpc>
                          <a:spcPct val="115000"/>
                        </a:lnSpc>
                        <a:spcAft>
                          <a:spcPts val="0"/>
                        </a:spcAft>
                      </a:pPr>
                      <a:r>
                        <a:rPr lang="en-US" sz="1100">
                          <a:effectLst/>
                        </a:rPr>
                        <a:t>64,211</a:t>
                      </a:r>
                      <a:endParaRPr lang="en-US" sz="1100">
                        <a:effectLst/>
                        <a:latin typeface="Calibri"/>
                        <a:ea typeface="Calibri"/>
                        <a:cs typeface="Arial"/>
                      </a:endParaRPr>
                    </a:p>
                  </a:txBody>
                  <a:tcPr marL="68580" marR="68580" marT="0" marB="0" anchor="b"/>
                </a:tc>
                <a:tc>
                  <a:txBody>
                    <a:bodyPr/>
                    <a:lstStyle/>
                    <a:p>
                      <a:pPr algn="l" rtl="0">
                        <a:lnSpc>
                          <a:spcPct val="115000"/>
                        </a:lnSpc>
                        <a:spcAft>
                          <a:spcPts val="0"/>
                        </a:spcAft>
                      </a:pPr>
                      <a:r>
                        <a:rPr lang="en-US" sz="1100">
                          <a:effectLst/>
                        </a:rPr>
                        <a:t>£</a:t>
                      </a:r>
                      <a:endParaRPr lang="en-US" sz="1100">
                        <a:effectLst/>
                        <a:latin typeface="Calibri"/>
                        <a:ea typeface="Calibri"/>
                        <a:cs typeface="Arial"/>
                      </a:endParaRPr>
                    </a:p>
                  </a:txBody>
                  <a:tcPr marL="68580" marR="68580" marT="0" marB="0" anchor="b"/>
                </a:tc>
              </a:tr>
              <a:tr h="256340">
                <a:tc>
                  <a:txBody>
                    <a:bodyPr/>
                    <a:lstStyle/>
                    <a:p>
                      <a:pPr algn="r" rtl="0">
                        <a:lnSpc>
                          <a:spcPct val="115000"/>
                        </a:lnSpc>
                        <a:spcAft>
                          <a:spcPts val="0"/>
                        </a:spcAft>
                      </a:pPr>
                      <a:r>
                        <a:rPr lang="en-US" sz="1100">
                          <a:effectLst/>
                        </a:rPr>
                        <a:t>3</a:t>
                      </a:r>
                      <a:endParaRPr lang="en-US" sz="1100">
                        <a:effectLst/>
                        <a:latin typeface="Calibri"/>
                        <a:ea typeface="Calibri"/>
                        <a:cs typeface="Arial"/>
                      </a:endParaRPr>
                    </a:p>
                  </a:txBody>
                  <a:tcPr marL="68580" marR="68580" marT="0" marB="0" anchor="b"/>
                </a:tc>
                <a:tc>
                  <a:txBody>
                    <a:bodyPr/>
                    <a:lstStyle/>
                    <a:p>
                      <a:pPr algn="l" rtl="0">
                        <a:lnSpc>
                          <a:spcPct val="115000"/>
                        </a:lnSpc>
                        <a:spcAft>
                          <a:spcPts val="0"/>
                        </a:spcAft>
                      </a:pPr>
                      <a:r>
                        <a:rPr lang="en-US" sz="1100">
                          <a:effectLst/>
                        </a:rPr>
                        <a:t>222222222222</a:t>
                      </a:r>
                      <a:endParaRPr lang="en-US" sz="1100">
                        <a:effectLst/>
                        <a:latin typeface="Calibri"/>
                        <a:ea typeface="Calibri"/>
                        <a:cs typeface="Arial"/>
                      </a:endParaRPr>
                    </a:p>
                  </a:txBody>
                  <a:tcPr marL="68580" marR="68580" marT="0" marB="0" anchor="b"/>
                </a:tc>
                <a:tc>
                  <a:txBody>
                    <a:bodyPr/>
                    <a:lstStyle/>
                    <a:p>
                      <a:pPr algn="r" rtl="0">
                        <a:lnSpc>
                          <a:spcPct val="115000"/>
                        </a:lnSpc>
                        <a:spcAft>
                          <a:spcPts val="0"/>
                        </a:spcAft>
                      </a:pPr>
                      <a:r>
                        <a:rPr lang="en-US" sz="1100">
                          <a:effectLst/>
                        </a:rPr>
                        <a:t>100</a:t>
                      </a:r>
                      <a:endParaRPr lang="en-US" sz="1100">
                        <a:effectLst/>
                        <a:latin typeface="Calibri"/>
                        <a:ea typeface="Calibri"/>
                        <a:cs typeface="Arial"/>
                      </a:endParaRPr>
                    </a:p>
                  </a:txBody>
                  <a:tcPr marL="68580" marR="68580" marT="0" marB="0" anchor="b"/>
                </a:tc>
                <a:tc>
                  <a:txBody>
                    <a:bodyPr/>
                    <a:lstStyle/>
                    <a:p>
                      <a:pPr algn="r" rtl="0">
                        <a:lnSpc>
                          <a:spcPct val="115000"/>
                        </a:lnSpc>
                        <a:spcAft>
                          <a:spcPts val="0"/>
                        </a:spcAft>
                      </a:pPr>
                      <a:r>
                        <a:rPr lang="en-US" sz="1100">
                          <a:effectLst/>
                        </a:rPr>
                        <a:t>500</a:t>
                      </a:r>
                      <a:endParaRPr lang="en-US" sz="1100">
                        <a:effectLst/>
                        <a:latin typeface="Calibri"/>
                        <a:ea typeface="Calibri"/>
                        <a:cs typeface="Arial"/>
                      </a:endParaRPr>
                    </a:p>
                  </a:txBody>
                  <a:tcPr marL="68580" marR="68580" marT="0" marB="0" anchor="b"/>
                </a:tc>
                <a:tc>
                  <a:txBody>
                    <a:bodyPr/>
                    <a:lstStyle/>
                    <a:p>
                      <a:pPr algn="r" rtl="0">
                        <a:lnSpc>
                          <a:spcPct val="115000"/>
                        </a:lnSpc>
                        <a:spcAft>
                          <a:spcPts val="0"/>
                        </a:spcAft>
                      </a:pPr>
                      <a:r>
                        <a:rPr lang="en-US" sz="1100">
                          <a:effectLst/>
                        </a:rPr>
                        <a:t>12,102</a:t>
                      </a:r>
                      <a:endParaRPr lang="en-US" sz="1100">
                        <a:effectLst/>
                        <a:latin typeface="Calibri"/>
                        <a:ea typeface="Calibri"/>
                        <a:cs typeface="Arial"/>
                      </a:endParaRPr>
                    </a:p>
                  </a:txBody>
                  <a:tcPr marL="68580" marR="68580" marT="0" marB="0" anchor="b"/>
                </a:tc>
                <a:tc>
                  <a:txBody>
                    <a:bodyPr/>
                    <a:lstStyle/>
                    <a:p>
                      <a:pPr algn="l" rtl="0">
                        <a:lnSpc>
                          <a:spcPct val="115000"/>
                        </a:lnSpc>
                        <a:spcAft>
                          <a:spcPts val="0"/>
                        </a:spcAft>
                      </a:pPr>
                      <a:r>
                        <a:rPr lang="en-US" sz="1100">
                          <a:effectLst/>
                        </a:rPr>
                        <a:t>£</a:t>
                      </a:r>
                      <a:endParaRPr lang="en-US" sz="1100">
                        <a:effectLst/>
                        <a:latin typeface="Calibri"/>
                        <a:ea typeface="Calibri"/>
                        <a:cs typeface="Arial"/>
                      </a:endParaRPr>
                    </a:p>
                  </a:txBody>
                  <a:tcPr marL="68580" marR="68580" marT="0" marB="0" anchor="b"/>
                </a:tc>
              </a:tr>
              <a:tr h="256340">
                <a:tc>
                  <a:txBody>
                    <a:bodyPr/>
                    <a:lstStyle/>
                    <a:p>
                      <a:pPr algn="r" rtl="0">
                        <a:lnSpc>
                          <a:spcPct val="115000"/>
                        </a:lnSpc>
                        <a:spcAft>
                          <a:spcPts val="0"/>
                        </a:spcAft>
                      </a:pPr>
                      <a:r>
                        <a:rPr lang="en-US" sz="1100">
                          <a:effectLst/>
                        </a:rPr>
                        <a:t>4</a:t>
                      </a:r>
                      <a:endParaRPr lang="en-US" sz="1100">
                        <a:effectLst/>
                        <a:latin typeface="Calibri"/>
                        <a:ea typeface="Calibri"/>
                        <a:cs typeface="Arial"/>
                      </a:endParaRPr>
                    </a:p>
                  </a:txBody>
                  <a:tcPr marL="68580" marR="68580" marT="0" marB="0" anchor="b"/>
                </a:tc>
                <a:tc>
                  <a:txBody>
                    <a:bodyPr/>
                    <a:lstStyle/>
                    <a:p>
                      <a:pPr algn="l" rtl="0">
                        <a:lnSpc>
                          <a:spcPct val="115000"/>
                        </a:lnSpc>
                        <a:spcAft>
                          <a:spcPts val="0"/>
                        </a:spcAft>
                      </a:pPr>
                      <a:r>
                        <a:rPr lang="en-US" sz="1100">
                          <a:effectLst/>
                        </a:rPr>
                        <a:t>222222222222</a:t>
                      </a:r>
                      <a:endParaRPr lang="en-US" sz="1100">
                        <a:effectLst/>
                        <a:latin typeface="Calibri"/>
                        <a:ea typeface="Calibri"/>
                        <a:cs typeface="Arial"/>
                      </a:endParaRPr>
                    </a:p>
                  </a:txBody>
                  <a:tcPr marL="68580" marR="68580" marT="0" marB="0" anchor="b"/>
                </a:tc>
                <a:tc>
                  <a:txBody>
                    <a:bodyPr/>
                    <a:lstStyle/>
                    <a:p>
                      <a:pPr algn="r" rtl="0">
                        <a:lnSpc>
                          <a:spcPct val="115000"/>
                        </a:lnSpc>
                        <a:spcAft>
                          <a:spcPts val="0"/>
                        </a:spcAft>
                      </a:pPr>
                      <a:r>
                        <a:rPr lang="en-US" sz="1100">
                          <a:effectLst/>
                        </a:rPr>
                        <a:t>85</a:t>
                      </a:r>
                      <a:endParaRPr lang="en-US" sz="1100">
                        <a:effectLst/>
                        <a:latin typeface="Calibri"/>
                        <a:ea typeface="Calibri"/>
                        <a:cs typeface="Arial"/>
                      </a:endParaRPr>
                    </a:p>
                  </a:txBody>
                  <a:tcPr marL="68580" marR="68580" marT="0" marB="0" anchor="b"/>
                </a:tc>
                <a:tc>
                  <a:txBody>
                    <a:bodyPr/>
                    <a:lstStyle/>
                    <a:p>
                      <a:pPr algn="r" rtl="0">
                        <a:lnSpc>
                          <a:spcPct val="115000"/>
                        </a:lnSpc>
                        <a:spcAft>
                          <a:spcPts val="0"/>
                        </a:spcAft>
                      </a:pPr>
                      <a:r>
                        <a:rPr lang="en-US" sz="1100">
                          <a:effectLst/>
                        </a:rPr>
                        <a:t>425</a:t>
                      </a:r>
                      <a:endParaRPr lang="en-US" sz="1100">
                        <a:effectLst/>
                        <a:latin typeface="Calibri"/>
                        <a:ea typeface="Calibri"/>
                        <a:cs typeface="Arial"/>
                      </a:endParaRPr>
                    </a:p>
                  </a:txBody>
                  <a:tcPr marL="68580" marR="68580" marT="0" marB="0" anchor="b"/>
                </a:tc>
                <a:tc>
                  <a:txBody>
                    <a:bodyPr/>
                    <a:lstStyle/>
                    <a:p>
                      <a:pPr algn="r" rtl="0">
                        <a:lnSpc>
                          <a:spcPct val="115000"/>
                        </a:lnSpc>
                        <a:spcAft>
                          <a:spcPts val="0"/>
                        </a:spcAft>
                      </a:pPr>
                      <a:r>
                        <a:rPr lang="en-US" sz="1100">
                          <a:effectLst/>
                        </a:rPr>
                        <a:t>10,256</a:t>
                      </a:r>
                      <a:endParaRPr lang="en-US" sz="1100">
                        <a:effectLst/>
                        <a:latin typeface="Calibri"/>
                        <a:ea typeface="Calibri"/>
                        <a:cs typeface="Arial"/>
                      </a:endParaRPr>
                    </a:p>
                  </a:txBody>
                  <a:tcPr marL="68580" marR="68580" marT="0" marB="0" anchor="b"/>
                </a:tc>
                <a:tc>
                  <a:txBody>
                    <a:bodyPr/>
                    <a:lstStyle/>
                    <a:p>
                      <a:pPr algn="l" rtl="0">
                        <a:lnSpc>
                          <a:spcPct val="115000"/>
                        </a:lnSpc>
                        <a:spcAft>
                          <a:spcPts val="0"/>
                        </a:spcAft>
                      </a:pPr>
                      <a:r>
                        <a:rPr lang="en-US" sz="1100">
                          <a:effectLst/>
                        </a:rPr>
                        <a:t>£</a:t>
                      </a:r>
                      <a:endParaRPr lang="en-US" sz="1100">
                        <a:effectLst/>
                        <a:latin typeface="Calibri"/>
                        <a:ea typeface="Calibri"/>
                        <a:cs typeface="Arial"/>
                      </a:endParaRPr>
                    </a:p>
                  </a:txBody>
                  <a:tcPr marL="68580" marR="68580" marT="0" marB="0" anchor="b"/>
                </a:tc>
              </a:tr>
              <a:tr h="512678">
                <a:tc>
                  <a:txBody>
                    <a:bodyPr/>
                    <a:lstStyle/>
                    <a:p>
                      <a:pPr algn="l" rtl="0">
                        <a:lnSpc>
                          <a:spcPct val="115000"/>
                        </a:lnSpc>
                        <a:spcAft>
                          <a:spcPts val="0"/>
                        </a:spcAft>
                      </a:pPr>
                      <a:r>
                        <a:rPr lang="en-US" sz="1100">
                          <a:effectLst/>
                        </a:rPr>
                        <a:t> </a:t>
                      </a:r>
                      <a:endParaRPr lang="en-US" sz="1100">
                        <a:effectLst/>
                        <a:latin typeface="Calibri"/>
                        <a:ea typeface="Calibri"/>
                        <a:cs typeface="Arial"/>
                      </a:endParaRPr>
                    </a:p>
                  </a:txBody>
                  <a:tcPr marL="68580" marR="68580" marT="0" marB="0" anchor="b"/>
                </a:tc>
                <a:tc>
                  <a:txBody>
                    <a:bodyPr/>
                    <a:lstStyle/>
                    <a:p>
                      <a:pPr algn="r" rtl="1">
                        <a:lnSpc>
                          <a:spcPct val="115000"/>
                        </a:lnSpc>
                        <a:spcAft>
                          <a:spcPts val="0"/>
                        </a:spcAft>
                      </a:pPr>
                      <a:r>
                        <a:rPr lang="he-IL" sz="1100">
                          <a:effectLst/>
                        </a:rPr>
                        <a:t>הנחה על סחורה מס"ד 4</a:t>
                      </a:r>
                      <a:endParaRPr lang="en-US" sz="1100">
                        <a:effectLst/>
                        <a:latin typeface="Calibri"/>
                        <a:ea typeface="Calibri"/>
                        <a:cs typeface="Arial"/>
                      </a:endParaRPr>
                    </a:p>
                  </a:txBody>
                  <a:tcPr marL="68580" marR="68580" marT="0" marB="0" anchor="b"/>
                </a:tc>
                <a:tc>
                  <a:txBody>
                    <a:bodyPr/>
                    <a:lstStyle/>
                    <a:p>
                      <a:pPr algn="l" rtl="0">
                        <a:lnSpc>
                          <a:spcPct val="115000"/>
                        </a:lnSpc>
                        <a:spcAft>
                          <a:spcPts val="0"/>
                        </a:spcAft>
                      </a:pPr>
                      <a:r>
                        <a:rPr lang="en-US" sz="1100">
                          <a:effectLst/>
                        </a:rPr>
                        <a:t> </a:t>
                      </a:r>
                      <a:endParaRPr lang="en-US" sz="1100">
                        <a:effectLst/>
                        <a:latin typeface="Calibri"/>
                        <a:ea typeface="Calibri"/>
                        <a:cs typeface="Arial"/>
                      </a:endParaRPr>
                    </a:p>
                  </a:txBody>
                  <a:tcPr marL="68580" marR="68580" marT="0" marB="0" anchor="b"/>
                </a:tc>
                <a:tc>
                  <a:txBody>
                    <a:bodyPr/>
                    <a:lstStyle/>
                    <a:p>
                      <a:pPr algn="l" rtl="0">
                        <a:lnSpc>
                          <a:spcPct val="115000"/>
                        </a:lnSpc>
                        <a:spcAft>
                          <a:spcPts val="0"/>
                        </a:spcAft>
                      </a:pPr>
                      <a:r>
                        <a:rPr lang="en-US" sz="1100">
                          <a:effectLst/>
                        </a:rPr>
                        <a:t> </a:t>
                      </a:r>
                      <a:endParaRPr lang="en-US" sz="1100">
                        <a:effectLst/>
                        <a:latin typeface="Calibri"/>
                        <a:ea typeface="Calibri"/>
                        <a:cs typeface="Arial"/>
                      </a:endParaRPr>
                    </a:p>
                  </a:txBody>
                  <a:tcPr marL="68580" marR="68580" marT="0" marB="0" anchor="b"/>
                </a:tc>
                <a:tc>
                  <a:txBody>
                    <a:bodyPr/>
                    <a:lstStyle/>
                    <a:p>
                      <a:pPr algn="r" rtl="0">
                        <a:lnSpc>
                          <a:spcPct val="115000"/>
                        </a:lnSpc>
                        <a:spcAft>
                          <a:spcPts val="0"/>
                        </a:spcAft>
                      </a:pPr>
                      <a:r>
                        <a:rPr lang="en-US" sz="1100">
                          <a:effectLst/>
                        </a:rPr>
                        <a:t>-256</a:t>
                      </a:r>
                      <a:endParaRPr lang="en-US" sz="1100">
                        <a:effectLst/>
                        <a:latin typeface="Calibri"/>
                        <a:ea typeface="Calibri"/>
                        <a:cs typeface="Arial"/>
                      </a:endParaRPr>
                    </a:p>
                  </a:txBody>
                  <a:tcPr marL="68580" marR="68580" marT="0" marB="0" anchor="b"/>
                </a:tc>
                <a:tc>
                  <a:txBody>
                    <a:bodyPr/>
                    <a:lstStyle/>
                    <a:p>
                      <a:pPr algn="l" rtl="0">
                        <a:lnSpc>
                          <a:spcPct val="115000"/>
                        </a:lnSpc>
                        <a:spcAft>
                          <a:spcPts val="0"/>
                        </a:spcAft>
                      </a:pPr>
                      <a:r>
                        <a:rPr lang="en-US" sz="1100">
                          <a:effectLst/>
                        </a:rPr>
                        <a:t>£</a:t>
                      </a:r>
                      <a:endParaRPr lang="en-US" sz="1100">
                        <a:effectLst/>
                        <a:latin typeface="Calibri"/>
                        <a:ea typeface="Calibri"/>
                        <a:cs typeface="Arial"/>
                      </a:endParaRPr>
                    </a:p>
                  </a:txBody>
                  <a:tcPr marL="68580" marR="68580" marT="0" marB="0" anchor="b"/>
                </a:tc>
              </a:tr>
              <a:tr h="256340">
                <a:tc>
                  <a:txBody>
                    <a:bodyPr/>
                    <a:lstStyle/>
                    <a:p>
                      <a:pPr algn="l" rtl="0">
                        <a:lnSpc>
                          <a:spcPct val="115000"/>
                        </a:lnSpc>
                        <a:spcAft>
                          <a:spcPts val="0"/>
                        </a:spcAft>
                      </a:pPr>
                      <a:r>
                        <a:rPr lang="en-US" sz="1100">
                          <a:effectLst/>
                        </a:rPr>
                        <a:t> </a:t>
                      </a:r>
                      <a:endParaRPr lang="en-US" sz="1100">
                        <a:effectLst/>
                        <a:latin typeface="Calibri"/>
                        <a:ea typeface="Calibri"/>
                        <a:cs typeface="Arial"/>
                      </a:endParaRPr>
                    </a:p>
                  </a:txBody>
                  <a:tcPr marL="68580" marR="68580" marT="0" marB="0" anchor="b"/>
                </a:tc>
                <a:tc>
                  <a:txBody>
                    <a:bodyPr/>
                    <a:lstStyle/>
                    <a:p>
                      <a:pPr algn="l" rtl="0">
                        <a:lnSpc>
                          <a:spcPct val="115000"/>
                        </a:lnSpc>
                        <a:spcAft>
                          <a:spcPts val="0"/>
                        </a:spcAft>
                      </a:pPr>
                      <a:r>
                        <a:rPr lang="en-US" sz="1100">
                          <a:effectLst/>
                        </a:rPr>
                        <a:t> </a:t>
                      </a:r>
                      <a:endParaRPr lang="en-US" sz="1100">
                        <a:effectLst/>
                        <a:latin typeface="Calibri"/>
                        <a:ea typeface="Calibri"/>
                        <a:cs typeface="Arial"/>
                      </a:endParaRPr>
                    </a:p>
                  </a:txBody>
                  <a:tcPr marL="68580" marR="68580" marT="0" marB="0" anchor="b"/>
                </a:tc>
                <a:tc>
                  <a:txBody>
                    <a:bodyPr/>
                    <a:lstStyle/>
                    <a:p>
                      <a:pPr algn="l" rtl="0">
                        <a:lnSpc>
                          <a:spcPct val="115000"/>
                        </a:lnSpc>
                        <a:spcAft>
                          <a:spcPts val="0"/>
                        </a:spcAft>
                      </a:pPr>
                      <a:r>
                        <a:rPr lang="en-US" sz="1100">
                          <a:effectLst/>
                        </a:rPr>
                        <a:t> </a:t>
                      </a:r>
                      <a:endParaRPr lang="en-US" sz="1100">
                        <a:effectLst/>
                        <a:latin typeface="Calibri"/>
                        <a:ea typeface="Calibri"/>
                        <a:cs typeface="Arial"/>
                      </a:endParaRPr>
                    </a:p>
                  </a:txBody>
                  <a:tcPr marL="68580" marR="68580" marT="0" marB="0" anchor="b"/>
                </a:tc>
                <a:tc>
                  <a:txBody>
                    <a:bodyPr/>
                    <a:lstStyle/>
                    <a:p>
                      <a:pPr algn="l" rtl="0">
                        <a:lnSpc>
                          <a:spcPct val="115000"/>
                        </a:lnSpc>
                        <a:spcAft>
                          <a:spcPts val="0"/>
                        </a:spcAft>
                      </a:pPr>
                      <a:r>
                        <a:rPr lang="en-US" sz="1100">
                          <a:effectLst/>
                        </a:rPr>
                        <a:t> </a:t>
                      </a:r>
                      <a:endParaRPr lang="en-US" sz="1100">
                        <a:effectLst/>
                        <a:latin typeface="Calibri"/>
                        <a:ea typeface="Calibri"/>
                        <a:cs typeface="Arial"/>
                      </a:endParaRPr>
                    </a:p>
                  </a:txBody>
                  <a:tcPr marL="68580" marR="68580" marT="0" marB="0" anchor="b"/>
                </a:tc>
                <a:tc>
                  <a:txBody>
                    <a:bodyPr/>
                    <a:lstStyle/>
                    <a:p>
                      <a:pPr algn="l" rtl="0">
                        <a:lnSpc>
                          <a:spcPct val="115000"/>
                        </a:lnSpc>
                        <a:spcAft>
                          <a:spcPts val="0"/>
                        </a:spcAft>
                      </a:pPr>
                      <a:r>
                        <a:rPr lang="en-US" sz="1100">
                          <a:effectLst/>
                        </a:rPr>
                        <a:t> </a:t>
                      </a:r>
                      <a:endParaRPr lang="en-US" sz="1100">
                        <a:effectLst/>
                        <a:latin typeface="Calibri"/>
                        <a:ea typeface="Calibri"/>
                        <a:cs typeface="Arial"/>
                      </a:endParaRPr>
                    </a:p>
                  </a:txBody>
                  <a:tcPr marL="68580" marR="68580" marT="0" marB="0" anchor="b"/>
                </a:tc>
                <a:tc>
                  <a:txBody>
                    <a:bodyPr/>
                    <a:lstStyle/>
                    <a:p>
                      <a:pPr algn="l" rtl="0">
                        <a:lnSpc>
                          <a:spcPct val="115000"/>
                        </a:lnSpc>
                        <a:spcAft>
                          <a:spcPts val="0"/>
                        </a:spcAft>
                      </a:pPr>
                      <a:r>
                        <a:rPr lang="en-US" sz="1100">
                          <a:effectLst/>
                        </a:rPr>
                        <a:t> </a:t>
                      </a:r>
                      <a:endParaRPr lang="en-US" sz="1100">
                        <a:effectLst/>
                        <a:latin typeface="Calibri"/>
                        <a:ea typeface="Calibri"/>
                        <a:cs typeface="Arial"/>
                      </a:endParaRPr>
                    </a:p>
                  </a:txBody>
                  <a:tcPr marL="68580" marR="68580" marT="0" marB="0" anchor="b"/>
                </a:tc>
              </a:tr>
              <a:tr h="256340">
                <a:tc gridSpan="2">
                  <a:txBody>
                    <a:bodyPr/>
                    <a:lstStyle/>
                    <a:p>
                      <a:pPr algn="r" rtl="1">
                        <a:lnSpc>
                          <a:spcPct val="115000"/>
                        </a:lnSpc>
                        <a:spcAft>
                          <a:spcPts val="0"/>
                        </a:spcAft>
                      </a:pPr>
                      <a:r>
                        <a:rPr lang="he-IL" sz="1100">
                          <a:effectLst/>
                        </a:rPr>
                        <a:t>הנחות והתאמות:</a:t>
                      </a:r>
                      <a:endParaRPr lang="en-US" sz="1100">
                        <a:effectLst/>
                        <a:latin typeface="Calibri"/>
                        <a:ea typeface="Calibri"/>
                        <a:cs typeface="Arial"/>
                      </a:endParaRPr>
                    </a:p>
                  </a:txBody>
                  <a:tcPr marL="68580" marR="68580" marT="0" marB="0" anchor="b"/>
                </a:tc>
                <a:tc hMerge="1">
                  <a:txBody>
                    <a:bodyPr/>
                    <a:lstStyle/>
                    <a:p>
                      <a:pPr rtl="1"/>
                      <a:endParaRPr lang="he-IL"/>
                    </a:p>
                  </a:txBody>
                  <a:tcPr/>
                </a:tc>
                <a:tc>
                  <a:txBody>
                    <a:bodyPr/>
                    <a:lstStyle/>
                    <a:p>
                      <a:pPr algn="l" rtl="0">
                        <a:lnSpc>
                          <a:spcPct val="115000"/>
                        </a:lnSpc>
                        <a:spcAft>
                          <a:spcPts val="0"/>
                        </a:spcAft>
                      </a:pPr>
                      <a:r>
                        <a:rPr lang="en-US" sz="1100">
                          <a:effectLst/>
                        </a:rPr>
                        <a:t> </a:t>
                      </a:r>
                      <a:endParaRPr lang="en-US" sz="1100">
                        <a:effectLst/>
                        <a:latin typeface="Calibri"/>
                        <a:ea typeface="Calibri"/>
                        <a:cs typeface="Arial"/>
                      </a:endParaRPr>
                    </a:p>
                  </a:txBody>
                  <a:tcPr marL="68580" marR="68580" marT="0" marB="0" anchor="b"/>
                </a:tc>
                <a:tc>
                  <a:txBody>
                    <a:bodyPr/>
                    <a:lstStyle/>
                    <a:p>
                      <a:pPr algn="l" rtl="0">
                        <a:lnSpc>
                          <a:spcPct val="115000"/>
                        </a:lnSpc>
                        <a:spcAft>
                          <a:spcPts val="0"/>
                        </a:spcAft>
                      </a:pPr>
                      <a:r>
                        <a:rPr lang="en-US" sz="1100">
                          <a:effectLst/>
                        </a:rPr>
                        <a:t> </a:t>
                      </a:r>
                      <a:endParaRPr lang="en-US" sz="1100">
                        <a:effectLst/>
                        <a:latin typeface="Calibri"/>
                        <a:ea typeface="Calibri"/>
                        <a:cs typeface="Arial"/>
                      </a:endParaRPr>
                    </a:p>
                  </a:txBody>
                  <a:tcPr marL="68580" marR="68580" marT="0" marB="0" anchor="b"/>
                </a:tc>
                <a:tc>
                  <a:txBody>
                    <a:bodyPr/>
                    <a:lstStyle/>
                    <a:p>
                      <a:pPr algn="l" rtl="0">
                        <a:lnSpc>
                          <a:spcPct val="115000"/>
                        </a:lnSpc>
                        <a:spcAft>
                          <a:spcPts val="0"/>
                        </a:spcAft>
                      </a:pPr>
                      <a:r>
                        <a:rPr lang="en-US" sz="1100">
                          <a:effectLst/>
                        </a:rPr>
                        <a:t> </a:t>
                      </a:r>
                      <a:endParaRPr lang="en-US" sz="1100">
                        <a:effectLst/>
                        <a:latin typeface="Calibri"/>
                        <a:ea typeface="Calibri"/>
                        <a:cs typeface="Arial"/>
                      </a:endParaRPr>
                    </a:p>
                  </a:txBody>
                  <a:tcPr marL="68580" marR="68580" marT="0" marB="0" anchor="b"/>
                </a:tc>
                <a:tc>
                  <a:txBody>
                    <a:bodyPr/>
                    <a:lstStyle/>
                    <a:p>
                      <a:pPr algn="l" rtl="0">
                        <a:lnSpc>
                          <a:spcPct val="115000"/>
                        </a:lnSpc>
                        <a:spcAft>
                          <a:spcPts val="0"/>
                        </a:spcAft>
                      </a:pPr>
                      <a:r>
                        <a:rPr lang="en-US" sz="1100">
                          <a:effectLst/>
                        </a:rPr>
                        <a:t> </a:t>
                      </a:r>
                      <a:endParaRPr lang="en-US" sz="1100">
                        <a:effectLst/>
                        <a:latin typeface="Calibri"/>
                        <a:ea typeface="Calibri"/>
                        <a:cs typeface="Arial"/>
                      </a:endParaRPr>
                    </a:p>
                  </a:txBody>
                  <a:tcPr marL="68580" marR="68580" marT="0" marB="0" anchor="b"/>
                </a:tc>
              </a:tr>
              <a:tr h="941728">
                <a:tc>
                  <a:txBody>
                    <a:bodyPr/>
                    <a:lstStyle/>
                    <a:p>
                      <a:pPr algn="r" rtl="1">
                        <a:lnSpc>
                          <a:spcPct val="115000"/>
                        </a:lnSpc>
                        <a:spcAft>
                          <a:spcPts val="0"/>
                        </a:spcAft>
                      </a:pPr>
                      <a:r>
                        <a:rPr lang="he-IL" sz="1100">
                          <a:effectLst/>
                        </a:rPr>
                        <a:t>ריבית גבוהה</a:t>
                      </a:r>
                      <a:endParaRPr lang="en-US" sz="1100">
                        <a:effectLst/>
                        <a:latin typeface="Calibri"/>
                        <a:ea typeface="Calibri"/>
                        <a:cs typeface="Arial"/>
                      </a:endParaRPr>
                    </a:p>
                  </a:txBody>
                  <a:tcPr marL="68580" marR="68580" marT="0" marB="0" anchor="b"/>
                </a:tc>
                <a:tc>
                  <a:txBody>
                    <a:bodyPr/>
                    <a:lstStyle/>
                    <a:p>
                      <a:pPr algn="l" rtl="0">
                        <a:lnSpc>
                          <a:spcPct val="115000"/>
                        </a:lnSpc>
                        <a:spcAft>
                          <a:spcPts val="0"/>
                        </a:spcAft>
                      </a:pPr>
                      <a:r>
                        <a:rPr lang="en-US" sz="1100" dirty="0">
                          <a:effectLst/>
                        </a:rPr>
                        <a:t> </a:t>
                      </a:r>
                      <a:endParaRPr lang="en-US" sz="1100" dirty="0">
                        <a:effectLst/>
                        <a:latin typeface="Calibri"/>
                        <a:ea typeface="Calibri"/>
                        <a:cs typeface="Arial"/>
                      </a:endParaRPr>
                    </a:p>
                  </a:txBody>
                  <a:tcPr marL="68580" marR="68580" marT="0" marB="0" anchor="b"/>
                </a:tc>
                <a:tc>
                  <a:txBody>
                    <a:bodyPr/>
                    <a:lstStyle/>
                    <a:p>
                      <a:pPr algn="l" rtl="0">
                        <a:lnSpc>
                          <a:spcPct val="115000"/>
                        </a:lnSpc>
                        <a:spcAft>
                          <a:spcPts val="0"/>
                        </a:spcAft>
                      </a:pPr>
                      <a:r>
                        <a:rPr lang="en-US" sz="1100" dirty="0">
                          <a:effectLst/>
                        </a:rPr>
                        <a:t> </a:t>
                      </a:r>
                      <a:endParaRPr lang="en-US" sz="1100" dirty="0">
                        <a:effectLst/>
                        <a:latin typeface="Calibri"/>
                        <a:ea typeface="Calibri"/>
                        <a:cs typeface="Arial"/>
                      </a:endParaRPr>
                    </a:p>
                  </a:txBody>
                  <a:tcPr marL="68580" marR="68580" marT="0" marB="0" anchor="b"/>
                </a:tc>
                <a:tc>
                  <a:txBody>
                    <a:bodyPr/>
                    <a:lstStyle/>
                    <a:p>
                      <a:pPr algn="l" rtl="0">
                        <a:lnSpc>
                          <a:spcPct val="115000"/>
                        </a:lnSpc>
                        <a:spcAft>
                          <a:spcPts val="0"/>
                        </a:spcAft>
                      </a:pPr>
                      <a:r>
                        <a:rPr lang="en-US" sz="1100" dirty="0">
                          <a:effectLst/>
                        </a:rPr>
                        <a:t> </a:t>
                      </a:r>
                      <a:endParaRPr lang="en-US" sz="1100" dirty="0">
                        <a:effectLst/>
                        <a:latin typeface="Calibri"/>
                        <a:ea typeface="Calibri"/>
                        <a:cs typeface="Arial"/>
                      </a:endParaRPr>
                    </a:p>
                  </a:txBody>
                  <a:tcPr marL="68580" marR="68580" marT="0" marB="0" anchor="b"/>
                </a:tc>
                <a:tc>
                  <a:txBody>
                    <a:bodyPr/>
                    <a:lstStyle/>
                    <a:p>
                      <a:pPr algn="r" rtl="0">
                        <a:lnSpc>
                          <a:spcPct val="115000"/>
                        </a:lnSpc>
                        <a:spcAft>
                          <a:spcPts val="0"/>
                        </a:spcAft>
                      </a:pPr>
                      <a:r>
                        <a:rPr lang="en-US" sz="1100">
                          <a:effectLst/>
                        </a:rPr>
                        <a:t>200</a:t>
                      </a:r>
                      <a:endParaRPr lang="en-US" sz="1100">
                        <a:effectLst/>
                        <a:latin typeface="Calibri"/>
                        <a:ea typeface="Calibri"/>
                        <a:cs typeface="Arial"/>
                      </a:endParaRPr>
                    </a:p>
                  </a:txBody>
                  <a:tcPr marL="68580" marR="68580" marT="0" marB="0" anchor="b"/>
                </a:tc>
                <a:tc>
                  <a:txBody>
                    <a:bodyPr/>
                    <a:lstStyle/>
                    <a:p>
                      <a:pPr algn="l" rtl="0">
                        <a:lnSpc>
                          <a:spcPct val="115000"/>
                        </a:lnSpc>
                        <a:spcAft>
                          <a:spcPts val="0"/>
                        </a:spcAft>
                      </a:pPr>
                      <a:r>
                        <a:rPr lang="en-US" sz="1100" dirty="0">
                          <a:effectLst/>
                        </a:rPr>
                        <a:t>£</a:t>
                      </a:r>
                      <a:endParaRPr lang="en-US" sz="1100" dirty="0">
                        <a:effectLst/>
                        <a:latin typeface="Calibri"/>
                        <a:ea typeface="Calibri"/>
                        <a:cs typeface="Arial"/>
                      </a:endParaRPr>
                    </a:p>
                  </a:txBody>
                  <a:tcPr marL="68580" marR="68580" marT="0" marB="0" anchor="b"/>
                </a:tc>
              </a:tr>
            </a:tbl>
          </a:graphicData>
        </a:graphic>
      </p:graphicFrame>
    </p:spTree>
    <p:extLst>
      <p:ext uri="{BB962C8B-B14F-4D97-AF65-F5344CB8AC3E}">
        <p14:creationId xmlns:p14="http://schemas.microsoft.com/office/powerpoint/2010/main" val="423187669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ctrTitle"/>
          </p:nvPr>
        </p:nvSpPr>
        <p:spPr>
          <a:xfrm>
            <a:off x="6534" y="7150"/>
            <a:ext cx="8741929" cy="901570"/>
          </a:xfrm>
        </p:spPr>
        <p:txBody>
          <a:bodyPr>
            <a:noAutofit/>
          </a:bodyPr>
          <a:lstStyle/>
          <a:p>
            <a:pPr algn="ctr"/>
            <a:r>
              <a:rPr lang="he-IL" sz="4400" dirty="0" smtClean="0"/>
              <a:t>סוגי התאמות והפחתות</a:t>
            </a:r>
            <a:endParaRPr lang="he-IL" sz="4400" dirty="0"/>
          </a:p>
        </p:txBody>
      </p:sp>
      <p:pic>
        <p:nvPicPr>
          <p:cNvPr id="2052" name="Picture 4" descr="imag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16416" y="117475"/>
            <a:ext cx="67945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4" name="טבלה 3"/>
          <p:cNvGraphicFramePr>
            <a:graphicFrameLocks noGrp="1"/>
          </p:cNvGraphicFramePr>
          <p:nvPr>
            <p:extLst>
              <p:ext uri="{D42A27DB-BD31-4B8C-83A1-F6EECF244321}">
                <p14:modId xmlns:p14="http://schemas.microsoft.com/office/powerpoint/2010/main" val="858102516"/>
              </p:ext>
            </p:extLst>
          </p:nvPr>
        </p:nvGraphicFramePr>
        <p:xfrm>
          <a:off x="965422" y="1052736"/>
          <a:ext cx="7567017" cy="5357211"/>
        </p:xfrm>
        <a:graphic>
          <a:graphicData uri="http://schemas.openxmlformats.org/drawingml/2006/table">
            <a:tbl>
              <a:tblPr rtl="1">
                <a:tableStyleId>{69C7853C-536D-4A76-A0AE-DD22124D55A5}</a:tableStyleId>
              </a:tblPr>
              <a:tblGrid>
                <a:gridCol w="923036"/>
                <a:gridCol w="2260295"/>
                <a:gridCol w="497078"/>
                <a:gridCol w="937882"/>
                <a:gridCol w="656517"/>
                <a:gridCol w="497078"/>
                <a:gridCol w="497078"/>
                <a:gridCol w="393911"/>
                <a:gridCol w="904142"/>
              </a:tblGrid>
              <a:tr h="1020195">
                <a:tc>
                  <a:txBody>
                    <a:bodyPr/>
                    <a:lstStyle/>
                    <a:p>
                      <a:pPr algn="l" rtl="0" fontAlgn="b"/>
                      <a:endParaRPr lang="he-IL" sz="800" b="1" i="0" u="none" strike="noStrike" dirty="0">
                        <a:solidFill>
                          <a:srgbClr val="000000"/>
                        </a:solidFill>
                        <a:effectLst/>
                        <a:latin typeface="Arial"/>
                      </a:endParaRPr>
                    </a:p>
                  </a:txBody>
                  <a:tcPr marL="5268" marR="5268" marT="5268" marB="0" anchor="b"/>
                </a:tc>
                <a:tc>
                  <a:txBody>
                    <a:bodyPr/>
                    <a:lstStyle/>
                    <a:p>
                      <a:pPr algn="r" rtl="1" fontAlgn="b"/>
                      <a:r>
                        <a:rPr lang="he-IL" sz="800" b="1" u="none" strike="noStrike" dirty="0">
                          <a:effectLst/>
                        </a:rPr>
                        <a:t>שם</a:t>
                      </a:r>
                      <a:endParaRPr lang="he-IL" sz="800" b="1" i="0" u="none" strike="noStrike" dirty="0">
                        <a:solidFill>
                          <a:srgbClr val="000000"/>
                        </a:solidFill>
                        <a:effectLst/>
                        <a:latin typeface="Arial"/>
                      </a:endParaRPr>
                    </a:p>
                  </a:txBody>
                  <a:tcPr marL="5268" marR="5268" marT="5268" marB="0" anchor="b"/>
                </a:tc>
                <a:tc>
                  <a:txBody>
                    <a:bodyPr/>
                    <a:lstStyle/>
                    <a:p>
                      <a:pPr algn="r" rtl="1" fontAlgn="b"/>
                      <a:r>
                        <a:rPr lang="he-IL" sz="800" b="1" u="none" strike="noStrike">
                          <a:effectLst/>
                        </a:rPr>
                        <a:t>מצב</a:t>
                      </a:r>
                      <a:endParaRPr lang="he-IL" sz="800" b="1" i="0" u="none" strike="noStrike">
                        <a:solidFill>
                          <a:srgbClr val="000000"/>
                        </a:solidFill>
                        <a:effectLst/>
                        <a:latin typeface="Arial"/>
                      </a:endParaRPr>
                    </a:p>
                  </a:txBody>
                  <a:tcPr marL="5268" marR="5268" marT="5268" marB="0" anchor="b"/>
                </a:tc>
                <a:tc>
                  <a:txBody>
                    <a:bodyPr/>
                    <a:lstStyle/>
                    <a:p>
                      <a:pPr algn="r" rtl="1" fontAlgn="b"/>
                      <a:r>
                        <a:rPr lang="he-IL" sz="800" b="1" u="none" strike="noStrike">
                          <a:effectLst/>
                        </a:rPr>
                        <a:t>השפעת ערכי התאמות</a:t>
                      </a:r>
                      <a:endParaRPr lang="he-IL" sz="800" b="1" i="0" u="none" strike="noStrike">
                        <a:solidFill>
                          <a:srgbClr val="000000"/>
                        </a:solidFill>
                        <a:effectLst/>
                        <a:latin typeface="Arial"/>
                      </a:endParaRPr>
                    </a:p>
                  </a:txBody>
                  <a:tcPr marL="5268" marR="5268" marT="5268" marB="0" anchor="b"/>
                </a:tc>
                <a:tc>
                  <a:txBody>
                    <a:bodyPr/>
                    <a:lstStyle/>
                    <a:p>
                      <a:pPr algn="r" rtl="1" fontAlgn="b"/>
                      <a:r>
                        <a:rPr lang="he-IL" sz="800" b="1" u="none" strike="noStrike">
                          <a:effectLst/>
                        </a:rPr>
                        <a:t>האם משמש לחישוב</a:t>
                      </a:r>
                      <a:br>
                        <a:rPr lang="he-IL" sz="800" b="1" u="none" strike="noStrike">
                          <a:effectLst/>
                        </a:rPr>
                      </a:br>
                      <a:r>
                        <a:rPr lang="he-IL" sz="800" b="1" u="none" strike="noStrike">
                          <a:effectLst/>
                        </a:rPr>
                        <a:t>מקדם העמסה</a:t>
                      </a:r>
                      <a:endParaRPr lang="he-IL" sz="800" b="1" i="0" u="none" strike="noStrike">
                        <a:solidFill>
                          <a:srgbClr val="000000"/>
                        </a:solidFill>
                        <a:effectLst/>
                        <a:latin typeface="Arial"/>
                      </a:endParaRPr>
                    </a:p>
                  </a:txBody>
                  <a:tcPr marL="5268" marR="5268" marT="5268" marB="0" anchor="b"/>
                </a:tc>
                <a:tc>
                  <a:txBody>
                    <a:bodyPr/>
                    <a:lstStyle/>
                    <a:p>
                      <a:pPr algn="r" rtl="1" fontAlgn="b"/>
                      <a:r>
                        <a:rPr lang="he-IL" sz="800" b="1" u="none" strike="noStrike">
                          <a:effectLst/>
                        </a:rPr>
                        <a:t>מטבע חייב</a:t>
                      </a:r>
                      <a:br>
                        <a:rPr lang="he-IL" sz="800" b="1" u="none" strike="noStrike">
                          <a:effectLst/>
                        </a:rPr>
                      </a:br>
                      <a:r>
                        <a:rPr lang="he-IL" sz="800" b="1" u="none" strike="noStrike">
                          <a:effectLst/>
                        </a:rPr>
                        <a:t> להיות תואם לחשבון</a:t>
                      </a:r>
                      <a:endParaRPr lang="he-IL" sz="800" b="1" i="0" u="none" strike="noStrike">
                        <a:solidFill>
                          <a:srgbClr val="000000"/>
                        </a:solidFill>
                        <a:effectLst/>
                        <a:latin typeface="Arial"/>
                      </a:endParaRPr>
                    </a:p>
                  </a:txBody>
                  <a:tcPr marL="5268" marR="5268" marT="5268" marB="0" anchor="b"/>
                </a:tc>
                <a:tc>
                  <a:txBody>
                    <a:bodyPr/>
                    <a:lstStyle/>
                    <a:p>
                      <a:pPr algn="r" rtl="1" fontAlgn="b"/>
                      <a:r>
                        <a:rPr lang="he-IL" sz="800" b="1" u="none" strike="noStrike">
                          <a:effectLst/>
                        </a:rPr>
                        <a:t>האם סחורה רלונטית</a:t>
                      </a:r>
                      <a:endParaRPr lang="he-IL" sz="800" b="1" i="0" u="none" strike="noStrike">
                        <a:solidFill>
                          <a:srgbClr val="000000"/>
                        </a:solidFill>
                        <a:effectLst/>
                        <a:latin typeface="Arial"/>
                      </a:endParaRPr>
                    </a:p>
                  </a:txBody>
                  <a:tcPr marL="5268" marR="5268" marT="5268" marB="0" anchor="b"/>
                </a:tc>
                <a:tc gridSpan="2">
                  <a:txBody>
                    <a:bodyPr/>
                    <a:lstStyle/>
                    <a:p>
                      <a:pPr algn="r" rtl="1" fontAlgn="b"/>
                      <a:r>
                        <a:rPr lang="he-IL" sz="800" b="1" u="none" strike="noStrike">
                          <a:effectLst/>
                        </a:rPr>
                        <a:t>האם חשבון רלונטי</a:t>
                      </a:r>
                      <a:endParaRPr lang="he-IL" sz="800" b="1" i="0" u="none" strike="noStrike">
                        <a:solidFill>
                          <a:srgbClr val="000000"/>
                        </a:solidFill>
                        <a:effectLst/>
                        <a:latin typeface="Arial"/>
                      </a:endParaRPr>
                    </a:p>
                  </a:txBody>
                  <a:tcPr marL="5268" marR="5268" marT="5268" marB="0" anchor="b"/>
                </a:tc>
                <a:tc hMerge="1">
                  <a:txBody>
                    <a:bodyPr/>
                    <a:lstStyle/>
                    <a:p>
                      <a:pPr rtl="1"/>
                      <a:endParaRPr lang="he-IL"/>
                    </a:p>
                  </a:txBody>
                  <a:tcPr/>
                </a:tc>
              </a:tr>
              <a:tr h="188906">
                <a:tc>
                  <a:txBody>
                    <a:bodyPr/>
                    <a:lstStyle/>
                    <a:p>
                      <a:pPr algn="r" rtl="0" fontAlgn="b"/>
                      <a:r>
                        <a:rPr lang="he-IL" sz="800" b="1" u="none" strike="noStrike">
                          <a:effectLst/>
                        </a:rPr>
                        <a:t>1</a:t>
                      </a:r>
                      <a:endParaRPr lang="he-IL" sz="800" b="1" i="0" u="none" strike="noStrike">
                        <a:solidFill>
                          <a:srgbClr val="000000"/>
                        </a:solidFill>
                        <a:effectLst/>
                        <a:latin typeface="Arial"/>
                      </a:endParaRPr>
                    </a:p>
                  </a:txBody>
                  <a:tcPr marL="5268" marR="5268" marT="5268" marB="0" anchor="b"/>
                </a:tc>
                <a:tc>
                  <a:txBody>
                    <a:bodyPr/>
                    <a:lstStyle/>
                    <a:p>
                      <a:pPr algn="r" rtl="1" fontAlgn="b"/>
                      <a:r>
                        <a:rPr lang="he-IL" sz="800" b="1" u="none" strike="noStrike">
                          <a:effectLst/>
                        </a:rPr>
                        <a:t>ביטוח</a:t>
                      </a:r>
                      <a:endParaRPr lang="he-IL" sz="800" b="1" i="0" u="none" strike="noStrike">
                        <a:solidFill>
                          <a:srgbClr val="000000"/>
                        </a:solidFill>
                        <a:effectLst/>
                        <a:latin typeface="Arial"/>
                      </a:endParaRPr>
                    </a:p>
                  </a:txBody>
                  <a:tcPr marL="5268" marR="5268" marT="5268" marB="0" anchor="b"/>
                </a:tc>
                <a:tc>
                  <a:txBody>
                    <a:bodyPr/>
                    <a:lstStyle/>
                    <a:p>
                      <a:pPr algn="r" rtl="1" fontAlgn="b"/>
                      <a:r>
                        <a:rPr lang="he-IL" sz="800" b="1" u="none" strike="noStrike">
                          <a:effectLst/>
                        </a:rPr>
                        <a:t>פעיל</a:t>
                      </a:r>
                      <a:endParaRPr lang="he-IL" sz="800" b="1" i="0" u="none" strike="noStrike">
                        <a:solidFill>
                          <a:srgbClr val="000000"/>
                        </a:solidFill>
                        <a:effectLst/>
                        <a:latin typeface="Arial"/>
                      </a:endParaRPr>
                    </a:p>
                  </a:txBody>
                  <a:tcPr marL="5268" marR="5268" marT="5268" marB="0" anchor="b"/>
                </a:tc>
                <a:tc>
                  <a:txBody>
                    <a:bodyPr/>
                    <a:lstStyle/>
                    <a:p>
                      <a:pPr algn="r" rtl="1" fontAlgn="b"/>
                      <a:r>
                        <a:rPr lang="he-IL" sz="800" b="1" u="none" strike="noStrike">
                          <a:effectLst/>
                        </a:rPr>
                        <a:t>ללא השפעה</a:t>
                      </a:r>
                      <a:endParaRPr lang="he-IL" sz="800" b="1" i="0" u="none" strike="noStrike">
                        <a:solidFill>
                          <a:srgbClr val="000000"/>
                        </a:solidFill>
                        <a:effectLst/>
                        <a:latin typeface="Arial"/>
                      </a:endParaRPr>
                    </a:p>
                  </a:txBody>
                  <a:tcPr marL="5268" marR="5268" marT="5268" marB="0" anchor="b"/>
                </a:tc>
                <a:tc>
                  <a:txBody>
                    <a:bodyPr/>
                    <a:lstStyle/>
                    <a:p>
                      <a:pPr algn="r" rtl="1" fontAlgn="b"/>
                      <a:r>
                        <a:rPr lang="he-IL" sz="800" b="1" u="none" strike="noStrike">
                          <a:effectLst/>
                        </a:rPr>
                        <a:t>כן</a:t>
                      </a:r>
                      <a:endParaRPr lang="he-IL" sz="800" b="1" i="0" u="none" strike="noStrike">
                        <a:solidFill>
                          <a:srgbClr val="000000"/>
                        </a:solidFill>
                        <a:effectLst/>
                        <a:latin typeface="Arial"/>
                      </a:endParaRPr>
                    </a:p>
                  </a:txBody>
                  <a:tcPr marL="5268" marR="5268" marT="5268" marB="0" anchor="b"/>
                </a:tc>
                <a:tc>
                  <a:txBody>
                    <a:bodyPr/>
                    <a:lstStyle/>
                    <a:p>
                      <a:pPr algn="r" rtl="1" fontAlgn="b"/>
                      <a:r>
                        <a:rPr lang="he-IL" sz="800" b="1" u="none" strike="noStrike">
                          <a:effectLst/>
                        </a:rPr>
                        <a:t>לא</a:t>
                      </a:r>
                      <a:endParaRPr lang="he-IL" sz="800" b="1" i="0" u="none" strike="noStrike">
                        <a:solidFill>
                          <a:srgbClr val="000000"/>
                        </a:solidFill>
                        <a:effectLst/>
                        <a:latin typeface="Arial"/>
                      </a:endParaRPr>
                    </a:p>
                  </a:txBody>
                  <a:tcPr marL="5268" marR="5268" marT="5268" marB="0" anchor="b"/>
                </a:tc>
                <a:tc>
                  <a:txBody>
                    <a:bodyPr/>
                    <a:lstStyle/>
                    <a:p>
                      <a:pPr algn="r" rtl="1" fontAlgn="b"/>
                      <a:r>
                        <a:rPr lang="he-IL" sz="800" b="1" u="none" strike="noStrike">
                          <a:effectLst/>
                        </a:rPr>
                        <a:t>לא</a:t>
                      </a:r>
                      <a:endParaRPr lang="he-IL" sz="800" b="1" i="0" u="none" strike="noStrike">
                        <a:solidFill>
                          <a:srgbClr val="000000"/>
                        </a:solidFill>
                        <a:effectLst/>
                        <a:latin typeface="Arial"/>
                      </a:endParaRPr>
                    </a:p>
                  </a:txBody>
                  <a:tcPr marL="5268" marR="5268" marT="5268" marB="0" anchor="b"/>
                </a:tc>
                <a:tc>
                  <a:txBody>
                    <a:bodyPr/>
                    <a:lstStyle/>
                    <a:p>
                      <a:pPr algn="r" rtl="1" fontAlgn="b"/>
                      <a:r>
                        <a:rPr lang="he-IL" sz="800" b="1" u="none" strike="noStrike">
                          <a:effectLst/>
                        </a:rPr>
                        <a:t>כן</a:t>
                      </a:r>
                      <a:endParaRPr lang="he-IL" sz="800" b="1" i="0" u="none" strike="noStrike">
                        <a:solidFill>
                          <a:srgbClr val="000000"/>
                        </a:solidFill>
                        <a:effectLst/>
                        <a:latin typeface="Arial"/>
                      </a:endParaRPr>
                    </a:p>
                  </a:txBody>
                  <a:tcPr marL="5268" marR="5268" marT="5268" marB="0" anchor="b"/>
                </a:tc>
                <a:tc>
                  <a:txBody>
                    <a:bodyPr/>
                    <a:lstStyle/>
                    <a:p>
                      <a:pPr algn="l" rtl="0" fontAlgn="b"/>
                      <a:endParaRPr lang="he-IL" sz="800" b="1" i="0" u="none" strike="noStrike">
                        <a:solidFill>
                          <a:srgbClr val="000000"/>
                        </a:solidFill>
                        <a:effectLst/>
                        <a:latin typeface="Arial"/>
                      </a:endParaRPr>
                    </a:p>
                  </a:txBody>
                  <a:tcPr marL="5268" marR="5268" marT="5268" marB="0" anchor="b"/>
                </a:tc>
              </a:tr>
              <a:tr h="188906">
                <a:tc>
                  <a:txBody>
                    <a:bodyPr/>
                    <a:lstStyle/>
                    <a:p>
                      <a:pPr algn="r" rtl="0" fontAlgn="b"/>
                      <a:r>
                        <a:rPr lang="he-IL" sz="800" b="1" u="none" strike="noStrike">
                          <a:effectLst/>
                        </a:rPr>
                        <a:t>2</a:t>
                      </a:r>
                      <a:endParaRPr lang="he-IL" sz="800" b="1" i="0" u="none" strike="noStrike">
                        <a:solidFill>
                          <a:srgbClr val="000000"/>
                        </a:solidFill>
                        <a:effectLst/>
                        <a:latin typeface="Arial"/>
                      </a:endParaRPr>
                    </a:p>
                  </a:txBody>
                  <a:tcPr marL="5268" marR="5268" marT="5268" marB="0" anchor="b"/>
                </a:tc>
                <a:tc>
                  <a:txBody>
                    <a:bodyPr/>
                    <a:lstStyle/>
                    <a:p>
                      <a:pPr algn="r" rtl="1" fontAlgn="b"/>
                      <a:r>
                        <a:rPr lang="he-IL" sz="800" b="1" u="none" strike="noStrike">
                          <a:effectLst/>
                        </a:rPr>
                        <a:t>הובלה</a:t>
                      </a:r>
                      <a:endParaRPr lang="he-IL" sz="800" b="1" i="0" u="none" strike="noStrike">
                        <a:solidFill>
                          <a:srgbClr val="000000"/>
                        </a:solidFill>
                        <a:effectLst/>
                        <a:latin typeface="Arial"/>
                      </a:endParaRPr>
                    </a:p>
                  </a:txBody>
                  <a:tcPr marL="5268" marR="5268" marT="5268" marB="0" anchor="b"/>
                </a:tc>
                <a:tc>
                  <a:txBody>
                    <a:bodyPr/>
                    <a:lstStyle/>
                    <a:p>
                      <a:pPr algn="r" rtl="1" fontAlgn="b"/>
                      <a:r>
                        <a:rPr lang="he-IL" sz="800" b="1" u="none" strike="noStrike">
                          <a:effectLst/>
                        </a:rPr>
                        <a:t>פעיל</a:t>
                      </a:r>
                      <a:endParaRPr lang="he-IL" sz="800" b="1" i="0" u="none" strike="noStrike">
                        <a:solidFill>
                          <a:srgbClr val="000000"/>
                        </a:solidFill>
                        <a:effectLst/>
                        <a:latin typeface="Arial"/>
                      </a:endParaRPr>
                    </a:p>
                  </a:txBody>
                  <a:tcPr marL="5268" marR="5268" marT="5268" marB="0" anchor="b"/>
                </a:tc>
                <a:tc>
                  <a:txBody>
                    <a:bodyPr/>
                    <a:lstStyle/>
                    <a:p>
                      <a:pPr algn="r" rtl="1" fontAlgn="b"/>
                      <a:r>
                        <a:rPr lang="he-IL" sz="800" b="1" u="none" strike="noStrike">
                          <a:effectLst/>
                        </a:rPr>
                        <a:t>ללא השפעה</a:t>
                      </a:r>
                      <a:endParaRPr lang="he-IL" sz="800" b="1" i="0" u="none" strike="noStrike">
                        <a:solidFill>
                          <a:srgbClr val="000000"/>
                        </a:solidFill>
                        <a:effectLst/>
                        <a:latin typeface="Arial"/>
                      </a:endParaRPr>
                    </a:p>
                  </a:txBody>
                  <a:tcPr marL="5268" marR="5268" marT="5268" marB="0" anchor="b"/>
                </a:tc>
                <a:tc>
                  <a:txBody>
                    <a:bodyPr/>
                    <a:lstStyle/>
                    <a:p>
                      <a:pPr algn="r" rtl="1" fontAlgn="b"/>
                      <a:r>
                        <a:rPr lang="he-IL" sz="800" b="1" u="none" strike="noStrike">
                          <a:effectLst/>
                        </a:rPr>
                        <a:t>כן</a:t>
                      </a:r>
                      <a:endParaRPr lang="he-IL" sz="800" b="1" i="0" u="none" strike="noStrike">
                        <a:solidFill>
                          <a:srgbClr val="000000"/>
                        </a:solidFill>
                        <a:effectLst/>
                        <a:latin typeface="Arial"/>
                      </a:endParaRPr>
                    </a:p>
                  </a:txBody>
                  <a:tcPr marL="5268" marR="5268" marT="5268" marB="0" anchor="b"/>
                </a:tc>
                <a:tc>
                  <a:txBody>
                    <a:bodyPr/>
                    <a:lstStyle/>
                    <a:p>
                      <a:pPr algn="r" rtl="1" fontAlgn="b"/>
                      <a:r>
                        <a:rPr lang="he-IL" sz="800" b="1" u="none" strike="noStrike">
                          <a:effectLst/>
                        </a:rPr>
                        <a:t>לא</a:t>
                      </a:r>
                      <a:endParaRPr lang="he-IL" sz="800" b="1" i="0" u="none" strike="noStrike">
                        <a:solidFill>
                          <a:srgbClr val="000000"/>
                        </a:solidFill>
                        <a:effectLst/>
                        <a:latin typeface="Arial"/>
                      </a:endParaRPr>
                    </a:p>
                  </a:txBody>
                  <a:tcPr marL="5268" marR="5268" marT="5268" marB="0" anchor="b"/>
                </a:tc>
                <a:tc>
                  <a:txBody>
                    <a:bodyPr/>
                    <a:lstStyle/>
                    <a:p>
                      <a:pPr algn="r" rtl="1" fontAlgn="b"/>
                      <a:r>
                        <a:rPr lang="he-IL" sz="800" b="1" u="none" strike="noStrike">
                          <a:effectLst/>
                        </a:rPr>
                        <a:t>לא</a:t>
                      </a:r>
                      <a:endParaRPr lang="he-IL" sz="800" b="1" i="0" u="none" strike="noStrike">
                        <a:solidFill>
                          <a:srgbClr val="000000"/>
                        </a:solidFill>
                        <a:effectLst/>
                        <a:latin typeface="Arial"/>
                      </a:endParaRPr>
                    </a:p>
                  </a:txBody>
                  <a:tcPr marL="5268" marR="5268" marT="5268" marB="0" anchor="b"/>
                </a:tc>
                <a:tc>
                  <a:txBody>
                    <a:bodyPr/>
                    <a:lstStyle/>
                    <a:p>
                      <a:pPr algn="r" rtl="1" fontAlgn="b"/>
                      <a:r>
                        <a:rPr lang="he-IL" sz="800" b="1" u="none" strike="noStrike">
                          <a:effectLst/>
                        </a:rPr>
                        <a:t>כן</a:t>
                      </a:r>
                      <a:endParaRPr lang="he-IL" sz="800" b="1" i="0" u="none" strike="noStrike">
                        <a:solidFill>
                          <a:srgbClr val="000000"/>
                        </a:solidFill>
                        <a:effectLst/>
                        <a:latin typeface="Arial"/>
                      </a:endParaRPr>
                    </a:p>
                  </a:txBody>
                  <a:tcPr marL="5268" marR="5268" marT="5268" marB="0" anchor="b"/>
                </a:tc>
                <a:tc>
                  <a:txBody>
                    <a:bodyPr/>
                    <a:lstStyle/>
                    <a:p>
                      <a:pPr algn="l" rtl="0" fontAlgn="b"/>
                      <a:endParaRPr lang="he-IL" sz="800" b="1" i="0" u="none" strike="noStrike">
                        <a:solidFill>
                          <a:srgbClr val="000000"/>
                        </a:solidFill>
                        <a:effectLst/>
                        <a:latin typeface="Arial"/>
                      </a:endParaRPr>
                    </a:p>
                  </a:txBody>
                  <a:tcPr marL="5268" marR="5268" marT="5268" marB="0" anchor="b"/>
                </a:tc>
              </a:tr>
              <a:tr h="188906">
                <a:tc>
                  <a:txBody>
                    <a:bodyPr/>
                    <a:lstStyle/>
                    <a:p>
                      <a:pPr algn="r" rtl="0" fontAlgn="b"/>
                      <a:r>
                        <a:rPr lang="he-IL" sz="800" b="1" u="none" strike="noStrike">
                          <a:effectLst/>
                        </a:rPr>
                        <a:t>3</a:t>
                      </a:r>
                      <a:endParaRPr lang="he-IL" sz="800" b="1" i="0" u="none" strike="noStrike">
                        <a:solidFill>
                          <a:srgbClr val="000000"/>
                        </a:solidFill>
                        <a:effectLst/>
                        <a:latin typeface="Arial"/>
                      </a:endParaRPr>
                    </a:p>
                  </a:txBody>
                  <a:tcPr marL="5268" marR="5268" marT="5268" marB="0" anchor="b"/>
                </a:tc>
                <a:tc>
                  <a:txBody>
                    <a:bodyPr/>
                    <a:lstStyle/>
                    <a:p>
                      <a:pPr algn="r" rtl="1" fontAlgn="b"/>
                      <a:r>
                        <a:rPr lang="he-IL" sz="800" b="1" u="none" strike="noStrike" dirty="0">
                          <a:effectLst/>
                        </a:rPr>
                        <a:t>הוצאות נוספות</a:t>
                      </a:r>
                      <a:endParaRPr lang="he-IL" sz="800" b="1" i="0" u="none" strike="noStrike" dirty="0">
                        <a:solidFill>
                          <a:srgbClr val="000000"/>
                        </a:solidFill>
                        <a:effectLst/>
                        <a:latin typeface="Arial"/>
                      </a:endParaRPr>
                    </a:p>
                  </a:txBody>
                  <a:tcPr marL="5268" marR="5268" marT="5268" marB="0" anchor="b"/>
                </a:tc>
                <a:tc>
                  <a:txBody>
                    <a:bodyPr/>
                    <a:lstStyle/>
                    <a:p>
                      <a:pPr algn="r" rtl="1" fontAlgn="b"/>
                      <a:r>
                        <a:rPr lang="he-IL" sz="800" b="1" u="none" strike="noStrike">
                          <a:effectLst/>
                        </a:rPr>
                        <a:t>פעיל</a:t>
                      </a:r>
                      <a:endParaRPr lang="he-IL" sz="800" b="1" i="0" u="none" strike="noStrike">
                        <a:solidFill>
                          <a:srgbClr val="000000"/>
                        </a:solidFill>
                        <a:effectLst/>
                        <a:latin typeface="Arial"/>
                      </a:endParaRPr>
                    </a:p>
                  </a:txBody>
                  <a:tcPr marL="5268" marR="5268" marT="5268" marB="0" anchor="b"/>
                </a:tc>
                <a:tc>
                  <a:txBody>
                    <a:bodyPr/>
                    <a:lstStyle/>
                    <a:p>
                      <a:pPr algn="r" rtl="1" fontAlgn="b"/>
                      <a:r>
                        <a:rPr lang="he-IL" sz="800" b="1" u="none" strike="noStrike">
                          <a:effectLst/>
                        </a:rPr>
                        <a:t>תוספת</a:t>
                      </a:r>
                      <a:endParaRPr lang="he-IL" sz="800" b="1" i="0" u="none" strike="noStrike">
                        <a:solidFill>
                          <a:srgbClr val="000000"/>
                        </a:solidFill>
                        <a:effectLst/>
                        <a:latin typeface="Arial"/>
                      </a:endParaRPr>
                    </a:p>
                  </a:txBody>
                  <a:tcPr marL="5268" marR="5268" marT="5268" marB="0" anchor="b"/>
                </a:tc>
                <a:tc>
                  <a:txBody>
                    <a:bodyPr/>
                    <a:lstStyle/>
                    <a:p>
                      <a:pPr algn="r" rtl="1" fontAlgn="b"/>
                      <a:r>
                        <a:rPr lang="he-IL" sz="800" b="1" u="none" strike="noStrike">
                          <a:effectLst/>
                        </a:rPr>
                        <a:t>לא</a:t>
                      </a:r>
                      <a:endParaRPr lang="he-IL" sz="800" b="1" i="0" u="none" strike="noStrike">
                        <a:solidFill>
                          <a:srgbClr val="000000"/>
                        </a:solidFill>
                        <a:effectLst/>
                        <a:latin typeface="Arial"/>
                      </a:endParaRPr>
                    </a:p>
                  </a:txBody>
                  <a:tcPr marL="5268" marR="5268" marT="5268" marB="0" anchor="b"/>
                </a:tc>
                <a:tc>
                  <a:txBody>
                    <a:bodyPr/>
                    <a:lstStyle/>
                    <a:p>
                      <a:pPr algn="r" rtl="1" fontAlgn="b"/>
                      <a:r>
                        <a:rPr lang="he-IL" sz="800" b="1" u="none" strike="noStrike">
                          <a:effectLst/>
                        </a:rPr>
                        <a:t>לא</a:t>
                      </a:r>
                      <a:endParaRPr lang="he-IL" sz="800" b="1" i="0" u="none" strike="noStrike">
                        <a:solidFill>
                          <a:srgbClr val="000000"/>
                        </a:solidFill>
                        <a:effectLst/>
                        <a:latin typeface="Arial"/>
                      </a:endParaRPr>
                    </a:p>
                  </a:txBody>
                  <a:tcPr marL="5268" marR="5268" marT="5268" marB="0" anchor="b"/>
                </a:tc>
                <a:tc>
                  <a:txBody>
                    <a:bodyPr/>
                    <a:lstStyle/>
                    <a:p>
                      <a:pPr algn="r" rtl="1" fontAlgn="b"/>
                      <a:r>
                        <a:rPr lang="he-IL" sz="800" b="1" u="none" strike="noStrike">
                          <a:effectLst/>
                        </a:rPr>
                        <a:t>כן</a:t>
                      </a:r>
                      <a:endParaRPr lang="he-IL" sz="800" b="1" i="0" u="none" strike="noStrike">
                        <a:solidFill>
                          <a:srgbClr val="000000"/>
                        </a:solidFill>
                        <a:effectLst/>
                        <a:latin typeface="Arial"/>
                      </a:endParaRPr>
                    </a:p>
                  </a:txBody>
                  <a:tcPr marL="5268" marR="5268" marT="5268" marB="0" anchor="b"/>
                </a:tc>
                <a:tc>
                  <a:txBody>
                    <a:bodyPr/>
                    <a:lstStyle/>
                    <a:p>
                      <a:pPr algn="r" rtl="1" fontAlgn="b"/>
                      <a:r>
                        <a:rPr lang="he-IL" sz="800" b="1" u="none" strike="noStrike">
                          <a:effectLst/>
                        </a:rPr>
                        <a:t>כן</a:t>
                      </a:r>
                      <a:endParaRPr lang="he-IL" sz="800" b="1" i="0" u="none" strike="noStrike">
                        <a:solidFill>
                          <a:srgbClr val="000000"/>
                        </a:solidFill>
                        <a:effectLst/>
                        <a:latin typeface="Arial"/>
                      </a:endParaRPr>
                    </a:p>
                  </a:txBody>
                  <a:tcPr marL="5268" marR="5268" marT="5268" marB="0" anchor="b"/>
                </a:tc>
                <a:tc>
                  <a:txBody>
                    <a:bodyPr/>
                    <a:lstStyle/>
                    <a:p>
                      <a:pPr algn="l" rtl="0" fontAlgn="b"/>
                      <a:endParaRPr lang="he-IL" sz="800" b="1" i="0" u="none" strike="noStrike">
                        <a:solidFill>
                          <a:srgbClr val="000000"/>
                        </a:solidFill>
                        <a:effectLst/>
                        <a:latin typeface="Arial"/>
                      </a:endParaRPr>
                    </a:p>
                  </a:txBody>
                  <a:tcPr marL="5268" marR="5268" marT="5268" marB="0" anchor="b"/>
                </a:tc>
              </a:tr>
              <a:tr h="188906">
                <a:tc>
                  <a:txBody>
                    <a:bodyPr/>
                    <a:lstStyle/>
                    <a:p>
                      <a:pPr algn="r" rtl="0" fontAlgn="b"/>
                      <a:r>
                        <a:rPr lang="he-IL" sz="800" b="1" u="none" strike="noStrike">
                          <a:effectLst/>
                        </a:rPr>
                        <a:t>4</a:t>
                      </a:r>
                      <a:endParaRPr lang="he-IL" sz="800" b="1" i="0" u="none" strike="noStrike">
                        <a:solidFill>
                          <a:srgbClr val="000000"/>
                        </a:solidFill>
                        <a:effectLst/>
                        <a:latin typeface="Arial"/>
                      </a:endParaRPr>
                    </a:p>
                  </a:txBody>
                  <a:tcPr marL="5268" marR="5268" marT="5268" marB="0" anchor="b"/>
                </a:tc>
                <a:tc>
                  <a:txBody>
                    <a:bodyPr/>
                    <a:lstStyle/>
                    <a:p>
                      <a:pPr algn="r" rtl="1" fontAlgn="b"/>
                      <a:r>
                        <a:rPr lang="he-IL" sz="800" b="1" u="none" strike="noStrike">
                          <a:effectLst/>
                        </a:rPr>
                        <a:t>פיצוי</a:t>
                      </a:r>
                      <a:endParaRPr lang="he-IL" sz="800" b="1" i="0" u="none" strike="noStrike">
                        <a:solidFill>
                          <a:srgbClr val="000000"/>
                        </a:solidFill>
                        <a:effectLst/>
                        <a:latin typeface="Arial"/>
                      </a:endParaRPr>
                    </a:p>
                  </a:txBody>
                  <a:tcPr marL="5268" marR="5268" marT="5268" marB="0" anchor="b"/>
                </a:tc>
                <a:tc>
                  <a:txBody>
                    <a:bodyPr/>
                    <a:lstStyle/>
                    <a:p>
                      <a:pPr algn="r" rtl="1" fontAlgn="b"/>
                      <a:r>
                        <a:rPr lang="he-IL" sz="800" b="1" u="none" strike="noStrike">
                          <a:effectLst/>
                        </a:rPr>
                        <a:t>פעיל</a:t>
                      </a:r>
                      <a:endParaRPr lang="he-IL" sz="800" b="1" i="0" u="none" strike="noStrike">
                        <a:solidFill>
                          <a:srgbClr val="000000"/>
                        </a:solidFill>
                        <a:effectLst/>
                        <a:latin typeface="Arial"/>
                      </a:endParaRPr>
                    </a:p>
                  </a:txBody>
                  <a:tcPr marL="5268" marR="5268" marT="5268" marB="0" anchor="b"/>
                </a:tc>
                <a:tc>
                  <a:txBody>
                    <a:bodyPr/>
                    <a:lstStyle/>
                    <a:p>
                      <a:pPr algn="r" rtl="1" fontAlgn="b"/>
                      <a:r>
                        <a:rPr lang="he-IL" sz="800" b="1" u="none" strike="noStrike">
                          <a:effectLst/>
                        </a:rPr>
                        <a:t>הפחתה</a:t>
                      </a:r>
                      <a:endParaRPr lang="he-IL" sz="800" b="1" i="0" u="none" strike="noStrike">
                        <a:solidFill>
                          <a:srgbClr val="000000"/>
                        </a:solidFill>
                        <a:effectLst/>
                        <a:latin typeface="Arial"/>
                      </a:endParaRPr>
                    </a:p>
                  </a:txBody>
                  <a:tcPr marL="5268" marR="5268" marT="5268" marB="0" anchor="b"/>
                </a:tc>
                <a:tc>
                  <a:txBody>
                    <a:bodyPr/>
                    <a:lstStyle/>
                    <a:p>
                      <a:pPr algn="r" rtl="1" fontAlgn="b"/>
                      <a:r>
                        <a:rPr lang="he-IL" sz="800" b="1" u="none" strike="noStrike">
                          <a:effectLst/>
                        </a:rPr>
                        <a:t>לא</a:t>
                      </a:r>
                      <a:endParaRPr lang="he-IL" sz="800" b="1" i="0" u="none" strike="noStrike">
                        <a:solidFill>
                          <a:srgbClr val="000000"/>
                        </a:solidFill>
                        <a:effectLst/>
                        <a:latin typeface="Arial"/>
                      </a:endParaRPr>
                    </a:p>
                  </a:txBody>
                  <a:tcPr marL="5268" marR="5268" marT="5268" marB="0" anchor="b"/>
                </a:tc>
                <a:tc>
                  <a:txBody>
                    <a:bodyPr/>
                    <a:lstStyle/>
                    <a:p>
                      <a:pPr algn="r" rtl="1" fontAlgn="b"/>
                      <a:r>
                        <a:rPr lang="he-IL" sz="800" b="1" u="none" strike="noStrike">
                          <a:effectLst/>
                        </a:rPr>
                        <a:t>כן</a:t>
                      </a:r>
                      <a:endParaRPr lang="he-IL" sz="800" b="1" i="0" u="none" strike="noStrike">
                        <a:solidFill>
                          <a:srgbClr val="000000"/>
                        </a:solidFill>
                        <a:effectLst/>
                        <a:latin typeface="Arial"/>
                      </a:endParaRPr>
                    </a:p>
                  </a:txBody>
                  <a:tcPr marL="5268" marR="5268" marT="5268" marB="0" anchor="b"/>
                </a:tc>
                <a:tc>
                  <a:txBody>
                    <a:bodyPr/>
                    <a:lstStyle/>
                    <a:p>
                      <a:pPr algn="r" rtl="1" fontAlgn="b"/>
                      <a:r>
                        <a:rPr lang="he-IL" sz="800" b="1" u="none" strike="noStrike">
                          <a:effectLst/>
                        </a:rPr>
                        <a:t>כן</a:t>
                      </a:r>
                      <a:endParaRPr lang="he-IL" sz="800" b="1" i="0" u="none" strike="noStrike">
                        <a:solidFill>
                          <a:srgbClr val="000000"/>
                        </a:solidFill>
                        <a:effectLst/>
                        <a:latin typeface="Arial"/>
                      </a:endParaRPr>
                    </a:p>
                  </a:txBody>
                  <a:tcPr marL="5268" marR="5268" marT="5268" marB="0" anchor="b"/>
                </a:tc>
                <a:tc>
                  <a:txBody>
                    <a:bodyPr/>
                    <a:lstStyle/>
                    <a:p>
                      <a:pPr algn="r" rtl="1" fontAlgn="b"/>
                      <a:r>
                        <a:rPr lang="he-IL" sz="800" b="1" u="none" strike="noStrike">
                          <a:effectLst/>
                        </a:rPr>
                        <a:t>כן</a:t>
                      </a:r>
                      <a:endParaRPr lang="he-IL" sz="800" b="1" i="0" u="none" strike="noStrike">
                        <a:solidFill>
                          <a:srgbClr val="000000"/>
                        </a:solidFill>
                        <a:effectLst/>
                        <a:latin typeface="Arial"/>
                      </a:endParaRPr>
                    </a:p>
                  </a:txBody>
                  <a:tcPr marL="5268" marR="5268" marT="5268" marB="0" anchor="b"/>
                </a:tc>
                <a:tc>
                  <a:txBody>
                    <a:bodyPr/>
                    <a:lstStyle/>
                    <a:p>
                      <a:pPr algn="l" rtl="0" fontAlgn="b"/>
                      <a:endParaRPr lang="he-IL" sz="800" b="1" i="0" u="none" strike="noStrike">
                        <a:solidFill>
                          <a:srgbClr val="000000"/>
                        </a:solidFill>
                        <a:effectLst/>
                        <a:latin typeface="Arial"/>
                      </a:endParaRPr>
                    </a:p>
                  </a:txBody>
                  <a:tcPr marL="5268" marR="5268" marT="5268" marB="0" anchor="b"/>
                </a:tc>
              </a:tr>
              <a:tr h="188906">
                <a:tc>
                  <a:txBody>
                    <a:bodyPr/>
                    <a:lstStyle/>
                    <a:p>
                      <a:pPr algn="r" rtl="0" fontAlgn="b"/>
                      <a:r>
                        <a:rPr lang="he-IL" sz="800" b="1" u="none" strike="noStrike">
                          <a:effectLst/>
                        </a:rPr>
                        <a:t>5</a:t>
                      </a:r>
                      <a:endParaRPr lang="he-IL" sz="800" b="1" i="0" u="none" strike="noStrike">
                        <a:solidFill>
                          <a:srgbClr val="000000"/>
                        </a:solidFill>
                        <a:effectLst/>
                        <a:latin typeface="Arial"/>
                      </a:endParaRPr>
                    </a:p>
                  </a:txBody>
                  <a:tcPr marL="5268" marR="5268" marT="5268" marB="0" anchor="b"/>
                </a:tc>
                <a:tc>
                  <a:txBody>
                    <a:bodyPr/>
                    <a:lstStyle/>
                    <a:p>
                      <a:pPr algn="r" rtl="1" fontAlgn="b"/>
                      <a:r>
                        <a:rPr lang="he-IL" sz="800" b="1" u="none" strike="noStrike">
                          <a:effectLst/>
                        </a:rPr>
                        <a:t>אגרת נמל מוצהרת</a:t>
                      </a:r>
                      <a:endParaRPr lang="he-IL" sz="800" b="1" i="0" u="none" strike="noStrike">
                        <a:solidFill>
                          <a:srgbClr val="000000"/>
                        </a:solidFill>
                        <a:effectLst/>
                        <a:latin typeface="Arial"/>
                      </a:endParaRPr>
                    </a:p>
                  </a:txBody>
                  <a:tcPr marL="5268" marR="5268" marT="5268" marB="0" anchor="b"/>
                </a:tc>
                <a:tc>
                  <a:txBody>
                    <a:bodyPr/>
                    <a:lstStyle/>
                    <a:p>
                      <a:pPr algn="r" rtl="1" fontAlgn="b"/>
                      <a:r>
                        <a:rPr lang="he-IL" sz="800" b="1" u="none" strike="noStrike">
                          <a:effectLst/>
                        </a:rPr>
                        <a:t>פעיל</a:t>
                      </a:r>
                      <a:endParaRPr lang="he-IL" sz="800" b="1" i="0" u="none" strike="noStrike">
                        <a:solidFill>
                          <a:srgbClr val="000000"/>
                        </a:solidFill>
                        <a:effectLst/>
                        <a:latin typeface="Arial"/>
                      </a:endParaRPr>
                    </a:p>
                  </a:txBody>
                  <a:tcPr marL="5268" marR="5268" marT="5268" marB="0" anchor="b"/>
                </a:tc>
                <a:tc>
                  <a:txBody>
                    <a:bodyPr/>
                    <a:lstStyle/>
                    <a:p>
                      <a:pPr algn="r" rtl="1" fontAlgn="b"/>
                      <a:r>
                        <a:rPr lang="he-IL" sz="800" b="1" u="none" strike="noStrike">
                          <a:effectLst/>
                        </a:rPr>
                        <a:t>ללא השפעה</a:t>
                      </a:r>
                      <a:endParaRPr lang="he-IL" sz="800" b="1" i="0" u="none" strike="noStrike">
                        <a:solidFill>
                          <a:srgbClr val="000000"/>
                        </a:solidFill>
                        <a:effectLst/>
                        <a:latin typeface="Arial"/>
                      </a:endParaRPr>
                    </a:p>
                  </a:txBody>
                  <a:tcPr marL="5268" marR="5268" marT="5268" marB="0" anchor="b"/>
                </a:tc>
                <a:tc>
                  <a:txBody>
                    <a:bodyPr/>
                    <a:lstStyle/>
                    <a:p>
                      <a:pPr algn="r" rtl="1" fontAlgn="b"/>
                      <a:r>
                        <a:rPr lang="he-IL" sz="800" b="1" u="none" strike="noStrike">
                          <a:effectLst/>
                        </a:rPr>
                        <a:t>כן</a:t>
                      </a:r>
                      <a:endParaRPr lang="he-IL" sz="800" b="1" i="0" u="none" strike="noStrike">
                        <a:solidFill>
                          <a:srgbClr val="000000"/>
                        </a:solidFill>
                        <a:effectLst/>
                        <a:latin typeface="Arial"/>
                      </a:endParaRPr>
                    </a:p>
                  </a:txBody>
                  <a:tcPr marL="5268" marR="5268" marT="5268" marB="0" anchor="b"/>
                </a:tc>
                <a:tc>
                  <a:txBody>
                    <a:bodyPr/>
                    <a:lstStyle/>
                    <a:p>
                      <a:pPr algn="r" rtl="1" fontAlgn="b"/>
                      <a:r>
                        <a:rPr lang="he-IL" sz="800" b="1" u="none" strike="noStrike">
                          <a:effectLst/>
                        </a:rPr>
                        <a:t>לא</a:t>
                      </a:r>
                      <a:endParaRPr lang="he-IL" sz="800" b="1" i="0" u="none" strike="noStrike">
                        <a:solidFill>
                          <a:srgbClr val="000000"/>
                        </a:solidFill>
                        <a:effectLst/>
                        <a:latin typeface="Arial"/>
                      </a:endParaRPr>
                    </a:p>
                  </a:txBody>
                  <a:tcPr marL="5268" marR="5268" marT="5268" marB="0" anchor="b"/>
                </a:tc>
                <a:tc>
                  <a:txBody>
                    <a:bodyPr/>
                    <a:lstStyle/>
                    <a:p>
                      <a:pPr algn="r" rtl="1" fontAlgn="b"/>
                      <a:r>
                        <a:rPr lang="he-IL" sz="800" b="1" u="none" strike="noStrike">
                          <a:effectLst/>
                        </a:rPr>
                        <a:t>לא</a:t>
                      </a:r>
                      <a:endParaRPr lang="he-IL" sz="800" b="1" i="0" u="none" strike="noStrike">
                        <a:solidFill>
                          <a:srgbClr val="000000"/>
                        </a:solidFill>
                        <a:effectLst/>
                        <a:latin typeface="Arial"/>
                      </a:endParaRPr>
                    </a:p>
                  </a:txBody>
                  <a:tcPr marL="5268" marR="5268" marT="5268" marB="0" anchor="b"/>
                </a:tc>
                <a:tc>
                  <a:txBody>
                    <a:bodyPr/>
                    <a:lstStyle/>
                    <a:p>
                      <a:pPr algn="r" rtl="1" fontAlgn="b"/>
                      <a:r>
                        <a:rPr lang="he-IL" sz="800" b="1" u="none" strike="noStrike">
                          <a:effectLst/>
                        </a:rPr>
                        <a:t>כן</a:t>
                      </a:r>
                      <a:endParaRPr lang="he-IL" sz="800" b="1" i="0" u="none" strike="noStrike">
                        <a:solidFill>
                          <a:srgbClr val="000000"/>
                        </a:solidFill>
                        <a:effectLst/>
                        <a:latin typeface="Arial"/>
                      </a:endParaRPr>
                    </a:p>
                  </a:txBody>
                  <a:tcPr marL="5268" marR="5268" marT="5268" marB="0" anchor="b"/>
                </a:tc>
                <a:tc>
                  <a:txBody>
                    <a:bodyPr/>
                    <a:lstStyle/>
                    <a:p>
                      <a:pPr algn="l" rtl="0" fontAlgn="b"/>
                      <a:endParaRPr lang="he-IL" sz="800" b="1" i="0" u="none" strike="noStrike">
                        <a:solidFill>
                          <a:srgbClr val="000000"/>
                        </a:solidFill>
                        <a:effectLst/>
                        <a:latin typeface="Arial"/>
                      </a:endParaRPr>
                    </a:p>
                  </a:txBody>
                  <a:tcPr marL="5268" marR="5268" marT="5268" marB="0" anchor="b"/>
                </a:tc>
              </a:tr>
              <a:tr h="188906">
                <a:tc>
                  <a:txBody>
                    <a:bodyPr/>
                    <a:lstStyle/>
                    <a:p>
                      <a:pPr algn="r" rtl="0" fontAlgn="b"/>
                      <a:r>
                        <a:rPr lang="he-IL" sz="800" b="1" u="none" strike="noStrike">
                          <a:effectLst/>
                        </a:rPr>
                        <a:t>6</a:t>
                      </a:r>
                      <a:endParaRPr lang="he-IL" sz="800" b="1" i="0" u="none" strike="noStrike">
                        <a:solidFill>
                          <a:srgbClr val="000000"/>
                        </a:solidFill>
                        <a:effectLst/>
                        <a:latin typeface="Arial"/>
                      </a:endParaRPr>
                    </a:p>
                  </a:txBody>
                  <a:tcPr marL="5268" marR="5268" marT="5268" marB="0" anchor="b"/>
                </a:tc>
                <a:tc>
                  <a:txBody>
                    <a:bodyPr/>
                    <a:lstStyle/>
                    <a:p>
                      <a:pPr algn="r" rtl="1" fontAlgn="b"/>
                      <a:r>
                        <a:rPr lang="he-IL" sz="800" b="1" u="none" strike="noStrike" dirty="0">
                          <a:effectLst/>
                        </a:rPr>
                        <a:t>אגרת נמל מחושבת</a:t>
                      </a:r>
                      <a:endParaRPr lang="he-IL" sz="800" b="1" i="0" u="none" strike="noStrike" dirty="0">
                        <a:solidFill>
                          <a:srgbClr val="000000"/>
                        </a:solidFill>
                        <a:effectLst/>
                        <a:latin typeface="Arial"/>
                      </a:endParaRPr>
                    </a:p>
                  </a:txBody>
                  <a:tcPr marL="5268" marR="5268" marT="5268" marB="0" anchor="b"/>
                </a:tc>
                <a:tc>
                  <a:txBody>
                    <a:bodyPr/>
                    <a:lstStyle/>
                    <a:p>
                      <a:pPr algn="r" rtl="1" fontAlgn="b"/>
                      <a:r>
                        <a:rPr lang="he-IL" sz="800" b="1" u="none" strike="noStrike" dirty="0">
                          <a:effectLst/>
                        </a:rPr>
                        <a:t>פעיל</a:t>
                      </a:r>
                      <a:endParaRPr lang="he-IL" sz="800" b="1" i="0" u="none" strike="noStrike" dirty="0">
                        <a:solidFill>
                          <a:srgbClr val="000000"/>
                        </a:solidFill>
                        <a:effectLst/>
                        <a:latin typeface="Arial"/>
                      </a:endParaRPr>
                    </a:p>
                  </a:txBody>
                  <a:tcPr marL="5268" marR="5268" marT="5268" marB="0" anchor="b"/>
                </a:tc>
                <a:tc>
                  <a:txBody>
                    <a:bodyPr/>
                    <a:lstStyle/>
                    <a:p>
                      <a:pPr algn="r" rtl="1" fontAlgn="b"/>
                      <a:r>
                        <a:rPr lang="he-IL" sz="800" b="1" u="none" strike="noStrike">
                          <a:effectLst/>
                        </a:rPr>
                        <a:t>ללא השפעה</a:t>
                      </a:r>
                      <a:endParaRPr lang="he-IL" sz="800" b="1" i="0" u="none" strike="noStrike">
                        <a:solidFill>
                          <a:srgbClr val="000000"/>
                        </a:solidFill>
                        <a:effectLst/>
                        <a:latin typeface="Arial"/>
                      </a:endParaRPr>
                    </a:p>
                  </a:txBody>
                  <a:tcPr marL="5268" marR="5268" marT="5268" marB="0" anchor="b"/>
                </a:tc>
                <a:tc>
                  <a:txBody>
                    <a:bodyPr/>
                    <a:lstStyle/>
                    <a:p>
                      <a:pPr algn="r" rtl="1" fontAlgn="b"/>
                      <a:r>
                        <a:rPr lang="he-IL" sz="800" b="1" u="none" strike="noStrike">
                          <a:effectLst/>
                        </a:rPr>
                        <a:t>כן</a:t>
                      </a:r>
                      <a:endParaRPr lang="he-IL" sz="800" b="1" i="0" u="none" strike="noStrike">
                        <a:solidFill>
                          <a:srgbClr val="000000"/>
                        </a:solidFill>
                        <a:effectLst/>
                        <a:latin typeface="Arial"/>
                      </a:endParaRPr>
                    </a:p>
                  </a:txBody>
                  <a:tcPr marL="5268" marR="5268" marT="5268" marB="0" anchor="b"/>
                </a:tc>
                <a:tc>
                  <a:txBody>
                    <a:bodyPr/>
                    <a:lstStyle/>
                    <a:p>
                      <a:pPr algn="r" rtl="1" fontAlgn="b"/>
                      <a:r>
                        <a:rPr lang="he-IL" sz="800" b="1" u="none" strike="noStrike">
                          <a:effectLst/>
                        </a:rPr>
                        <a:t>לא</a:t>
                      </a:r>
                      <a:endParaRPr lang="he-IL" sz="800" b="1" i="0" u="none" strike="noStrike">
                        <a:solidFill>
                          <a:srgbClr val="000000"/>
                        </a:solidFill>
                        <a:effectLst/>
                        <a:latin typeface="Arial"/>
                      </a:endParaRPr>
                    </a:p>
                  </a:txBody>
                  <a:tcPr marL="5268" marR="5268" marT="5268" marB="0" anchor="b"/>
                </a:tc>
                <a:tc>
                  <a:txBody>
                    <a:bodyPr/>
                    <a:lstStyle/>
                    <a:p>
                      <a:pPr algn="r" rtl="1" fontAlgn="b"/>
                      <a:r>
                        <a:rPr lang="he-IL" sz="800" b="1" u="none" strike="noStrike">
                          <a:effectLst/>
                        </a:rPr>
                        <a:t>לא</a:t>
                      </a:r>
                      <a:endParaRPr lang="he-IL" sz="800" b="1" i="0" u="none" strike="noStrike">
                        <a:solidFill>
                          <a:srgbClr val="000000"/>
                        </a:solidFill>
                        <a:effectLst/>
                        <a:latin typeface="Arial"/>
                      </a:endParaRPr>
                    </a:p>
                  </a:txBody>
                  <a:tcPr marL="5268" marR="5268" marT="5268" marB="0" anchor="b"/>
                </a:tc>
                <a:tc>
                  <a:txBody>
                    <a:bodyPr/>
                    <a:lstStyle/>
                    <a:p>
                      <a:pPr algn="r" rtl="1" fontAlgn="b"/>
                      <a:r>
                        <a:rPr lang="he-IL" sz="800" b="1" u="none" strike="noStrike">
                          <a:effectLst/>
                        </a:rPr>
                        <a:t>כן</a:t>
                      </a:r>
                      <a:endParaRPr lang="he-IL" sz="800" b="1" i="0" u="none" strike="noStrike">
                        <a:solidFill>
                          <a:srgbClr val="000000"/>
                        </a:solidFill>
                        <a:effectLst/>
                        <a:latin typeface="Arial"/>
                      </a:endParaRPr>
                    </a:p>
                  </a:txBody>
                  <a:tcPr marL="5268" marR="5268" marT="5268" marB="0" anchor="b"/>
                </a:tc>
                <a:tc>
                  <a:txBody>
                    <a:bodyPr/>
                    <a:lstStyle/>
                    <a:p>
                      <a:pPr algn="l" rtl="0" fontAlgn="b"/>
                      <a:endParaRPr lang="he-IL" sz="800" b="1" i="0" u="none" strike="noStrike">
                        <a:solidFill>
                          <a:srgbClr val="000000"/>
                        </a:solidFill>
                        <a:effectLst/>
                        <a:latin typeface="Arial"/>
                      </a:endParaRPr>
                    </a:p>
                  </a:txBody>
                  <a:tcPr marL="5268" marR="5268" marT="5268" marB="0" anchor="b"/>
                </a:tc>
              </a:tr>
              <a:tr h="188906">
                <a:tc>
                  <a:txBody>
                    <a:bodyPr/>
                    <a:lstStyle/>
                    <a:p>
                      <a:pPr algn="r" rtl="0" fontAlgn="b"/>
                      <a:r>
                        <a:rPr lang="he-IL" sz="800" b="1" u="none" strike="noStrike">
                          <a:effectLst/>
                        </a:rPr>
                        <a:t>7</a:t>
                      </a:r>
                      <a:endParaRPr lang="he-IL" sz="800" b="1" i="0" u="none" strike="noStrike">
                        <a:solidFill>
                          <a:srgbClr val="000000"/>
                        </a:solidFill>
                        <a:effectLst/>
                        <a:latin typeface="Arial"/>
                      </a:endParaRPr>
                    </a:p>
                  </a:txBody>
                  <a:tcPr marL="5268" marR="5268" marT="5268" marB="0" anchor="b"/>
                </a:tc>
                <a:tc>
                  <a:txBody>
                    <a:bodyPr/>
                    <a:lstStyle/>
                    <a:p>
                      <a:pPr algn="r" rtl="1" fontAlgn="b"/>
                      <a:r>
                        <a:rPr lang="he-IL" sz="800" b="1" u="none" strike="noStrike">
                          <a:effectLst/>
                        </a:rPr>
                        <a:t>ערך צבאי</a:t>
                      </a:r>
                      <a:endParaRPr lang="he-IL" sz="800" b="1" i="0" u="none" strike="noStrike">
                        <a:solidFill>
                          <a:srgbClr val="000000"/>
                        </a:solidFill>
                        <a:effectLst/>
                        <a:latin typeface="Arial"/>
                      </a:endParaRPr>
                    </a:p>
                  </a:txBody>
                  <a:tcPr marL="5268" marR="5268" marT="5268" marB="0" anchor="b"/>
                </a:tc>
                <a:tc>
                  <a:txBody>
                    <a:bodyPr/>
                    <a:lstStyle/>
                    <a:p>
                      <a:pPr algn="r" rtl="1" fontAlgn="b"/>
                      <a:r>
                        <a:rPr lang="he-IL" sz="800" b="1" u="none" strike="noStrike">
                          <a:effectLst/>
                        </a:rPr>
                        <a:t>פעיל</a:t>
                      </a:r>
                      <a:endParaRPr lang="he-IL" sz="800" b="1" i="0" u="none" strike="noStrike">
                        <a:solidFill>
                          <a:srgbClr val="000000"/>
                        </a:solidFill>
                        <a:effectLst/>
                        <a:latin typeface="Arial"/>
                      </a:endParaRPr>
                    </a:p>
                  </a:txBody>
                  <a:tcPr marL="5268" marR="5268" marT="5268" marB="0" anchor="b"/>
                </a:tc>
                <a:tc>
                  <a:txBody>
                    <a:bodyPr/>
                    <a:lstStyle/>
                    <a:p>
                      <a:pPr algn="r" rtl="1" fontAlgn="b"/>
                      <a:r>
                        <a:rPr lang="he-IL" sz="800" b="1" u="none" strike="noStrike">
                          <a:effectLst/>
                        </a:rPr>
                        <a:t>ללא השפעה</a:t>
                      </a:r>
                      <a:endParaRPr lang="he-IL" sz="800" b="1" i="0" u="none" strike="noStrike">
                        <a:solidFill>
                          <a:srgbClr val="000000"/>
                        </a:solidFill>
                        <a:effectLst/>
                        <a:latin typeface="Arial"/>
                      </a:endParaRPr>
                    </a:p>
                  </a:txBody>
                  <a:tcPr marL="5268" marR="5268" marT="5268" marB="0" anchor="b"/>
                </a:tc>
                <a:tc>
                  <a:txBody>
                    <a:bodyPr/>
                    <a:lstStyle/>
                    <a:p>
                      <a:pPr algn="r" rtl="1" fontAlgn="b"/>
                      <a:r>
                        <a:rPr lang="he-IL" sz="800" b="1" u="none" strike="noStrike">
                          <a:effectLst/>
                        </a:rPr>
                        <a:t>לא</a:t>
                      </a:r>
                      <a:endParaRPr lang="he-IL" sz="800" b="1" i="0" u="none" strike="noStrike">
                        <a:solidFill>
                          <a:srgbClr val="000000"/>
                        </a:solidFill>
                        <a:effectLst/>
                        <a:latin typeface="Arial"/>
                      </a:endParaRPr>
                    </a:p>
                  </a:txBody>
                  <a:tcPr marL="5268" marR="5268" marT="5268" marB="0" anchor="b"/>
                </a:tc>
                <a:tc>
                  <a:txBody>
                    <a:bodyPr/>
                    <a:lstStyle/>
                    <a:p>
                      <a:pPr algn="r" rtl="1" fontAlgn="b"/>
                      <a:r>
                        <a:rPr lang="he-IL" sz="800" b="1" u="none" strike="noStrike">
                          <a:effectLst/>
                        </a:rPr>
                        <a:t>לא</a:t>
                      </a:r>
                      <a:endParaRPr lang="he-IL" sz="800" b="1" i="0" u="none" strike="noStrike">
                        <a:solidFill>
                          <a:srgbClr val="000000"/>
                        </a:solidFill>
                        <a:effectLst/>
                        <a:latin typeface="Arial"/>
                      </a:endParaRPr>
                    </a:p>
                  </a:txBody>
                  <a:tcPr marL="5268" marR="5268" marT="5268" marB="0" anchor="b"/>
                </a:tc>
                <a:tc>
                  <a:txBody>
                    <a:bodyPr/>
                    <a:lstStyle/>
                    <a:p>
                      <a:pPr algn="r" rtl="1" fontAlgn="b"/>
                      <a:r>
                        <a:rPr lang="he-IL" sz="800" b="1" u="none" strike="noStrike">
                          <a:effectLst/>
                        </a:rPr>
                        <a:t>לא</a:t>
                      </a:r>
                      <a:endParaRPr lang="he-IL" sz="800" b="1" i="0" u="none" strike="noStrike">
                        <a:solidFill>
                          <a:srgbClr val="000000"/>
                        </a:solidFill>
                        <a:effectLst/>
                        <a:latin typeface="Arial"/>
                      </a:endParaRPr>
                    </a:p>
                  </a:txBody>
                  <a:tcPr marL="5268" marR="5268" marT="5268" marB="0" anchor="b"/>
                </a:tc>
                <a:tc>
                  <a:txBody>
                    <a:bodyPr/>
                    <a:lstStyle/>
                    <a:p>
                      <a:pPr algn="r" rtl="1" fontAlgn="b"/>
                      <a:r>
                        <a:rPr lang="he-IL" sz="800" b="1" u="none" strike="noStrike">
                          <a:effectLst/>
                        </a:rPr>
                        <a:t>לא</a:t>
                      </a:r>
                      <a:endParaRPr lang="he-IL" sz="800" b="1" i="0" u="none" strike="noStrike">
                        <a:solidFill>
                          <a:srgbClr val="000000"/>
                        </a:solidFill>
                        <a:effectLst/>
                        <a:latin typeface="Arial"/>
                      </a:endParaRPr>
                    </a:p>
                  </a:txBody>
                  <a:tcPr marL="5268" marR="5268" marT="5268" marB="0" anchor="b"/>
                </a:tc>
                <a:tc>
                  <a:txBody>
                    <a:bodyPr/>
                    <a:lstStyle/>
                    <a:p>
                      <a:pPr algn="l" rtl="0" fontAlgn="b"/>
                      <a:endParaRPr lang="he-IL" sz="800" b="1" i="0" u="none" strike="noStrike">
                        <a:solidFill>
                          <a:srgbClr val="000000"/>
                        </a:solidFill>
                        <a:effectLst/>
                        <a:latin typeface="Arial"/>
                      </a:endParaRPr>
                    </a:p>
                  </a:txBody>
                  <a:tcPr marL="5268" marR="5268" marT="5268" marB="0" anchor="b"/>
                </a:tc>
              </a:tr>
              <a:tr h="188906">
                <a:tc>
                  <a:txBody>
                    <a:bodyPr/>
                    <a:lstStyle/>
                    <a:p>
                      <a:pPr algn="r" rtl="0" fontAlgn="b"/>
                      <a:r>
                        <a:rPr lang="he-IL" sz="800" b="1" u="none" strike="noStrike">
                          <a:effectLst/>
                        </a:rPr>
                        <a:t>8</a:t>
                      </a:r>
                      <a:endParaRPr lang="he-IL" sz="800" b="1" i="0" u="none" strike="noStrike">
                        <a:solidFill>
                          <a:srgbClr val="000000"/>
                        </a:solidFill>
                        <a:effectLst/>
                        <a:latin typeface="Arial"/>
                      </a:endParaRPr>
                    </a:p>
                  </a:txBody>
                  <a:tcPr marL="5268" marR="5268" marT="5268" marB="0" anchor="b"/>
                </a:tc>
                <a:tc>
                  <a:txBody>
                    <a:bodyPr/>
                    <a:lstStyle/>
                    <a:p>
                      <a:pPr algn="r" rtl="1" fontAlgn="b"/>
                      <a:r>
                        <a:rPr lang="he-IL" sz="800" b="1" u="none" strike="noStrike">
                          <a:effectLst/>
                        </a:rPr>
                        <a:t>ריבית מקובלת</a:t>
                      </a:r>
                      <a:endParaRPr lang="he-IL" sz="800" b="1" i="0" u="none" strike="noStrike">
                        <a:solidFill>
                          <a:srgbClr val="000000"/>
                        </a:solidFill>
                        <a:effectLst/>
                        <a:latin typeface="Arial"/>
                      </a:endParaRPr>
                    </a:p>
                  </a:txBody>
                  <a:tcPr marL="5268" marR="5268" marT="5268" marB="0" anchor="b"/>
                </a:tc>
                <a:tc>
                  <a:txBody>
                    <a:bodyPr/>
                    <a:lstStyle/>
                    <a:p>
                      <a:pPr algn="r" rtl="1" fontAlgn="b"/>
                      <a:r>
                        <a:rPr lang="he-IL" sz="800" b="1" u="none" strike="noStrike">
                          <a:effectLst/>
                        </a:rPr>
                        <a:t>פעיל</a:t>
                      </a:r>
                      <a:endParaRPr lang="he-IL" sz="800" b="1" i="0" u="none" strike="noStrike">
                        <a:solidFill>
                          <a:srgbClr val="000000"/>
                        </a:solidFill>
                        <a:effectLst/>
                        <a:latin typeface="Arial"/>
                      </a:endParaRPr>
                    </a:p>
                  </a:txBody>
                  <a:tcPr marL="5268" marR="5268" marT="5268" marB="0" anchor="b"/>
                </a:tc>
                <a:tc>
                  <a:txBody>
                    <a:bodyPr/>
                    <a:lstStyle/>
                    <a:p>
                      <a:pPr algn="r" rtl="1" fontAlgn="b"/>
                      <a:r>
                        <a:rPr lang="he-IL" sz="800" b="1" u="none" strike="noStrike">
                          <a:effectLst/>
                        </a:rPr>
                        <a:t>ללא השפעה</a:t>
                      </a:r>
                      <a:endParaRPr lang="he-IL" sz="800" b="1" i="0" u="none" strike="noStrike">
                        <a:solidFill>
                          <a:srgbClr val="000000"/>
                        </a:solidFill>
                        <a:effectLst/>
                        <a:latin typeface="Arial"/>
                      </a:endParaRPr>
                    </a:p>
                  </a:txBody>
                  <a:tcPr marL="5268" marR="5268" marT="5268" marB="0" anchor="b"/>
                </a:tc>
                <a:tc>
                  <a:txBody>
                    <a:bodyPr/>
                    <a:lstStyle/>
                    <a:p>
                      <a:pPr algn="r" rtl="1" fontAlgn="b"/>
                      <a:r>
                        <a:rPr lang="he-IL" sz="800" b="1" u="none" strike="noStrike">
                          <a:effectLst/>
                        </a:rPr>
                        <a:t>לא</a:t>
                      </a:r>
                      <a:endParaRPr lang="he-IL" sz="800" b="1" i="0" u="none" strike="noStrike">
                        <a:solidFill>
                          <a:srgbClr val="000000"/>
                        </a:solidFill>
                        <a:effectLst/>
                        <a:latin typeface="Arial"/>
                      </a:endParaRPr>
                    </a:p>
                  </a:txBody>
                  <a:tcPr marL="5268" marR="5268" marT="5268" marB="0" anchor="b"/>
                </a:tc>
                <a:tc>
                  <a:txBody>
                    <a:bodyPr/>
                    <a:lstStyle/>
                    <a:p>
                      <a:pPr algn="r" rtl="1" fontAlgn="b"/>
                      <a:r>
                        <a:rPr lang="he-IL" sz="800" b="1" u="none" strike="noStrike">
                          <a:effectLst/>
                        </a:rPr>
                        <a:t>כן</a:t>
                      </a:r>
                      <a:endParaRPr lang="he-IL" sz="800" b="1" i="0" u="none" strike="noStrike">
                        <a:solidFill>
                          <a:srgbClr val="000000"/>
                        </a:solidFill>
                        <a:effectLst/>
                        <a:latin typeface="Arial"/>
                      </a:endParaRPr>
                    </a:p>
                  </a:txBody>
                  <a:tcPr marL="5268" marR="5268" marT="5268" marB="0" anchor="b"/>
                </a:tc>
                <a:tc>
                  <a:txBody>
                    <a:bodyPr/>
                    <a:lstStyle/>
                    <a:p>
                      <a:pPr algn="r" rtl="1" fontAlgn="b"/>
                      <a:r>
                        <a:rPr lang="he-IL" sz="800" b="1" u="none" strike="noStrike">
                          <a:effectLst/>
                        </a:rPr>
                        <a:t>לא</a:t>
                      </a:r>
                      <a:endParaRPr lang="he-IL" sz="800" b="1" i="0" u="none" strike="noStrike">
                        <a:solidFill>
                          <a:srgbClr val="000000"/>
                        </a:solidFill>
                        <a:effectLst/>
                        <a:latin typeface="Arial"/>
                      </a:endParaRPr>
                    </a:p>
                  </a:txBody>
                  <a:tcPr marL="5268" marR="5268" marT="5268" marB="0" anchor="b"/>
                </a:tc>
                <a:tc>
                  <a:txBody>
                    <a:bodyPr/>
                    <a:lstStyle/>
                    <a:p>
                      <a:pPr algn="r" rtl="1" fontAlgn="b"/>
                      <a:r>
                        <a:rPr lang="he-IL" sz="800" b="1" u="none" strike="noStrike">
                          <a:effectLst/>
                        </a:rPr>
                        <a:t>כן</a:t>
                      </a:r>
                      <a:endParaRPr lang="he-IL" sz="800" b="1" i="0" u="none" strike="noStrike">
                        <a:solidFill>
                          <a:srgbClr val="000000"/>
                        </a:solidFill>
                        <a:effectLst/>
                        <a:latin typeface="Arial"/>
                      </a:endParaRPr>
                    </a:p>
                  </a:txBody>
                  <a:tcPr marL="5268" marR="5268" marT="5268" marB="0" anchor="b"/>
                </a:tc>
                <a:tc>
                  <a:txBody>
                    <a:bodyPr/>
                    <a:lstStyle/>
                    <a:p>
                      <a:pPr algn="l" rtl="0" fontAlgn="b"/>
                      <a:endParaRPr lang="he-IL" sz="800" b="1" i="0" u="none" strike="noStrike">
                        <a:solidFill>
                          <a:srgbClr val="000000"/>
                        </a:solidFill>
                        <a:effectLst/>
                        <a:latin typeface="Arial"/>
                      </a:endParaRPr>
                    </a:p>
                  </a:txBody>
                  <a:tcPr marL="5268" marR="5268" marT="5268" marB="0" anchor="b"/>
                </a:tc>
              </a:tr>
              <a:tr h="188906">
                <a:tc>
                  <a:txBody>
                    <a:bodyPr/>
                    <a:lstStyle/>
                    <a:p>
                      <a:pPr algn="r" rtl="0" fontAlgn="b"/>
                      <a:r>
                        <a:rPr lang="he-IL" sz="800" b="1" u="none" strike="noStrike">
                          <a:effectLst/>
                        </a:rPr>
                        <a:t>9</a:t>
                      </a:r>
                      <a:endParaRPr lang="he-IL" sz="800" b="1" i="0" u="none" strike="noStrike">
                        <a:solidFill>
                          <a:srgbClr val="000000"/>
                        </a:solidFill>
                        <a:effectLst/>
                        <a:latin typeface="Arial"/>
                      </a:endParaRPr>
                    </a:p>
                  </a:txBody>
                  <a:tcPr marL="5268" marR="5268" marT="5268" marB="0" anchor="b"/>
                </a:tc>
                <a:tc>
                  <a:txBody>
                    <a:bodyPr/>
                    <a:lstStyle/>
                    <a:p>
                      <a:pPr algn="r" rtl="1" fontAlgn="b"/>
                      <a:r>
                        <a:rPr lang="he-IL" sz="800" b="1" u="none" strike="noStrike">
                          <a:effectLst/>
                        </a:rPr>
                        <a:t>ריבית גבוהה</a:t>
                      </a:r>
                      <a:endParaRPr lang="he-IL" sz="800" b="1" i="0" u="none" strike="noStrike">
                        <a:solidFill>
                          <a:srgbClr val="000000"/>
                        </a:solidFill>
                        <a:effectLst/>
                        <a:latin typeface="Arial"/>
                      </a:endParaRPr>
                    </a:p>
                  </a:txBody>
                  <a:tcPr marL="5268" marR="5268" marT="5268" marB="0" anchor="b"/>
                </a:tc>
                <a:tc>
                  <a:txBody>
                    <a:bodyPr/>
                    <a:lstStyle/>
                    <a:p>
                      <a:pPr algn="r" rtl="1" fontAlgn="b"/>
                      <a:r>
                        <a:rPr lang="he-IL" sz="800" b="1" u="none" strike="noStrike">
                          <a:effectLst/>
                        </a:rPr>
                        <a:t>פעיל</a:t>
                      </a:r>
                      <a:endParaRPr lang="he-IL" sz="800" b="1" i="0" u="none" strike="noStrike">
                        <a:solidFill>
                          <a:srgbClr val="000000"/>
                        </a:solidFill>
                        <a:effectLst/>
                        <a:latin typeface="Arial"/>
                      </a:endParaRPr>
                    </a:p>
                  </a:txBody>
                  <a:tcPr marL="5268" marR="5268" marT="5268" marB="0" anchor="b"/>
                </a:tc>
                <a:tc>
                  <a:txBody>
                    <a:bodyPr/>
                    <a:lstStyle/>
                    <a:p>
                      <a:pPr algn="r" rtl="1" fontAlgn="b"/>
                      <a:r>
                        <a:rPr lang="he-IL" sz="800" b="1" u="none" strike="noStrike">
                          <a:effectLst/>
                        </a:rPr>
                        <a:t>תוספת</a:t>
                      </a:r>
                      <a:endParaRPr lang="he-IL" sz="800" b="1" i="0" u="none" strike="noStrike">
                        <a:solidFill>
                          <a:srgbClr val="000000"/>
                        </a:solidFill>
                        <a:effectLst/>
                        <a:latin typeface="Arial"/>
                      </a:endParaRPr>
                    </a:p>
                  </a:txBody>
                  <a:tcPr marL="5268" marR="5268" marT="5268" marB="0" anchor="b"/>
                </a:tc>
                <a:tc>
                  <a:txBody>
                    <a:bodyPr/>
                    <a:lstStyle/>
                    <a:p>
                      <a:pPr algn="r" rtl="1" fontAlgn="b"/>
                      <a:r>
                        <a:rPr lang="he-IL" sz="800" b="1" u="none" strike="noStrike">
                          <a:effectLst/>
                        </a:rPr>
                        <a:t>לא</a:t>
                      </a:r>
                      <a:endParaRPr lang="he-IL" sz="800" b="1" i="0" u="none" strike="noStrike">
                        <a:solidFill>
                          <a:srgbClr val="000000"/>
                        </a:solidFill>
                        <a:effectLst/>
                        <a:latin typeface="Arial"/>
                      </a:endParaRPr>
                    </a:p>
                  </a:txBody>
                  <a:tcPr marL="5268" marR="5268" marT="5268" marB="0" anchor="b"/>
                </a:tc>
                <a:tc>
                  <a:txBody>
                    <a:bodyPr/>
                    <a:lstStyle/>
                    <a:p>
                      <a:pPr algn="r" rtl="1" fontAlgn="b"/>
                      <a:r>
                        <a:rPr lang="he-IL" sz="800" b="1" u="none" strike="noStrike">
                          <a:effectLst/>
                        </a:rPr>
                        <a:t>כן</a:t>
                      </a:r>
                      <a:endParaRPr lang="he-IL" sz="800" b="1" i="0" u="none" strike="noStrike">
                        <a:solidFill>
                          <a:srgbClr val="000000"/>
                        </a:solidFill>
                        <a:effectLst/>
                        <a:latin typeface="Arial"/>
                      </a:endParaRPr>
                    </a:p>
                  </a:txBody>
                  <a:tcPr marL="5268" marR="5268" marT="5268" marB="0" anchor="b"/>
                </a:tc>
                <a:tc>
                  <a:txBody>
                    <a:bodyPr/>
                    <a:lstStyle/>
                    <a:p>
                      <a:pPr algn="r" rtl="1" fontAlgn="b"/>
                      <a:r>
                        <a:rPr lang="he-IL" sz="800" b="1" u="none" strike="noStrike">
                          <a:effectLst/>
                        </a:rPr>
                        <a:t>לא</a:t>
                      </a:r>
                      <a:endParaRPr lang="he-IL" sz="800" b="1" i="0" u="none" strike="noStrike">
                        <a:solidFill>
                          <a:srgbClr val="000000"/>
                        </a:solidFill>
                        <a:effectLst/>
                        <a:latin typeface="Arial"/>
                      </a:endParaRPr>
                    </a:p>
                  </a:txBody>
                  <a:tcPr marL="5268" marR="5268" marT="5268" marB="0" anchor="b"/>
                </a:tc>
                <a:tc>
                  <a:txBody>
                    <a:bodyPr/>
                    <a:lstStyle/>
                    <a:p>
                      <a:pPr algn="r" rtl="1" fontAlgn="b"/>
                      <a:r>
                        <a:rPr lang="he-IL" sz="800" b="1" u="none" strike="noStrike">
                          <a:effectLst/>
                        </a:rPr>
                        <a:t>כן</a:t>
                      </a:r>
                      <a:endParaRPr lang="he-IL" sz="800" b="1" i="0" u="none" strike="noStrike">
                        <a:solidFill>
                          <a:srgbClr val="000000"/>
                        </a:solidFill>
                        <a:effectLst/>
                        <a:latin typeface="Arial"/>
                      </a:endParaRPr>
                    </a:p>
                  </a:txBody>
                  <a:tcPr marL="5268" marR="5268" marT="5268" marB="0" anchor="b"/>
                </a:tc>
                <a:tc>
                  <a:txBody>
                    <a:bodyPr/>
                    <a:lstStyle/>
                    <a:p>
                      <a:pPr algn="l" rtl="0" fontAlgn="b"/>
                      <a:endParaRPr lang="he-IL" sz="800" b="1" i="0" u="none" strike="noStrike">
                        <a:solidFill>
                          <a:srgbClr val="000000"/>
                        </a:solidFill>
                        <a:effectLst/>
                        <a:latin typeface="Arial"/>
                      </a:endParaRPr>
                    </a:p>
                  </a:txBody>
                  <a:tcPr marL="5268" marR="5268" marT="5268" marB="0" anchor="b"/>
                </a:tc>
              </a:tr>
              <a:tr h="188906">
                <a:tc>
                  <a:txBody>
                    <a:bodyPr/>
                    <a:lstStyle/>
                    <a:p>
                      <a:pPr algn="r" rtl="0" fontAlgn="b"/>
                      <a:r>
                        <a:rPr lang="he-IL" sz="800" b="1" u="none" strike="noStrike">
                          <a:effectLst/>
                        </a:rPr>
                        <a:t>10</a:t>
                      </a:r>
                      <a:endParaRPr lang="he-IL" sz="800" b="1" i="0" u="none" strike="noStrike">
                        <a:solidFill>
                          <a:srgbClr val="000000"/>
                        </a:solidFill>
                        <a:effectLst/>
                        <a:latin typeface="Arial"/>
                      </a:endParaRPr>
                    </a:p>
                  </a:txBody>
                  <a:tcPr marL="5268" marR="5268" marT="5268" marB="0" anchor="b"/>
                </a:tc>
                <a:tc>
                  <a:txBody>
                    <a:bodyPr/>
                    <a:lstStyle/>
                    <a:p>
                      <a:pPr algn="r" rtl="1" fontAlgn="b"/>
                      <a:r>
                        <a:rPr lang="he-IL" sz="800" b="1" u="none" strike="noStrike">
                          <a:effectLst/>
                        </a:rPr>
                        <a:t>הנחה מסחרית מקובלת</a:t>
                      </a:r>
                      <a:endParaRPr lang="he-IL" sz="800" b="1" i="0" u="none" strike="noStrike">
                        <a:solidFill>
                          <a:srgbClr val="000000"/>
                        </a:solidFill>
                        <a:effectLst/>
                        <a:latin typeface="Arial"/>
                      </a:endParaRPr>
                    </a:p>
                  </a:txBody>
                  <a:tcPr marL="5268" marR="5268" marT="5268" marB="0" anchor="b"/>
                </a:tc>
                <a:tc>
                  <a:txBody>
                    <a:bodyPr/>
                    <a:lstStyle/>
                    <a:p>
                      <a:pPr algn="r" rtl="1" fontAlgn="b"/>
                      <a:r>
                        <a:rPr lang="he-IL" sz="800" b="1" u="none" strike="noStrike">
                          <a:effectLst/>
                        </a:rPr>
                        <a:t>פעיל</a:t>
                      </a:r>
                      <a:endParaRPr lang="he-IL" sz="800" b="1" i="0" u="none" strike="noStrike">
                        <a:solidFill>
                          <a:srgbClr val="000000"/>
                        </a:solidFill>
                        <a:effectLst/>
                        <a:latin typeface="Arial"/>
                      </a:endParaRPr>
                    </a:p>
                  </a:txBody>
                  <a:tcPr marL="5268" marR="5268" marT="5268" marB="0" anchor="b"/>
                </a:tc>
                <a:tc>
                  <a:txBody>
                    <a:bodyPr/>
                    <a:lstStyle/>
                    <a:p>
                      <a:pPr algn="r" rtl="1" fontAlgn="b"/>
                      <a:r>
                        <a:rPr lang="he-IL" sz="800" b="1" u="none" strike="noStrike">
                          <a:effectLst/>
                        </a:rPr>
                        <a:t>הפחתה</a:t>
                      </a:r>
                      <a:endParaRPr lang="he-IL" sz="800" b="1" i="0" u="none" strike="noStrike">
                        <a:solidFill>
                          <a:srgbClr val="000000"/>
                        </a:solidFill>
                        <a:effectLst/>
                        <a:latin typeface="Arial"/>
                      </a:endParaRPr>
                    </a:p>
                  </a:txBody>
                  <a:tcPr marL="5268" marR="5268" marT="5268" marB="0" anchor="b"/>
                </a:tc>
                <a:tc>
                  <a:txBody>
                    <a:bodyPr/>
                    <a:lstStyle/>
                    <a:p>
                      <a:pPr algn="r" rtl="1" fontAlgn="b"/>
                      <a:r>
                        <a:rPr lang="he-IL" sz="800" b="1" u="none" strike="noStrike">
                          <a:effectLst/>
                        </a:rPr>
                        <a:t>לא</a:t>
                      </a:r>
                      <a:endParaRPr lang="he-IL" sz="800" b="1" i="0" u="none" strike="noStrike">
                        <a:solidFill>
                          <a:srgbClr val="000000"/>
                        </a:solidFill>
                        <a:effectLst/>
                        <a:latin typeface="Arial"/>
                      </a:endParaRPr>
                    </a:p>
                  </a:txBody>
                  <a:tcPr marL="5268" marR="5268" marT="5268" marB="0" anchor="b"/>
                </a:tc>
                <a:tc>
                  <a:txBody>
                    <a:bodyPr/>
                    <a:lstStyle/>
                    <a:p>
                      <a:pPr algn="r" rtl="1" fontAlgn="b"/>
                      <a:r>
                        <a:rPr lang="he-IL" sz="800" b="1" u="none" strike="noStrike">
                          <a:effectLst/>
                        </a:rPr>
                        <a:t>כן</a:t>
                      </a:r>
                      <a:endParaRPr lang="he-IL" sz="800" b="1" i="0" u="none" strike="noStrike">
                        <a:solidFill>
                          <a:srgbClr val="000000"/>
                        </a:solidFill>
                        <a:effectLst/>
                        <a:latin typeface="Arial"/>
                      </a:endParaRPr>
                    </a:p>
                  </a:txBody>
                  <a:tcPr marL="5268" marR="5268" marT="5268" marB="0" anchor="b"/>
                </a:tc>
                <a:tc>
                  <a:txBody>
                    <a:bodyPr/>
                    <a:lstStyle/>
                    <a:p>
                      <a:pPr algn="r" rtl="1" fontAlgn="b"/>
                      <a:r>
                        <a:rPr lang="he-IL" sz="800" b="1" u="none" strike="noStrike">
                          <a:effectLst/>
                        </a:rPr>
                        <a:t>כן</a:t>
                      </a:r>
                      <a:endParaRPr lang="he-IL" sz="800" b="1" i="0" u="none" strike="noStrike">
                        <a:solidFill>
                          <a:srgbClr val="000000"/>
                        </a:solidFill>
                        <a:effectLst/>
                        <a:latin typeface="Arial"/>
                      </a:endParaRPr>
                    </a:p>
                  </a:txBody>
                  <a:tcPr marL="5268" marR="5268" marT="5268" marB="0" anchor="b"/>
                </a:tc>
                <a:tc>
                  <a:txBody>
                    <a:bodyPr/>
                    <a:lstStyle/>
                    <a:p>
                      <a:pPr algn="r" rtl="1" fontAlgn="b"/>
                      <a:r>
                        <a:rPr lang="he-IL" sz="800" b="1" u="none" strike="noStrike">
                          <a:effectLst/>
                        </a:rPr>
                        <a:t>כן</a:t>
                      </a:r>
                      <a:endParaRPr lang="he-IL" sz="800" b="1" i="0" u="none" strike="noStrike">
                        <a:solidFill>
                          <a:srgbClr val="000000"/>
                        </a:solidFill>
                        <a:effectLst/>
                        <a:latin typeface="Arial"/>
                      </a:endParaRPr>
                    </a:p>
                  </a:txBody>
                  <a:tcPr marL="5268" marR="5268" marT="5268" marB="0" anchor="b"/>
                </a:tc>
                <a:tc>
                  <a:txBody>
                    <a:bodyPr/>
                    <a:lstStyle/>
                    <a:p>
                      <a:pPr algn="l" rtl="0" fontAlgn="b"/>
                      <a:endParaRPr lang="he-IL" sz="800" b="1" i="0" u="none" strike="noStrike">
                        <a:solidFill>
                          <a:srgbClr val="000000"/>
                        </a:solidFill>
                        <a:effectLst/>
                        <a:latin typeface="Arial"/>
                      </a:endParaRPr>
                    </a:p>
                  </a:txBody>
                  <a:tcPr marL="5268" marR="5268" marT="5268" marB="0" anchor="b"/>
                </a:tc>
              </a:tr>
              <a:tr h="188906">
                <a:tc>
                  <a:txBody>
                    <a:bodyPr/>
                    <a:lstStyle/>
                    <a:p>
                      <a:pPr algn="r" rtl="0" fontAlgn="b"/>
                      <a:r>
                        <a:rPr lang="he-IL" sz="800" b="1" u="none" strike="noStrike">
                          <a:effectLst/>
                        </a:rPr>
                        <a:t>11</a:t>
                      </a:r>
                      <a:endParaRPr lang="he-IL" sz="800" b="1" i="0" u="none" strike="noStrike">
                        <a:solidFill>
                          <a:srgbClr val="000000"/>
                        </a:solidFill>
                        <a:effectLst/>
                        <a:latin typeface="Arial"/>
                      </a:endParaRPr>
                    </a:p>
                  </a:txBody>
                  <a:tcPr marL="5268" marR="5268" marT="5268" marB="0" anchor="b"/>
                </a:tc>
                <a:tc>
                  <a:txBody>
                    <a:bodyPr/>
                    <a:lstStyle/>
                    <a:p>
                      <a:pPr algn="r" rtl="1" fontAlgn="b"/>
                      <a:r>
                        <a:rPr lang="he-IL" sz="800" b="1" u="none" strike="noStrike">
                          <a:effectLst/>
                        </a:rPr>
                        <a:t>הנחה מסחרית אחרת</a:t>
                      </a:r>
                      <a:endParaRPr lang="he-IL" sz="800" b="1" i="0" u="none" strike="noStrike">
                        <a:solidFill>
                          <a:srgbClr val="000000"/>
                        </a:solidFill>
                        <a:effectLst/>
                        <a:latin typeface="Arial"/>
                      </a:endParaRPr>
                    </a:p>
                  </a:txBody>
                  <a:tcPr marL="5268" marR="5268" marT="5268" marB="0" anchor="b"/>
                </a:tc>
                <a:tc>
                  <a:txBody>
                    <a:bodyPr/>
                    <a:lstStyle/>
                    <a:p>
                      <a:pPr algn="r" rtl="1" fontAlgn="b"/>
                      <a:r>
                        <a:rPr lang="he-IL" sz="800" b="1" u="none" strike="noStrike">
                          <a:effectLst/>
                        </a:rPr>
                        <a:t>פעיל</a:t>
                      </a:r>
                      <a:endParaRPr lang="he-IL" sz="800" b="1" i="0" u="none" strike="noStrike">
                        <a:solidFill>
                          <a:srgbClr val="000000"/>
                        </a:solidFill>
                        <a:effectLst/>
                        <a:latin typeface="Arial"/>
                      </a:endParaRPr>
                    </a:p>
                  </a:txBody>
                  <a:tcPr marL="5268" marR="5268" marT="5268" marB="0" anchor="b"/>
                </a:tc>
                <a:tc>
                  <a:txBody>
                    <a:bodyPr/>
                    <a:lstStyle/>
                    <a:p>
                      <a:pPr algn="r" rtl="1" fontAlgn="b"/>
                      <a:r>
                        <a:rPr lang="he-IL" sz="800" b="1" u="none" strike="noStrike" dirty="0">
                          <a:effectLst/>
                        </a:rPr>
                        <a:t>ללא השפעה</a:t>
                      </a:r>
                      <a:endParaRPr lang="he-IL" sz="800" b="1" i="0" u="none" strike="noStrike" dirty="0">
                        <a:solidFill>
                          <a:srgbClr val="000000"/>
                        </a:solidFill>
                        <a:effectLst/>
                        <a:latin typeface="Arial"/>
                      </a:endParaRPr>
                    </a:p>
                  </a:txBody>
                  <a:tcPr marL="5268" marR="5268" marT="5268" marB="0" anchor="b"/>
                </a:tc>
                <a:tc>
                  <a:txBody>
                    <a:bodyPr/>
                    <a:lstStyle/>
                    <a:p>
                      <a:pPr algn="r" rtl="1" fontAlgn="b"/>
                      <a:r>
                        <a:rPr lang="he-IL" sz="800" b="1" u="none" strike="noStrike">
                          <a:effectLst/>
                        </a:rPr>
                        <a:t>לא</a:t>
                      </a:r>
                      <a:endParaRPr lang="he-IL" sz="800" b="1" i="0" u="none" strike="noStrike">
                        <a:solidFill>
                          <a:srgbClr val="000000"/>
                        </a:solidFill>
                        <a:effectLst/>
                        <a:latin typeface="Arial"/>
                      </a:endParaRPr>
                    </a:p>
                  </a:txBody>
                  <a:tcPr marL="5268" marR="5268" marT="5268" marB="0" anchor="b"/>
                </a:tc>
                <a:tc>
                  <a:txBody>
                    <a:bodyPr/>
                    <a:lstStyle/>
                    <a:p>
                      <a:pPr algn="r" rtl="1" fontAlgn="b"/>
                      <a:r>
                        <a:rPr lang="he-IL" sz="800" b="1" u="none" strike="noStrike">
                          <a:effectLst/>
                        </a:rPr>
                        <a:t>כן</a:t>
                      </a:r>
                      <a:endParaRPr lang="he-IL" sz="800" b="1" i="0" u="none" strike="noStrike">
                        <a:solidFill>
                          <a:srgbClr val="000000"/>
                        </a:solidFill>
                        <a:effectLst/>
                        <a:latin typeface="Arial"/>
                      </a:endParaRPr>
                    </a:p>
                  </a:txBody>
                  <a:tcPr marL="5268" marR="5268" marT="5268" marB="0" anchor="b"/>
                </a:tc>
                <a:tc>
                  <a:txBody>
                    <a:bodyPr/>
                    <a:lstStyle/>
                    <a:p>
                      <a:pPr algn="r" rtl="1" fontAlgn="b"/>
                      <a:r>
                        <a:rPr lang="he-IL" sz="800" b="1" u="none" strike="noStrike">
                          <a:effectLst/>
                        </a:rPr>
                        <a:t>כן</a:t>
                      </a:r>
                      <a:endParaRPr lang="he-IL" sz="800" b="1" i="0" u="none" strike="noStrike">
                        <a:solidFill>
                          <a:srgbClr val="000000"/>
                        </a:solidFill>
                        <a:effectLst/>
                        <a:latin typeface="Arial"/>
                      </a:endParaRPr>
                    </a:p>
                  </a:txBody>
                  <a:tcPr marL="5268" marR="5268" marT="5268" marB="0" anchor="b"/>
                </a:tc>
                <a:tc>
                  <a:txBody>
                    <a:bodyPr/>
                    <a:lstStyle/>
                    <a:p>
                      <a:pPr algn="r" rtl="1" fontAlgn="b"/>
                      <a:r>
                        <a:rPr lang="he-IL" sz="800" b="1" u="none" strike="noStrike">
                          <a:effectLst/>
                        </a:rPr>
                        <a:t>כן</a:t>
                      </a:r>
                      <a:endParaRPr lang="he-IL" sz="800" b="1" i="0" u="none" strike="noStrike">
                        <a:solidFill>
                          <a:srgbClr val="000000"/>
                        </a:solidFill>
                        <a:effectLst/>
                        <a:latin typeface="Arial"/>
                      </a:endParaRPr>
                    </a:p>
                  </a:txBody>
                  <a:tcPr marL="5268" marR="5268" marT="5268" marB="0" anchor="b"/>
                </a:tc>
                <a:tc>
                  <a:txBody>
                    <a:bodyPr/>
                    <a:lstStyle/>
                    <a:p>
                      <a:pPr algn="l" rtl="0" fontAlgn="b"/>
                      <a:endParaRPr lang="he-IL" sz="800" b="1" i="0" u="none" strike="noStrike">
                        <a:solidFill>
                          <a:srgbClr val="000000"/>
                        </a:solidFill>
                        <a:effectLst/>
                        <a:latin typeface="Arial"/>
                      </a:endParaRPr>
                    </a:p>
                  </a:txBody>
                  <a:tcPr marL="5268" marR="5268" marT="5268" marB="0" anchor="b"/>
                </a:tc>
              </a:tr>
              <a:tr h="188906">
                <a:tc>
                  <a:txBody>
                    <a:bodyPr/>
                    <a:lstStyle/>
                    <a:p>
                      <a:pPr algn="r" rtl="0" fontAlgn="b"/>
                      <a:r>
                        <a:rPr lang="he-IL" sz="800" b="1" u="none" strike="noStrike">
                          <a:effectLst/>
                        </a:rPr>
                        <a:t>12</a:t>
                      </a:r>
                      <a:endParaRPr lang="he-IL" sz="800" b="1" i="0" u="none" strike="noStrike">
                        <a:solidFill>
                          <a:srgbClr val="000000"/>
                        </a:solidFill>
                        <a:effectLst/>
                        <a:latin typeface="Arial"/>
                      </a:endParaRPr>
                    </a:p>
                  </a:txBody>
                  <a:tcPr marL="5268" marR="5268" marT="5268" marB="0" anchor="b"/>
                </a:tc>
                <a:tc>
                  <a:txBody>
                    <a:bodyPr/>
                    <a:lstStyle/>
                    <a:p>
                      <a:pPr algn="r" rtl="1" fontAlgn="b"/>
                      <a:r>
                        <a:rPr lang="he-IL" sz="800" b="1" u="none" strike="noStrike">
                          <a:effectLst/>
                        </a:rPr>
                        <a:t>עמלה פטורה</a:t>
                      </a:r>
                      <a:endParaRPr lang="he-IL" sz="800" b="1" i="0" u="none" strike="noStrike">
                        <a:solidFill>
                          <a:srgbClr val="000000"/>
                        </a:solidFill>
                        <a:effectLst/>
                        <a:latin typeface="Arial"/>
                      </a:endParaRPr>
                    </a:p>
                  </a:txBody>
                  <a:tcPr marL="5268" marR="5268" marT="5268" marB="0" anchor="b"/>
                </a:tc>
                <a:tc>
                  <a:txBody>
                    <a:bodyPr/>
                    <a:lstStyle/>
                    <a:p>
                      <a:pPr algn="r" rtl="1" fontAlgn="b"/>
                      <a:r>
                        <a:rPr lang="he-IL" sz="800" b="1" u="none" strike="noStrike">
                          <a:effectLst/>
                        </a:rPr>
                        <a:t>פעיל</a:t>
                      </a:r>
                      <a:endParaRPr lang="he-IL" sz="800" b="1" i="0" u="none" strike="noStrike">
                        <a:solidFill>
                          <a:srgbClr val="000000"/>
                        </a:solidFill>
                        <a:effectLst/>
                        <a:latin typeface="Arial"/>
                      </a:endParaRPr>
                    </a:p>
                  </a:txBody>
                  <a:tcPr marL="5268" marR="5268" marT="5268" marB="0" anchor="b"/>
                </a:tc>
                <a:tc>
                  <a:txBody>
                    <a:bodyPr/>
                    <a:lstStyle/>
                    <a:p>
                      <a:pPr algn="r" rtl="1" fontAlgn="b"/>
                      <a:r>
                        <a:rPr lang="he-IL" sz="800" b="1" u="none" strike="noStrike">
                          <a:effectLst/>
                        </a:rPr>
                        <a:t>ללא השפעה</a:t>
                      </a:r>
                      <a:endParaRPr lang="he-IL" sz="800" b="1" i="0" u="none" strike="noStrike">
                        <a:solidFill>
                          <a:srgbClr val="000000"/>
                        </a:solidFill>
                        <a:effectLst/>
                        <a:latin typeface="Arial"/>
                      </a:endParaRPr>
                    </a:p>
                  </a:txBody>
                  <a:tcPr marL="5268" marR="5268" marT="5268" marB="0" anchor="b"/>
                </a:tc>
                <a:tc>
                  <a:txBody>
                    <a:bodyPr/>
                    <a:lstStyle/>
                    <a:p>
                      <a:pPr algn="r" rtl="1" fontAlgn="b"/>
                      <a:r>
                        <a:rPr lang="he-IL" sz="800" b="1" u="none" strike="noStrike">
                          <a:effectLst/>
                        </a:rPr>
                        <a:t>לא</a:t>
                      </a:r>
                      <a:endParaRPr lang="he-IL" sz="800" b="1" i="0" u="none" strike="noStrike">
                        <a:solidFill>
                          <a:srgbClr val="000000"/>
                        </a:solidFill>
                        <a:effectLst/>
                        <a:latin typeface="Arial"/>
                      </a:endParaRPr>
                    </a:p>
                  </a:txBody>
                  <a:tcPr marL="5268" marR="5268" marT="5268" marB="0" anchor="b"/>
                </a:tc>
                <a:tc>
                  <a:txBody>
                    <a:bodyPr/>
                    <a:lstStyle/>
                    <a:p>
                      <a:pPr algn="r" rtl="1" fontAlgn="b"/>
                      <a:r>
                        <a:rPr lang="he-IL" sz="800" b="1" u="none" strike="noStrike">
                          <a:effectLst/>
                        </a:rPr>
                        <a:t>כן</a:t>
                      </a:r>
                      <a:endParaRPr lang="he-IL" sz="800" b="1" i="0" u="none" strike="noStrike">
                        <a:solidFill>
                          <a:srgbClr val="000000"/>
                        </a:solidFill>
                        <a:effectLst/>
                        <a:latin typeface="Arial"/>
                      </a:endParaRPr>
                    </a:p>
                  </a:txBody>
                  <a:tcPr marL="5268" marR="5268" marT="5268" marB="0" anchor="b"/>
                </a:tc>
                <a:tc>
                  <a:txBody>
                    <a:bodyPr/>
                    <a:lstStyle/>
                    <a:p>
                      <a:pPr algn="r" rtl="1" fontAlgn="b"/>
                      <a:r>
                        <a:rPr lang="he-IL" sz="800" b="1" u="none" strike="noStrike">
                          <a:effectLst/>
                        </a:rPr>
                        <a:t>כן</a:t>
                      </a:r>
                      <a:endParaRPr lang="he-IL" sz="800" b="1" i="0" u="none" strike="noStrike">
                        <a:solidFill>
                          <a:srgbClr val="000000"/>
                        </a:solidFill>
                        <a:effectLst/>
                        <a:latin typeface="Arial"/>
                      </a:endParaRPr>
                    </a:p>
                  </a:txBody>
                  <a:tcPr marL="5268" marR="5268" marT="5268" marB="0" anchor="b"/>
                </a:tc>
                <a:tc>
                  <a:txBody>
                    <a:bodyPr/>
                    <a:lstStyle/>
                    <a:p>
                      <a:pPr algn="r" rtl="1" fontAlgn="b"/>
                      <a:r>
                        <a:rPr lang="he-IL" sz="800" b="1" u="none" strike="noStrike">
                          <a:effectLst/>
                        </a:rPr>
                        <a:t>כן</a:t>
                      </a:r>
                      <a:endParaRPr lang="he-IL" sz="800" b="1" i="0" u="none" strike="noStrike">
                        <a:solidFill>
                          <a:srgbClr val="000000"/>
                        </a:solidFill>
                        <a:effectLst/>
                        <a:latin typeface="Arial"/>
                      </a:endParaRPr>
                    </a:p>
                  </a:txBody>
                  <a:tcPr marL="5268" marR="5268" marT="5268" marB="0" anchor="b"/>
                </a:tc>
                <a:tc>
                  <a:txBody>
                    <a:bodyPr/>
                    <a:lstStyle/>
                    <a:p>
                      <a:pPr algn="l" rtl="0" fontAlgn="b"/>
                      <a:endParaRPr lang="he-IL" sz="800" b="1" i="0" u="none" strike="noStrike">
                        <a:solidFill>
                          <a:srgbClr val="000000"/>
                        </a:solidFill>
                        <a:effectLst/>
                        <a:latin typeface="Arial"/>
                      </a:endParaRPr>
                    </a:p>
                  </a:txBody>
                  <a:tcPr marL="5268" marR="5268" marT="5268" marB="0" anchor="b"/>
                </a:tc>
              </a:tr>
              <a:tr h="188906">
                <a:tc>
                  <a:txBody>
                    <a:bodyPr/>
                    <a:lstStyle/>
                    <a:p>
                      <a:pPr algn="r" rtl="0" fontAlgn="b"/>
                      <a:r>
                        <a:rPr lang="he-IL" sz="800" b="1" u="none" strike="noStrike">
                          <a:effectLst/>
                        </a:rPr>
                        <a:t>13</a:t>
                      </a:r>
                      <a:endParaRPr lang="he-IL" sz="800" b="1" i="0" u="none" strike="noStrike">
                        <a:solidFill>
                          <a:srgbClr val="000000"/>
                        </a:solidFill>
                        <a:effectLst/>
                        <a:latin typeface="Arial"/>
                      </a:endParaRPr>
                    </a:p>
                  </a:txBody>
                  <a:tcPr marL="5268" marR="5268" marT="5268" marB="0" anchor="b"/>
                </a:tc>
                <a:tc>
                  <a:txBody>
                    <a:bodyPr/>
                    <a:lstStyle/>
                    <a:p>
                      <a:pPr algn="r" rtl="1" fontAlgn="b"/>
                      <a:r>
                        <a:rPr lang="he-IL" sz="800" b="1" u="none" strike="noStrike">
                          <a:effectLst/>
                        </a:rPr>
                        <a:t>עמלה חייבת</a:t>
                      </a:r>
                      <a:endParaRPr lang="he-IL" sz="800" b="1" i="0" u="none" strike="noStrike">
                        <a:solidFill>
                          <a:srgbClr val="000000"/>
                        </a:solidFill>
                        <a:effectLst/>
                        <a:latin typeface="Arial"/>
                      </a:endParaRPr>
                    </a:p>
                  </a:txBody>
                  <a:tcPr marL="5268" marR="5268" marT="5268" marB="0" anchor="b"/>
                </a:tc>
                <a:tc>
                  <a:txBody>
                    <a:bodyPr/>
                    <a:lstStyle/>
                    <a:p>
                      <a:pPr algn="r" rtl="1" fontAlgn="b"/>
                      <a:r>
                        <a:rPr lang="he-IL" sz="800" b="1" u="none" strike="noStrike">
                          <a:effectLst/>
                        </a:rPr>
                        <a:t>פעיל</a:t>
                      </a:r>
                      <a:endParaRPr lang="he-IL" sz="800" b="1" i="0" u="none" strike="noStrike">
                        <a:solidFill>
                          <a:srgbClr val="000000"/>
                        </a:solidFill>
                        <a:effectLst/>
                        <a:latin typeface="Arial"/>
                      </a:endParaRPr>
                    </a:p>
                  </a:txBody>
                  <a:tcPr marL="5268" marR="5268" marT="5268" marB="0" anchor="b"/>
                </a:tc>
                <a:tc>
                  <a:txBody>
                    <a:bodyPr/>
                    <a:lstStyle/>
                    <a:p>
                      <a:pPr algn="r" rtl="1" fontAlgn="b"/>
                      <a:r>
                        <a:rPr lang="he-IL" sz="800" b="1" u="none" strike="noStrike">
                          <a:effectLst/>
                        </a:rPr>
                        <a:t>תוספת</a:t>
                      </a:r>
                      <a:endParaRPr lang="he-IL" sz="800" b="1" i="0" u="none" strike="noStrike">
                        <a:solidFill>
                          <a:srgbClr val="000000"/>
                        </a:solidFill>
                        <a:effectLst/>
                        <a:latin typeface="Arial"/>
                      </a:endParaRPr>
                    </a:p>
                  </a:txBody>
                  <a:tcPr marL="5268" marR="5268" marT="5268" marB="0" anchor="b"/>
                </a:tc>
                <a:tc>
                  <a:txBody>
                    <a:bodyPr/>
                    <a:lstStyle/>
                    <a:p>
                      <a:pPr algn="r" rtl="1" fontAlgn="b"/>
                      <a:r>
                        <a:rPr lang="he-IL" sz="800" b="1" u="none" strike="noStrike">
                          <a:effectLst/>
                        </a:rPr>
                        <a:t>לא</a:t>
                      </a:r>
                      <a:endParaRPr lang="he-IL" sz="800" b="1" i="0" u="none" strike="noStrike">
                        <a:solidFill>
                          <a:srgbClr val="000000"/>
                        </a:solidFill>
                        <a:effectLst/>
                        <a:latin typeface="Arial"/>
                      </a:endParaRPr>
                    </a:p>
                  </a:txBody>
                  <a:tcPr marL="5268" marR="5268" marT="5268" marB="0" anchor="b"/>
                </a:tc>
                <a:tc>
                  <a:txBody>
                    <a:bodyPr/>
                    <a:lstStyle/>
                    <a:p>
                      <a:pPr algn="r" rtl="1" fontAlgn="b"/>
                      <a:r>
                        <a:rPr lang="he-IL" sz="800" b="1" u="none" strike="noStrike">
                          <a:effectLst/>
                        </a:rPr>
                        <a:t>כן</a:t>
                      </a:r>
                      <a:endParaRPr lang="he-IL" sz="800" b="1" i="0" u="none" strike="noStrike">
                        <a:solidFill>
                          <a:srgbClr val="000000"/>
                        </a:solidFill>
                        <a:effectLst/>
                        <a:latin typeface="Arial"/>
                      </a:endParaRPr>
                    </a:p>
                  </a:txBody>
                  <a:tcPr marL="5268" marR="5268" marT="5268" marB="0" anchor="b"/>
                </a:tc>
                <a:tc>
                  <a:txBody>
                    <a:bodyPr/>
                    <a:lstStyle/>
                    <a:p>
                      <a:pPr algn="r" rtl="1" fontAlgn="b"/>
                      <a:r>
                        <a:rPr lang="he-IL" sz="800" b="1" u="none" strike="noStrike">
                          <a:effectLst/>
                        </a:rPr>
                        <a:t>כן</a:t>
                      </a:r>
                      <a:endParaRPr lang="he-IL" sz="800" b="1" i="0" u="none" strike="noStrike">
                        <a:solidFill>
                          <a:srgbClr val="000000"/>
                        </a:solidFill>
                        <a:effectLst/>
                        <a:latin typeface="Arial"/>
                      </a:endParaRPr>
                    </a:p>
                  </a:txBody>
                  <a:tcPr marL="5268" marR="5268" marT="5268" marB="0" anchor="b"/>
                </a:tc>
                <a:tc>
                  <a:txBody>
                    <a:bodyPr/>
                    <a:lstStyle/>
                    <a:p>
                      <a:pPr algn="r" rtl="1" fontAlgn="b"/>
                      <a:r>
                        <a:rPr lang="he-IL" sz="800" b="1" u="none" strike="noStrike">
                          <a:effectLst/>
                        </a:rPr>
                        <a:t>כן</a:t>
                      </a:r>
                      <a:endParaRPr lang="he-IL" sz="800" b="1" i="0" u="none" strike="noStrike">
                        <a:solidFill>
                          <a:srgbClr val="000000"/>
                        </a:solidFill>
                        <a:effectLst/>
                        <a:latin typeface="Arial"/>
                      </a:endParaRPr>
                    </a:p>
                  </a:txBody>
                  <a:tcPr marL="5268" marR="5268" marT="5268" marB="0" anchor="b"/>
                </a:tc>
                <a:tc>
                  <a:txBody>
                    <a:bodyPr/>
                    <a:lstStyle/>
                    <a:p>
                      <a:pPr algn="l" rtl="0" fontAlgn="b"/>
                      <a:endParaRPr lang="he-IL" sz="800" b="1" i="0" u="none" strike="noStrike">
                        <a:solidFill>
                          <a:srgbClr val="000000"/>
                        </a:solidFill>
                        <a:effectLst/>
                        <a:latin typeface="Arial"/>
                      </a:endParaRPr>
                    </a:p>
                  </a:txBody>
                  <a:tcPr marL="5268" marR="5268" marT="5268" marB="0" anchor="b"/>
                </a:tc>
              </a:tr>
              <a:tr h="188906">
                <a:tc>
                  <a:txBody>
                    <a:bodyPr/>
                    <a:lstStyle/>
                    <a:p>
                      <a:pPr algn="r" rtl="0" fontAlgn="b"/>
                      <a:r>
                        <a:rPr lang="he-IL" sz="800" b="1" u="none" strike="noStrike">
                          <a:effectLst/>
                        </a:rPr>
                        <a:t>14</a:t>
                      </a:r>
                      <a:endParaRPr lang="he-IL" sz="800" b="1" i="0" u="none" strike="noStrike">
                        <a:solidFill>
                          <a:srgbClr val="000000"/>
                        </a:solidFill>
                        <a:effectLst/>
                        <a:latin typeface="Arial"/>
                      </a:endParaRPr>
                    </a:p>
                  </a:txBody>
                  <a:tcPr marL="5268" marR="5268" marT="5268" marB="0" anchor="b"/>
                </a:tc>
                <a:tc>
                  <a:txBody>
                    <a:bodyPr/>
                    <a:lstStyle/>
                    <a:p>
                      <a:pPr algn="r" rtl="1" fontAlgn="b"/>
                      <a:r>
                        <a:rPr lang="he-IL" sz="800" b="1" u="none" strike="noStrike" dirty="0">
                          <a:effectLst/>
                        </a:rPr>
                        <a:t>ערך עמלה פטורה שקל</a:t>
                      </a:r>
                      <a:endParaRPr lang="he-IL" sz="800" b="1" i="0" u="none" strike="noStrike" dirty="0">
                        <a:solidFill>
                          <a:srgbClr val="000000"/>
                        </a:solidFill>
                        <a:effectLst/>
                        <a:latin typeface="Arial"/>
                      </a:endParaRPr>
                    </a:p>
                  </a:txBody>
                  <a:tcPr marL="5268" marR="5268" marT="5268" marB="0" anchor="b"/>
                </a:tc>
                <a:tc>
                  <a:txBody>
                    <a:bodyPr/>
                    <a:lstStyle/>
                    <a:p>
                      <a:pPr algn="r" rtl="1" fontAlgn="b"/>
                      <a:r>
                        <a:rPr lang="he-IL" sz="800" b="1" u="none" strike="noStrike">
                          <a:effectLst/>
                        </a:rPr>
                        <a:t>פעיל</a:t>
                      </a:r>
                      <a:endParaRPr lang="he-IL" sz="800" b="1" i="0" u="none" strike="noStrike">
                        <a:solidFill>
                          <a:srgbClr val="000000"/>
                        </a:solidFill>
                        <a:effectLst/>
                        <a:latin typeface="Arial"/>
                      </a:endParaRPr>
                    </a:p>
                  </a:txBody>
                  <a:tcPr marL="5268" marR="5268" marT="5268" marB="0" anchor="b"/>
                </a:tc>
                <a:tc>
                  <a:txBody>
                    <a:bodyPr/>
                    <a:lstStyle/>
                    <a:p>
                      <a:pPr algn="r" rtl="1" fontAlgn="b"/>
                      <a:r>
                        <a:rPr lang="he-IL" sz="800" b="1" u="none" strike="noStrike">
                          <a:effectLst/>
                        </a:rPr>
                        <a:t>ללא השפעה</a:t>
                      </a:r>
                      <a:endParaRPr lang="he-IL" sz="800" b="1" i="0" u="none" strike="noStrike">
                        <a:solidFill>
                          <a:srgbClr val="000000"/>
                        </a:solidFill>
                        <a:effectLst/>
                        <a:latin typeface="Arial"/>
                      </a:endParaRPr>
                    </a:p>
                  </a:txBody>
                  <a:tcPr marL="5268" marR="5268" marT="5268" marB="0" anchor="b"/>
                </a:tc>
                <a:tc>
                  <a:txBody>
                    <a:bodyPr/>
                    <a:lstStyle/>
                    <a:p>
                      <a:pPr algn="r" rtl="1" fontAlgn="b"/>
                      <a:r>
                        <a:rPr lang="he-IL" sz="800" b="1" u="none" strike="noStrike">
                          <a:effectLst/>
                        </a:rPr>
                        <a:t>לא</a:t>
                      </a:r>
                      <a:endParaRPr lang="he-IL" sz="800" b="1" i="0" u="none" strike="noStrike">
                        <a:solidFill>
                          <a:srgbClr val="000000"/>
                        </a:solidFill>
                        <a:effectLst/>
                        <a:latin typeface="Arial"/>
                      </a:endParaRPr>
                    </a:p>
                  </a:txBody>
                  <a:tcPr marL="5268" marR="5268" marT="5268" marB="0" anchor="b"/>
                </a:tc>
                <a:tc>
                  <a:txBody>
                    <a:bodyPr/>
                    <a:lstStyle/>
                    <a:p>
                      <a:pPr algn="r" rtl="1" fontAlgn="b"/>
                      <a:r>
                        <a:rPr lang="he-IL" sz="800" b="1" u="none" strike="noStrike">
                          <a:effectLst/>
                        </a:rPr>
                        <a:t>לא</a:t>
                      </a:r>
                      <a:endParaRPr lang="he-IL" sz="800" b="1" i="0" u="none" strike="noStrike">
                        <a:solidFill>
                          <a:srgbClr val="000000"/>
                        </a:solidFill>
                        <a:effectLst/>
                        <a:latin typeface="Arial"/>
                      </a:endParaRPr>
                    </a:p>
                  </a:txBody>
                  <a:tcPr marL="5268" marR="5268" marT="5268" marB="0" anchor="b"/>
                </a:tc>
                <a:tc>
                  <a:txBody>
                    <a:bodyPr/>
                    <a:lstStyle/>
                    <a:p>
                      <a:pPr algn="r" rtl="1" fontAlgn="b"/>
                      <a:r>
                        <a:rPr lang="he-IL" sz="800" b="1" u="none" strike="noStrike">
                          <a:effectLst/>
                        </a:rPr>
                        <a:t>כן</a:t>
                      </a:r>
                      <a:endParaRPr lang="he-IL" sz="800" b="1" i="0" u="none" strike="noStrike">
                        <a:solidFill>
                          <a:srgbClr val="000000"/>
                        </a:solidFill>
                        <a:effectLst/>
                        <a:latin typeface="Arial"/>
                      </a:endParaRPr>
                    </a:p>
                  </a:txBody>
                  <a:tcPr marL="5268" marR="5268" marT="5268" marB="0" anchor="b"/>
                </a:tc>
                <a:tc>
                  <a:txBody>
                    <a:bodyPr/>
                    <a:lstStyle/>
                    <a:p>
                      <a:pPr algn="r" rtl="1" fontAlgn="b"/>
                      <a:r>
                        <a:rPr lang="he-IL" sz="800" b="1" u="none" strike="noStrike">
                          <a:effectLst/>
                        </a:rPr>
                        <a:t>כן</a:t>
                      </a:r>
                      <a:endParaRPr lang="he-IL" sz="800" b="1" i="0" u="none" strike="noStrike">
                        <a:solidFill>
                          <a:srgbClr val="000000"/>
                        </a:solidFill>
                        <a:effectLst/>
                        <a:latin typeface="Arial"/>
                      </a:endParaRPr>
                    </a:p>
                  </a:txBody>
                  <a:tcPr marL="5268" marR="5268" marT="5268" marB="0" anchor="b"/>
                </a:tc>
                <a:tc>
                  <a:txBody>
                    <a:bodyPr/>
                    <a:lstStyle/>
                    <a:p>
                      <a:pPr algn="l" rtl="0" fontAlgn="b"/>
                      <a:endParaRPr lang="he-IL" sz="800" b="1" i="0" u="none" strike="noStrike">
                        <a:solidFill>
                          <a:srgbClr val="000000"/>
                        </a:solidFill>
                        <a:effectLst/>
                        <a:latin typeface="Arial"/>
                      </a:endParaRPr>
                    </a:p>
                  </a:txBody>
                  <a:tcPr marL="5268" marR="5268" marT="5268" marB="0" anchor="b"/>
                </a:tc>
              </a:tr>
              <a:tr h="188906">
                <a:tc>
                  <a:txBody>
                    <a:bodyPr/>
                    <a:lstStyle/>
                    <a:p>
                      <a:pPr algn="r" rtl="0" fontAlgn="b"/>
                      <a:r>
                        <a:rPr lang="he-IL" sz="800" b="1" u="none" strike="noStrike">
                          <a:effectLst/>
                        </a:rPr>
                        <a:t>15</a:t>
                      </a:r>
                      <a:endParaRPr lang="he-IL" sz="800" b="1" i="0" u="none" strike="noStrike">
                        <a:solidFill>
                          <a:srgbClr val="000000"/>
                        </a:solidFill>
                        <a:effectLst/>
                        <a:latin typeface="Arial"/>
                      </a:endParaRPr>
                    </a:p>
                  </a:txBody>
                  <a:tcPr marL="5268" marR="5268" marT="5268" marB="0" anchor="b"/>
                </a:tc>
                <a:tc>
                  <a:txBody>
                    <a:bodyPr/>
                    <a:lstStyle/>
                    <a:p>
                      <a:pPr algn="r" rtl="1" fontAlgn="b"/>
                      <a:r>
                        <a:rPr lang="he-IL" sz="800" b="1" u="none" strike="noStrike">
                          <a:effectLst/>
                        </a:rPr>
                        <a:t>ערך עמלה חייבת שקל</a:t>
                      </a:r>
                      <a:endParaRPr lang="he-IL" sz="800" b="1" i="0" u="none" strike="noStrike">
                        <a:solidFill>
                          <a:srgbClr val="000000"/>
                        </a:solidFill>
                        <a:effectLst/>
                        <a:latin typeface="Arial"/>
                      </a:endParaRPr>
                    </a:p>
                  </a:txBody>
                  <a:tcPr marL="5268" marR="5268" marT="5268" marB="0" anchor="b"/>
                </a:tc>
                <a:tc>
                  <a:txBody>
                    <a:bodyPr/>
                    <a:lstStyle/>
                    <a:p>
                      <a:pPr algn="r" rtl="1" fontAlgn="b"/>
                      <a:r>
                        <a:rPr lang="he-IL" sz="800" b="1" u="none" strike="noStrike">
                          <a:effectLst/>
                        </a:rPr>
                        <a:t>פעיל</a:t>
                      </a:r>
                      <a:endParaRPr lang="he-IL" sz="800" b="1" i="0" u="none" strike="noStrike">
                        <a:solidFill>
                          <a:srgbClr val="000000"/>
                        </a:solidFill>
                        <a:effectLst/>
                        <a:latin typeface="Arial"/>
                      </a:endParaRPr>
                    </a:p>
                  </a:txBody>
                  <a:tcPr marL="5268" marR="5268" marT="5268" marB="0" anchor="b"/>
                </a:tc>
                <a:tc>
                  <a:txBody>
                    <a:bodyPr/>
                    <a:lstStyle/>
                    <a:p>
                      <a:pPr algn="r" rtl="1" fontAlgn="b"/>
                      <a:r>
                        <a:rPr lang="he-IL" sz="800" b="1" u="none" strike="noStrike">
                          <a:effectLst/>
                        </a:rPr>
                        <a:t>תוספת</a:t>
                      </a:r>
                      <a:endParaRPr lang="he-IL" sz="800" b="1" i="0" u="none" strike="noStrike">
                        <a:solidFill>
                          <a:srgbClr val="000000"/>
                        </a:solidFill>
                        <a:effectLst/>
                        <a:latin typeface="Arial"/>
                      </a:endParaRPr>
                    </a:p>
                  </a:txBody>
                  <a:tcPr marL="5268" marR="5268" marT="5268" marB="0" anchor="b"/>
                </a:tc>
                <a:tc>
                  <a:txBody>
                    <a:bodyPr/>
                    <a:lstStyle/>
                    <a:p>
                      <a:pPr algn="r" rtl="1" fontAlgn="b"/>
                      <a:r>
                        <a:rPr lang="he-IL" sz="800" b="1" u="none" strike="noStrike">
                          <a:effectLst/>
                        </a:rPr>
                        <a:t>לא</a:t>
                      </a:r>
                      <a:endParaRPr lang="he-IL" sz="800" b="1" i="0" u="none" strike="noStrike">
                        <a:solidFill>
                          <a:srgbClr val="000000"/>
                        </a:solidFill>
                        <a:effectLst/>
                        <a:latin typeface="Arial"/>
                      </a:endParaRPr>
                    </a:p>
                  </a:txBody>
                  <a:tcPr marL="5268" marR="5268" marT="5268" marB="0" anchor="b"/>
                </a:tc>
                <a:tc>
                  <a:txBody>
                    <a:bodyPr/>
                    <a:lstStyle/>
                    <a:p>
                      <a:pPr algn="r" rtl="1" fontAlgn="b"/>
                      <a:r>
                        <a:rPr lang="he-IL" sz="800" b="1" u="none" strike="noStrike">
                          <a:effectLst/>
                        </a:rPr>
                        <a:t>לא</a:t>
                      </a:r>
                      <a:endParaRPr lang="he-IL" sz="800" b="1" i="0" u="none" strike="noStrike">
                        <a:solidFill>
                          <a:srgbClr val="000000"/>
                        </a:solidFill>
                        <a:effectLst/>
                        <a:latin typeface="Arial"/>
                      </a:endParaRPr>
                    </a:p>
                  </a:txBody>
                  <a:tcPr marL="5268" marR="5268" marT="5268" marB="0" anchor="b"/>
                </a:tc>
                <a:tc>
                  <a:txBody>
                    <a:bodyPr/>
                    <a:lstStyle/>
                    <a:p>
                      <a:pPr algn="r" rtl="1" fontAlgn="b"/>
                      <a:r>
                        <a:rPr lang="he-IL" sz="800" b="1" u="none" strike="noStrike">
                          <a:effectLst/>
                        </a:rPr>
                        <a:t>כן</a:t>
                      </a:r>
                      <a:endParaRPr lang="he-IL" sz="800" b="1" i="0" u="none" strike="noStrike">
                        <a:solidFill>
                          <a:srgbClr val="000000"/>
                        </a:solidFill>
                        <a:effectLst/>
                        <a:latin typeface="Arial"/>
                      </a:endParaRPr>
                    </a:p>
                  </a:txBody>
                  <a:tcPr marL="5268" marR="5268" marT="5268" marB="0" anchor="b"/>
                </a:tc>
                <a:tc>
                  <a:txBody>
                    <a:bodyPr/>
                    <a:lstStyle/>
                    <a:p>
                      <a:pPr algn="r" rtl="1" fontAlgn="b"/>
                      <a:r>
                        <a:rPr lang="he-IL" sz="800" b="1" u="none" strike="noStrike">
                          <a:effectLst/>
                        </a:rPr>
                        <a:t>כן</a:t>
                      </a:r>
                      <a:endParaRPr lang="he-IL" sz="800" b="1" i="0" u="none" strike="noStrike">
                        <a:solidFill>
                          <a:srgbClr val="000000"/>
                        </a:solidFill>
                        <a:effectLst/>
                        <a:latin typeface="Arial"/>
                      </a:endParaRPr>
                    </a:p>
                  </a:txBody>
                  <a:tcPr marL="5268" marR="5268" marT="5268" marB="0" anchor="b"/>
                </a:tc>
                <a:tc>
                  <a:txBody>
                    <a:bodyPr/>
                    <a:lstStyle/>
                    <a:p>
                      <a:pPr algn="l" rtl="0" fontAlgn="b"/>
                      <a:endParaRPr lang="he-IL" sz="800" b="1" i="0" u="none" strike="noStrike">
                        <a:solidFill>
                          <a:srgbClr val="000000"/>
                        </a:solidFill>
                        <a:effectLst/>
                        <a:latin typeface="Arial"/>
                      </a:endParaRPr>
                    </a:p>
                  </a:txBody>
                  <a:tcPr marL="5268" marR="5268" marT="5268" marB="0" anchor="b"/>
                </a:tc>
              </a:tr>
              <a:tr h="188906">
                <a:tc>
                  <a:txBody>
                    <a:bodyPr/>
                    <a:lstStyle/>
                    <a:p>
                      <a:pPr algn="r" rtl="0" fontAlgn="b"/>
                      <a:r>
                        <a:rPr lang="he-IL" sz="800" b="1" u="none" strike="noStrike">
                          <a:effectLst/>
                        </a:rPr>
                        <a:t>16</a:t>
                      </a:r>
                      <a:endParaRPr lang="he-IL" sz="800" b="1" i="0" u="none" strike="noStrike">
                        <a:solidFill>
                          <a:srgbClr val="000000"/>
                        </a:solidFill>
                        <a:effectLst/>
                        <a:latin typeface="Arial"/>
                      </a:endParaRPr>
                    </a:p>
                  </a:txBody>
                  <a:tcPr marL="5268" marR="5268" marT="5268" marB="0" anchor="b"/>
                </a:tc>
                <a:tc>
                  <a:txBody>
                    <a:bodyPr/>
                    <a:lstStyle/>
                    <a:p>
                      <a:pPr algn="r" rtl="1" fontAlgn="b"/>
                      <a:r>
                        <a:rPr lang="he-IL" sz="800" b="1" u="none" strike="noStrike">
                          <a:effectLst/>
                        </a:rPr>
                        <a:t>ערך חומרים / מרכיבים, שסיפק היבואן</a:t>
                      </a:r>
                      <a:endParaRPr lang="he-IL" sz="800" b="1" i="0" u="none" strike="noStrike">
                        <a:solidFill>
                          <a:srgbClr val="000000"/>
                        </a:solidFill>
                        <a:effectLst/>
                        <a:latin typeface="Arial"/>
                      </a:endParaRPr>
                    </a:p>
                  </a:txBody>
                  <a:tcPr marL="5268" marR="5268" marT="5268" marB="0" anchor="b"/>
                </a:tc>
                <a:tc>
                  <a:txBody>
                    <a:bodyPr/>
                    <a:lstStyle/>
                    <a:p>
                      <a:pPr algn="r" rtl="1" fontAlgn="b"/>
                      <a:r>
                        <a:rPr lang="he-IL" sz="800" b="1" u="none" strike="noStrike">
                          <a:effectLst/>
                        </a:rPr>
                        <a:t>פעיל</a:t>
                      </a:r>
                      <a:endParaRPr lang="he-IL" sz="800" b="1" i="0" u="none" strike="noStrike">
                        <a:solidFill>
                          <a:srgbClr val="000000"/>
                        </a:solidFill>
                        <a:effectLst/>
                        <a:latin typeface="Arial"/>
                      </a:endParaRPr>
                    </a:p>
                  </a:txBody>
                  <a:tcPr marL="5268" marR="5268" marT="5268" marB="0" anchor="b"/>
                </a:tc>
                <a:tc>
                  <a:txBody>
                    <a:bodyPr/>
                    <a:lstStyle/>
                    <a:p>
                      <a:pPr algn="r" rtl="1" fontAlgn="b"/>
                      <a:r>
                        <a:rPr lang="he-IL" sz="800" b="1" u="none" strike="noStrike">
                          <a:effectLst/>
                        </a:rPr>
                        <a:t>תוספת</a:t>
                      </a:r>
                      <a:endParaRPr lang="he-IL" sz="800" b="1" i="0" u="none" strike="noStrike">
                        <a:solidFill>
                          <a:srgbClr val="000000"/>
                        </a:solidFill>
                        <a:effectLst/>
                        <a:latin typeface="Arial"/>
                      </a:endParaRPr>
                    </a:p>
                  </a:txBody>
                  <a:tcPr marL="5268" marR="5268" marT="5268" marB="0" anchor="b"/>
                </a:tc>
                <a:tc>
                  <a:txBody>
                    <a:bodyPr/>
                    <a:lstStyle/>
                    <a:p>
                      <a:pPr algn="r" rtl="1" fontAlgn="b"/>
                      <a:r>
                        <a:rPr lang="he-IL" sz="800" b="1" u="none" strike="noStrike">
                          <a:effectLst/>
                        </a:rPr>
                        <a:t>לא</a:t>
                      </a:r>
                      <a:endParaRPr lang="he-IL" sz="800" b="1" i="0" u="none" strike="noStrike">
                        <a:solidFill>
                          <a:srgbClr val="000000"/>
                        </a:solidFill>
                        <a:effectLst/>
                        <a:latin typeface="Arial"/>
                      </a:endParaRPr>
                    </a:p>
                  </a:txBody>
                  <a:tcPr marL="5268" marR="5268" marT="5268" marB="0" anchor="b"/>
                </a:tc>
                <a:tc>
                  <a:txBody>
                    <a:bodyPr/>
                    <a:lstStyle/>
                    <a:p>
                      <a:pPr algn="r" rtl="1" fontAlgn="b"/>
                      <a:r>
                        <a:rPr lang="he-IL" sz="800" b="1" u="none" strike="noStrike">
                          <a:effectLst/>
                        </a:rPr>
                        <a:t>לא</a:t>
                      </a:r>
                      <a:endParaRPr lang="he-IL" sz="800" b="1" i="0" u="none" strike="noStrike">
                        <a:solidFill>
                          <a:srgbClr val="000000"/>
                        </a:solidFill>
                        <a:effectLst/>
                        <a:latin typeface="Arial"/>
                      </a:endParaRPr>
                    </a:p>
                  </a:txBody>
                  <a:tcPr marL="5268" marR="5268" marT="5268" marB="0" anchor="b"/>
                </a:tc>
                <a:tc>
                  <a:txBody>
                    <a:bodyPr/>
                    <a:lstStyle/>
                    <a:p>
                      <a:pPr algn="r" rtl="1" fontAlgn="b"/>
                      <a:r>
                        <a:rPr lang="he-IL" sz="800" b="1" u="none" strike="noStrike">
                          <a:effectLst/>
                        </a:rPr>
                        <a:t>כן</a:t>
                      </a:r>
                      <a:endParaRPr lang="he-IL" sz="800" b="1" i="0" u="none" strike="noStrike">
                        <a:solidFill>
                          <a:srgbClr val="000000"/>
                        </a:solidFill>
                        <a:effectLst/>
                        <a:latin typeface="Arial"/>
                      </a:endParaRPr>
                    </a:p>
                  </a:txBody>
                  <a:tcPr marL="5268" marR="5268" marT="5268" marB="0" anchor="b"/>
                </a:tc>
                <a:tc>
                  <a:txBody>
                    <a:bodyPr/>
                    <a:lstStyle/>
                    <a:p>
                      <a:pPr algn="r" rtl="1" fontAlgn="b"/>
                      <a:r>
                        <a:rPr lang="he-IL" sz="800" b="1" u="none" strike="noStrike">
                          <a:effectLst/>
                        </a:rPr>
                        <a:t>כן</a:t>
                      </a:r>
                      <a:endParaRPr lang="he-IL" sz="800" b="1" i="0" u="none" strike="noStrike">
                        <a:solidFill>
                          <a:srgbClr val="000000"/>
                        </a:solidFill>
                        <a:effectLst/>
                        <a:latin typeface="Arial"/>
                      </a:endParaRPr>
                    </a:p>
                  </a:txBody>
                  <a:tcPr marL="5268" marR="5268" marT="5268" marB="0" anchor="b"/>
                </a:tc>
                <a:tc>
                  <a:txBody>
                    <a:bodyPr/>
                    <a:lstStyle/>
                    <a:p>
                      <a:pPr algn="l" rtl="0" fontAlgn="b"/>
                      <a:endParaRPr lang="he-IL" sz="800" b="1" i="0" u="none" strike="noStrike">
                        <a:solidFill>
                          <a:srgbClr val="000000"/>
                        </a:solidFill>
                        <a:effectLst/>
                        <a:latin typeface="Arial"/>
                      </a:endParaRPr>
                    </a:p>
                  </a:txBody>
                  <a:tcPr marL="5268" marR="5268" marT="5268" marB="0" anchor="b"/>
                </a:tc>
              </a:tr>
              <a:tr h="369990">
                <a:tc>
                  <a:txBody>
                    <a:bodyPr/>
                    <a:lstStyle/>
                    <a:p>
                      <a:pPr algn="r" rtl="0" fontAlgn="b"/>
                      <a:r>
                        <a:rPr lang="he-IL" sz="800" b="1" u="none" strike="noStrike">
                          <a:effectLst/>
                        </a:rPr>
                        <a:t>17</a:t>
                      </a:r>
                      <a:endParaRPr lang="he-IL" sz="800" b="1" i="0" u="none" strike="noStrike">
                        <a:solidFill>
                          <a:srgbClr val="000000"/>
                        </a:solidFill>
                        <a:effectLst/>
                        <a:latin typeface="Arial"/>
                      </a:endParaRPr>
                    </a:p>
                  </a:txBody>
                  <a:tcPr marL="5268" marR="5268" marT="5268" marB="0" anchor="b"/>
                </a:tc>
                <a:tc>
                  <a:txBody>
                    <a:bodyPr/>
                    <a:lstStyle/>
                    <a:p>
                      <a:pPr algn="r" rtl="1" fontAlgn="b"/>
                      <a:r>
                        <a:rPr lang="he-IL" sz="800" b="1" u="none" strike="noStrike">
                          <a:effectLst/>
                        </a:rPr>
                        <a:t>ערך כלים, תבניות ופריטים דומים, ששימשו בייצור הטובין</a:t>
                      </a:r>
                      <a:endParaRPr lang="he-IL" sz="800" b="1" i="0" u="none" strike="noStrike">
                        <a:solidFill>
                          <a:srgbClr val="000000"/>
                        </a:solidFill>
                        <a:effectLst/>
                        <a:latin typeface="Arial"/>
                      </a:endParaRPr>
                    </a:p>
                  </a:txBody>
                  <a:tcPr marL="5268" marR="5268" marT="5268" marB="0" anchor="b"/>
                </a:tc>
                <a:tc>
                  <a:txBody>
                    <a:bodyPr/>
                    <a:lstStyle/>
                    <a:p>
                      <a:pPr algn="r" rtl="1" fontAlgn="b"/>
                      <a:r>
                        <a:rPr lang="he-IL" sz="800" b="1" u="none" strike="noStrike">
                          <a:effectLst/>
                        </a:rPr>
                        <a:t>פעיל</a:t>
                      </a:r>
                      <a:endParaRPr lang="he-IL" sz="800" b="1" i="0" u="none" strike="noStrike">
                        <a:solidFill>
                          <a:srgbClr val="000000"/>
                        </a:solidFill>
                        <a:effectLst/>
                        <a:latin typeface="Arial"/>
                      </a:endParaRPr>
                    </a:p>
                  </a:txBody>
                  <a:tcPr marL="5268" marR="5268" marT="5268" marB="0" anchor="b"/>
                </a:tc>
                <a:tc>
                  <a:txBody>
                    <a:bodyPr/>
                    <a:lstStyle/>
                    <a:p>
                      <a:pPr algn="r" rtl="1" fontAlgn="b"/>
                      <a:r>
                        <a:rPr lang="he-IL" sz="800" b="1" u="none" strike="noStrike">
                          <a:effectLst/>
                        </a:rPr>
                        <a:t>תוספת</a:t>
                      </a:r>
                      <a:endParaRPr lang="he-IL" sz="800" b="1" i="0" u="none" strike="noStrike">
                        <a:solidFill>
                          <a:srgbClr val="000000"/>
                        </a:solidFill>
                        <a:effectLst/>
                        <a:latin typeface="Arial"/>
                      </a:endParaRPr>
                    </a:p>
                  </a:txBody>
                  <a:tcPr marL="5268" marR="5268" marT="5268" marB="0" anchor="b"/>
                </a:tc>
                <a:tc>
                  <a:txBody>
                    <a:bodyPr/>
                    <a:lstStyle/>
                    <a:p>
                      <a:pPr algn="r" rtl="1" fontAlgn="b"/>
                      <a:r>
                        <a:rPr lang="he-IL" sz="800" b="1" u="none" strike="noStrike">
                          <a:effectLst/>
                        </a:rPr>
                        <a:t>לא</a:t>
                      </a:r>
                      <a:endParaRPr lang="he-IL" sz="800" b="1" i="0" u="none" strike="noStrike">
                        <a:solidFill>
                          <a:srgbClr val="000000"/>
                        </a:solidFill>
                        <a:effectLst/>
                        <a:latin typeface="Arial"/>
                      </a:endParaRPr>
                    </a:p>
                  </a:txBody>
                  <a:tcPr marL="5268" marR="5268" marT="5268" marB="0" anchor="b"/>
                </a:tc>
                <a:tc>
                  <a:txBody>
                    <a:bodyPr/>
                    <a:lstStyle/>
                    <a:p>
                      <a:pPr algn="r" rtl="1" fontAlgn="b"/>
                      <a:r>
                        <a:rPr lang="he-IL" sz="800" b="1" u="none" strike="noStrike">
                          <a:effectLst/>
                        </a:rPr>
                        <a:t>לא</a:t>
                      </a:r>
                      <a:endParaRPr lang="he-IL" sz="800" b="1" i="0" u="none" strike="noStrike">
                        <a:solidFill>
                          <a:srgbClr val="000000"/>
                        </a:solidFill>
                        <a:effectLst/>
                        <a:latin typeface="Arial"/>
                      </a:endParaRPr>
                    </a:p>
                  </a:txBody>
                  <a:tcPr marL="5268" marR="5268" marT="5268" marB="0" anchor="b"/>
                </a:tc>
                <a:tc>
                  <a:txBody>
                    <a:bodyPr/>
                    <a:lstStyle/>
                    <a:p>
                      <a:pPr algn="r" rtl="1" fontAlgn="b"/>
                      <a:r>
                        <a:rPr lang="he-IL" sz="800" b="1" u="none" strike="noStrike">
                          <a:effectLst/>
                        </a:rPr>
                        <a:t>כן</a:t>
                      </a:r>
                      <a:endParaRPr lang="he-IL" sz="800" b="1" i="0" u="none" strike="noStrike">
                        <a:solidFill>
                          <a:srgbClr val="000000"/>
                        </a:solidFill>
                        <a:effectLst/>
                        <a:latin typeface="Arial"/>
                      </a:endParaRPr>
                    </a:p>
                  </a:txBody>
                  <a:tcPr marL="5268" marR="5268" marT="5268" marB="0" anchor="b"/>
                </a:tc>
                <a:tc>
                  <a:txBody>
                    <a:bodyPr/>
                    <a:lstStyle/>
                    <a:p>
                      <a:pPr algn="r" rtl="1" fontAlgn="b"/>
                      <a:r>
                        <a:rPr lang="he-IL" sz="800" b="1" u="none" strike="noStrike">
                          <a:effectLst/>
                        </a:rPr>
                        <a:t>כן</a:t>
                      </a:r>
                      <a:endParaRPr lang="he-IL" sz="800" b="1" i="0" u="none" strike="noStrike">
                        <a:solidFill>
                          <a:srgbClr val="000000"/>
                        </a:solidFill>
                        <a:effectLst/>
                        <a:latin typeface="Arial"/>
                      </a:endParaRPr>
                    </a:p>
                  </a:txBody>
                  <a:tcPr marL="5268" marR="5268" marT="5268" marB="0" anchor="b"/>
                </a:tc>
                <a:tc>
                  <a:txBody>
                    <a:bodyPr/>
                    <a:lstStyle/>
                    <a:p>
                      <a:pPr algn="l" rtl="0" fontAlgn="b"/>
                      <a:endParaRPr lang="he-IL" sz="800" b="1" i="0" u="none" strike="noStrike">
                        <a:solidFill>
                          <a:srgbClr val="000000"/>
                        </a:solidFill>
                        <a:effectLst/>
                        <a:latin typeface="Arial"/>
                      </a:endParaRPr>
                    </a:p>
                  </a:txBody>
                  <a:tcPr marL="5268" marR="5268" marT="5268" marB="0" anchor="b"/>
                </a:tc>
              </a:tr>
              <a:tr h="188906">
                <a:tc>
                  <a:txBody>
                    <a:bodyPr/>
                    <a:lstStyle/>
                    <a:p>
                      <a:pPr algn="r" rtl="0" fontAlgn="b"/>
                      <a:r>
                        <a:rPr lang="he-IL" sz="800" b="1" u="none" strike="noStrike">
                          <a:effectLst/>
                        </a:rPr>
                        <a:t>18</a:t>
                      </a:r>
                      <a:endParaRPr lang="he-IL" sz="800" b="1" i="0" u="none" strike="noStrike">
                        <a:solidFill>
                          <a:srgbClr val="000000"/>
                        </a:solidFill>
                        <a:effectLst/>
                        <a:latin typeface="Arial"/>
                      </a:endParaRPr>
                    </a:p>
                  </a:txBody>
                  <a:tcPr marL="5268" marR="5268" marT="5268" marB="0" anchor="b"/>
                </a:tc>
                <a:tc>
                  <a:txBody>
                    <a:bodyPr/>
                    <a:lstStyle/>
                    <a:p>
                      <a:pPr algn="r" rtl="1" fontAlgn="b"/>
                      <a:r>
                        <a:rPr lang="he-IL" sz="800" b="1" u="none" strike="noStrike" dirty="0">
                          <a:effectLst/>
                        </a:rPr>
                        <a:t>חומרים שנצרכו והתכלו בייצור הטובין</a:t>
                      </a:r>
                      <a:endParaRPr lang="he-IL" sz="800" b="1" i="0" u="none" strike="noStrike" dirty="0">
                        <a:solidFill>
                          <a:srgbClr val="000000"/>
                        </a:solidFill>
                        <a:effectLst/>
                        <a:latin typeface="Arial"/>
                      </a:endParaRPr>
                    </a:p>
                  </a:txBody>
                  <a:tcPr marL="5268" marR="5268" marT="5268" marB="0" anchor="b"/>
                </a:tc>
                <a:tc>
                  <a:txBody>
                    <a:bodyPr/>
                    <a:lstStyle/>
                    <a:p>
                      <a:pPr algn="r" rtl="1" fontAlgn="b"/>
                      <a:r>
                        <a:rPr lang="he-IL" sz="800" b="1" u="none" strike="noStrike">
                          <a:effectLst/>
                        </a:rPr>
                        <a:t>פעיל</a:t>
                      </a:r>
                      <a:endParaRPr lang="he-IL" sz="800" b="1" i="0" u="none" strike="noStrike">
                        <a:solidFill>
                          <a:srgbClr val="000000"/>
                        </a:solidFill>
                        <a:effectLst/>
                        <a:latin typeface="Arial"/>
                      </a:endParaRPr>
                    </a:p>
                  </a:txBody>
                  <a:tcPr marL="5268" marR="5268" marT="5268" marB="0" anchor="b"/>
                </a:tc>
                <a:tc>
                  <a:txBody>
                    <a:bodyPr/>
                    <a:lstStyle/>
                    <a:p>
                      <a:pPr algn="r" rtl="1" fontAlgn="b"/>
                      <a:r>
                        <a:rPr lang="he-IL" sz="800" b="1" u="none" strike="noStrike">
                          <a:effectLst/>
                        </a:rPr>
                        <a:t>תוספת</a:t>
                      </a:r>
                      <a:endParaRPr lang="he-IL" sz="800" b="1" i="0" u="none" strike="noStrike">
                        <a:solidFill>
                          <a:srgbClr val="000000"/>
                        </a:solidFill>
                        <a:effectLst/>
                        <a:latin typeface="Arial"/>
                      </a:endParaRPr>
                    </a:p>
                  </a:txBody>
                  <a:tcPr marL="5268" marR="5268" marT="5268" marB="0" anchor="b"/>
                </a:tc>
                <a:tc>
                  <a:txBody>
                    <a:bodyPr/>
                    <a:lstStyle/>
                    <a:p>
                      <a:pPr algn="r" rtl="1" fontAlgn="b"/>
                      <a:r>
                        <a:rPr lang="he-IL" sz="800" b="1" u="none" strike="noStrike">
                          <a:effectLst/>
                        </a:rPr>
                        <a:t>לא</a:t>
                      </a:r>
                      <a:endParaRPr lang="he-IL" sz="800" b="1" i="0" u="none" strike="noStrike">
                        <a:solidFill>
                          <a:srgbClr val="000000"/>
                        </a:solidFill>
                        <a:effectLst/>
                        <a:latin typeface="Arial"/>
                      </a:endParaRPr>
                    </a:p>
                  </a:txBody>
                  <a:tcPr marL="5268" marR="5268" marT="5268" marB="0" anchor="b"/>
                </a:tc>
                <a:tc>
                  <a:txBody>
                    <a:bodyPr/>
                    <a:lstStyle/>
                    <a:p>
                      <a:pPr algn="r" rtl="1" fontAlgn="b"/>
                      <a:r>
                        <a:rPr lang="he-IL" sz="800" b="1" u="none" strike="noStrike">
                          <a:effectLst/>
                        </a:rPr>
                        <a:t>לא</a:t>
                      </a:r>
                      <a:endParaRPr lang="he-IL" sz="800" b="1" i="0" u="none" strike="noStrike">
                        <a:solidFill>
                          <a:srgbClr val="000000"/>
                        </a:solidFill>
                        <a:effectLst/>
                        <a:latin typeface="Arial"/>
                      </a:endParaRPr>
                    </a:p>
                  </a:txBody>
                  <a:tcPr marL="5268" marR="5268" marT="5268" marB="0" anchor="b"/>
                </a:tc>
                <a:tc>
                  <a:txBody>
                    <a:bodyPr/>
                    <a:lstStyle/>
                    <a:p>
                      <a:pPr algn="r" rtl="1" fontAlgn="b"/>
                      <a:r>
                        <a:rPr lang="he-IL" sz="800" b="1" u="none" strike="noStrike">
                          <a:effectLst/>
                        </a:rPr>
                        <a:t>כן</a:t>
                      </a:r>
                      <a:endParaRPr lang="he-IL" sz="800" b="1" i="0" u="none" strike="noStrike">
                        <a:solidFill>
                          <a:srgbClr val="000000"/>
                        </a:solidFill>
                        <a:effectLst/>
                        <a:latin typeface="Arial"/>
                      </a:endParaRPr>
                    </a:p>
                  </a:txBody>
                  <a:tcPr marL="5268" marR="5268" marT="5268" marB="0" anchor="b"/>
                </a:tc>
                <a:tc>
                  <a:txBody>
                    <a:bodyPr/>
                    <a:lstStyle/>
                    <a:p>
                      <a:pPr algn="r" rtl="1" fontAlgn="b"/>
                      <a:r>
                        <a:rPr lang="he-IL" sz="800" b="1" u="none" strike="noStrike">
                          <a:effectLst/>
                        </a:rPr>
                        <a:t>כן</a:t>
                      </a:r>
                      <a:endParaRPr lang="he-IL" sz="800" b="1" i="0" u="none" strike="noStrike">
                        <a:solidFill>
                          <a:srgbClr val="000000"/>
                        </a:solidFill>
                        <a:effectLst/>
                        <a:latin typeface="Arial"/>
                      </a:endParaRPr>
                    </a:p>
                  </a:txBody>
                  <a:tcPr marL="5268" marR="5268" marT="5268" marB="0" anchor="b"/>
                </a:tc>
                <a:tc>
                  <a:txBody>
                    <a:bodyPr/>
                    <a:lstStyle/>
                    <a:p>
                      <a:pPr algn="l" rtl="0" fontAlgn="b"/>
                      <a:endParaRPr lang="he-IL" sz="800" b="1" i="0" u="none" strike="noStrike">
                        <a:solidFill>
                          <a:srgbClr val="000000"/>
                        </a:solidFill>
                        <a:effectLst/>
                        <a:latin typeface="Arial"/>
                      </a:endParaRPr>
                    </a:p>
                  </a:txBody>
                  <a:tcPr marL="5268" marR="5268" marT="5268" marB="0" anchor="b"/>
                </a:tc>
              </a:tr>
              <a:tr h="188906">
                <a:tc>
                  <a:txBody>
                    <a:bodyPr/>
                    <a:lstStyle/>
                    <a:p>
                      <a:pPr algn="r" rtl="0" fontAlgn="b"/>
                      <a:r>
                        <a:rPr lang="he-IL" sz="800" b="1" u="none" strike="noStrike">
                          <a:effectLst/>
                        </a:rPr>
                        <a:t>19</a:t>
                      </a:r>
                      <a:endParaRPr lang="he-IL" sz="800" b="1" i="0" u="none" strike="noStrike">
                        <a:solidFill>
                          <a:srgbClr val="000000"/>
                        </a:solidFill>
                        <a:effectLst/>
                        <a:latin typeface="Arial"/>
                      </a:endParaRPr>
                    </a:p>
                  </a:txBody>
                  <a:tcPr marL="5268" marR="5268" marT="5268" marB="0" anchor="b"/>
                </a:tc>
                <a:tc>
                  <a:txBody>
                    <a:bodyPr/>
                    <a:lstStyle/>
                    <a:p>
                      <a:pPr algn="r" rtl="1" fontAlgn="b"/>
                      <a:r>
                        <a:rPr lang="he-IL" sz="800" b="1" u="none" strike="noStrike">
                          <a:effectLst/>
                        </a:rPr>
                        <a:t>הנדסה, פיתוח וכד', שנעשו מחוץ לישראל</a:t>
                      </a:r>
                      <a:endParaRPr lang="he-IL" sz="800" b="1" i="0" u="none" strike="noStrike">
                        <a:solidFill>
                          <a:srgbClr val="000000"/>
                        </a:solidFill>
                        <a:effectLst/>
                        <a:latin typeface="Arial"/>
                      </a:endParaRPr>
                    </a:p>
                  </a:txBody>
                  <a:tcPr marL="5268" marR="5268" marT="5268" marB="0" anchor="b"/>
                </a:tc>
                <a:tc>
                  <a:txBody>
                    <a:bodyPr/>
                    <a:lstStyle/>
                    <a:p>
                      <a:pPr algn="r" rtl="1" fontAlgn="b"/>
                      <a:r>
                        <a:rPr lang="he-IL" sz="800" b="1" u="none" strike="noStrike">
                          <a:effectLst/>
                        </a:rPr>
                        <a:t>פעיל</a:t>
                      </a:r>
                      <a:endParaRPr lang="he-IL" sz="800" b="1" i="0" u="none" strike="noStrike">
                        <a:solidFill>
                          <a:srgbClr val="000000"/>
                        </a:solidFill>
                        <a:effectLst/>
                        <a:latin typeface="Arial"/>
                      </a:endParaRPr>
                    </a:p>
                  </a:txBody>
                  <a:tcPr marL="5268" marR="5268" marT="5268" marB="0" anchor="b"/>
                </a:tc>
                <a:tc>
                  <a:txBody>
                    <a:bodyPr/>
                    <a:lstStyle/>
                    <a:p>
                      <a:pPr algn="r" rtl="1" fontAlgn="b"/>
                      <a:r>
                        <a:rPr lang="he-IL" sz="800" b="1" u="none" strike="noStrike">
                          <a:effectLst/>
                        </a:rPr>
                        <a:t>תוספת</a:t>
                      </a:r>
                      <a:endParaRPr lang="he-IL" sz="800" b="1" i="0" u="none" strike="noStrike">
                        <a:solidFill>
                          <a:srgbClr val="000000"/>
                        </a:solidFill>
                        <a:effectLst/>
                        <a:latin typeface="Arial"/>
                      </a:endParaRPr>
                    </a:p>
                  </a:txBody>
                  <a:tcPr marL="5268" marR="5268" marT="5268" marB="0" anchor="b"/>
                </a:tc>
                <a:tc>
                  <a:txBody>
                    <a:bodyPr/>
                    <a:lstStyle/>
                    <a:p>
                      <a:pPr algn="r" rtl="1" fontAlgn="b"/>
                      <a:r>
                        <a:rPr lang="he-IL" sz="800" b="1" u="none" strike="noStrike">
                          <a:effectLst/>
                        </a:rPr>
                        <a:t>לא</a:t>
                      </a:r>
                      <a:endParaRPr lang="he-IL" sz="800" b="1" i="0" u="none" strike="noStrike">
                        <a:solidFill>
                          <a:srgbClr val="000000"/>
                        </a:solidFill>
                        <a:effectLst/>
                        <a:latin typeface="Arial"/>
                      </a:endParaRPr>
                    </a:p>
                  </a:txBody>
                  <a:tcPr marL="5268" marR="5268" marT="5268" marB="0" anchor="b"/>
                </a:tc>
                <a:tc>
                  <a:txBody>
                    <a:bodyPr/>
                    <a:lstStyle/>
                    <a:p>
                      <a:pPr algn="r" rtl="1" fontAlgn="b"/>
                      <a:r>
                        <a:rPr lang="he-IL" sz="800" b="1" u="none" strike="noStrike">
                          <a:effectLst/>
                        </a:rPr>
                        <a:t>לא</a:t>
                      </a:r>
                      <a:endParaRPr lang="he-IL" sz="800" b="1" i="0" u="none" strike="noStrike">
                        <a:solidFill>
                          <a:srgbClr val="000000"/>
                        </a:solidFill>
                        <a:effectLst/>
                        <a:latin typeface="Arial"/>
                      </a:endParaRPr>
                    </a:p>
                  </a:txBody>
                  <a:tcPr marL="5268" marR="5268" marT="5268" marB="0" anchor="b"/>
                </a:tc>
                <a:tc>
                  <a:txBody>
                    <a:bodyPr/>
                    <a:lstStyle/>
                    <a:p>
                      <a:pPr algn="r" rtl="1" fontAlgn="b"/>
                      <a:r>
                        <a:rPr lang="he-IL" sz="800" b="1" u="none" strike="noStrike">
                          <a:effectLst/>
                        </a:rPr>
                        <a:t>כן</a:t>
                      </a:r>
                      <a:endParaRPr lang="he-IL" sz="800" b="1" i="0" u="none" strike="noStrike">
                        <a:solidFill>
                          <a:srgbClr val="000000"/>
                        </a:solidFill>
                        <a:effectLst/>
                        <a:latin typeface="Arial"/>
                      </a:endParaRPr>
                    </a:p>
                  </a:txBody>
                  <a:tcPr marL="5268" marR="5268" marT="5268" marB="0" anchor="b"/>
                </a:tc>
                <a:tc>
                  <a:txBody>
                    <a:bodyPr/>
                    <a:lstStyle/>
                    <a:p>
                      <a:pPr algn="r" rtl="1" fontAlgn="b"/>
                      <a:r>
                        <a:rPr lang="he-IL" sz="800" b="1" u="none" strike="noStrike">
                          <a:effectLst/>
                        </a:rPr>
                        <a:t>כן</a:t>
                      </a:r>
                      <a:endParaRPr lang="he-IL" sz="800" b="1" i="0" u="none" strike="noStrike">
                        <a:solidFill>
                          <a:srgbClr val="000000"/>
                        </a:solidFill>
                        <a:effectLst/>
                        <a:latin typeface="Arial"/>
                      </a:endParaRPr>
                    </a:p>
                  </a:txBody>
                  <a:tcPr marL="5268" marR="5268" marT="5268" marB="0" anchor="b"/>
                </a:tc>
                <a:tc>
                  <a:txBody>
                    <a:bodyPr/>
                    <a:lstStyle/>
                    <a:p>
                      <a:pPr algn="l" rtl="0" fontAlgn="b"/>
                      <a:endParaRPr lang="he-IL" sz="800" b="1" i="0" u="none" strike="noStrike">
                        <a:solidFill>
                          <a:srgbClr val="000000"/>
                        </a:solidFill>
                        <a:effectLst/>
                        <a:latin typeface="Arial"/>
                      </a:endParaRPr>
                    </a:p>
                  </a:txBody>
                  <a:tcPr marL="5268" marR="5268" marT="5268" marB="0" anchor="b"/>
                </a:tc>
              </a:tr>
              <a:tr h="188906">
                <a:tc>
                  <a:txBody>
                    <a:bodyPr/>
                    <a:lstStyle/>
                    <a:p>
                      <a:pPr algn="r" rtl="0" fontAlgn="b"/>
                      <a:r>
                        <a:rPr lang="he-IL" sz="800" b="1" u="none" strike="noStrike">
                          <a:effectLst/>
                        </a:rPr>
                        <a:t>20</a:t>
                      </a:r>
                      <a:endParaRPr lang="he-IL" sz="800" b="1" i="0" u="none" strike="noStrike">
                        <a:solidFill>
                          <a:srgbClr val="000000"/>
                        </a:solidFill>
                        <a:effectLst/>
                        <a:latin typeface="Arial"/>
                      </a:endParaRPr>
                    </a:p>
                  </a:txBody>
                  <a:tcPr marL="5268" marR="5268" marT="5268" marB="0" anchor="b"/>
                </a:tc>
                <a:tc>
                  <a:txBody>
                    <a:bodyPr/>
                    <a:lstStyle/>
                    <a:p>
                      <a:pPr algn="r" rtl="1" fontAlgn="b"/>
                      <a:r>
                        <a:rPr lang="he-IL" sz="800" b="1" u="none" strike="noStrike">
                          <a:effectLst/>
                        </a:rPr>
                        <a:t>הוצאות כשרות</a:t>
                      </a:r>
                      <a:endParaRPr lang="he-IL" sz="800" b="1" i="0" u="none" strike="noStrike">
                        <a:solidFill>
                          <a:srgbClr val="000000"/>
                        </a:solidFill>
                        <a:effectLst/>
                        <a:latin typeface="Arial"/>
                      </a:endParaRPr>
                    </a:p>
                  </a:txBody>
                  <a:tcPr marL="5268" marR="5268" marT="5268" marB="0" anchor="b"/>
                </a:tc>
                <a:tc>
                  <a:txBody>
                    <a:bodyPr/>
                    <a:lstStyle/>
                    <a:p>
                      <a:pPr algn="r" rtl="1" fontAlgn="b"/>
                      <a:r>
                        <a:rPr lang="he-IL" sz="800" b="1" u="none" strike="noStrike">
                          <a:effectLst/>
                        </a:rPr>
                        <a:t>פעיל</a:t>
                      </a:r>
                      <a:endParaRPr lang="he-IL" sz="800" b="1" i="0" u="none" strike="noStrike">
                        <a:solidFill>
                          <a:srgbClr val="000000"/>
                        </a:solidFill>
                        <a:effectLst/>
                        <a:latin typeface="Arial"/>
                      </a:endParaRPr>
                    </a:p>
                  </a:txBody>
                  <a:tcPr marL="5268" marR="5268" marT="5268" marB="0" anchor="b"/>
                </a:tc>
                <a:tc>
                  <a:txBody>
                    <a:bodyPr/>
                    <a:lstStyle/>
                    <a:p>
                      <a:pPr algn="r" rtl="1" fontAlgn="b"/>
                      <a:r>
                        <a:rPr lang="he-IL" sz="800" b="1" u="none" strike="noStrike">
                          <a:effectLst/>
                        </a:rPr>
                        <a:t>תוספת</a:t>
                      </a:r>
                      <a:endParaRPr lang="he-IL" sz="800" b="1" i="0" u="none" strike="noStrike">
                        <a:solidFill>
                          <a:srgbClr val="000000"/>
                        </a:solidFill>
                        <a:effectLst/>
                        <a:latin typeface="Arial"/>
                      </a:endParaRPr>
                    </a:p>
                  </a:txBody>
                  <a:tcPr marL="5268" marR="5268" marT="5268" marB="0" anchor="b"/>
                </a:tc>
                <a:tc>
                  <a:txBody>
                    <a:bodyPr/>
                    <a:lstStyle/>
                    <a:p>
                      <a:pPr algn="r" rtl="1" fontAlgn="b"/>
                      <a:r>
                        <a:rPr lang="he-IL" sz="800" b="1" u="none" strike="noStrike">
                          <a:effectLst/>
                        </a:rPr>
                        <a:t>לא</a:t>
                      </a:r>
                      <a:endParaRPr lang="he-IL" sz="800" b="1" i="0" u="none" strike="noStrike">
                        <a:solidFill>
                          <a:srgbClr val="000000"/>
                        </a:solidFill>
                        <a:effectLst/>
                        <a:latin typeface="Arial"/>
                      </a:endParaRPr>
                    </a:p>
                  </a:txBody>
                  <a:tcPr marL="5268" marR="5268" marT="5268" marB="0" anchor="b"/>
                </a:tc>
                <a:tc>
                  <a:txBody>
                    <a:bodyPr/>
                    <a:lstStyle/>
                    <a:p>
                      <a:pPr algn="r" rtl="1" fontAlgn="b"/>
                      <a:r>
                        <a:rPr lang="he-IL" sz="800" b="1" u="none" strike="noStrike">
                          <a:effectLst/>
                        </a:rPr>
                        <a:t>לא</a:t>
                      </a:r>
                      <a:endParaRPr lang="he-IL" sz="800" b="1" i="0" u="none" strike="noStrike">
                        <a:solidFill>
                          <a:srgbClr val="000000"/>
                        </a:solidFill>
                        <a:effectLst/>
                        <a:latin typeface="Arial"/>
                      </a:endParaRPr>
                    </a:p>
                  </a:txBody>
                  <a:tcPr marL="5268" marR="5268" marT="5268" marB="0" anchor="b"/>
                </a:tc>
                <a:tc>
                  <a:txBody>
                    <a:bodyPr/>
                    <a:lstStyle/>
                    <a:p>
                      <a:pPr algn="r" rtl="1" fontAlgn="b"/>
                      <a:r>
                        <a:rPr lang="he-IL" sz="800" b="1" u="none" strike="noStrike">
                          <a:effectLst/>
                        </a:rPr>
                        <a:t>כן</a:t>
                      </a:r>
                      <a:endParaRPr lang="he-IL" sz="800" b="1" i="0" u="none" strike="noStrike">
                        <a:solidFill>
                          <a:srgbClr val="000000"/>
                        </a:solidFill>
                        <a:effectLst/>
                        <a:latin typeface="Arial"/>
                      </a:endParaRPr>
                    </a:p>
                  </a:txBody>
                  <a:tcPr marL="5268" marR="5268" marT="5268" marB="0" anchor="b"/>
                </a:tc>
                <a:tc>
                  <a:txBody>
                    <a:bodyPr/>
                    <a:lstStyle/>
                    <a:p>
                      <a:pPr algn="r" rtl="1" fontAlgn="b"/>
                      <a:r>
                        <a:rPr lang="he-IL" sz="800" b="1" u="none" strike="noStrike">
                          <a:effectLst/>
                        </a:rPr>
                        <a:t>כן</a:t>
                      </a:r>
                      <a:endParaRPr lang="he-IL" sz="800" b="1" i="0" u="none" strike="noStrike">
                        <a:solidFill>
                          <a:srgbClr val="000000"/>
                        </a:solidFill>
                        <a:effectLst/>
                        <a:latin typeface="Arial"/>
                      </a:endParaRPr>
                    </a:p>
                  </a:txBody>
                  <a:tcPr marL="5268" marR="5268" marT="5268" marB="0" anchor="b"/>
                </a:tc>
                <a:tc>
                  <a:txBody>
                    <a:bodyPr/>
                    <a:lstStyle/>
                    <a:p>
                      <a:pPr algn="l" rtl="0" fontAlgn="b"/>
                      <a:endParaRPr lang="he-IL" sz="800" b="1" i="0" u="none" strike="noStrike">
                        <a:solidFill>
                          <a:srgbClr val="000000"/>
                        </a:solidFill>
                        <a:effectLst/>
                        <a:latin typeface="Arial"/>
                      </a:endParaRPr>
                    </a:p>
                  </a:txBody>
                  <a:tcPr marL="5268" marR="5268" marT="5268" marB="0" anchor="b"/>
                </a:tc>
              </a:tr>
              <a:tr h="188906">
                <a:tc>
                  <a:txBody>
                    <a:bodyPr/>
                    <a:lstStyle/>
                    <a:p>
                      <a:pPr algn="r" rtl="0" fontAlgn="b"/>
                      <a:r>
                        <a:rPr lang="he-IL" sz="800" b="1" u="none" strike="noStrike">
                          <a:effectLst/>
                        </a:rPr>
                        <a:t>21</a:t>
                      </a:r>
                      <a:endParaRPr lang="he-IL" sz="800" b="1" i="0" u="none" strike="noStrike">
                        <a:solidFill>
                          <a:srgbClr val="000000"/>
                        </a:solidFill>
                        <a:effectLst/>
                        <a:latin typeface="Arial"/>
                      </a:endParaRPr>
                    </a:p>
                  </a:txBody>
                  <a:tcPr marL="5268" marR="5268" marT="5268" marB="0" anchor="b"/>
                </a:tc>
                <a:tc>
                  <a:txBody>
                    <a:bodyPr/>
                    <a:lstStyle/>
                    <a:p>
                      <a:pPr algn="r" rtl="1" fontAlgn="b"/>
                      <a:r>
                        <a:rPr lang="he-IL" sz="800" b="1" u="none" strike="noStrike">
                          <a:effectLst/>
                        </a:rPr>
                        <a:t>ערכים נוספים שניתן לייחס לספק</a:t>
                      </a:r>
                      <a:endParaRPr lang="he-IL" sz="800" b="1" i="0" u="none" strike="noStrike">
                        <a:solidFill>
                          <a:srgbClr val="000000"/>
                        </a:solidFill>
                        <a:effectLst/>
                        <a:latin typeface="Arial"/>
                      </a:endParaRPr>
                    </a:p>
                  </a:txBody>
                  <a:tcPr marL="5268" marR="5268" marT="5268" marB="0" anchor="b"/>
                </a:tc>
                <a:tc>
                  <a:txBody>
                    <a:bodyPr/>
                    <a:lstStyle/>
                    <a:p>
                      <a:pPr algn="r" rtl="1" fontAlgn="b"/>
                      <a:r>
                        <a:rPr lang="he-IL" sz="800" b="1" u="none" strike="noStrike">
                          <a:effectLst/>
                        </a:rPr>
                        <a:t>פעיל</a:t>
                      </a:r>
                      <a:endParaRPr lang="he-IL" sz="800" b="1" i="0" u="none" strike="noStrike">
                        <a:solidFill>
                          <a:srgbClr val="000000"/>
                        </a:solidFill>
                        <a:effectLst/>
                        <a:latin typeface="Arial"/>
                      </a:endParaRPr>
                    </a:p>
                  </a:txBody>
                  <a:tcPr marL="5268" marR="5268" marT="5268" marB="0" anchor="b"/>
                </a:tc>
                <a:tc>
                  <a:txBody>
                    <a:bodyPr/>
                    <a:lstStyle/>
                    <a:p>
                      <a:pPr algn="r" rtl="1" fontAlgn="b"/>
                      <a:r>
                        <a:rPr lang="he-IL" sz="800" b="1" u="none" strike="noStrike">
                          <a:effectLst/>
                        </a:rPr>
                        <a:t>תוספת</a:t>
                      </a:r>
                      <a:endParaRPr lang="he-IL" sz="800" b="1" i="0" u="none" strike="noStrike">
                        <a:solidFill>
                          <a:srgbClr val="000000"/>
                        </a:solidFill>
                        <a:effectLst/>
                        <a:latin typeface="Arial"/>
                      </a:endParaRPr>
                    </a:p>
                  </a:txBody>
                  <a:tcPr marL="5268" marR="5268" marT="5268" marB="0" anchor="b"/>
                </a:tc>
                <a:tc>
                  <a:txBody>
                    <a:bodyPr/>
                    <a:lstStyle/>
                    <a:p>
                      <a:pPr algn="r" rtl="1" fontAlgn="b"/>
                      <a:r>
                        <a:rPr lang="he-IL" sz="800" b="1" u="none" strike="noStrike">
                          <a:effectLst/>
                        </a:rPr>
                        <a:t>לא</a:t>
                      </a:r>
                      <a:endParaRPr lang="he-IL" sz="800" b="1" i="0" u="none" strike="noStrike">
                        <a:solidFill>
                          <a:srgbClr val="000000"/>
                        </a:solidFill>
                        <a:effectLst/>
                        <a:latin typeface="Arial"/>
                      </a:endParaRPr>
                    </a:p>
                  </a:txBody>
                  <a:tcPr marL="5268" marR="5268" marT="5268" marB="0" anchor="b"/>
                </a:tc>
                <a:tc>
                  <a:txBody>
                    <a:bodyPr/>
                    <a:lstStyle/>
                    <a:p>
                      <a:pPr algn="r" rtl="1" fontAlgn="b"/>
                      <a:r>
                        <a:rPr lang="he-IL" sz="800" b="1" u="none" strike="noStrike">
                          <a:effectLst/>
                        </a:rPr>
                        <a:t>לא</a:t>
                      </a:r>
                      <a:endParaRPr lang="he-IL" sz="800" b="1" i="0" u="none" strike="noStrike">
                        <a:solidFill>
                          <a:srgbClr val="000000"/>
                        </a:solidFill>
                        <a:effectLst/>
                        <a:latin typeface="Arial"/>
                      </a:endParaRPr>
                    </a:p>
                  </a:txBody>
                  <a:tcPr marL="5268" marR="5268" marT="5268" marB="0" anchor="b"/>
                </a:tc>
                <a:tc>
                  <a:txBody>
                    <a:bodyPr/>
                    <a:lstStyle/>
                    <a:p>
                      <a:pPr algn="r" rtl="1" fontAlgn="b"/>
                      <a:r>
                        <a:rPr lang="he-IL" sz="800" b="1" u="none" strike="noStrike">
                          <a:effectLst/>
                        </a:rPr>
                        <a:t>כן</a:t>
                      </a:r>
                      <a:endParaRPr lang="he-IL" sz="800" b="1" i="0" u="none" strike="noStrike">
                        <a:solidFill>
                          <a:srgbClr val="000000"/>
                        </a:solidFill>
                        <a:effectLst/>
                        <a:latin typeface="Arial"/>
                      </a:endParaRPr>
                    </a:p>
                  </a:txBody>
                  <a:tcPr marL="5268" marR="5268" marT="5268" marB="0" anchor="b"/>
                </a:tc>
                <a:tc>
                  <a:txBody>
                    <a:bodyPr/>
                    <a:lstStyle/>
                    <a:p>
                      <a:pPr algn="r" rtl="1" fontAlgn="b"/>
                      <a:r>
                        <a:rPr lang="he-IL" sz="800" b="1" u="none" strike="noStrike">
                          <a:effectLst/>
                        </a:rPr>
                        <a:t>כן</a:t>
                      </a:r>
                      <a:endParaRPr lang="he-IL" sz="800" b="1" i="0" u="none" strike="noStrike">
                        <a:solidFill>
                          <a:srgbClr val="000000"/>
                        </a:solidFill>
                        <a:effectLst/>
                        <a:latin typeface="Arial"/>
                      </a:endParaRPr>
                    </a:p>
                  </a:txBody>
                  <a:tcPr marL="5268" marR="5268" marT="5268" marB="0" anchor="b"/>
                </a:tc>
                <a:tc>
                  <a:txBody>
                    <a:bodyPr/>
                    <a:lstStyle/>
                    <a:p>
                      <a:pPr algn="l" rtl="0" fontAlgn="b"/>
                      <a:endParaRPr lang="he-IL" sz="800" b="1" i="0" u="none" strike="noStrike">
                        <a:solidFill>
                          <a:srgbClr val="000000"/>
                        </a:solidFill>
                        <a:effectLst/>
                        <a:latin typeface="Arial"/>
                      </a:endParaRPr>
                    </a:p>
                  </a:txBody>
                  <a:tcPr marL="5268" marR="5268" marT="5268" marB="0" anchor="b"/>
                </a:tc>
              </a:tr>
              <a:tr h="188906">
                <a:tc>
                  <a:txBody>
                    <a:bodyPr/>
                    <a:lstStyle/>
                    <a:p>
                      <a:pPr algn="r" rtl="0" fontAlgn="b"/>
                      <a:r>
                        <a:rPr lang="he-IL" sz="800" b="1" u="none" strike="noStrike">
                          <a:effectLst/>
                        </a:rPr>
                        <a:t>22</a:t>
                      </a:r>
                      <a:endParaRPr lang="he-IL" sz="800" b="1" i="0" u="none" strike="noStrike">
                        <a:solidFill>
                          <a:srgbClr val="000000"/>
                        </a:solidFill>
                        <a:effectLst/>
                        <a:latin typeface="Arial"/>
                      </a:endParaRPr>
                    </a:p>
                  </a:txBody>
                  <a:tcPr marL="5268" marR="5268" marT="5268" marB="0" anchor="b"/>
                </a:tc>
                <a:tc>
                  <a:txBody>
                    <a:bodyPr/>
                    <a:lstStyle/>
                    <a:p>
                      <a:pPr algn="r" rtl="1" fontAlgn="b"/>
                      <a:r>
                        <a:rPr lang="he-IL" sz="800" b="1" u="none" strike="noStrike">
                          <a:effectLst/>
                        </a:rPr>
                        <a:t>תמלוגים / דמי הפצה</a:t>
                      </a:r>
                      <a:endParaRPr lang="he-IL" sz="800" b="1" i="0" u="none" strike="noStrike">
                        <a:solidFill>
                          <a:srgbClr val="000000"/>
                        </a:solidFill>
                        <a:effectLst/>
                        <a:latin typeface="Arial"/>
                      </a:endParaRPr>
                    </a:p>
                  </a:txBody>
                  <a:tcPr marL="5268" marR="5268" marT="5268" marB="0" anchor="b"/>
                </a:tc>
                <a:tc>
                  <a:txBody>
                    <a:bodyPr/>
                    <a:lstStyle/>
                    <a:p>
                      <a:pPr algn="r" rtl="1" fontAlgn="b"/>
                      <a:r>
                        <a:rPr lang="he-IL" sz="800" b="1" u="none" strike="noStrike">
                          <a:effectLst/>
                        </a:rPr>
                        <a:t>פעיל</a:t>
                      </a:r>
                      <a:endParaRPr lang="he-IL" sz="800" b="1" i="0" u="none" strike="noStrike">
                        <a:solidFill>
                          <a:srgbClr val="000000"/>
                        </a:solidFill>
                        <a:effectLst/>
                        <a:latin typeface="Arial"/>
                      </a:endParaRPr>
                    </a:p>
                  </a:txBody>
                  <a:tcPr marL="5268" marR="5268" marT="5268" marB="0" anchor="b"/>
                </a:tc>
                <a:tc>
                  <a:txBody>
                    <a:bodyPr/>
                    <a:lstStyle/>
                    <a:p>
                      <a:pPr algn="r" rtl="1" fontAlgn="b"/>
                      <a:r>
                        <a:rPr lang="he-IL" sz="800" b="1" u="none" strike="noStrike" dirty="0">
                          <a:effectLst/>
                        </a:rPr>
                        <a:t>תוספת</a:t>
                      </a:r>
                      <a:endParaRPr lang="he-IL" sz="800" b="1" i="0" u="none" strike="noStrike" dirty="0">
                        <a:solidFill>
                          <a:srgbClr val="000000"/>
                        </a:solidFill>
                        <a:effectLst/>
                        <a:latin typeface="Arial"/>
                      </a:endParaRPr>
                    </a:p>
                  </a:txBody>
                  <a:tcPr marL="5268" marR="5268" marT="5268" marB="0" anchor="b"/>
                </a:tc>
                <a:tc>
                  <a:txBody>
                    <a:bodyPr/>
                    <a:lstStyle/>
                    <a:p>
                      <a:pPr algn="r" rtl="1" fontAlgn="b"/>
                      <a:r>
                        <a:rPr lang="he-IL" sz="800" b="1" u="none" strike="noStrike">
                          <a:effectLst/>
                        </a:rPr>
                        <a:t>לא</a:t>
                      </a:r>
                      <a:endParaRPr lang="he-IL" sz="800" b="1" i="0" u="none" strike="noStrike">
                        <a:solidFill>
                          <a:srgbClr val="000000"/>
                        </a:solidFill>
                        <a:effectLst/>
                        <a:latin typeface="Arial"/>
                      </a:endParaRPr>
                    </a:p>
                  </a:txBody>
                  <a:tcPr marL="5268" marR="5268" marT="5268" marB="0" anchor="b"/>
                </a:tc>
                <a:tc>
                  <a:txBody>
                    <a:bodyPr/>
                    <a:lstStyle/>
                    <a:p>
                      <a:pPr algn="r" rtl="1" fontAlgn="b"/>
                      <a:r>
                        <a:rPr lang="he-IL" sz="800" b="1" u="none" strike="noStrike">
                          <a:effectLst/>
                        </a:rPr>
                        <a:t>לא</a:t>
                      </a:r>
                      <a:endParaRPr lang="he-IL" sz="800" b="1" i="0" u="none" strike="noStrike">
                        <a:solidFill>
                          <a:srgbClr val="000000"/>
                        </a:solidFill>
                        <a:effectLst/>
                        <a:latin typeface="Arial"/>
                      </a:endParaRPr>
                    </a:p>
                  </a:txBody>
                  <a:tcPr marL="5268" marR="5268" marT="5268" marB="0" anchor="b"/>
                </a:tc>
                <a:tc>
                  <a:txBody>
                    <a:bodyPr/>
                    <a:lstStyle/>
                    <a:p>
                      <a:pPr algn="r" rtl="1" fontAlgn="b"/>
                      <a:r>
                        <a:rPr lang="he-IL" sz="800" b="1" u="none" strike="noStrike">
                          <a:effectLst/>
                        </a:rPr>
                        <a:t>כן</a:t>
                      </a:r>
                      <a:endParaRPr lang="he-IL" sz="800" b="1" i="0" u="none" strike="noStrike">
                        <a:solidFill>
                          <a:srgbClr val="000000"/>
                        </a:solidFill>
                        <a:effectLst/>
                        <a:latin typeface="Arial"/>
                      </a:endParaRPr>
                    </a:p>
                  </a:txBody>
                  <a:tcPr marL="5268" marR="5268" marT="5268" marB="0" anchor="b"/>
                </a:tc>
                <a:tc>
                  <a:txBody>
                    <a:bodyPr/>
                    <a:lstStyle/>
                    <a:p>
                      <a:pPr algn="r" rtl="1" fontAlgn="b"/>
                      <a:r>
                        <a:rPr lang="he-IL" sz="800" b="1" u="none" strike="noStrike">
                          <a:effectLst/>
                        </a:rPr>
                        <a:t>כן</a:t>
                      </a:r>
                      <a:endParaRPr lang="he-IL" sz="800" b="1" i="0" u="none" strike="noStrike">
                        <a:solidFill>
                          <a:srgbClr val="000000"/>
                        </a:solidFill>
                        <a:effectLst/>
                        <a:latin typeface="Arial"/>
                      </a:endParaRPr>
                    </a:p>
                  </a:txBody>
                  <a:tcPr marL="5268" marR="5268" marT="5268" marB="0" anchor="b"/>
                </a:tc>
                <a:tc>
                  <a:txBody>
                    <a:bodyPr/>
                    <a:lstStyle/>
                    <a:p>
                      <a:pPr algn="l" rtl="0" fontAlgn="b"/>
                      <a:endParaRPr lang="he-IL" sz="800" b="1" i="0" u="none" strike="noStrike" dirty="0">
                        <a:solidFill>
                          <a:srgbClr val="000000"/>
                        </a:solidFill>
                        <a:effectLst/>
                        <a:latin typeface="Arial"/>
                      </a:endParaRPr>
                    </a:p>
                  </a:txBody>
                  <a:tcPr marL="5268" marR="5268" marT="5268" marB="0" anchor="b"/>
                </a:tc>
              </a:tr>
            </a:tbl>
          </a:graphicData>
        </a:graphic>
      </p:graphicFrame>
    </p:spTree>
    <p:extLst>
      <p:ext uri="{BB962C8B-B14F-4D97-AF65-F5344CB8AC3E}">
        <p14:creationId xmlns:p14="http://schemas.microsoft.com/office/powerpoint/2010/main" val="251300018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1187624" y="116632"/>
            <a:ext cx="6512511" cy="1143000"/>
          </a:xfrm>
        </p:spPr>
        <p:txBody>
          <a:bodyPr/>
          <a:lstStyle/>
          <a:p>
            <a:r>
              <a:rPr lang="he-IL" dirty="0" smtClean="0"/>
              <a:t>מקדם העמסה</a:t>
            </a:r>
            <a:endParaRPr lang="he-IL" dirty="0"/>
          </a:p>
        </p:txBody>
      </p:sp>
      <p:pic>
        <p:nvPicPr>
          <p:cNvPr id="4" name="Picture 2" descr="imag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16416" y="260648"/>
            <a:ext cx="67945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מציין מיקום תוכן 4"/>
          <p:cNvSpPr>
            <a:spLocks noGrp="1"/>
          </p:cNvSpPr>
          <p:nvPr>
            <p:ph sz="quarter" idx="13"/>
          </p:nvPr>
        </p:nvSpPr>
        <p:spPr>
          <a:xfrm>
            <a:off x="1259632" y="1268760"/>
            <a:ext cx="6400800" cy="5400600"/>
          </a:xfrm>
        </p:spPr>
        <p:txBody>
          <a:bodyPr>
            <a:normAutofit fontScale="62500" lnSpcReduction="20000"/>
          </a:bodyPr>
          <a:lstStyle/>
          <a:p>
            <a:pPr lvl="0" algn="ctr"/>
            <a:r>
              <a:rPr lang="he-IL" sz="5100" b="1" u="sng" dirty="0">
                <a:solidFill>
                  <a:srgbClr val="002060"/>
                </a:solidFill>
              </a:rPr>
              <a:t>חישוב מקדם העמסה להצהרה</a:t>
            </a:r>
            <a:r>
              <a:rPr lang="he-IL" sz="2800" b="1" dirty="0">
                <a:solidFill>
                  <a:srgbClr val="002060"/>
                </a:solidFill>
              </a:rPr>
              <a:t>:</a:t>
            </a:r>
          </a:p>
          <a:p>
            <a:pPr marL="45720" indent="0">
              <a:buNone/>
            </a:pPr>
            <a:endParaRPr lang="en-US" dirty="0"/>
          </a:p>
          <a:p>
            <a:pPr marL="502920" indent="-457200">
              <a:buFont typeface="+mj-lt"/>
              <a:buAutoNum type="arabicPeriod"/>
            </a:pPr>
            <a:r>
              <a:rPr lang="he-IL" sz="2600" b="1" dirty="0">
                <a:solidFill>
                  <a:srgbClr val="002060"/>
                </a:solidFill>
              </a:rPr>
              <a:t>חישוב עבור כל סחורה את ערך הסחורה לאחר הנחות והתאמות ברמת הסחורה (אם היו הנחות במטבע שונה ממטבע החשבון, ממירים את המטבע של ההנחה לש"ח ומשם למטבע של החשבון).</a:t>
            </a:r>
            <a:endParaRPr lang="en-US" sz="2600" b="1" dirty="0">
              <a:solidFill>
                <a:srgbClr val="002060"/>
              </a:solidFill>
            </a:endParaRPr>
          </a:p>
          <a:p>
            <a:pPr marL="502920" indent="-457200">
              <a:buFont typeface="+mj-lt"/>
              <a:buAutoNum type="arabicPeriod"/>
            </a:pPr>
            <a:r>
              <a:rPr lang="he-IL" sz="2600" b="1" dirty="0">
                <a:solidFill>
                  <a:srgbClr val="002060"/>
                </a:solidFill>
              </a:rPr>
              <a:t>על בסיס ערך הסחורות במטבע החשבון לאחר ההנחות והתאמות ברמת הסחורה, מחשבים עבור כל סחורה את ערך הסחורה לאחר הנחות והתאמות גם ברמת החשבון</a:t>
            </a:r>
          </a:p>
          <a:p>
            <a:pPr marL="502920" indent="-457200">
              <a:buFont typeface="+mj-lt"/>
              <a:buAutoNum type="arabicPeriod"/>
            </a:pPr>
            <a:r>
              <a:rPr lang="he-IL" sz="2600" b="1" dirty="0">
                <a:solidFill>
                  <a:srgbClr val="002060"/>
                </a:solidFill>
              </a:rPr>
              <a:t>בהתאם למטבע החשבון מחשבים לכל חשבון את סך כל הערכים של הסחורות לאחר הנחות והתאמות בחשבון זה, בש"ח.</a:t>
            </a:r>
            <a:endParaRPr lang="en-US" sz="2600" b="1" dirty="0">
              <a:solidFill>
                <a:srgbClr val="002060"/>
              </a:solidFill>
            </a:endParaRPr>
          </a:p>
          <a:p>
            <a:pPr marL="502920" indent="-457200">
              <a:buFont typeface="+mj-lt"/>
              <a:buAutoNum type="arabicPeriod"/>
            </a:pPr>
            <a:r>
              <a:rPr lang="he-IL" sz="2600" b="1" dirty="0">
                <a:solidFill>
                  <a:srgbClr val="002060"/>
                </a:solidFill>
              </a:rPr>
              <a:t>מקדם ההעמסה מחושב:</a:t>
            </a:r>
          </a:p>
          <a:p>
            <a:pPr marL="365760" lvl="1" indent="0">
              <a:buNone/>
            </a:pPr>
            <a:r>
              <a:rPr lang="he-IL" sz="3100" b="1" dirty="0">
                <a:solidFill>
                  <a:srgbClr val="002060"/>
                </a:solidFill>
              </a:rPr>
              <a:t/>
            </a:r>
            <a:br>
              <a:rPr lang="he-IL" sz="3100" b="1" dirty="0">
                <a:solidFill>
                  <a:srgbClr val="002060"/>
                </a:solidFill>
              </a:rPr>
            </a:br>
            <a:r>
              <a:rPr lang="he-IL" sz="3100" b="1" dirty="0" smtClean="0">
                <a:solidFill>
                  <a:srgbClr val="002060"/>
                </a:solidFill>
              </a:rPr>
              <a:t>סך </a:t>
            </a:r>
            <a:r>
              <a:rPr lang="he-IL" sz="3100" b="1" dirty="0">
                <a:solidFill>
                  <a:srgbClr val="002060"/>
                </a:solidFill>
              </a:rPr>
              <a:t>כל ערכי הסחורות אחרי הנחות והתאמות בש"ח מכל </a:t>
            </a:r>
            <a:r>
              <a:rPr lang="he-IL" sz="3100" b="1" u="sng" dirty="0">
                <a:solidFill>
                  <a:srgbClr val="002060"/>
                </a:solidFill>
              </a:rPr>
              <a:t>החשבונות + הובלה בש"ח + ביטוח בש"ח + אגרות נמל </a:t>
            </a:r>
            <a:r>
              <a:rPr lang="he-IL" sz="3100" b="1" u="sng" dirty="0" smtClean="0">
                <a:solidFill>
                  <a:srgbClr val="002060"/>
                </a:solidFill>
              </a:rPr>
              <a:t>בש"ח</a:t>
            </a:r>
            <a:r>
              <a:rPr lang="he-IL" sz="3100" b="1" u="sng" dirty="0">
                <a:solidFill>
                  <a:srgbClr val="002060"/>
                </a:solidFill>
              </a:rPr>
              <a:t/>
            </a:r>
            <a:br>
              <a:rPr lang="he-IL" sz="3100" b="1" u="sng" dirty="0">
                <a:solidFill>
                  <a:srgbClr val="002060"/>
                </a:solidFill>
              </a:rPr>
            </a:br>
            <a:r>
              <a:rPr lang="he-IL" sz="3100" dirty="0" smtClean="0">
                <a:solidFill>
                  <a:srgbClr val="002060"/>
                </a:solidFill>
              </a:rPr>
              <a:t>סך </a:t>
            </a:r>
            <a:r>
              <a:rPr lang="he-IL" sz="3100" dirty="0">
                <a:solidFill>
                  <a:srgbClr val="002060"/>
                </a:solidFill>
              </a:rPr>
              <a:t>כל ערכי הסחורות אחרי הנחות והתאמות בש"ח מכל </a:t>
            </a:r>
            <a:r>
              <a:rPr lang="he-IL" sz="3100" dirty="0" smtClean="0">
                <a:solidFill>
                  <a:srgbClr val="002060"/>
                </a:solidFill>
              </a:rPr>
              <a:t>החשבונות</a:t>
            </a:r>
            <a:r>
              <a:rPr lang="he-IL" sz="3100" dirty="0">
                <a:solidFill>
                  <a:srgbClr val="002060"/>
                </a:solidFill>
              </a:rPr>
              <a:t> </a:t>
            </a:r>
            <a:endParaRPr lang="he-IL" sz="3100" dirty="0" smtClean="0">
              <a:solidFill>
                <a:srgbClr val="002060"/>
              </a:solidFill>
            </a:endParaRPr>
          </a:p>
          <a:p>
            <a:pPr marL="365760" lvl="1" indent="0">
              <a:buNone/>
            </a:pPr>
            <a:endParaRPr lang="en-US" dirty="0"/>
          </a:p>
          <a:p>
            <a:pPr>
              <a:buFont typeface="Arial" panose="020B0604020202020204" pitchFamily="34" charset="0"/>
              <a:buChar char="•"/>
            </a:pPr>
            <a:r>
              <a:rPr lang="he-IL" sz="2600" b="1" dirty="0">
                <a:solidFill>
                  <a:srgbClr val="002060"/>
                </a:solidFill>
              </a:rPr>
              <a:t>יש לשים לב שזה מספר שהוא מקדם ללא יחידות ואין בו מטבע, זה לא כמו המדד של סחר חוץ</a:t>
            </a:r>
          </a:p>
        </p:txBody>
      </p:sp>
    </p:spTree>
    <p:extLst>
      <p:ext uri="{BB962C8B-B14F-4D97-AF65-F5344CB8AC3E}">
        <p14:creationId xmlns:p14="http://schemas.microsoft.com/office/powerpoint/2010/main" val="168722269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1187624" y="116632"/>
            <a:ext cx="6512511" cy="1143000"/>
          </a:xfrm>
        </p:spPr>
        <p:txBody>
          <a:bodyPr/>
          <a:lstStyle/>
          <a:p>
            <a:r>
              <a:rPr lang="he-IL" dirty="0" smtClean="0"/>
              <a:t>מקדם העמסה</a:t>
            </a:r>
            <a:endParaRPr lang="he-IL" dirty="0"/>
          </a:p>
        </p:txBody>
      </p:sp>
      <p:pic>
        <p:nvPicPr>
          <p:cNvPr id="4" name="Picture 2" descr="imag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16416" y="260648"/>
            <a:ext cx="67945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מציין מיקום תוכן 4"/>
          <p:cNvSpPr>
            <a:spLocks noGrp="1"/>
          </p:cNvSpPr>
          <p:nvPr>
            <p:ph sz="quarter" idx="13"/>
          </p:nvPr>
        </p:nvSpPr>
        <p:spPr>
          <a:xfrm>
            <a:off x="1259632" y="1196752"/>
            <a:ext cx="6400800" cy="5760640"/>
          </a:xfrm>
        </p:spPr>
        <p:txBody>
          <a:bodyPr>
            <a:normAutofit fontScale="85000" lnSpcReduction="20000"/>
          </a:bodyPr>
          <a:lstStyle/>
          <a:p>
            <a:pPr marL="45720" lvl="0" indent="0">
              <a:buNone/>
            </a:pPr>
            <a:endParaRPr lang="he-IL" sz="2400" b="1" dirty="0" smtClean="0"/>
          </a:p>
          <a:p>
            <a:pPr lvl="0"/>
            <a:r>
              <a:rPr lang="he-IL" sz="2600" b="1" dirty="0" smtClean="0">
                <a:solidFill>
                  <a:srgbClr val="002060"/>
                </a:solidFill>
              </a:rPr>
              <a:t>מקדם </a:t>
            </a:r>
            <a:r>
              <a:rPr lang="he-IL" sz="2600" b="1" dirty="0">
                <a:solidFill>
                  <a:srgbClr val="002060"/>
                </a:solidFill>
              </a:rPr>
              <a:t>ההעמסה של הצהרת היבוא מחשב את האופן שבו יש להעמיס על כל סחורה בהצהרה את העלויות שהוגדרו ברמת כלל ההצהרה (מרכיבי ערך למכס), כמו ביטוח, הובלה ואגרות נמל. מקדם ההעמסה אינו זהה למדד של המערכת הקיימת, בכמה היבטים:</a:t>
            </a:r>
          </a:p>
          <a:p>
            <a:pPr lvl="0"/>
            <a:endParaRPr lang="en-US" sz="2600" b="1" dirty="0">
              <a:solidFill>
                <a:srgbClr val="002060"/>
              </a:solidFill>
            </a:endParaRPr>
          </a:p>
          <a:p>
            <a:pPr marL="560070" lvl="1" indent="-514350">
              <a:buFont typeface="Wingdings" panose="05000000000000000000" pitchFamily="2" charset="2"/>
              <a:buChar char="§"/>
            </a:pPr>
            <a:r>
              <a:rPr lang="he-IL" sz="2600" b="1" dirty="0">
                <a:solidFill>
                  <a:srgbClr val="002060"/>
                </a:solidFill>
              </a:rPr>
              <a:t>למקדם ההעמסה אין יחידה. הוא מספר ללא מטבע. הכפלות בשערי המטבע מתבצעות בנפרד.</a:t>
            </a:r>
            <a:endParaRPr lang="en-US" sz="2600" b="1" dirty="0">
              <a:solidFill>
                <a:srgbClr val="002060"/>
              </a:solidFill>
            </a:endParaRPr>
          </a:p>
          <a:p>
            <a:pPr marL="560070" lvl="1" indent="-514350">
              <a:buFont typeface="Wingdings" panose="05000000000000000000" pitchFamily="2" charset="2"/>
              <a:buChar char="§"/>
            </a:pPr>
            <a:r>
              <a:rPr lang="he-IL" sz="2600" b="1" dirty="0" smtClean="0">
                <a:solidFill>
                  <a:srgbClr val="002060"/>
                </a:solidFill>
              </a:rPr>
              <a:t>כדי </a:t>
            </a:r>
            <a:r>
              <a:rPr lang="he-IL" sz="2600" b="1" dirty="0">
                <a:solidFill>
                  <a:srgbClr val="002060"/>
                </a:solidFill>
              </a:rPr>
              <a:t>לחשב את מקדם ההעמסה לכלל ההצהרה משתמשים במחירים </a:t>
            </a:r>
            <a:r>
              <a:rPr lang="he-IL" sz="2600" b="1" dirty="0" err="1">
                <a:solidFill>
                  <a:srgbClr val="002060"/>
                </a:solidFill>
              </a:rPr>
              <a:t>השקליים</a:t>
            </a:r>
            <a:r>
              <a:rPr lang="he-IL" sz="2600" b="1" dirty="0">
                <a:solidFill>
                  <a:srgbClr val="002060"/>
                </a:solidFill>
              </a:rPr>
              <a:t> של הסחורות ושל מרכיבי הערך למכס, היות וזה המכנה המשותף לכלל הסחורות בכלל החשבונות. כאמור, היות והתוצאה הסופית היא מספר ללא יחידות, ניתן להשתמש בו </a:t>
            </a:r>
            <a:r>
              <a:rPr lang="he-IL" sz="2600" b="1" dirty="0" smtClean="0">
                <a:solidFill>
                  <a:srgbClr val="002060"/>
                </a:solidFill>
              </a:rPr>
              <a:t>כדי לחשב </a:t>
            </a:r>
            <a:r>
              <a:rPr lang="he-IL" sz="2600" b="1" dirty="0">
                <a:solidFill>
                  <a:srgbClr val="002060"/>
                </a:solidFill>
              </a:rPr>
              <a:t>את המחירים לצרכי חישוב המס גם במט"ח</a:t>
            </a:r>
            <a:r>
              <a:rPr lang="he-IL" sz="2400" dirty="0" smtClean="0"/>
              <a:t>.</a:t>
            </a:r>
            <a:endParaRPr lang="en-US" sz="2400" dirty="0"/>
          </a:p>
        </p:txBody>
      </p:sp>
    </p:spTree>
    <p:extLst>
      <p:ext uri="{BB962C8B-B14F-4D97-AF65-F5344CB8AC3E}">
        <p14:creationId xmlns:p14="http://schemas.microsoft.com/office/powerpoint/2010/main" val="106858110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1403648" y="260648"/>
            <a:ext cx="6512511" cy="1008112"/>
          </a:xfrm>
        </p:spPr>
        <p:txBody>
          <a:bodyPr/>
          <a:lstStyle/>
          <a:p>
            <a:r>
              <a:rPr lang="he-IL" dirty="0" smtClean="0"/>
              <a:t>כנ"מ </a:t>
            </a:r>
            <a:r>
              <a:rPr lang="he-IL" dirty="0" err="1" smtClean="0"/>
              <a:t>ושח"מ</a:t>
            </a:r>
            <a:endParaRPr lang="he-IL" dirty="0"/>
          </a:p>
        </p:txBody>
      </p:sp>
      <p:sp>
        <p:nvSpPr>
          <p:cNvPr id="3" name="מציין מיקום תוכן 2"/>
          <p:cNvSpPr>
            <a:spLocks noGrp="1"/>
          </p:cNvSpPr>
          <p:nvPr>
            <p:ph sz="quarter" idx="13"/>
          </p:nvPr>
        </p:nvSpPr>
        <p:spPr>
          <a:xfrm>
            <a:off x="1115616" y="1484784"/>
            <a:ext cx="6400800" cy="4608512"/>
          </a:xfrm>
        </p:spPr>
        <p:txBody>
          <a:bodyPr>
            <a:normAutofit/>
          </a:bodyPr>
          <a:lstStyle/>
          <a:p>
            <a:r>
              <a:rPr lang="he-IL" b="1" dirty="0">
                <a:solidFill>
                  <a:srgbClr val="002060"/>
                </a:solidFill>
              </a:rPr>
              <a:t>קביעת אגרת </a:t>
            </a:r>
            <a:r>
              <a:rPr lang="he-IL" b="1" dirty="0" smtClean="0">
                <a:solidFill>
                  <a:srgbClr val="002060"/>
                </a:solidFill>
              </a:rPr>
              <a:t>נמל </a:t>
            </a:r>
            <a:r>
              <a:rPr lang="he-IL" b="1" dirty="0" err="1" smtClean="0">
                <a:solidFill>
                  <a:srgbClr val="002060"/>
                </a:solidFill>
              </a:rPr>
              <a:t>בשח"ם</a:t>
            </a:r>
            <a:r>
              <a:rPr lang="he-IL" b="1" dirty="0" smtClean="0">
                <a:solidFill>
                  <a:srgbClr val="002060"/>
                </a:solidFill>
              </a:rPr>
              <a:t>-  </a:t>
            </a:r>
            <a:r>
              <a:rPr lang="he-IL" b="1" dirty="0">
                <a:solidFill>
                  <a:srgbClr val="002060"/>
                </a:solidFill>
              </a:rPr>
              <a:t>על סוכן המכס להזין את החלק היחסי של אגרת הנמל </a:t>
            </a:r>
            <a:r>
              <a:rPr lang="he-IL" b="1" dirty="0" smtClean="0">
                <a:solidFill>
                  <a:srgbClr val="002060"/>
                </a:solidFill>
              </a:rPr>
              <a:t>בשדה </a:t>
            </a:r>
            <a:r>
              <a:rPr lang="he-IL" b="1" dirty="0">
                <a:solidFill>
                  <a:srgbClr val="002060"/>
                </a:solidFill>
              </a:rPr>
              <a:t>של "אגרת נמל מוצהרת". מערכת שער עולמי מבצעת בדיקות תקינות לוודא שאכן מזינים את אגרת הנמל המוצהרת בתהליך </a:t>
            </a:r>
            <a:r>
              <a:rPr lang="he-IL" b="1" dirty="0" err="1">
                <a:solidFill>
                  <a:srgbClr val="002060"/>
                </a:solidFill>
              </a:rPr>
              <a:t>שח"מ</a:t>
            </a:r>
            <a:r>
              <a:rPr lang="he-IL" b="1" dirty="0">
                <a:solidFill>
                  <a:srgbClr val="002060"/>
                </a:solidFill>
              </a:rPr>
              <a:t> ושהיא תואמת לחלק היחסי לפי שווי </a:t>
            </a:r>
            <a:r>
              <a:rPr lang="he-IL" b="1" dirty="0" err="1">
                <a:solidFill>
                  <a:srgbClr val="002060"/>
                </a:solidFill>
              </a:rPr>
              <a:t>השח"מ</a:t>
            </a:r>
            <a:r>
              <a:rPr lang="he-IL" b="1" dirty="0">
                <a:solidFill>
                  <a:srgbClr val="002060"/>
                </a:solidFill>
              </a:rPr>
              <a:t> ביחס לאגרת הנמל המחושבת כנ"מ</a:t>
            </a:r>
            <a:r>
              <a:rPr lang="he-IL" b="1" dirty="0" smtClean="0">
                <a:solidFill>
                  <a:srgbClr val="002060"/>
                </a:solidFill>
              </a:rPr>
              <a:t>. </a:t>
            </a:r>
          </a:p>
          <a:p>
            <a:pPr marL="45720" indent="0">
              <a:buNone/>
            </a:pPr>
            <a:endParaRPr lang="he-IL" b="1" dirty="0" smtClean="0">
              <a:solidFill>
                <a:srgbClr val="002060"/>
              </a:solidFill>
            </a:endParaRPr>
          </a:p>
          <a:p>
            <a:r>
              <a:rPr lang="he-IL" b="1" dirty="0" smtClean="0">
                <a:solidFill>
                  <a:srgbClr val="002060"/>
                </a:solidFill>
              </a:rPr>
              <a:t>את </a:t>
            </a:r>
            <a:r>
              <a:rPr lang="he-IL" b="1" dirty="0">
                <a:solidFill>
                  <a:srgbClr val="002060"/>
                </a:solidFill>
              </a:rPr>
              <a:t>ההובלה </a:t>
            </a:r>
            <a:r>
              <a:rPr lang="he-IL" b="1" dirty="0" smtClean="0">
                <a:solidFill>
                  <a:srgbClr val="002060"/>
                </a:solidFill>
              </a:rPr>
              <a:t>והביטוח בכל </a:t>
            </a:r>
            <a:r>
              <a:rPr lang="he-IL" b="1" dirty="0" err="1">
                <a:solidFill>
                  <a:srgbClr val="002060"/>
                </a:solidFill>
              </a:rPr>
              <a:t>שח"מ</a:t>
            </a:r>
            <a:r>
              <a:rPr lang="he-IL" b="1" dirty="0">
                <a:solidFill>
                  <a:srgbClr val="002060"/>
                </a:solidFill>
              </a:rPr>
              <a:t> </a:t>
            </a:r>
            <a:r>
              <a:rPr lang="he-IL" b="1" dirty="0" smtClean="0">
                <a:solidFill>
                  <a:srgbClr val="002060"/>
                </a:solidFill>
              </a:rPr>
              <a:t>יש לדווח בסכום </a:t>
            </a:r>
            <a:r>
              <a:rPr lang="he-IL" b="1" dirty="0">
                <a:solidFill>
                  <a:srgbClr val="002060"/>
                </a:solidFill>
              </a:rPr>
              <a:t>ששומר על יחס לסכום הכולל של </a:t>
            </a:r>
            <a:r>
              <a:rPr lang="he-IL" b="1" dirty="0" smtClean="0">
                <a:solidFill>
                  <a:srgbClr val="002060"/>
                </a:solidFill>
              </a:rPr>
              <a:t>ההובלה והביטוח </a:t>
            </a:r>
            <a:r>
              <a:rPr lang="he-IL" b="1" dirty="0" err="1">
                <a:solidFill>
                  <a:srgbClr val="002060"/>
                </a:solidFill>
              </a:rPr>
              <a:t>בכנ"מ</a:t>
            </a:r>
            <a:r>
              <a:rPr lang="he-IL" b="1" dirty="0">
                <a:solidFill>
                  <a:srgbClr val="002060"/>
                </a:solidFill>
              </a:rPr>
              <a:t> כמו הערך היחסי של הטובין ששוחררו מתוך כלל הטובין </a:t>
            </a:r>
            <a:r>
              <a:rPr lang="he-IL" b="1" dirty="0" err="1">
                <a:solidFill>
                  <a:srgbClr val="002060"/>
                </a:solidFill>
              </a:rPr>
              <a:t>בכנ"מ</a:t>
            </a:r>
            <a:r>
              <a:rPr lang="he-IL" b="1" dirty="0">
                <a:solidFill>
                  <a:srgbClr val="002060"/>
                </a:solidFill>
              </a:rPr>
              <a:t>. </a:t>
            </a:r>
            <a:endParaRPr lang="en-US" b="1" dirty="0">
              <a:solidFill>
                <a:srgbClr val="002060"/>
              </a:solidFill>
            </a:endParaRPr>
          </a:p>
          <a:p>
            <a:endParaRPr lang="en-US" b="1" dirty="0">
              <a:solidFill>
                <a:srgbClr val="002060"/>
              </a:solidFill>
            </a:endParaRPr>
          </a:p>
        </p:txBody>
      </p:sp>
      <p:pic>
        <p:nvPicPr>
          <p:cNvPr id="4" name="Picture 2" descr="imag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16416" y="260648"/>
            <a:ext cx="67945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5638211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1115616" y="0"/>
            <a:ext cx="6512511" cy="1143000"/>
          </a:xfrm>
        </p:spPr>
        <p:txBody>
          <a:bodyPr/>
          <a:lstStyle/>
          <a:p>
            <a:pPr marL="0" indent="0" algn="ctr">
              <a:buNone/>
            </a:pPr>
            <a:r>
              <a:rPr lang="he-IL" dirty="0" smtClean="0"/>
              <a:t>הצהרת רכב</a:t>
            </a:r>
            <a:endParaRPr lang="he-IL" dirty="0"/>
          </a:p>
        </p:txBody>
      </p:sp>
      <p:sp>
        <p:nvSpPr>
          <p:cNvPr id="3" name="מציין מיקום תוכן 2"/>
          <p:cNvSpPr>
            <a:spLocks noGrp="1"/>
          </p:cNvSpPr>
          <p:nvPr>
            <p:ph sz="quarter" idx="13"/>
          </p:nvPr>
        </p:nvSpPr>
        <p:spPr>
          <a:xfrm>
            <a:off x="1187624" y="1556792"/>
            <a:ext cx="6400800" cy="4536504"/>
          </a:xfrm>
        </p:spPr>
        <p:txBody>
          <a:bodyPr>
            <a:normAutofit lnSpcReduction="10000"/>
          </a:bodyPr>
          <a:lstStyle/>
          <a:p>
            <a:r>
              <a:rPr lang="he-IL" sz="3200" dirty="0" smtClean="0">
                <a:solidFill>
                  <a:srgbClr val="002060"/>
                </a:solidFill>
              </a:rPr>
              <a:t>לגבי אגרות נמל והובלה </a:t>
            </a:r>
            <a:r>
              <a:rPr lang="he-IL" sz="3200" b="1" dirty="0" smtClean="0">
                <a:solidFill>
                  <a:srgbClr val="002060"/>
                </a:solidFill>
              </a:rPr>
              <a:t>ברכב</a:t>
            </a:r>
            <a:r>
              <a:rPr lang="he-IL" sz="3200" dirty="0" smtClean="0">
                <a:solidFill>
                  <a:srgbClr val="002060"/>
                </a:solidFill>
              </a:rPr>
              <a:t> </a:t>
            </a:r>
            <a:r>
              <a:rPr lang="he-IL" sz="3200" dirty="0" err="1" smtClean="0">
                <a:solidFill>
                  <a:srgbClr val="002060"/>
                </a:solidFill>
              </a:rPr>
              <a:t>בשח"מ</a:t>
            </a:r>
            <a:r>
              <a:rPr lang="he-IL" sz="3200" dirty="0" smtClean="0">
                <a:solidFill>
                  <a:srgbClr val="002060"/>
                </a:solidFill>
              </a:rPr>
              <a:t> רכב ניתן להזין בכל </a:t>
            </a:r>
            <a:r>
              <a:rPr lang="he-IL" sz="3200" dirty="0" err="1" smtClean="0">
                <a:solidFill>
                  <a:srgbClr val="002060"/>
                </a:solidFill>
              </a:rPr>
              <a:t>שח"מ</a:t>
            </a:r>
            <a:r>
              <a:rPr lang="he-IL" sz="3200" dirty="0" smtClean="0">
                <a:solidFill>
                  <a:srgbClr val="002060"/>
                </a:solidFill>
              </a:rPr>
              <a:t> את החלק בהתאם לתשלום בפועל, הבדיקה מול </a:t>
            </a:r>
            <a:r>
              <a:rPr lang="he-IL" sz="3200" dirty="0" err="1" smtClean="0">
                <a:solidFill>
                  <a:srgbClr val="002060"/>
                </a:solidFill>
              </a:rPr>
              <a:t>הכנ"מ</a:t>
            </a:r>
            <a:r>
              <a:rPr lang="he-IL" sz="3200" dirty="0" smtClean="0">
                <a:solidFill>
                  <a:srgbClr val="002060"/>
                </a:solidFill>
              </a:rPr>
              <a:t> תהיה בשחרור האחרון.</a:t>
            </a:r>
          </a:p>
          <a:p>
            <a:pPr marL="45720" indent="0">
              <a:buNone/>
            </a:pPr>
            <a:endParaRPr lang="en-US" sz="3200" dirty="0" smtClean="0">
              <a:solidFill>
                <a:srgbClr val="002060"/>
              </a:solidFill>
            </a:endParaRPr>
          </a:p>
          <a:p>
            <a:r>
              <a:rPr lang="he-IL" sz="3200" dirty="0">
                <a:solidFill>
                  <a:srgbClr val="002060"/>
                </a:solidFill>
              </a:rPr>
              <a:t>את הביטוח הסוכן עדיין יידרש להזין באופן יחסי לפי ערך הטובין גם ברכבים</a:t>
            </a:r>
            <a:r>
              <a:rPr lang="he-IL" dirty="0" smtClean="0"/>
              <a:t>.</a:t>
            </a:r>
            <a:endParaRPr lang="en-US" dirty="0"/>
          </a:p>
        </p:txBody>
      </p:sp>
    </p:spTree>
    <p:extLst>
      <p:ext uri="{BB962C8B-B14F-4D97-AF65-F5344CB8AC3E}">
        <p14:creationId xmlns:p14="http://schemas.microsoft.com/office/powerpoint/2010/main" val="17161580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1403648" y="32048"/>
            <a:ext cx="6512511" cy="1143000"/>
          </a:xfrm>
        </p:spPr>
        <p:txBody>
          <a:bodyPr/>
          <a:lstStyle/>
          <a:p>
            <a:pPr marL="0" indent="0" algn="ctr">
              <a:buNone/>
            </a:pPr>
            <a:r>
              <a:rPr lang="he-IL" dirty="0" smtClean="0"/>
              <a:t>מערכת ספקים</a:t>
            </a:r>
            <a:endParaRPr lang="he-IL" dirty="0"/>
          </a:p>
        </p:txBody>
      </p:sp>
      <p:sp>
        <p:nvSpPr>
          <p:cNvPr id="3" name="מציין מיקום תוכן 2"/>
          <p:cNvSpPr>
            <a:spLocks noGrp="1"/>
          </p:cNvSpPr>
          <p:nvPr>
            <p:ph sz="quarter" idx="13"/>
          </p:nvPr>
        </p:nvSpPr>
        <p:spPr>
          <a:xfrm>
            <a:off x="1115616" y="1052736"/>
            <a:ext cx="6400800" cy="5544616"/>
          </a:xfrm>
        </p:spPr>
        <p:txBody>
          <a:bodyPr>
            <a:normAutofit/>
          </a:bodyPr>
          <a:lstStyle/>
          <a:p>
            <a:pPr lvl="0"/>
            <a:r>
              <a:rPr lang="he-IL" sz="2400" b="1" u="sng" dirty="0"/>
              <a:t>פתיחת ספק</a:t>
            </a:r>
            <a:r>
              <a:rPr lang="he-IL" sz="2400" dirty="0"/>
              <a:t> </a:t>
            </a:r>
            <a:br>
              <a:rPr lang="he-IL" sz="2400" dirty="0"/>
            </a:br>
            <a:r>
              <a:rPr lang="he-IL" sz="2400" dirty="0"/>
              <a:t>בפתיחת ספק יש להקפיד על הנקודות הבאות :</a:t>
            </a:r>
            <a:endParaRPr lang="en-US" sz="2000" dirty="0"/>
          </a:p>
          <a:p>
            <a:pPr lvl="1"/>
            <a:r>
              <a:rPr lang="he-IL" dirty="0"/>
              <a:t>שם ספק – שם הספק חייב להיות עם זהות מלאה ומדויקת לשם הספק שמצוין על גבי חשבונית הספק .</a:t>
            </a:r>
            <a:endParaRPr lang="en-US" sz="1800" dirty="0"/>
          </a:p>
          <a:p>
            <a:pPr lvl="1"/>
            <a:r>
              <a:rPr lang="he-IL" dirty="0"/>
              <a:t>כתובת הספק ופרטי ההתקשרות:</a:t>
            </a:r>
            <a:endParaRPr lang="en-US" sz="1800" dirty="0"/>
          </a:p>
          <a:p>
            <a:pPr lvl="2"/>
            <a:r>
              <a:rPr lang="he-IL" dirty="0" smtClean="0"/>
              <a:t>מדינה ועיר </a:t>
            </a:r>
            <a:r>
              <a:rPr lang="he-IL" dirty="0"/>
              <a:t>– שדה זה הוא חלק מהבדיקה של כפילות הספק ומהווה שדה חיוני אי לכך יש לדייק בשדה זה.</a:t>
            </a:r>
            <a:endParaRPr lang="en-US" sz="1600" dirty="0"/>
          </a:p>
          <a:p>
            <a:pPr lvl="2"/>
            <a:r>
              <a:rPr lang="he-IL" dirty="0" smtClean="0"/>
              <a:t>כתובת </a:t>
            </a:r>
            <a:r>
              <a:rPr lang="he-IL" dirty="0"/>
              <a:t>מלאה ופרטי ההתקשרות של הספק – יש לדייק בהזנת כתובת כפי שמופיע בחשבונית .</a:t>
            </a:r>
            <a:endParaRPr lang="en-US" sz="1600" dirty="0"/>
          </a:p>
          <a:p>
            <a:pPr lvl="1"/>
            <a:r>
              <a:rPr lang="he-IL" dirty="0"/>
              <a:t>שדות  </a:t>
            </a:r>
            <a:r>
              <a:rPr lang="en-US" dirty="0" err="1"/>
              <a:t>dunsNumber</a:t>
            </a:r>
            <a:r>
              <a:rPr lang="he-IL" dirty="0"/>
              <a:t> , </a:t>
            </a:r>
            <a:r>
              <a:rPr lang="en-US" dirty="0" smtClean="0"/>
              <a:t> </a:t>
            </a:r>
            <a:r>
              <a:rPr lang="en-US" dirty="0" err="1" smtClean="0"/>
              <a:t>licensedDealerNumber</a:t>
            </a:r>
            <a:r>
              <a:rPr lang="en-US" dirty="0" smtClean="0"/>
              <a:t>  </a:t>
            </a:r>
            <a:r>
              <a:rPr lang="he-IL" dirty="0"/>
              <a:t>הן שדות </a:t>
            </a:r>
            <a:r>
              <a:rPr lang="he-IL" dirty="0" smtClean="0"/>
              <a:t>חובה מבחינת </a:t>
            </a:r>
            <a:r>
              <a:rPr lang="he-IL" dirty="0"/>
              <a:t>מילוי השדות בפתיחת הספק , </a:t>
            </a:r>
            <a:r>
              <a:rPr lang="he-IL" dirty="0" smtClean="0"/>
              <a:t>היכן </a:t>
            </a:r>
            <a:r>
              <a:rPr lang="he-IL" dirty="0"/>
              <a:t>שמצוין בחשבונית הספק או בכל אחד ממסמכי היבוא מספרים אלו חייב סוכן המכס לעדכן את רשומת הספק ולהכיל מספר זה</a:t>
            </a:r>
            <a:r>
              <a:rPr lang="he-IL" sz="2400" dirty="0"/>
              <a:t>.</a:t>
            </a:r>
            <a:endParaRPr lang="en-US" dirty="0"/>
          </a:p>
          <a:p>
            <a:pPr marL="365760" lvl="1" indent="0">
              <a:buNone/>
            </a:pPr>
            <a:endParaRPr lang="he-IL" dirty="0"/>
          </a:p>
        </p:txBody>
      </p:sp>
      <p:pic>
        <p:nvPicPr>
          <p:cNvPr id="4" name="Picture 2" descr="imag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16416" y="260648"/>
            <a:ext cx="67945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2668818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1403648" y="32048"/>
            <a:ext cx="6512511" cy="1143000"/>
          </a:xfrm>
        </p:spPr>
        <p:txBody>
          <a:bodyPr/>
          <a:lstStyle/>
          <a:p>
            <a:pPr marL="0" indent="0" algn="ctr">
              <a:buNone/>
            </a:pPr>
            <a:r>
              <a:rPr lang="he-IL" dirty="0" smtClean="0"/>
              <a:t>מערכת ספקים</a:t>
            </a:r>
            <a:endParaRPr lang="he-IL" dirty="0"/>
          </a:p>
        </p:txBody>
      </p:sp>
      <p:sp>
        <p:nvSpPr>
          <p:cNvPr id="3" name="מציין מיקום תוכן 2"/>
          <p:cNvSpPr>
            <a:spLocks noGrp="1"/>
          </p:cNvSpPr>
          <p:nvPr>
            <p:ph sz="quarter" idx="13"/>
          </p:nvPr>
        </p:nvSpPr>
        <p:spPr>
          <a:xfrm>
            <a:off x="1115616" y="1052736"/>
            <a:ext cx="6400800" cy="5544616"/>
          </a:xfrm>
        </p:spPr>
        <p:txBody>
          <a:bodyPr>
            <a:normAutofit fontScale="92500"/>
          </a:bodyPr>
          <a:lstStyle/>
          <a:p>
            <a:pPr marL="45720" lvl="0" indent="0">
              <a:buNone/>
            </a:pPr>
            <a:r>
              <a:rPr lang="he-IL" sz="2800" b="1" u="sng" dirty="0"/>
              <a:t>עדכון ספקים</a:t>
            </a:r>
            <a:endParaRPr lang="en-US" sz="2800" b="1" u="sng" dirty="0"/>
          </a:p>
          <a:p>
            <a:pPr lvl="1"/>
            <a:r>
              <a:rPr lang="he-IL" dirty="0"/>
              <a:t>סוכן שפתח ספק יכול לשנות מספר רב של פרמטרים כל עוד לא קיים רשימון ראשון על הספק .</a:t>
            </a:r>
            <a:endParaRPr lang="en-US" sz="1800" dirty="0"/>
          </a:p>
          <a:p>
            <a:pPr lvl="1"/>
            <a:r>
              <a:rPr lang="he-IL" dirty="0"/>
              <a:t>כל סוכן יכול להוסיף פירטי התקשרות </a:t>
            </a:r>
            <a:endParaRPr lang="en-US" sz="1800" dirty="0"/>
          </a:p>
          <a:p>
            <a:r>
              <a:rPr lang="he-IL" sz="2400" dirty="0"/>
              <a:t>כל סוכן יוכל להוסיף ה את השדות </a:t>
            </a:r>
            <a:r>
              <a:rPr lang="en-US" sz="2400" dirty="0" err="1"/>
              <a:t>dunsNumber</a:t>
            </a:r>
            <a:r>
              <a:rPr lang="he-IL" sz="2400" dirty="0"/>
              <a:t> , </a:t>
            </a:r>
            <a:r>
              <a:rPr lang="en-US" sz="2400" dirty="0" err="1"/>
              <a:t>licensedDealerNumber</a:t>
            </a:r>
            <a:r>
              <a:rPr lang="he-IL" sz="2400" dirty="0"/>
              <a:t>. במידה ולא קיימות בספק </a:t>
            </a:r>
            <a:endParaRPr lang="he-IL" sz="2400" dirty="0" smtClean="0"/>
          </a:p>
          <a:p>
            <a:pPr lvl="0"/>
            <a:r>
              <a:rPr lang="he-IL" sz="2800" b="1" u="sng" dirty="0"/>
              <a:t>שימוש תקין בספק</a:t>
            </a:r>
            <a:r>
              <a:rPr lang="he-IL" sz="2400" dirty="0"/>
              <a:t> </a:t>
            </a:r>
            <a:br>
              <a:rPr lang="he-IL" sz="2400" dirty="0"/>
            </a:br>
            <a:r>
              <a:rPr lang="he-IL" sz="2400" dirty="0"/>
              <a:t>שימוש תקין של ספק יחשב כאשר תהה התאמה בנקודות הבאות ו:</a:t>
            </a:r>
            <a:endParaRPr lang="en-US" sz="2400" dirty="0"/>
          </a:p>
          <a:p>
            <a:pPr lvl="1"/>
            <a:r>
              <a:rPr lang="he-IL" dirty="0"/>
              <a:t>שם ספק- שם הספק שמשתמשים בו הוא בעל זהות מלאה לשם הספק בחשבונית המכר שמצורפת בהצהרת היבוא . </a:t>
            </a:r>
            <a:endParaRPr lang="en-US" sz="1800" dirty="0"/>
          </a:p>
          <a:p>
            <a:pPr lvl="1"/>
            <a:r>
              <a:rPr lang="he-IL" dirty="0"/>
              <a:t>ארץ + עיר הספק – ישנה התאמה מלאה בשדות אלו בין הפרטים בספריית הספקים </a:t>
            </a:r>
            <a:r>
              <a:rPr lang="he-IL" dirty="0" smtClean="0"/>
              <a:t>ולפרטים על </a:t>
            </a:r>
            <a:r>
              <a:rPr lang="he-IL" dirty="0"/>
              <a:t>גבי החשבונית המצורפת להצהרת היבוא .</a:t>
            </a:r>
            <a:r>
              <a:rPr lang="he-IL" b="1" u="sng" dirty="0"/>
              <a:t> </a:t>
            </a:r>
            <a:endParaRPr lang="en-US" sz="1800" dirty="0"/>
          </a:p>
          <a:p>
            <a:pPr lvl="1"/>
            <a:endParaRPr lang="he-IL" dirty="0"/>
          </a:p>
        </p:txBody>
      </p:sp>
      <p:pic>
        <p:nvPicPr>
          <p:cNvPr id="4" name="Picture 2" descr="imag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16416" y="260648"/>
            <a:ext cx="67945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2486892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1403648" y="32048"/>
            <a:ext cx="6512511" cy="1143000"/>
          </a:xfrm>
        </p:spPr>
        <p:txBody>
          <a:bodyPr/>
          <a:lstStyle/>
          <a:p>
            <a:pPr marL="0" indent="0" algn="ctr">
              <a:buNone/>
            </a:pPr>
            <a:r>
              <a:rPr lang="he-IL" dirty="0" smtClean="0"/>
              <a:t>מערכת ספקים</a:t>
            </a:r>
            <a:endParaRPr lang="he-IL" dirty="0"/>
          </a:p>
        </p:txBody>
      </p:sp>
      <p:sp>
        <p:nvSpPr>
          <p:cNvPr id="3" name="מציין מיקום תוכן 2"/>
          <p:cNvSpPr>
            <a:spLocks noGrp="1"/>
          </p:cNvSpPr>
          <p:nvPr>
            <p:ph sz="quarter" idx="13"/>
          </p:nvPr>
        </p:nvSpPr>
        <p:spPr>
          <a:xfrm>
            <a:off x="1115616" y="1052736"/>
            <a:ext cx="6400800" cy="5544616"/>
          </a:xfrm>
        </p:spPr>
        <p:txBody>
          <a:bodyPr>
            <a:normAutofit lnSpcReduction="10000"/>
          </a:bodyPr>
          <a:lstStyle/>
          <a:p>
            <a:pPr marL="45720" indent="0">
              <a:buNone/>
            </a:pPr>
            <a:r>
              <a:rPr lang="he-IL" sz="2800" b="1" u="sng" dirty="0"/>
              <a:t>שימוש תקין בספק</a:t>
            </a:r>
            <a:r>
              <a:rPr lang="he-IL" sz="2400" dirty="0"/>
              <a:t> </a:t>
            </a:r>
            <a:endParaRPr lang="he-IL" sz="2400" dirty="0" smtClean="0"/>
          </a:p>
          <a:p>
            <a:r>
              <a:rPr lang="he-IL" dirty="0" smtClean="0"/>
              <a:t>פרטי </a:t>
            </a:r>
            <a:r>
              <a:rPr lang="he-IL" dirty="0"/>
              <a:t>ההתקשרות והכתובת המלאה – במידה וישנה התאמה בסעיפים 3.1 ו- 3.2 ואין התאמה בפרטי ההתקשרות והכתובת המפורטת על סוכן המכס טרם השימוש בספק לעדכן את פירטי הספק ע"י הוספה של הנתונים המדויקים לאלו שכבר מופיעים ולא לפתוח ספק </a:t>
            </a:r>
            <a:r>
              <a:rPr lang="he-IL" dirty="0" smtClean="0"/>
              <a:t>חדש.</a:t>
            </a:r>
            <a:endParaRPr lang="he-IL" dirty="0"/>
          </a:p>
          <a:p>
            <a:r>
              <a:rPr lang="he-IL" sz="2400" dirty="0" smtClean="0"/>
              <a:t>שדות </a:t>
            </a:r>
            <a:r>
              <a:rPr lang="en-US" sz="2400" dirty="0" err="1"/>
              <a:t>dunsNumber</a:t>
            </a:r>
            <a:r>
              <a:rPr lang="he-IL" sz="2400" dirty="0"/>
              <a:t> , </a:t>
            </a:r>
            <a:r>
              <a:rPr lang="en-US" sz="2400" dirty="0" err="1"/>
              <a:t>licensedDealerNumber</a:t>
            </a:r>
            <a:r>
              <a:rPr lang="he-IL" sz="2400" dirty="0"/>
              <a:t>. במידה</a:t>
            </a:r>
            <a:r>
              <a:rPr lang="he-IL" dirty="0"/>
              <a:t> ומופיעים בחשבון הספק או בכול אחד ממסמכי היבוא נתון זה חייב להיות מוכל בפרטי הספק כפי שמופיעים בספריית הספקים במידה ולא יש לעדכן את פרטי הספק טרם השימוש בו, וזאת במקרה ואין בספק כל נתון. במידה וישנו נתון זה אשר סותר את מה שיש במסמכי היבוא יש להפנות מקרה זה למחלקת הערכה בהנהלת המכס לבחון את הסוגיה ורק במקרה שישנה התאמה מלאה בשם הספק העיר והמדינה . </a:t>
            </a:r>
            <a:endParaRPr lang="en-US" dirty="0"/>
          </a:p>
        </p:txBody>
      </p:sp>
      <p:pic>
        <p:nvPicPr>
          <p:cNvPr id="4" name="Picture 2" descr="imag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16416" y="260648"/>
            <a:ext cx="67945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7722176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1403648" y="32048"/>
            <a:ext cx="6512511" cy="1143000"/>
          </a:xfrm>
        </p:spPr>
        <p:txBody>
          <a:bodyPr/>
          <a:lstStyle/>
          <a:p>
            <a:pPr marL="0" indent="0" algn="ctr">
              <a:buNone/>
            </a:pPr>
            <a:r>
              <a:rPr lang="he-IL" dirty="0" smtClean="0"/>
              <a:t>מערכת ספקים</a:t>
            </a:r>
            <a:endParaRPr lang="he-IL" dirty="0"/>
          </a:p>
        </p:txBody>
      </p:sp>
      <p:sp>
        <p:nvSpPr>
          <p:cNvPr id="3" name="מציין מיקום תוכן 2"/>
          <p:cNvSpPr>
            <a:spLocks noGrp="1"/>
          </p:cNvSpPr>
          <p:nvPr>
            <p:ph sz="quarter" idx="13"/>
          </p:nvPr>
        </p:nvSpPr>
        <p:spPr>
          <a:xfrm>
            <a:off x="1115616" y="1052736"/>
            <a:ext cx="6400800" cy="5544616"/>
          </a:xfrm>
        </p:spPr>
        <p:txBody>
          <a:bodyPr>
            <a:normAutofit/>
          </a:bodyPr>
          <a:lstStyle/>
          <a:p>
            <a:pPr marL="45720" lvl="0" indent="0">
              <a:buNone/>
            </a:pPr>
            <a:r>
              <a:rPr lang="he-IL" sz="2400" b="1" u="sng" dirty="0" smtClean="0"/>
              <a:t>ענישה</a:t>
            </a:r>
            <a:endParaRPr lang="he-IL" sz="2400" dirty="0"/>
          </a:p>
          <a:p>
            <a:pPr marL="45720" indent="0" algn="just">
              <a:buNone/>
            </a:pPr>
            <a:r>
              <a:rPr lang="he-IL" sz="2400" dirty="0" smtClean="0"/>
              <a:t>נושא </a:t>
            </a:r>
            <a:r>
              <a:rPr lang="he-IL" sz="2400" dirty="0"/>
              <a:t>ספריית הספקים מקבל משנה תוקף לאחר עלית מערכת שער עולמי </a:t>
            </a:r>
            <a:r>
              <a:rPr lang="he-IL" sz="2400" dirty="0" smtClean="0"/>
              <a:t>לאוויר, על </a:t>
            </a:r>
            <a:r>
              <a:rPr lang="he-IL" sz="2400" dirty="0"/>
              <a:t>שימוש לא תקין יתקבלו הליקויים </a:t>
            </a:r>
            <a:r>
              <a:rPr lang="he-IL" sz="2400" dirty="0" smtClean="0"/>
              <a:t>הבאים :</a:t>
            </a:r>
          </a:p>
          <a:p>
            <a:pPr lvl="2"/>
            <a:r>
              <a:rPr lang="he-IL" sz="2000" b="1" dirty="0" smtClean="0"/>
              <a:t>שימוש </a:t>
            </a:r>
            <a:r>
              <a:rPr lang="he-IL" sz="2000" b="1" dirty="0"/>
              <a:t>בספק אשר שם הספק במלואו אינו כפי שמופיע בחשבונית </a:t>
            </a:r>
            <a:r>
              <a:rPr lang="he-IL" sz="2000" b="1" dirty="0" smtClean="0"/>
              <a:t>-ליקוי </a:t>
            </a:r>
            <a:r>
              <a:rPr lang="he-IL" sz="2000" b="1" dirty="0"/>
              <a:t>חמור .</a:t>
            </a:r>
            <a:endParaRPr lang="en-US" sz="2000" b="1" dirty="0"/>
          </a:p>
          <a:p>
            <a:pPr lvl="2"/>
            <a:r>
              <a:rPr lang="he-IL" sz="2000" b="1" dirty="0"/>
              <a:t>המדינה אינה זהה  - ליקוי חמור .</a:t>
            </a:r>
            <a:endParaRPr lang="en-US" sz="2000" b="1" dirty="0"/>
          </a:p>
          <a:p>
            <a:pPr lvl="2" algn="just"/>
            <a:r>
              <a:rPr lang="he-IL" sz="2000" b="1" dirty="0"/>
              <a:t>העיר אינה זהה  - ליקוי חמור .</a:t>
            </a:r>
            <a:endParaRPr lang="en-US" sz="2000" b="1" dirty="0"/>
          </a:p>
          <a:p>
            <a:pPr lvl="2"/>
            <a:r>
              <a:rPr lang="he-IL" sz="2000" b="1" dirty="0"/>
              <a:t>בחשבונית הספק או בכל אחד ממסמכי היבוא מצוין מספר מזהה של </a:t>
            </a:r>
            <a:r>
              <a:rPr lang="en-US" sz="2000" b="1" dirty="0" err="1"/>
              <a:t>dunsNumber</a:t>
            </a:r>
            <a:r>
              <a:rPr lang="he-IL" sz="2000" b="1" dirty="0"/>
              <a:t> , </a:t>
            </a:r>
            <a:r>
              <a:rPr lang="en-US" sz="2000" b="1" dirty="0" err="1"/>
              <a:t>licensedDealerNumber</a:t>
            </a:r>
            <a:r>
              <a:rPr lang="en-US" sz="2000" b="1" dirty="0"/>
              <a:t>  </a:t>
            </a:r>
            <a:r>
              <a:rPr lang="he-IL" sz="2000" b="1" dirty="0"/>
              <a:t>ובנתוני הספק בספריית ספקים נתון זה לא קיים </a:t>
            </a:r>
            <a:r>
              <a:rPr lang="he-IL" sz="2000" b="1"/>
              <a:t>– </a:t>
            </a:r>
            <a:r>
              <a:rPr lang="he-IL" sz="2000" b="1" smtClean="0"/>
              <a:t>ליקוי </a:t>
            </a:r>
            <a:r>
              <a:rPr lang="he-IL" sz="2000" b="1" dirty="0"/>
              <a:t>חמור .</a:t>
            </a:r>
            <a:endParaRPr lang="en-US" sz="2000" b="1" dirty="0"/>
          </a:p>
          <a:p>
            <a:pPr lvl="2"/>
            <a:r>
              <a:rPr lang="he-IL" sz="2000" b="1" dirty="0"/>
              <a:t>אי התאמה בפרטי התקשרות וכתובת מלאה – ליקוי </a:t>
            </a:r>
            <a:r>
              <a:rPr lang="he-IL" sz="2000" b="1" dirty="0" smtClean="0"/>
              <a:t>קל.</a:t>
            </a:r>
            <a:endParaRPr lang="en-US" sz="2000" b="1" dirty="0"/>
          </a:p>
        </p:txBody>
      </p:sp>
      <p:pic>
        <p:nvPicPr>
          <p:cNvPr id="4" name="Picture 2" descr="imag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16416" y="260648"/>
            <a:ext cx="67945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1450823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1187624" y="188640"/>
            <a:ext cx="6512511" cy="1143000"/>
          </a:xfrm>
        </p:spPr>
        <p:txBody>
          <a:bodyPr/>
          <a:lstStyle/>
          <a:p>
            <a:pPr marL="0" indent="0">
              <a:buNone/>
            </a:pPr>
            <a:r>
              <a:rPr lang="he-IL" dirty="0" smtClean="0"/>
              <a:t>תצהיר יבואן </a:t>
            </a:r>
            <a:endParaRPr lang="he-IL" dirty="0"/>
          </a:p>
        </p:txBody>
      </p:sp>
      <p:pic>
        <p:nvPicPr>
          <p:cNvPr id="3074" name="Picture 2" descr="imag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16416" y="260648"/>
            <a:ext cx="67945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מציין מיקום תוכן 3"/>
          <p:cNvSpPr>
            <a:spLocks noGrp="1"/>
          </p:cNvSpPr>
          <p:nvPr>
            <p:ph sz="quarter" idx="13"/>
          </p:nvPr>
        </p:nvSpPr>
        <p:spPr>
          <a:xfrm>
            <a:off x="1547664" y="1412776"/>
            <a:ext cx="6040760" cy="3762752"/>
          </a:xfrm>
        </p:spPr>
        <p:txBody>
          <a:bodyPr/>
          <a:lstStyle/>
          <a:p>
            <a:pPr marL="45720" indent="0">
              <a:buNone/>
            </a:pPr>
            <a:endParaRPr lang="he-IL" dirty="0" smtClean="0"/>
          </a:p>
          <a:p>
            <a:pPr marL="45720" indent="0">
              <a:buNone/>
            </a:pPr>
            <a:endParaRPr lang="he-IL" dirty="0"/>
          </a:p>
          <a:p>
            <a:pPr marL="45720" indent="0">
              <a:buNone/>
            </a:pPr>
            <a:endParaRPr lang="he-IL" dirty="0" smtClean="0"/>
          </a:p>
          <a:p>
            <a:pPr marL="45720" indent="0">
              <a:buNone/>
            </a:pPr>
            <a:r>
              <a:rPr lang="en-US" u="sng" dirty="0">
                <a:hlinkClick r:id="rId3"/>
              </a:rPr>
              <a:t>https://forms.gov.il/globaldata/getsequence/getsequence.aspx?formType=sove01@taxes.gov.il</a:t>
            </a:r>
            <a:endParaRPr lang="he-IL" dirty="0"/>
          </a:p>
        </p:txBody>
      </p:sp>
    </p:spTree>
    <p:extLst>
      <p:ext uri="{BB962C8B-B14F-4D97-AF65-F5344CB8AC3E}">
        <p14:creationId xmlns:p14="http://schemas.microsoft.com/office/powerpoint/2010/main" val="232196127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imag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16416" y="260648"/>
            <a:ext cx="67945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מציין מיקום תוכן 3"/>
          <p:cNvSpPr>
            <a:spLocks noGrp="1"/>
          </p:cNvSpPr>
          <p:nvPr>
            <p:ph sz="quarter" idx="13"/>
          </p:nvPr>
        </p:nvSpPr>
        <p:spPr>
          <a:xfrm>
            <a:off x="1187624" y="1700808"/>
            <a:ext cx="6400800" cy="3474720"/>
          </a:xfrm>
        </p:spPr>
        <p:txBody>
          <a:bodyPr/>
          <a:lstStyle/>
          <a:p>
            <a:pPr marL="45720" indent="0">
              <a:buNone/>
            </a:pPr>
            <a:endParaRPr lang="he-IL" dirty="0" smtClean="0"/>
          </a:p>
          <a:p>
            <a:pPr marL="45720" indent="0">
              <a:buNone/>
            </a:pPr>
            <a:endParaRPr lang="he-IL" dirty="0"/>
          </a:p>
          <a:p>
            <a:pPr marL="45720" indent="0">
              <a:buNone/>
            </a:pPr>
            <a:endParaRPr lang="he-IL" dirty="0" smtClean="0"/>
          </a:p>
          <a:p>
            <a:pPr marL="45720" indent="0">
              <a:buNone/>
            </a:pPr>
            <a:endParaRPr lang="he-IL" dirty="0"/>
          </a:p>
        </p:txBody>
      </p:sp>
      <p:sp>
        <p:nvSpPr>
          <p:cNvPr id="3" name="מלבן 2"/>
          <p:cNvSpPr/>
          <p:nvPr/>
        </p:nvSpPr>
        <p:spPr>
          <a:xfrm>
            <a:off x="1591058" y="2967335"/>
            <a:ext cx="5961888" cy="923330"/>
          </a:xfrm>
          <a:prstGeom prst="rect">
            <a:avLst/>
          </a:prstGeom>
          <a:noFill/>
        </p:spPr>
        <p:txBody>
          <a:bodyPr wrap="none" lIns="91440" tIns="45720" rIns="91440" bIns="45720">
            <a:spAutoFit/>
          </a:bodyPr>
          <a:lstStyle/>
          <a:p>
            <a:pPr algn="ctr"/>
            <a:r>
              <a:rPr lang="he-IL" sz="5400" b="1" cap="none" spc="0"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תודה על ההקשבה </a:t>
            </a:r>
            <a:endParaRPr lang="he-IL" sz="5400" b="1" cap="none" spc="0"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endParaRPr>
          </a:p>
        </p:txBody>
      </p:sp>
    </p:spTree>
    <p:extLst>
      <p:ext uri="{BB962C8B-B14F-4D97-AF65-F5344CB8AC3E}">
        <p14:creationId xmlns:p14="http://schemas.microsoft.com/office/powerpoint/2010/main" val="2911295066"/>
      </p:ext>
    </p:extLst>
  </p:cSld>
  <p:clrMapOvr>
    <a:masterClrMapping/>
  </p:clrMapOvr>
  <p:timing>
    <p:tnLst>
      <p:par>
        <p:cTn id="1" dur="indefinite" restart="never" nodeType="tmRoot"/>
      </p:par>
    </p:tnLst>
  </p:timing>
</p:sld>
</file>

<file path=ppt/theme/theme1.xml><?xml version="1.0" encoding="utf-8"?>
<a:theme xmlns:a="http://schemas.openxmlformats.org/drawingml/2006/main" name="זרם מדחף">
  <a:themeElements>
    <a:clrScheme name="זרם מדחף">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זרם מדחף">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זרם מדחף">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ppt/theme/theme2.xml><?xml version="1.0" encoding="utf-8"?>
<a:theme xmlns:a="http://schemas.openxmlformats.org/drawingml/2006/main" name="ערכת נושא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ערכת נושא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Slipstream</Template>
  <TotalTime>8294</TotalTime>
  <Words>1247</Words>
  <Application>Microsoft Office PowerPoint</Application>
  <PresentationFormat>‫הצגה על המסך (4:3)</PresentationFormat>
  <Paragraphs>411</Paragraphs>
  <Slides>21</Slides>
  <Notes>1</Notes>
  <HiddenSlides>0</HiddenSlides>
  <MMClips>0</MMClips>
  <ScaleCrop>false</ScaleCrop>
  <HeadingPairs>
    <vt:vector size="4" baseType="variant">
      <vt:variant>
        <vt:lpstr>ערכת נושא</vt:lpstr>
      </vt:variant>
      <vt:variant>
        <vt:i4>1</vt:i4>
      </vt:variant>
      <vt:variant>
        <vt:lpstr>כותרות שקופיות</vt:lpstr>
      </vt:variant>
      <vt:variant>
        <vt:i4>21</vt:i4>
      </vt:variant>
    </vt:vector>
  </HeadingPairs>
  <TitlesOfParts>
    <vt:vector size="22" baseType="lpstr">
      <vt:lpstr>זרם מדחף</vt:lpstr>
      <vt:lpstr>נושא הערכה: התאמות והפחתות בשער עולמי</vt:lpstr>
      <vt:lpstr>התאמות ברמת הצהרה</vt:lpstr>
      <vt:lpstr>התאמות ברמת הצהרה</vt:lpstr>
      <vt:lpstr>התאמות והפחתות  ברמת החשבון</vt:lpstr>
      <vt:lpstr>התאמות והפחתות ברמת החשבון</vt:lpstr>
      <vt:lpstr>התאמות והפחתות ברמת החשבון</vt:lpstr>
      <vt:lpstr>התאמות והפחתות ברמת החשבון</vt:lpstr>
      <vt:lpstr>התאמות והפחתות ברמת הסחורה</vt:lpstr>
      <vt:lpstr>התאמות והפחתות ברמת החשבון</vt:lpstr>
      <vt:lpstr>התאמות והפחתות ברמת הסחורה</vt:lpstr>
      <vt:lpstr>סוגי התאמות והפחתות</vt:lpstr>
      <vt:lpstr>מקדם העמסה</vt:lpstr>
      <vt:lpstr>מקדם העמסה</vt:lpstr>
      <vt:lpstr>כנ"מ ושח"מ</vt:lpstr>
      <vt:lpstr>הצהרת רכב</vt:lpstr>
      <vt:lpstr>מערכת ספקים</vt:lpstr>
      <vt:lpstr>מערכת ספקים</vt:lpstr>
      <vt:lpstr>מערכת ספקים</vt:lpstr>
      <vt:lpstr>מערכת ספקים</vt:lpstr>
      <vt:lpstr>תצהיר יבואן </vt:lpstr>
      <vt:lpstr>מצגת של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יבוא אישי בשער עולמי</dc:title>
  <dc:creator>רקפת ישי</dc:creator>
  <cp:lastModifiedBy>דני דרגוצקי</cp:lastModifiedBy>
  <cp:revision>55</cp:revision>
  <cp:lastPrinted>2017-07-26T08:53:13Z</cp:lastPrinted>
  <dcterms:created xsi:type="dcterms:W3CDTF">2017-07-23T06:08:59Z</dcterms:created>
  <dcterms:modified xsi:type="dcterms:W3CDTF">2017-07-30T12:13:53Z</dcterms:modified>
</cp:coreProperties>
</file>