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569.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525.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55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443.xml" ContentType="application/vnd.openxmlformats-officedocument.presentationml.tags+xml"/>
  <Override PartName="/ppt/tags/tag490.xml" ContentType="application/vnd.openxmlformats-officedocument.presentationml.tags+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tags/tag519.xml" ContentType="application/vnd.openxmlformats-officedocument.presentationml.tags+xml"/>
  <Override PartName="/ppt/tags/tag566.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52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tags/tag437.xml" ContentType="application/vnd.openxmlformats-officedocument.presentationml.tags+xml"/>
  <Override PartName="/ppt/tags/tag484.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tags/tag538.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63.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541.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579.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tags/tag412.xml" ContentType="application/vnd.openxmlformats-officedocument.presentationml.tags+xml"/>
  <Override PartName="/ppt/tags/tag557.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535.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ppt/tags/tag45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78.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567.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34.xml" ContentType="application/vnd.openxmlformats-officedocument.presentationml.tags+xml"/>
  <Override PartName="/ppt/tags/tag570.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449.xml" ContentType="application/vnd.openxmlformats-officedocument.presentationml.tags+xml"/>
  <Override PartName="/ppt/tags/tag485.xml" ContentType="application/vnd.openxmlformats-officedocument.presentationml.tags+xml"/>
  <Override PartName="/ppt/tags/tag496.xml" ContentType="application/vnd.openxmlformats-officedocument.presentationml.tags+xml"/>
  <Override PartName="/ppt/tags/tag50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tags/tag539.xml" ContentType="application/vnd.openxmlformats-officedocument.presentationml.tags+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17.xml" ContentType="application/vnd.openxmlformats-officedocument.presentationml.tags+xml"/>
  <Override PartName="/ppt/tags/tag553.xml" ContentType="application/vnd.openxmlformats-officedocument.presentationml.tags+xml"/>
  <Override PartName="/ppt/tags/tag564.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54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notesSlides/notesSlide11.xml" ContentType="application/vnd.openxmlformats-officedocument.presentationml.notesSlide+xml"/>
  <Override PartName="/ppt/tags/tag53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gs/tag536.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notesSlides/notesSlide9.xml" ContentType="application/vnd.openxmlformats-officedocument.presentationml.notesSlide+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notesSlides/notesSlide12.xml" ContentType="application/vnd.openxmlformats-officedocument.presentationml.notesSlide+xml"/>
  <Override PartName="/ppt/tags/tag521.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75.xml" ContentType="application/vnd.openxmlformats-officedocument.presentationml.tags+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40"/>
  </p:notesMasterIdLst>
  <p:sldIdLst>
    <p:sldId id="262" r:id="rId3"/>
    <p:sldId id="351" r:id="rId4"/>
    <p:sldId id="268" r:id="rId5"/>
    <p:sldId id="366" r:id="rId6"/>
    <p:sldId id="353" r:id="rId7"/>
    <p:sldId id="306" r:id="rId8"/>
    <p:sldId id="307" r:id="rId9"/>
    <p:sldId id="309" r:id="rId10"/>
    <p:sldId id="308" r:id="rId11"/>
    <p:sldId id="367" r:id="rId12"/>
    <p:sldId id="338" r:id="rId13"/>
    <p:sldId id="349" r:id="rId14"/>
    <p:sldId id="340" r:id="rId15"/>
    <p:sldId id="324" r:id="rId16"/>
    <p:sldId id="341" r:id="rId17"/>
    <p:sldId id="342" r:id="rId18"/>
    <p:sldId id="350" r:id="rId19"/>
    <p:sldId id="368" r:id="rId20"/>
    <p:sldId id="285" r:id="rId21"/>
    <p:sldId id="299" r:id="rId22"/>
    <p:sldId id="303" r:id="rId23"/>
    <p:sldId id="287" r:id="rId24"/>
    <p:sldId id="330" r:id="rId25"/>
    <p:sldId id="364" r:id="rId26"/>
    <p:sldId id="331" r:id="rId27"/>
    <p:sldId id="292" r:id="rId28"/>
    <p:sldId id="332" r:id="rId29"/>
    <p:sldId id="294" r:id="rId30"/>
    <p:sldId id="365" r:id="rId31"/>
    <p:sldId id="335" r:id="rId32"/>
    <p:sldId id="357" r:id="rId33"/>
    <p:sldId id="358" r:id="rId34"/>
    <p:sldId id="359" r:id="rId35"/>
    <p:sldId id="360" r:id="rId36"/>
    <p:sldId id="362" r:id="rId37"/>
    <p:sldId id="363" r:id="rId38"/>
    <p:sldId id="361"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r" defTabSz="914400" rtl="1" eaLnBrk="1" latinLnBrk="0" hangingPunct="1">
      <a:defRPr kern="1200">
        <a:solidFill>
          <a:schemeClr val="tx1"/>
        </a:solidFill>
        <a:latin typeface="Arial" pitchFamily="34" charset="0"/>
        <a:ea typeface="MS PGothic" pitchFamily="34" charset="-128"/>
        <a:cs typeface="+mn-cs"/>
      </a:defRPr>
    </a:lvl6pPr>
    <a:lvl7pPr marL="2743200" algn="r" defTabSz="914400" rtl="1" eaLnBrk="1" latinLnBrk="0" hangingPunct="1">
      <a:defRPr kern="1200">
        <a:solidFill>
          <a:schemeClr val="tx1"/>
        </a:solidFill>
        <a:latin typeface="Arial" pitchFamily="34" charset="0"/>
        <a:ea typeface="MS PGothic" pitchFamily="34" charset="-128"/>
        <a:cs typeface="+mn-cs"/>
      </a:defRPr>
    </a:lvl7pPr>
    <a:lvl8pPr marL="3200400" algn="r" defTabSz="914400" rtl="1" eaLnBrk="1" latinLnBrk="0" hangingPunct="1">
      <a:defRPr kern="1200">
        <a:solidFill>
          <a:schemeClr val="tx1"/>
        </a:solidFill>
        <a:latin typeface="Arial" pitchFamily="34" charset="0"/>
        <a:ea typeface="MS PGothic" pitchFamily="34" charset="-128"/>
        <a:cs typeface="+mn-cs"/>
      </a:defRPr>
    </a:lvl8pPr>
    <a:lvl9pPr marL="3657600" algn="r" defTabSz="914400" rtl="1"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595959"/>
    <a:srgbClr val="C00000"/>
    <a:srgbClr val="FEC024"/>
    <a:srgbClr val="008000"/>
    <a:srgbClr val="D5FFD5"/>
    <a:srgbClr val="FFD1D1"/>
    <a:srgbClr val="EA0000"/>
  </p:clrMru>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1FE49877-C76D-4DC0-A1D1-C8804AC87168}" type="datetimeFigureOut">
              <a:rPr lang="en-US"/>
              <a:pPr>
                <a:defRPr/>
              </a:pPr>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F58E6B1C-DB48-4B35-BF7A-8B4CE81E58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48132" name="Slide Number Placeholder 3"/>
          <p:cNvSpPr>
            <a:spLocks noGrp="1"/>
          </p:cNvSpPr>
          <p:nvPr>
            <p:ph type="sldNum" sz="quarter" idx="5"/>
          </p:nvPr>
        </p:nvSpPr>
        <p:spPr bwMode="auto">
          <a:noFill/>
          <a:ln>
            <a:miter lim="800000"/>
            <a:headEnd/>
            <a:tailEnd/>
          </a:ln>
        </p:spPr>
        <p:txBody>
          <a:bodyPr/>
          <a:lstStyle/>
          <a:p>
            <a:fld id="{759BB598-FB7C-4629-8962-6AACB52CB6A0}" type="slidenum">
              <a:rPr lang="en-US" smtClean="0">
                <a:ea typeface="MS PGothic" pitchFamily="34" charset="-128"/>
              </a:rPr>
              <a:pPr/>
              <a:t>1</a:t>
            </a:fld>
            <a:endParaRPr lang="en-US"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7348" name="Slide Number Placeholder 3"/>
          <p:cNvSpPr>
            <a:spLocks noGrp="1"/>
          </p:cNvSpPr>
          <p:nvPr>
            <p:ph type="sldNum" sz="quarter" idx="5"/>
          </p:nvPr>
        </p:nvSpPr>
        <p:spPr bwMode="auto">
          <a:noFill/>
          <a:ln>
            <a:miter lim="800000"/>
            <a:headEnd/>
            <a:tailEnd/>
          </a:ln>
        </p:spPr>
        <p:txBody>
          <a:bodyPr/>
          <a:lstStyle/>
          <a:p>
            <a:fld id="{31C646CE-55E7-48AF-8C22-0634105101D3}" type="slidenum">
              <a:rPr lang="en-US" smtClean="0">
                <a:solidFill>
                  <a:srgbClr val="000000"/>
                </a:solidFill>
                <a:ea typeface="MS PGothic" pitchFamily="34" charset="-128"/>
              </a:rPr>
              <a:pPr/>
              <a:t>23</a:t>
            </a:fld>
            <a:endParaRPr lang="en-US" smtClean="0">
              <a:solidFill>
                <a:srgbClr val="000000"/>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8372" name="Slide Number Placeholder 3"/>
          <p:cNvSpPr>
            <a:spLocks noGrp="1"/>
          </p:cNvSpPr>
          <p:nvPr>
            <p:ph type="sldNum" sz="quarter" idx="5"/>
          </p:nvPr>
        </p:nvSpPr>
        <p:spPr bwMode="auto">
          <a:noFill/>
          <a:ln>
            <a:miter lim="800000"/>
            <a:headEnd/>
            <a:tailEnd/>
          </a:ln>
        </p:spPr>
        <p:txBody>
          <a:bodyPr/>
          <a:lstStyle/>
          <a:p>
            <a:fld id="{059B8D6E-9058-4BF9-8240-79D28088E951}" type="slidenum">
              <a:rPr lang="en-US" smtClean="0">
                <a:ea typeface="MS PGothic" pitchFamily="34" charset="-128"/>
              </a:rPr>
              <a:pPr/>
              <a:t>28</a:t>
            </a:fld>
            <a:endParaRPr 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9396" name="Slide Number Placeholder 3"/>
          <p:cNvSpPr>
            <a:spLocks noGrp="1"/>
          </p:cNvSpPr>
          <p:nvPr>
            <p:ph type="sldNum" sz="quarter" idx="5"/>
          </p:nvPr>
        </p:nvSpPr>
        <p:spPr bwMode="auto">
          <a:noFill/>
          <a:ln>
            <a:miter lim="800000"/>
            <a:headEnd/>
            <a:tailEnd/>
          </a:ln>
        </p:spPr>
        <p:txBody>
          <a:bodyPr/>
          <a:lstStyle/>
          <a:p>
            <a:fld id="{DC9DFB2E-B277-4CE2-A20B-191B6BD48CE5}" type="slidenum">
              <a:rPr lang="en-US" smtClean="0">
                <a:ea typeface="MS PGothic" pitchFamily="34" charset="-128"/>
              </a:rPr>
              <a:pPr/>
              <a:t>29</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49156" name="Slide Number Placeholder 3"/>
          <p:cNvSpPr>
            <a:spLocks noGrp="1"/>
          </p:cNvSpPr>
          <p:nvPr>
            <p:ph type="sldNum" sz="quarter" idx="5"/>
          </p:nvPr>
        </p:nvSpPr>
        <p:spPr bwMode="auto">
          <a:noFill/>
          <a:ln>
            <a:miter lim="800000"/>
            <a:headEnd/>
            <a:tailEnd/>
          </a:ln>
        </p:spPr>
        <p:txBody>
          <a:bodyPr/>
          <a:lstStyle/>
          <a:p>
            <a:fld id="{83FD47BD-DEB2-4363-BEEC-27BAE0018562}" type="slidenum">
              <a:rPr lang="en-US" smtClean="0">
                <a:ea typeface="MS PGothic" pitchFamily="34" charset="-128"/>
              </a:rPr>
              <a:pPr/>
              <a:t>2</a:t>
            </a:fld>
            <a:endParaRPr 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0180" name="Slide Number Placeholder 3"/>
          <p:cNvSpPr>
            <a:spLocks noGrp="1"/>
          </p:cNvSpPr>
          <p:nvPr>
            <p:ph type="sldNum" sz="quarter" idx="5"/>
          </p:nvPr>
        </p:nvSpPr>
        <p:spPr bwMode="auto">
          <a:noFill/>
          <a:ln>
            <a:miter lim="800000"/>
            <a:headEnd/>
            <a:tailEnd/>
          </a:ln>
        </p:spPr>
        <p:txBody>
          <a:bodyPr/>
          <a:lstStyle/>
          <a:p>
            <a:fld id="{D9699292-B9C6-4E59-AAEF-CB3EB34E43E3}" type="slidenum">
              <a:rPr lang="en-US" smtClean="0">
                <a:ea typeface="MS PGothic" pitchFamily="34" charset="-128"/>
              </a:rPr>
              <a:pPr/>
              <a:t>3</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1204" name="Slide Number Placeholder 3"/>
          <p:cNvSpPr>
            <a:spLocks noGrp="1"/>
          </p:cNvSpPr>
          <p:nvPr>
            <p:ph type="sldNum" sz="quarter" idx="5"/>
          </p:nvPr>
        </p:nvSpPr>
        <p:spPr bwMode="auto">
          <a:noFill/>
          <a:ln>
            <a:miter lim="800000"/>
            <a:headEnd/>
            <a:tailEnd/>
          </a:ln>
        </p:spPr>
        <p:txBody>
          <a:bodyPr/>
          <a:lstStyle/>
          <a:p>
            <a:fld id="{EFF99500-233A-4686-8B42-778E08F363B0}" type="slidenum">
              <a:rPr lang="en-US" smtClean="0">
                <a:ea typeface="MS PGothic" pitchFamily="34" charset="-128"/>
              </a:rPr>
              <a:pPr/>
              <a:t>4</a:t>
            </a:fld>
            <a:endParaRPr 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2228" name="Slide Number Placeholder 3"/>
          <p:cNvSpPr>
            <a:spLocks noGrp="1"/>
          </p:cNvSpPr>
          <p:nvPr>
            <p:ph type="sldNum" sz="quarter" idx="5"/>
          </p:nvPr>
        </p:nvSpPr>
        <p:spPr bwMode="auto">
          <a:noFill/>
          <a:ln>
            <a:miter lim="800000"/>
            <a:headEnd/>
            <a:tailEnd/>
          </a:ln>
        </p:spPr>
        <p:txBody>
          <a:bodyPr/>
          <a:lstStyle/>
          <a:p>
            <a:fld id="{30B41136-E4CB-4B01-9543-99C2BA38FA4D}" type="slidenum">
              <a:rPr lang="en-US" smtClean="0">
                <a:ea typeface="MS PGothic" pitchFamily="34" charset="-128"/>
              </a:rPr>
              <a:pPr/>
              <a:t>10</a:t>
            </a:fld>
            <a:endParaRPr 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3252" name="Slide Number Placeholder 3"/>
          <p:cNvSpPr>
            <a:spLocks noGrp="1"/>
          </p:cNvSpPr>
          <p:nvPr>
            <p:ph type="sldNum" sz="quarter" idx="5"/>
          </p:nvPr>
        </p:nvSpPr>
        <p:spPr bwMode="auto">
          <a:noFill/>
          <a:ln>
            <a:miter lim="800000"/>
            <a:headEnd/>
            <a:tailEnd/>
          </a:ln>
        </p:spPr>
        <p:txBody>
          <a:bodyPr/>
          <a:lstStyle/>
          <a:p>
            <a:fld id="{276421EB-C4F8-475E-A5CE-9F080326E25D}" type="slidenum">
              <a:rPr lang="en-US" smtClean="0">
                <a:ea typeface="MS PGothic" pitchFamily="34" charset="-128"/>
              </a:rPr>
              <a:pPr/>
              <a:t>11</a:t>
            </a:fld>
            <a:endParaRPr 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4276" name="Slide Number Placeholder 3"/>
          <p:cNvSpPr>
            <a:spLocks noGrp="1"/>
          </p:cNvSpPr>
          <p:nvPr>
            <p:ph type="sldNum" sz="quarter" idx="5"/>
          </p:nvPr>
        </p:nvSpPr>
        <p:spPr bwMode="auto">
          <a:noFill/>
          <a:ln>
            <a:miter lim="800000"/>
            <a:headEnd/>
            <a:tailEnd/>
          </a:ln>
        </p:spPr>
        <p:txBody>
          <a:bodyPr/>
          <a:lstStyle/>
          <a:p>
            <a:fld id="{D6EA27C0-0495-4AE9-B06B-572BDFF67A77}" type="slidenum">
              <a:rPr lang="en-US" smtClean="0">
                <a:ea typeface="MS PGothic" pitchFamily="34" charset="-128"/>
              </a:rPr>
              <a:pPr/>
              <a:t>12</a:t>
            </a:fld>
            <a:endParaRPr 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5300" name="Slide Number Placeholder 3"/>
          <p:cNvSpPr>
            <a:spLocks noGrp="1"/>
          </p:cNvSpPr>
          <p:nvPr>
            <p:ph type="sldNum" sz="quarter" idx="5"/>
          </p:nvPr>
        </p:nvSpPr>
        <p:spPr bwMode="auto">
          <a:noFill/>
          <a:ln>
            <a:miter lim="800000"/>
            <a:headEnd/>
            <a:tailEnd/>
          </a:ln>
        </p:spPr>
        <p:txBody>
          <a:bodyPr/>
          <a:lstStyle/>
          <a:p>
            <a:fld id="{9AB3E262-C71E-482F-B610-8D3A8BB0D0B0}" type="slidenum">
              <a:rPr lang="en-US" smtClean="0">
                <a:ea typeface="MS PGothic" pitchFamily="34" charset="-128"/>
              </a:rPr>
              <a:pPr/>
              <a:t>13</a:t>
            </a:fld>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56324" name="Slide Number Placeholder 3"/>
          <p:cNvSpPr>
            <a:spLocks noGrp="1"/>
          </p:cNvSpPr>
          <p:nvPr>
            <p:ph type="sldNum" sz="quarter" idx="5"/>
          </p:nvPr>
        </p:nvSpPr>
        <p:spPr bwMode="auto">
          <a:noFill/>
          <a:ln>
            <a:miter lim="800000"/>
            <a:headEnd/>
            <a:tailEnd/>
          </a:ln>
        </p:spPr>
        <p:txBody>
          <a:bodyPr/>
          <a:lstStyle/>
          <a:p>
            <a:fld id="{5D427D55-151A-44F7-B87D-792375D8D0AC}" type="slidenum">
              <a:rPr lang="en-US" smtClean="0">
                <a:ea typeface="MS PGothic" pitchFamily="34" charset="-128"/>
              </a:rPr>
              <a:pPr/>
              <a:t>18</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oleObject" Target="../embeddings/oleObject3.bin"/><Relationship Id="rId5" Type="http://schemas.openxmlformats.org/officeDocument/2006/relationships/tags" Target="../tags/tag12.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xml"/><Relationship Id="rId7" Type="http://schemas.openxmlformats.org/officeDocument/2006/relationships/oleObject" Target="../embeddings/oleObject6.bin"/><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slideMaster" Target="../slideMasters/slideMaster2.xml"/><Relationship Id="rId5" Type="http://schemas.openxmlformats.org/officeDocument/2006/relationships/tags" Target="../tags/tag25.xml"/><Relationship Id="rId10" Type="http://schemas.openxmlformats.org/officeDocument/2006/relationships/oleObject" Target="../embeddings/oleObject7.bin"/><Relationship Id="rId4" Type="http://schemas.openxmlformats.org/officeDocument/2006/relationships/tags" Target="../tags/tag24.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9.png"/><Relationship Id="rId2" Type="http://schemas.openxmlformats.org/officeDocument/2006/relationships/tags" Target="../tags/tag26.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2"/>
            <a:ext cx="8385048" cy="5184648"/>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aphicFrame>
        <p:nvGraphicFramePr>
          <p:cNvPr id="3" name="Object 13" hidden="1"/>
          <p:cNvGraphicFramePr>
            <a:graphicFrameLocks noChangeAspect="1"/>
          </p:cNvGraphicFramePr>
          <p:nvPr/>
        </p:nvGraphicFramePr>
        <p:xfrm>
          <a:off x="0" y="0"/>
          <a:ext cx="158750" cy="158750"/>
        </p:xfrm>
        <a:graphic>
          <a:graphicData uri="http://schemas.openxmlformats.org/presentationml/2006/ole">
            <p:oleObj spid="_x0000_s64514" name="think-cell Slide" r:id="rId8" imgW="360" imgH="360" progId="">
              <p:embed/>
            </p:oleObj>
          </a:graphicData>
        </a:graphic>
      </p:graphicFrame>
      <p:sp>
        <p:nvSpPr>
          <p:cNvPr id="4" name="Rectangle 12"/>
          <p:cNvSpPr/>
          <p:nvPr>
            <p:custDataLst>
              <p:tags r:id="rId2"/>
            </p:custDataLst>
          </p:nvPr>
        </p:nvSpPr>
        <p:spPr>
          <a:xfrm>
            <a:off x="0" y="0"/>
            <a:ext cx="7650163" cy="863600"/>
          </a:xfrm>
          <a:prstGeom prst="rect">
            <a:avLst/>
          </a:prstGeom>
          <a:gradFill flip="none" rotWithShape="1">
            <a:gsLst>
              <a:gs pos="0">
                <a:schemeClr val="accent4"/>
              </a:gs>
              <a:gs pos="100000">
                <a:schemeClr val="accent4">
                  <a:lumMod val="40000"/>
                  <a:lumOff val="60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cxnSp>
        <p:nvCxnSpPr>
          <p:cNvPr id="5" name="Straight Connector 13"/>
          <p:cNvCxnSpPr/>
          <p:nvPr>
            <p:custDataLst>
              <p:tags r:id="rId3"/>
            </p:custDataLst>
          </p:nvPr>
        </p:nvCxnSpPr>
        <p:spPr bwMode="gray">
          <a:xfrm>
            <a:off x="0" y="898525"/>
            <a:ext cx="9144000"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custDataLst>
              <p:tags r:id="rId4"/>
            </p:custDataLst>
          </p:nvPr>
        </p:nvSpPr>
        <p:spPr bwMode="gray">
          <a:xfrm>
            <a:off x="4481513" y="6675438"/>
            <a:ext cx="187325" cy="184150"/>
          </a:xfrm>
          <a:prstGeom prst="rect">
            <a:avLst/>
          </a:prstGeom>
          <a:noFill/>
          <a:ln>
            <a:noFill/>
          </a:ln>
          <a:extLst/>
        </p:spPr>
        <p:txBody>
          <a:bodyPr wrap="none" lIns="45720" rIns="45720" anchor="b">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spcBef>
                <a:spcPts val="400"/>
              </a:spcBef>
              <a:defRPr/>
            </a:pPr>
            <a:fld id="{3365C9F6-FC84-4212-9577-ACAC71351235}" type="slidenum">
              <a:rPr lang="en-US" sz="600" smtClean="0"/>
              <a:pPr algn="ctr">
                <a:spcBef>
                  <a:spcPts val="400"/>
                </a:spcBef>
                <a:defRPr/>
              </a:pPr>
              <a:t>‹#›</a:t>
            </a:fld>
            <a:endParaRPr lang="en-US" sz="600" smtClean="0"/>
          </a:p>
        </p:txBody>
      </p:sp>
      <p:sp>
        <p:nvSpPr>
          <p:cNvPr id="7" name="CaseCode"/>
          <p:cNvSpPr txBox="1">
            <a:spLocks noChangeArrowheads="1"/>
          </p:cNvSpPr>
          <p:nvPr>
            <p:custDataLst>
              <p:tags r:id="rId5"/>
            </p:custDataLst>
          </p:nvPr>
        </p:nvSpPr>
        <p:spPr bwMode="gray">
          <a:xfrm>
            <a:off x="0" y="6675438"/>
            <a:ext cx="993775" cy="184150"/>
          </a:xfrm>
          <a:prstGeom prst="rect">
            <a:avLst/>
          </a:prstGeom>
          <a:noFill/>
          <a:ln>
            <a:noFill/>
          </a:ln>
          <a:extLst/>
        </p:spPr>
        <p:txBody>
          <a:bodyPr wrap="none" lIns="45720" rIns="45720" anchor="b">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spcBef>
                <a:spcPts val="400"/>
              </a:spcBef>
              <a:defRPr/>
            </a:pPr>
            <a:r>
              <a:rPr lang="en-US" sz="600" smtClean="0"/>
              <a:t>Monitor Group Proprietary</a:t>
            </a:r>
          </a:p>
        </p:txBody>
      </p:sp>
      <p:sp>
        <p:nvSpPr>
          <p:cNvPr id="8" name="TemplateVersion" hidden="1"/>
          <p:cNvSpPr/>
          <p:nvPr>
            <p:custDataLst>
              <p:tags r:id="rId6"/>
            </p:custDataLst>
          </p:nvPr>
        </p:nvSpPr>
        <p:spPr bwMode="gray">
          <a:xfrm>
            <a:off x="3959225" y="6691313"/>
            <a:ext cx="1797050" cy="1666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MONITORGLOBES_20120214</a:t>
            </a:r>
          </a:p>
        </p:txBody>
      </p:sp>
      <p:pic>
        <p:nvPicPr>
          <p:cNvPr id="9" name="Picture 14"/>
          <p:cNvPicPr>
            <a:picLocks noChangeAspect="1" noChangeArrowheads="1"/>
          </p:cNvPicPr>
          <p:nvPr/>
        </p:nvPicPr>
        <p:blipFill>
          <a:blip r:embed="rId9" cstate="print"/>
          <a:srcRect/>
          <a:stretch>
            <a:fillRect/>
          </a:stretch>
        </p:blipFill>
        <p:spPr bwMode="auto">
          <a:xfrm>
            <a:off x="7745413" y="292100"/>
            <a:ext cx="809625" cy="539750"/>
          </a:xfrm>
          <a:prstGeom prst="rect">
            <a:avLst/>
          </a:prstGeom>
          <a:noFill/>
          <a:ln w="9525">
            <a:noFill/>
            <a:miter lim="800000"/>
            <a:headEnd/>
            <a:tailEnd/>
          </a:ln>
        </p:spPr>
      </p:pic>
      <p:pic>
        <p:nvPicPr>
          <p:cNvPr id="10" name="Picture 3"/>
          <p:cNvPicPr>
            <a:picLocks noChangeAspect="1" noChangeArrowheads="1"/>
          </p:cNvPicPr>
          <p:nvPr/>
        </p:nvPicPr>
        <p:blipFill>
          <a:blip r:embed="rId10" cstate="print"/>
          <a:srcRect/>
          <a:stretch>
            <a:fillRect/>
          </a:stretch>
        </p:blipFill>
        <p:spPr bwMode="auto">
          <a:xfrm>
            <a:off x="8612092" y="292103"/>
            <a:ext cx="496775" cy="4967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1" name="Object 11" hidden="1"/>
          <p:cNvGraphicFramePr>
            <a:graphicFrameLocks noChangeAspect="1"/>
          </p:cNvGraphicFramePr>
          <p:nvPr/>
        </p:nvGraphicFramePr>
        <p:xfrm>
          <a:off x="0" y="0"/>
          <a:ext cx="158750" cy="158750"/>
        </p:xfrm>
        <a:graphic>
          <a:graphicData uri="http://schemas.openxmlformats.org/presentationml/2006/ole">
            <p:oleObj spid="_x0000_s64515" name="think-cell Slide" r:id="rId11" imgW="360" imgH="360" progId="">
              <p:embed/>
            </p:oleObj>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aphicFrame>
        <p:nvGraphicFramePr>
          <p:cNvPr id="4" name="Object 11" hidden="1"/>
          <p:cNvGraphicFramePr>
            <a:graphicFrameLocks/>
          </p:cNvGraphicFramePr>
          <p:nvPr/>
        </p:nvGraphicFramePr>
        <p:xfrm>
          <a:off x="0" y="0"/>
          <a:ext cx="158750" cy="158750"/>
        </p:xfrm>
        <a:graphic>
          <a:graphicData uri="http://schemas.openxmlformats.org/presentationml/2006/ole">
            <p:oleObj spid="_x0000_s65538" name="think-cell Slide" r:id="rId5" imgW="0" imgH="0" progId="">
              <p:embed/>
            </p:oleObj>
          </a:graphicData>
        </a:graphic>
      </p:graphicFrame>
      <p:sp>
        <p:nvSpPr>
          <p:cNvPr id="5" name="Rectangle 12"/>
          <p:cNvSpPr>
            <a:spLocks noChangeArrowheads="1"/>
          </p:cNvSpPr>
          <p:nvPr userDrawn="1">
            <p:custDataLst>
              <p:tags r:id="rId2"/>
            </p:custDataLst>
          </p:nvPr>
        </p:nvSpPr>
        <p:spPr bwMode="auto">
          <a:xfrm>
            <a:off x="0" y="0"/>
            <a:ext cx="2336800" cy="6858000"/>
          </a:xfrm>
          <a:prstGeom prst="rect">
            <a:avLst/>
          </a:prstGeom>
          <a:solidFill>
            <a:srgbClr val="E0F0D1"/>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latin typeface="+mn-lt"/>
              <a:ea typeface="+mn-ea"/>
              <a:cs typeface="Arial" pitchFamily="34" charset="0"/>
            </a:endParaRPr>
          </a:p>
        </p:txBody>
      </p:sp>
      <p:sp>
        <p:nvSpPr>
          <p:cNvPr id="6" name="Rectangle 13"/>
          <p:cNvSpPr>
            <a:spLocks noChangeArrowheads="1"/>
          </p:cNvSpPr>
          <p:nvPr userDrawn="1">
            <p:custDataLst>
              <p:tags r:id="rId3"/>
            </p:custDataLst>
          </p:nvPr>
        </p:nvSpPr>
        <p:spPr bwMode="auto">
          <a:xfrm>
            <a:off x="2352675" y="0"/>
            <a:ext cx="6791325" cy="6858000"/>
          </a:xfrm>
          <a:prstGeom prst="rect">
            <a:avLst/>
          </a:prstGeom>
          <a:gradFill rotWithShape="0">
            <a:gsLst>
              <a:gs pos="0">
                <a:srgbClr val="3F5F1F"/>
              </a:gs>
              <a:gs pos="50000">
                <a:srgbClr val="669933"/>
              </a:gs>
              <a:gs pos="100000">
                <a:srgbClr val="E0F0D1"/>
              </a:gs>
            </a:gsLst>
            <a:lin ang="5400000"/>
          </a:gra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latin typeface="+mn-lt"/>
              <a:ea typeface="+mn-ea"/>
              <a:cs typeface="Arial" pitchFamily="34" charset="0"/>
            </a:endParaRPr>
          </a:p>
        </p:txBody>
      </p:sp>
      <p:pic>
        <p:nvPicPr>
          <p:cNvPr id="7" name="Picture 17"/>
          <p:cNvPicPr>
            <a:picLocks noChangeAspect="1" noChangeArrowheads="1"/>
          </p:cNvPicPr>
          <p:nvPr userDrawn="1"/>
        </p:nvPicPr>
        <p:blipFill>
          <a:blip r:embed="rId6" cstate="print"/>
          <a:srcRect/>
          <a:stretch>
            <a:fillRect/>
          </a:stretch>
        </p:blipFill>
        <p:spPr bwMode="auto">
          <a:xfrm>
            <a:off x="330200" y="225425"/>
            <a:ext cx="1752600" cy="1168400"/>
          </a:xfrm>
          <a:prstGeom prst="rect">
            <a:avLst/>
          </a:prstGeom>
          <a:noFill/>
          <a:ln w="9525">
            <a:noFill/>
            <a:miter lim="800000"/>
            <a:headEnd/>
            <a:tailEnd/>
          </a:ln>
        </p:spPr>
      </p:pic>
      <p:pic>
        <p:nvPicPr>
          <p:cNvPr id="8" name="Picture 3"/>
          <p:cNvPicPr>
            <a:picLocks noChangeAspect="1" noChangeArrowheads="1"/>
          </p:cNvPicPr>
          <p:nvPr userDrawn="1"/>
        </p:nvPicPr>
        <p:blipFill>
          <a:blip r:embed="rId7" cstate="print"/>
          <a:srcRect/>
          <a:stretch>
            <a:fillRect/>
          </a:stretch>
        </p:blipFill>
        <p:spPr bwMode="auto">
          <a:xfrm>
            <a:off x="540511" y="1543127"/>
            <a:ext cx="1331912" cy="13319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bwMode="gray">
          <a:xfrm>
            <a:off x="2798955" y="3111190"/>
            <a:ext cx="5517345" cy="914400"/>
          </a:xfrm>
        </p:spPr>
        <p:txBody>
          <a:bodyPr tIns="45720" bIns="45720"/>
          <a:lstStyle>
            <a:lvl1pPr algn="l">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2798955" y="4409637"/>
            <a:ext cx="5517345" cy="365760"/>
          </a:xfrm>
        </p:spPr>
        <p:txBody>
          <a:bodyPr/>
          <a:lstStyle>
            <a:lvl1pPr marL="0" indent="0" algn="l">
              <a:buNone/>
              <a:defRPr sz="20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onitor 2007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4048" y="1261872"/>
            <a:ext cx="8385048" cy="5184648"/>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aphicFrame>
        <p:nvGraphicFramePr>
          <p:cNvPr id="3" name="Object 13" hidden="1"/>
          <p:cNvGraphicFramePr>
            <a:graphicFrameLocks noChangeAspect="1"/>
          </p:cNvGraphicFramePr>
          <p:nvPr/>
        </p:nvGraphicFramePr>
        <p:xfrm>
          <a:off x="0" y="0"/>
          <a:ext cx="158750" cy="158750"/>
        </p:xfrm>
        <a:graphic>
          <a:graphicData uri="http://schemas.openxmlformats.org/presentationml/2006/ole">
            <p:oleObj spid="_x0000_s66562" name="think-cell Slide" r:id="rId7" imgW="360" imgH="360" progId="">
              <p:embed/>
            </p:oleObj>
          </a:graphicData>
        </a:graphic>
      </p:graphicFrame>
      <p:sp>
        <p:nvSpPr>
          <p:cNvPr id="4" name="Rectangle 12"/>
          <p:cNvSpPr/>
          <p:nvPr>
            <p:custDataLst>
              <p:tags r:id="rId2"/>
            </p:custDataLst>
          </p:nvPr>
        </p:nvSpPr>
        <p:spPr>
          <a:xfrm>
            <a:off x="0" y="0"/>
            <a:ext cx="7650163" cy="863600"/>
          </a:xfrm>
          <a:prstGeom prst="rect">
            <a:avLst/>
          </a:prstGeom>
          <a:gradFill flip="none" rotWithShape="1">
            <a:gsLst>
              <a:gs pos="0">
                <a:schemeClr val="accent4"/>
              </a:gs>
              <a:gs pos="100000">
                <a:schemeClr val="accent4">
                  <a:lumMod val="40000"/>
                  <a:lumOff val="60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rgbClr val="000000"/>
              </a:solidFill>
              <a:cs typeface="Arial" pitchFamily="34" charset="0"/>
            </a:endParaRPr>
          </a:p>
        </p:txBody>
      </p:sp>
      <p:cxnSp>
        <p:nvCxnSpPr>
          <p:cNvPr id="5" name="Straight Connector 13"/>
          <p:cNvCxnSpPr/>
          <p:nvPr>
            <p:custDataLst>
              <p:tags r:id="rId3"/>
            </p:custDataLst>
          </p:nvPr>
        </p:nvCxnSpPr>
        <p:spPr bwMode="gray">
          <a:xfrm>
            <a:off x="0" y="898525"/>
            <a:ext cx="9144000"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custDataLst>
              <p:tags r:id="rId4"/>
            </p:custDataLst>
          </p:nvPr>
        </p:nvSpPr>
        <p:spPr bwMode="gray">
          <a:xfrm>
            <a:off x="4481513" y="6675438"/>
            <a:ext cx="187325" cy="184150"/>
          </a:xfrm>
          <a:prstGeom prst="rect">
            <a:avLst/>
          </a:prstGeom>
          <a:noFill/>
          <a:ln>
            <a:noFill/>
          </a:ln>
          <a:extLst/>
        </p:spPr>
        <p:txBody>
          <a:bodyPr wrap="none" lIns="45720" rIns="45720" anchor="b">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spcBef>
                <a:spcPts val="400"/>
              </a:spcBef>
              <a:defRPr/>
            </a:pPr>
            <a:fld id="{FDC8E370-4ABF-4740-81BB-633E9567DB3F}" type="slidenum">
              <a:rPr lang="en-US" sz="600" smtClean="0">
                <a:solidFill>
                  <a:srgbClr val="000000"/>
                </a:solidFill>
              </a:rPr>
              <a:pPr algn="ctr">
                <a:spcBef>
                  <a:spcPts val="400"/>
                </a:spcBef>
                <a:defRPr/>
              </a:pPr>
              <a:t>‹#›</a:t>
            </a:fld>
            <a:endParaRPr lang="en-US" sz="600" smtClean="0">
              <a:solidFill>
                <a:srgbClr val="000000"/>
              </a:solidFill>
            </a:endParaRPr>
          </a:p>
        </p:txBody>
      </p:sp>
      <p:sp>
        <p:nvSpPr>
          <p:cNvPr id="7" name="TemplateVersion" hidden="1"/>
          <p:cNvSpPr/>
          <p:nvPr>
            <p:custDataLst>
              <p:tags r:id="rId5"/>
            </p:custDataLst>
          </p:nvPr>
        </p:nvSpPr>
        <p:spPr bwMode="gray">
          <a:xfrm>
            <a:off x="3959225" y="6691313"/>
            <a:ext cx="1797050" cy="1666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solidFill>
                  <a:srgbClr val="FFFFFF"/>
                </a:solidFill>
              </a:rPr>
              <a:t>MONITORGLOBES_20120214</a:t>
            </a:r>
          </a:p>
        </p:txBody>
      </p:sp>
      <p:pic>
        <p:nvPicPr>
          <p:cNvPr id="8" name="Picture 14"/>
          <p:cNvPicPr>
            <a:picLocks noChangeAspect="1" noChangeArrowheads="1"/>
          </p:cNvPicPr>
          <p:nvPr/>
        </p:nvPicPr>
        <p:blipFill>
          <a:blip r:embed="rId8" cstate="print"/>
          <a:srcRect/>
          <a:stretch>
            <a:fillRect/>
          </a:stretch>
        </p:blipFill>
        <p:spPr bwMode="auto">
          <a:xfrm>
            <a:off x="7745413" y="292100"/>
            <a:ext cx="809625" cy="539750"/>
          </a:xfrm>
          <a:prstGeom prst="rect">
            <a:avLst/>
          </a:prstGeom>
          <a:noFill/>
          <a:ln w="9525">
            <a:noFill/>
            <a:miter lim="800000"/>
            <a:headEnd/>
            <a:tailEnd/>
          </a:ln>
        </p:spPr>
      </p:pic>
      <p:pic>
        <p:nvPicPr>
          <p:cNvPr id="9" name="Picture 3"/>
          <p:cNvPicPr>
            <a:picLocks noChangeAspect="1" noChangeArrowheads="1"/>
          </p:cNvPicPr>
          <p:nvPr/>
        </p:nvPicPr>
        <p:blipFill>
          <a:blip r:embed="rId9" cstate="email"/>
          <a:srcRect/>
          <a:stretch>
            <a:fillRect/>
          </a:stretch>
        </p:blipFill>
        <p:spPr bwMode="auto">
          <a:xfrm>
            <a:off x="8612092" y="292103"/>
            <a:ext cx="496775" cy="4967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0" name="Object 11" hidden="1"/>
          <p:cNvGraphicFramePr>
            <a:graphicFrameLocks noChangeAspect="1"/>
          </p:cNvGraphicFramePr>
          <p:nvPr/>
        </p:nvGraphicFramePr>
        <p:xfrm>
          <a:off x="0" y="0"/>
          <a:ext cx="158750" cy="158750"/>
        </p:xfrm>
        <a:graphic>
          <a:graphicData uri="http://schemas.openxmlformats.org/presentationml/2006/ole">
            <p:oleObj spid="_x0000_s66563" name="think-cell Slide" r:id="rId10" imgW="360" imgH="360" progId="">
              <p:embed/>
            </p:oleObj>
          </a:graphicData>
        </a:graphic>
      </p:graphicFrame>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aphicFrame>
        <p:nvGraphicFramePr>
          <p:cNvPr id="4" name="Object 11" hidden="1"/>
          <p:cNvGraphicFramePr>
            <a:graphicFrameLocks/>
          </p:cNvGraphicFramePr>
          <p:nvPr/>
        </p:nvGraphicFramePr>
        <p:xfrm>
          <a:off x="0" y="0"/>
          <a:ext cx="158750" cy="158750"/>
        </p:xfrm>
        <a:graphic>
          <a:graphicData uri="http://schemas.openxmlformats.org/presentationml/2006/ole">
            <p:oleObj spid="_x0000_s67586" name="think-cell Slide" r:id="rId5" imgW="0" imgH="0" progId="">
              <p:embed/>
            </p:oleObj>
          </a:graphicData>
        </a:graphic>
      </p:graphicFrame>
      <p:sp>
        <p:nvSpPr>
          <p:cNvPr id="5" name="Rectangle 12"/>
          <p:cNvSpPr>
            <a:spLocks noChangeArrowheads="1"/>
          </p:cNvSpPr>
          <p:nvPr userDrawn="1">
            <p:custDataLst>
              <p:tags r:id="rId2"/>
            </p:custDataLst>
          </p:nvPr>
        </p:nvSpPr>
        <p:spPr bwMode="auto">
          <a:xfrm>
            <a:off x="0" y="0"/>
            <a:ext cx="2336800" cy="6858000"/>
          </a:xfrm>
          <a:prstGeom prst="rect">
            <a:avLst/>
          </a:prstGeom>
          <a:solidFill>
            <a:srgbClr val="E0F0D1"/>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rgbClr val="000000"/>
              </a:solidFill>
              <a:latin typeface="+mn-lt"/>
              <a:ea typeface="+mn-ea"/>
              <a:cs typeface="Arial" pitchFamily="34" charset="0"/>
            </a:endParaRPr>
          </a:p>
        </p:txBody>
      </p:sp>
      <p:sp>
        <p:nvSpPr>
          <p:cNvPr id="6" name="Rectangle 13"/>
          <p:cNvSpPr>
            <a:spLocks noChangeArrowheads="1"/>
          </p:cNvSpPr>
          <p:nvPr userDrawn="1">
            <p:custDataLst>
              <p:tags r:id="rId3"/>
            </p:custDataLst>
          </p:nvPr>
        </p:nvSpPr>
        <p:spPr bwMode="auto">
          <a:xfrm>
            <a:off x="2352675" y="0"/>
            <a:ext cx="6791325" cy="6858000"/>
          </a:xfrm>
          <a:prstGeom prst="rect">
            <a:avLst/>
          </a:prstGeom>
          <a:gradFill rotWithShape="0">
            <a:gsLst>
              <a:gs pos="0">
                <a:srgbClr val="3F5F1F"/>
              </a:gs>
              <a:gs pos="50000">
                <a:srgbClr val="669933"/>
              </a:gs>
              <a:gs pos="100000">
                <a:srgbClr val="E0F0D1"/>
              </a:gs>
            </a:gsLst>
            <a:lin ang="5400000"/>
          </a:gra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rgbClr val="000000"/>
              </a:solidFill>
              <a:latin typeface="+mn-lt"/>
              <a:ea typeface="+mn-ea"/>
              <a:cs typeface="Arial" pitchFamily="34" charset="0"/>
            </a:endParaRPr>
          </a:p>
        </p:txBody>
      </p:sp>
      <p:pic>
        <p:nvPicPr>
          <p:cNvPr id="7" name="Picture 17"/>
          <p:cNvPicPr>
            <a:picLocks noChangeAspect="1" noChangeArrowheads="1"/>
          </p:cNvPicPr>
          <p:nvPr userDrawn="1"/>
        </p:nvPicPr>
        <p:blipFill>
          <a:blip r:embed="rId6" cstate="print"/>
          <a:srcRect/>
          <a:stretch>
            <a:fillRect/>
          </a:stretch>
        </p:blipFill>
        <p:spPr bwMode="auto">
          <a:xfrm>
            <a:off x="330200" y="225425"/>
            <a:ext cx="1752600" cy="1168400"/>
          </a:xfrm>
          <a:prstGeom prst="rect">
            <a:avLst/>
          </a:prstGeom>
          <a:noFill/>
          <a:ln w="9525">
            <a:noFill/>
            <a:miter lim="800000"/>
            <a:headEnd/>
            <a:tailEnd/>
          </a:ln>
        </p:spPr>
      </p:pic>
      <p:pic>
        <p:nvPicPr>
          <p:cNvPr id="8" name="Picture 3"/>
          <p:cNvPicPr>
            <a:picLocks noChangeAspect="1" noChangeArrowheads="1"/>
          </p:cNvPicPr>
          <p:nvPr userDrawn="1"/>
        </p:nvPicPr>
        <p:blipFill>
          <a:blip r:embed="rId7" cstate="email"/>
          <a:srcRect/>
          <a:stretch>
            <a:fillRect/>
          </a:stretch>
        </p:blipFill>
        <p:spPr bwMode="auto">
          <a:xfrm>
            <a:off x="540511" y="1543127"/>
            <a:ext cx="1331912" cy="13319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bwMode="gray">
          <a:xfrm>
            <a:off x="2798955" y="3111190"/>
            <a:ext cx="5517345" cy="914400"/>
          </a:xfrm>
        </p:spPr>
        <p:txBody>
          <a:bodyPr tIns="45720" bIns="45720"/>
          <a:lstStyle>
            <a:lvl1pPr algn="l">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2798955" y="4409637"/>
            <a:ext cx="5517345" cy="365760"/>
          </a:xfrm>
        </p:spPr>
        <p:txBody>
          <a:bodyPr/>
          <a:lstStyle>
            <a:lvl1pPr marL="0" indent="0" algn="l">
              <a:buNone/>
              <a:defRPr sz="20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tags" Target="../tags/tag6.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oleObject" Target="../embeddings/oleObject5.bin"/><Relationship Id="rId3" Type="http://schemas.openxmlformats.org/officeDocument/2006/relationships/slideLayout" Target="../slideLayouts/slideLayout8.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vmlDrawing" Target="../drawings/vmlDrawing4.vml"/><Relationship Id="rId11" Type="http://schemas.openxmlformats.org/officeDocument/2006/relationships/tags" Target="../tags/tag20.xml"/><Relationship Id="rId5" Type="http://schemas.openxmlformats.org/officeDocument/2006/relationships/theme" Target="../theme/theme2.xml"/><Relationship Id="rId15" Type="http://schemas.openxmlformats.org/officeDocument/2006/relationships/image" Target="../media/image7.png"/><Relationship Id="rId10" Type="http://schemas.openxmlformats.org/officeDocument/2006/relationships/tags" Target="../tags/tag19.xml"/><Relationship Id="rId4" Type="http://schemas.openxmlformats.org/officeDocument/2006/relationships/slideLayout" Target="../slideLayouts/slideLayout9.xml"/><Relationship Id="rId9" Type="http://schemas.openxmlformats.org/officeDocument/2006/relationships/tags" Target="../tags/tag1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13" hidden="1"/>
          <p:cNvGraphicFramePr>
            <a:graphicFrameLocks noChangeAspect="1"/>
          </p:cNvGraphicFramePr>
          <p:nvPr/>
        </p:nvGraphicFramePr>
        <p:xfrm>
          <a:off x="0" y="0"/>
          <a:ext cx="158750" cy="158750"/>
        </p:xfrm>
        <a:graphic>
          <a:graphicData uri="http://schemas.openxmlformats.org/presentationml/2006/ole">
            <p:oleObj spid="_x0000_s1026" name="think-cell Slide" r:id="rId15" imgW="360" imgH="360" progId="">
              <p:embed/>
            </p:oleObj>
          </a:graphicData>
        </a:graphic>
      </p:graphicFrame>
      <p:sp>
        <p:nvSpPr>
          <p:cNvPr id="10" name="Rectangle 9"/>
          <p:cNvSpPr/>
          <p:nvPr>
            <p:custDataLst>
              <p:tags r:id="rId8"/>
            </p:custDataLst>
          </p:nvPr>
        </p:nvSpPr>
        <p:spPr>
          <a:xfrm>
            <a:off x="0" y="0"/>
            <a:ext cx="7650163" cy="863600"/>
          </a:xfrm>
          <a:prstGeom prst="rect">
            <a:avLst/>
          </a:prstGeom>
          <a:gradFill flip="none" rotWithShape="1">
            <a:gsLst>
              <a:gs pos="0">
                <a:schemeClr val="accent4"/>
              </a:gs>
              <a:gs pos="100000">
                <a:schemeClr val="accent4">
                  <a:lumMod val="40000"/>
                  <a:lumOff val="60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sp>
        <p:nvSpPr>
          <p:cNvPr id="1028" name="Text Placeholder 2"/>
          <p:cNvSpPr>
            <a:spLocks noGrp="1"/>
          </p:cNvSpPr>
          <p:nvPr>
            <p:ph type="body" idx="1"/>
            <p:custDataLst>
              <p:tags r:id="rId9"/>
            </p:custDataLst>
          </p:nvPr>
        </p:nvSpPr>
        <p:spPr bwMode="gray">
          <a:xfrm>
            <a:off x="384175" y="1262063"/>
            <a:ext cx="8385175" cy="51847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A-point</a:t>
            </a:r>
          </a:p>
          <a:p>
            <a:pPr lvl="1"/>
            <a:r>
              <a:rPr lang="en-US" smtClean="0"/>
              <a:t>B-point</a:t>
            </a:r>
          </a:p>
          <a:p>
            <a:pPr lvl="2"/>
            <a:r>
              <a:rPr lang="en-US" smtClean="0"/>
              <a:t>C-point</a:t>
            </a:r>
          </a:p>
          <a:p>
            <a:pPr lvl="3"/>
            <a:r>
              <a:rPr lang="en-US" smtClean="0"/>
              <a:t>D-point</a:t>
            </a:r>
          </a:p>
          <a:p>
            <a:pPr lvl="4"/>
            <a:r>
              <a:rPr lang="en-US" smtClean="0"/>
              <a:t>E-point</a:t>
            </a:r>
          </a:p>
        </p:txBody>
      </p:sp>
      <p:sp>
        <p:nvSpPr>
          <p:cNvPr id="1029" name="Title Placeholder 1"/>
          <p:cNvSpPr>
            <a:spLocks noGrp="1"/>
          </p:cNvSpPr>
          <p:nvPr>
            <p:ph type="title"/>
            <p:custDataLst>
              <p:tags r:id="rId10"/>
            </p:custDataLst>
          </p:nvPr>
        </p:nvSpPr>
        <p:spPr bwMode="gray">
          <a:xfrm>
            <a:off x="384175" y="38100"/>
            <a:ext cx="7199313" cy="78740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Title 1</a:t>
            </a:r>
            <a:br>
              <a:rPr lang="en-US" smtClean="0"/>
            </a:br>
            <a:r>
              <a:rPr lang="en-US" smtClean="0"/>
              <a:t>Title 2</a:t>
            </a:r>
          </a:p>
        </p:txBody>
      </p:sp>
      <p:cxnSp>
        <p:nvCxnSpPr>
          <p:cNvPr id="5" name="Straight Connector 4"/>
          <p:cNvCxnSpPr/>
          <p:nvPr>
            <p:custDataLst>
              <p:tags r:id="rId11"/>
            </p:custDataLst>
          </p:nvPr>
        </p:nvCxnSpPr>
        <p:spPr bwMode="gray">
          <a:xfrm>
            <a:off x="0" y="898525"/>
            <a:ext cx="9144000"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TextBox 6"/>
          <p:cNvSpPr txBox="1">
            <a:spLocks noChangeArrowheads="1"/>
          </p:cNvSpPr>
          <p:nvPr>
            <p:custDataLst>
              <p:tags r:id="rId12"/>
            </p:custDataLst>
          </p:nvPr>
        </p:nvSpPr>
        <p:spPr bwMode="gray">
          <a:xfrm>
            <a:off x="4481513" y="6675438"/>
            <a:ext cx="187325" cy="184150"/>
          </a:xfrm>
          <a:prstGeom prst="rect">
            <a:avLst/>
          </a:prstGeom>
          <a:noFill/>
          <a:ln>
            <a:noFill/>
          </a:ln>
          <a:extLst/>
        </p:spPr>
        <p:txBody>
          <a:bodyPr wrap="none" lIns="45720" rIns="45720" anchor="b">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spcBef>
                <a:spcPts val="400"/>
              </a:spcBef>
              <a:defRPr/>
            </a:pPr>
            <a:fld id="{DA3FDD06-39FE-4A07-B763-DE6C1F67E6D5}" type="slidenum">
              <a:rPr lang="en-US" sz="600" smtClean="0"/>
              <a:pPr algn="ctr">
                <a:spcBef>
                  <a:spcPts val="400"/>
                </a:spcBef>
                <a:defRPr/>
              </a:pPr>
              <a:t>‹#›</a:t>
            </a:fld>
            <a:endParaRPr lang="en-US" sz="600" smtClean="0"/>
          </a:p>
        </p:txBody>
      </p:sp>
      <p:sp>
        <p:nvSpPr>
          <p:cNvPr id="1032" name="CaseCode"/>
          <p:cNvSpPr txBox="1">
            <a:spLocks noChangeArrowheads="1"/>
          </p:cNvSpPr>
          <p:nvPr>
            <p:custDataLst>
              <p:tags r:id="rId13"/>
            </p:custDataLst>
          </p:nvPr>
        </p:nvSpPr>
        <p:spPr bwMode="gray">
          <a:xfrm>
            <a:off x="0" y="6675438"/>
            <a:ext cx="993775" cy="184150"/>
          </a:xfrm>
          <a:prstGeom prst="rect">
            <a:avLst/>
          </a:prstGeom>
          <a:noFill/>
          <a:ln>
            <a:noFill/>
          </a:ln>
          <a:extLst/>
        </p:spPr>
        <p:txBody>
          <a:bodyPr wrap="none" lIns="45720" rIns="45720" anchor="b">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spcBef>
                <a:spcPts val="400"/>
              </a:spcBef>
              <a:defRPr/>
            </a:pPr>
            <a:r>
              <a:rPr lang="en-US" sz="600" smtClean="0"/>
              <a:t>Monitor Group Proprietary</a:t>
            </a:r>
          </a:p>
        </p:txBody>
      </p:sp>
      <p:sp>
        <p:nvSpPr>
          <p:cNvPr id="11" name="TemplateVersion" hidden="1"/>
          <p:cNvSpPr/>
          <p:nvPr>
            <p:custDataLst>
              <p:tags r:id="rId14"/>
            </p:custDataLst>
          </p:nvPr>
        </p:nvSpPr>
        <p:spPr bwMode="gray">
          <a:xfrm>
            <a:off x="3959225" y="6691313"/>
            <a:ext cx="1797050" cy="1666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t>MONITORGLOBES_20120214</a:t>
            </a:r>
          </a:p>
        </p:txBody>
      </p:sp>
      <p:pic>
        <p:nvPicPr>
          <p:cNvPr id="1034" name="Picture 14"/>
          <p:cNvPicPr>
            <a:picLocks noChangeAspect="1" noChangeArrowheads="1"/>
          </p:cNvPicPr>
          <p:nvPr/>
        </p:nvPicPr>
        <p:blipFill>
          <a:blip r:embed="rId16" cstate="print"/>
          <a:srcRect/>
          <a:stretch>
            <a:fillRect/>
          </a:stretch>
        </p:blipFill>
        <p:spPr bwMode="auto">
          <a:xfrm>
            <a:off x="7745413" y="292100"/>
            <a:ext cx="809625" cy="539750"/>
          </a:xfrm>
          <a:prstGeom prst="rect">
            <a:avLst/>
          </a:prstGeom>
          <a:noFill/>
          <a:ln w="9525">
            <a:noFill/>
            <a:miter lim="800000"/>
            <a:headEnd/>
            <a:tailEnd/>
          </a:ln>
        </p:spPr>
      </p:pic>
      <p:pic>
        <p:nvPicPr>
          <p:cNvPr id="16" name="Picture 3"/>
          <p:cNvPicPr>
            <a:picLocks noChangeAspect="1" noChangeArrowheads="1"/>
          </p:cNvPicPr>
          <p:nvPr/>
        </p:nvPicPr>
        <p:blipFill>
          <a:blip r:embed="rId17" cstate="print"/>
          <a:srcRect/>
          <a:stretch>
            <a:fillRect/>
          </a:stretch>
        </p:blipFill>
        <p:spPr bwMode="auto">
          <a:xfrm>
            <a:off x="8612092" y="292103"/>
            <a:ext cx="496775" cy="4967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 bg1="lt1" tx1="dk1" bg2="lt2" tx2="dk2" accent1="accent1" accent2="accent2" accent3="accent3" accent4="accent4" accent5="accent5" accent6="accent6" hlink="hlink" folHlink="folHlink"/>
  <p:sldLayoutIdLst>
    <p:sldLayoutId id="2147483732" r:id="rId1"/>
    <p:sldLayoutId id="2147483735" r:id="rId2"/>
    <p:sldLayoutId id="2147483736" r:id="rId3"/>
    <p:sldLayoutId id="2147483737" r:id="rId4"/>
    <p:sldLayoutId id="2147483733" r:id="rId5"/>
  </p:sldLayoutIdLst>
  <p:txStyles>
    <p:titleStyle>
      <a:lvl1pPr algn="l" rtl="0" eaLnBrk="0" fontAlgn="base" hangingPunct="0">
        <a:lnSpc>
          <a:spcPct val="120000"/>
        </a:lnSpc>
        <a:spcBef>
          <a:spcPct val="0"/>
        </a:spcBef>
        <a:spcAft>
          <a:spcPct val="0"/>
        </a:spcAft>
        <a:defRPr sz="4400" b="1" kern="1200">
          <a:solidFill>
            <a:schemeClr val="bg1"/>
          </a:solidFill>
          <a:latin typeface="+mj-lt"/>
          <a:ea typeface="MS PGothic" pitchFamily="34" charset="-128"/>
          <a:cs typeface="Arial" pitchFamily="34" charset="0"/>
        </a:defRPr>
      </a:lvl1pPr>
      <a:lvl2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2pPr>
      <a:lvl3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3pPr>
      <a:lvl4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4pPr>
      <a:lvl5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5pPr>
      <a:lvl6pPr marL="4572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6pPr>
      <a:lvl7pPr marL="9144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7pPr>
      <a:lvl8pPr marL="13716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8pPr>
      <a:lvl9pPr marL="18288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9pPr>
    </p:titleStyle>
    <p:bodyStyle>
      <a:lvl1pPr marL="342900" indent="-342900" algn="l" rtl="0" eaLnBrk="0" fontAlgn="base" hangingPunct="0">
        <a:spcBef>
          <a:spcPts val="400"/>
        </a:spcBef>
        <a:spcAft>
          <a:spcPct val="0"/>
        </a:spcAft>
        <a:buSzPct val="25000"/>
        <a:buFont typeface="Arial" pitchFamily="34" charset="0"/>
        <a:buChar char="‏"/>
        <a:defRPr sz="3200" kern="1200">
          <a:solidFill>
            <a:schemeClr val="tx1"/>
          </a:solidFill>
          <a:latin typeface="+mn-lt"/>
          <a:ea typeface="MS PGothic" pitchFamily="34" charset="-128"/>
          <a:cs typeface="Arial" pitchFamily="34" charset="0"/>
        </a:defRPr>
      </a:lvl1pPr>
      <a:lvl2pPr marL="342900" indent="-228600" algn="l" rtl="0" eaLnBrk="0" fontAlgn="base" hangingPunct="0">
        <a:spcBef>
          <a:spcPts val="400"/>
        </a:spcBef>
        <a:spcAft>
          <a:spcPct val="0"/>
        </a:spcAft>
        <a:buSzPct val="65000"/>
        <a:buFont typeface="Wingdings" pitchFamily="2" charset="2"/>
        <a:buChar char="l"/>
        <a:defRPr sz="2800" kern="1200">
          <a:solidFill>
            <a:schemeClr val="tx1"/>
          </a:solidFill>
          <a:latin typeface="+mn-lt"/>
          <a:ea typeface="MS PGothic" pitchFamily="34" charset="-128"/>
          <a:cs typeface="Arial" pitchFamily="34" charset="0"/>
        </a:defRPr>
      </a:lvl2pPr>
      <a:lvl3pPr marL="685800" indent="-228600" algn="l" rtl="0" eaLnBrk="0" fontAlgn="base" hangingPunct="0">
        <a:spcBef>
          <a:spcPts val="400"/>
        </a:spcBef>
        <a:spcAft>
          <a:spcPct val="0"/>
        </a:spcAft>
        <a:buSzPct val="100000"/>
        <a:buChar char="–"/>
        <a:defRPr sz="2400" kern="1200">
          <a:solidFill>
            <a:schemeClr val="tx1"/>
          </a:solidFill>
          <a:latin typeface="+mn-lt"/>
          <a:ea typeface="MS PGothic" pitchFamily="34" charset="-128"/>
          <a:cs typeface="Arial" pitchFamily="34" charset="0"/>
        </a:defRPr>
      </a:lvl3pPr>
      <a:lvl4pPr marL="1028700" indent="-228600" algn="l" rtl="0" eaLnBrk="0" fontAlgn="base" hangingPunct="0">
        <a:spcBef>
          <a:spcPts val="400"/>
        </a:spcBef>
        <a:spcAft>
          <a:spcPct val="0"/>
        </a:spcAft>
        <a:buSzPct val="55000"/>
        <a:buFont typeface="Wingdings" pitchFamily="2" charset="2"/>
        <a:buChar char="¡"/>
        <a:defRPr sz="1600" kern="1200">
          <a:solidFill>
            <a:schemeClr val="tx1"/>
          </a:solidFill>
          <a:latin typeface="+mn-lt"/>
          <a:ea typeface="MS PGothic" pitchFamily="34" charset="-128"/>
          <a:cs typeface="Arial" pitchFamily="34" charset="0"/>
        </a:defRPr>
      </a:lvl4pPr>
      <a:lvl5pPr marL="1371600" indent="-228600" algn="l" rtl="0" eaLnBrk="0" fontAlgn="base" hangingPunct="0">
        <a:spcBef>
          <a:spcPts val="400"/>
        </a:spcBef>
        <a:spcAft>
          <a:spcPct val="0"/>
        </a:spcAft>
        <a:buSzPct val="100000"/>
        <a:buChar char="–"/>
        <a:defRPr sz="16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050" name="Object 13" hidden="1"/>
          <p:cNvGraphicFramePr>
            <a:graphicFrameLocks noChangeAspect="1"/>
          </p:cNvGraphicFramePr>
          <p:nvPr/>
        </p:nvGraphicFramePr>
        <p:xfrm>
          <a:off x="0" y="0"/>
          <a:ext cx="158750" cy="158750"/>
        </p:xfrm>
        <a:graphic>
          <a:graphicData uri="http://schemas.openxmlformats.org/presentationml/2006/ole">
            <p:oleObj spid="_x0000_s2050" name="think-cell Slide" r:id="rId13" imgW="360" imgH="360" progId="">
              <p:embed/>
            </p:oleObj>
          </a:graphicData>
        </a:graphic>
      </p:graphicFrame>
      <p:sp>
        <p:nvSpPr>
          <p:cNvPr id="10" name="Rectangle 9"/>
          <p:cNvSpPr/>
          <p:nvPr>
            <p:custDataLst>
              <p:tags r:id="rId7"/>
            </p:custDataLst>
          </p:nvPr>
        </p:nvSpPr>
        <p:spPr>
          <a:xfrm>
            <a:off x="0" y="0"/>
            <a:ext cx="7650163" cy="863600"/>
          </a:xfrm>
          <a:prstGeom prst="rect">
            <a:avLst/>
          </a:prstGeom>
          <a:gradFill flip="none" rotWithShape="1">
            <a:gsLst>
              <a:gs pos="0">
                <a:schemeClr val="accent4"/>
              </a:gs>
              <a:gs pos="100000">
                <a:schemeClr val="accent4">
                  <a:lumMod val="40000"/>
                  <a:lumOff val="60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rgbClr val="000000"/>
              </a:solidFill>
              <a:cs typeface="Arial" pitchFamily="34" charset="0"/>
            </a:endParaRPr>
          </a:p>
        </p:txBody>
      </p:sp>
      <p:sp>
        <p:nvSpPr>
          <p:cNvPr id="2052" name="Text Placeholder 2"/>
          <p:cNvSpPr>
            <a:spLocks noGrp="1"/>
          </p:cNvSpPr>
          <p:nvPr>
            <p:ph type="body" idx="1"/>
            <p:custDataLst>
              <p:tags r:id="rId8"/>
            </p:custDataLst>
          </p:nvPr>
        </p:nvSpPr>
        <p:spPr bwMode="gray">
          <a:xfrm>
            <a:off x="384175" y="1262063"/>
            <a:ext cx="8385175" cy="518477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A-point</a:t>
            </a:r>
          </a:p>
          <a:p>
            <a:pPr lvl="1"/>
            <a:r>
              <a:rPr lang="en-US" smtClean="0"/>
              <a:t>B-point</a:t>
            </a:r>
          </a:p>
          <a:p>
            <a:pPr lvl="2"/>
            <a:r>
              <a:rPr lang="en-US" smtClean="0"/>
              <a:t>C-point</a:t>
            </a:r>
          </a:p>
          <a:p>
            <a:pPr lvl="3"/>
            <a:r>
              <a:rPr lang="en-US" smtClean="0"/>
              <a:t>D-point</a:t>
            </a:r>
          </a:p>
          <a:p>
            <a:pPr lvl="4"/>
            <a:r>
              <a:rPr lang="en-US" smtClean="0"/>
              <a:t>E-point</a:t>
            </a:r>
          </a:p>
        </p:txBody>
      </p:sp>
      <p:sp>
        <p:nvSpPr>
          <p:cNvPr id="2053" name="Title Placeholder 1"/>
          <p:cNvSpPr>
            <a:spLocks noGrp="1"/>
          </p:cNvSpPr>
          <p:nvPr>
            <p:ph type="title"/>
            <p:custDataLst>
              <p:tags r:id="rId9"/>
            </p:custDataLst>
          </p:nvPr>
        </p:nvSpPr>
        <p:spPr bwMode="gray">
          <a:xfrm>
            <a:off x="384175" y="38100"/>
            <a:ext cx="7199313" cy="78740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Title 1</a:t>
            </a:r>
            <a:br>
              <a:rPr lang="en-US" smtClean="0"/>
            </a:br>
            <a:r>
              <a:rPr lang="en-US" smtClean="0"/>
              <a:t>Title 2</a:t>
            </a:r>
          </a:p>
        </p:txBody>
      </p:sp>
      <p:cxnSp>
        <p:nvCxnSpPr>
          <p:cNvPr id="5" name="Straight Connector 4"/>
          <p:cNvCxnSpPr/>
          <p:nvPr>
            <p:custDataLst>
              <p:tags r:id="rId10"/>
            </p:custDataLst>
          </p:nvPr>
        </p:nvCxnSpPr>
        <p:spPr bwMode="gray">
          <a:xfrm>
            <a:off x="0" y="898525"/>
            <a:ext cx="9144000" cy="15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03" name="TextBox 6"/>
          <p:cNvSpPr txBox="1">
            <a:spLocks noChangeArrowheads="1"/>
          </p:cNvSpPr>
          <p:nvPr>
            <p:custDataLst>
              <p:tags r:id="rId11"/>
            </p:custDataLst>
          </p:nvPr>
        </p:nvSpPr>
        <p:spPr bwMode="gray">
          <a:xfrm>
            <a:off x="4481513" y="6675438"/>
            <a:ext cx="187325" cy="184150"/>
          </a:xfrm>
          <a:prstGeom prst="rect">
            <a:avLst/>
          </a:prstGeom>
          <a:noFill/>
          <a:ln>
            <a:noFill/>
          </a:ln>
          <a:extLst/>
        </p:spPr>
        <p:txBody>
          <a:bodyPr wrap="none" lIns="45720" rIns="45720" anchor="b">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algn="ctr">
              <a:spcBef>
                <a:spcPts val="400"/>
              </a:spcBef>
              <a:defRPr/>
            </a:pPr>
            <a:fld id="{981C6CB5-ED54-48C3-AD7E-1DEAF9E241E1}" type="slidenum">
              <a:rPr lang="en-US" sz="600" smtClean="0">
                <a:solidFill>
                  <a:srgbClr val="000000"/>
                </a:solidFill>
              </a:rPr>
              <a:pPr algn="ctr">
                <a:spcBef>
                  <a:spcPts val="400"/>
                </a:spcBef>
                <a:defRPr/>
              </a:pPr>
              <a:t>‹#›</a:t>
            </a:fld>
            <a:endParaRPr lang="en-US" sz="600" smtClean="0">
              <a:solidFill>
                <a:srgbClr val="000000"/>
              </a:solidFill>
            </a:endParaRPr>
          </a:p>
        </p:txBody>
      </p:sp>
      <p:sp>
        <p:nvSpPr>
          <p:cNvPr id="11" name="TemplateVersion" hidden="1"/>
          <p:cNvSpPr/>
          <p:nvPr>
            <p:custDataLst>
              <p:tags r:id="rId12"/>
            </p:custDataLst>
          </p:nvPr>
        </p:nvSpPr>
        <p:spPr bwMode="gray">
          <a:xfrm>
            <a:off x="3959225" y="6691313"/>
            <a:ext cx="1797050" cy="1666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solidFill>
                  <a:srgbClr val="FFFFFF"/>
                </a:solidFill>
              </a:rPr>
              <a:t>MONITORGLOBES_20120214</a:t>
            </a:r>
          </a:p>
        </p:txBody>
      </p:sp>
      <p:pic>
        <p:nvPicPr>
          <p:cNvPr id="2057" name="Picture 14"/>
          <p:cNvPicPr>
            <a:picLocks noChangeAspect="1" noChangeArrowheads="1"/>
          </p:cNvPicPr>
          <p:nvPr/>
        </p:nvPicPr>
        <p:blipFill>
          <a:blip r:embed="rId14" cstate="print"/>
          <a:srcRect/>
          <a:stretch>
            <a:fillRect/>
          </a:stretch>
        </p:blipFill>
        <p:spPr bwMode="auto">
          <a:xfrm>
            <a:off x="7745413" y="292100"/>
            <a:ext cx="809625" cy="539750"/>
          </a:xfrm>
          <a:prstGeom prst="rect">
            <a:avLst/>
          </a:prstGeom>
          <a:noFill/>
          <a:ln w="9525">
            <a:noFill/>
            <a:miter lim="800000"/>
            <a:headEnd/>
            <a:tailEnd/>
          </a:ln>
        </p:spPr>
      </p:pic>
      <p:pic>
        <p:nvPicPr>
          <p:cNvPr id="16" name="Picture 3"/>
          <p:cNvPicPr>
            <a:picLocks noChangeAspect="1" noChangeArrowheads="1"/>
          </p:cNvPicPr>
          <p:nvPr/>
        </p:nvPicPr>
        <p:blipFill>
          <a:blip r:embed="rId15" cstate="email"/>
          <a:srcRect/>
          <a:stretch>
            <a:fillRect/>
          </a:stretch>
        </p:blipFill>
        <p:spPr bwMode="auto">
          <a:xfrm>
            <a:off x="8612092" y="292103"/>
            <a:ext cx="496775" cy="4967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 bg1="lt1" tx1="dk1" bg2="lt2" tx2="dk2" accent1="accent1" accent2="accent2" accent3="accent3" accent4="accent4" accent5="accent5" accent6="accent6" hlink="hlink" folHlink="folHlink"/>
  <p:sldLayoutIdLst>
    <p:sldLayoutId id="2147483734" r:id="rId1"/>
    <p:sldLayoutId id="2147483738" r:id="rId2"/>
    <p:sldLayoutId id="2147483739" r:id="rId3"/>
    <p:sldLayoutId id="2147483740" r:id="rId4"/>
  </p:sldLayoutIdLst>
  <p:txStyles>
    <p:titleStyle>
      <a:lvl1pPr algn="l" rtl="0" eaLnBrk="0" fontAlgn="base" hangingPunct="0">
        <a:lnSpc>
          <a:spcPct val="120000"/>
        </a:lnSpc>
        <a:spcBef>
          <a:spcPct val="0"/>
        </a:spcBef>
        <a:spcAft>
          <a:spcPct val="0"/>
        </a:spcAft>
        <a:defRPr sz="4400" b="1" kern="1200">
          <a:solidFill>
            <a:schemeClr val="bg1"/>
          </a:solidFill>
          <a:latin typeface="+mj-lt"/>
          <a:ea typeface="MS PGothic" pitchFamily="34" charset="-128"/>
          <a:cs typeface="Arial" pitchFamily="34" charset="0"/>
        </a:defRPr>
      </a:lvl1pPr>
      <a:lvl2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2pPr>
      <a:lvl3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3pPr>
      <a:lvl4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4pPr>
      <a:lvl5pPr algn="l" rtl="0" eaLnBrk="0" fontAlgn="base" hangingPunct="0">
        <a:lnSpc>
          <a:spcPct val="120000"/>
        </a:lnSpc>
        <a:spcBef>
          <a:spcPct val="0"/>
        </a:spcBef>
        <a:spcAft>
          <a:spcPct val="0"/>
        </a:spcAft>
        <a:defRPr sz="4400" b="1">
          <a:solidFill>
            <a:schemeClr val="bg1"/>
          </a:solidFill>
          <a:latin typeface="Arial" pitchFamily="34" charset="0"/>
          <a:ea typeface="MS PGothic" pitchFamily="34" charset="-128"/>
          <a:cs typeface="Arial" charset="0"/>
        </a:defRPr>
      </a:lvl5pPr>
      <a:lvl6pPr marL="4572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6pPr>
      <a:lvl7pPr marL="9144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7pPr>
      <a:lvl8pPr marL="13716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8pPr>
      <a:lvl9pPr marL="1828800" algn="l" rtl="0" fontAlgn="base">
        <a:lnSpc>
          <a:spcPct val="120000"/>
        </a:lnSpc>
        <a:spcBef>
          <a:spcPct val="0"/>
        </a:spcBef>
        <a:spcAft>
          <a:spcPct val="0"/>
        </a:spcAft>
        <a:defRPr b="1">
          <a:solidFill>
            <a:schemeClr val="bg1"/>
          </a:solidFill>
          <a:latin typeface="Arial" pitchFamily="34" charset="0"/>
          <a:ea typeface="ＭＳ Ｐゴシック" pitchFamily="34" charset="-128"/>
        </a:defRPr>
      </a:lvl9pPr>
    </p:titleStyle>
    <p:bodyStyle>
      <a:lvl1pPr marL="342900" indent="-342900" algn="l" rtl="0" eaLnBrk="0" fontAlgn="base" hangingPunct="0">
        <a:spcBef>
          <a:spcPts val="400"/>
        </a:spcBef>
        <a:spcAft>
          <a:spcPct val="0"/>
        </a:spcAft>
        <a:buSzPct val="25000"/>
        <a:buFont typeface="Arial" pitchFamily="34" charset="0"/>
        <a:buChar char="‏"/>
        <a:defRPr sz="3200" kern="1200">
          <a:solidFill>
            <a:schemeClr val="tx1"/>
          </a:solidFill>
          <a:latin typeface="+mn-lt"/>
          <a:ea typeface="MS PGothic" pitchFamily="34" charset="-128"/>
          <a:cs typeface="Arial" pitchFamily="34" charset="0"/>
        </a:defRPr>
      </a:lvl1pPr>
      <a:lvl2pPr marL="342900" indent="-228600" algn="l" rtl="0" eaLnBrk="0" fontAlgn="base" hangingPunct="0">
        <a:spcBef>
          <a:spcPts val="400"/>
        </a:spcBef>
        <a:spcAft>
          <a:spcPct val="0"/>
        </a:spcAft>
        <a:buSzPct val="65000"/>
        <a:buFont typeface="Wingdings" pitchFamily="2" charset="2"/>
        <a:buChar char="l"/>
        <a:defRPr sz="2800" kern="1200">
          <a:solidFill>
            <a:schemeClr val="tx1"/>
          </a:solidFill>
          <a:latin typeface="+mn-lt"/>
          <a:ea typeface="MS PGothic" pitchFamily="34" charset="-128"/>
          <a:cs typeface="Arial" pitchFamily="34" charset="0"/>
        </a:defRPr>
      </a:lvl2pPr>
      <a:lvl3pPr marL="685800" indent="-228600" algn="l" rtl="0" eaLnBrk="0" fontAlgn="base" hangingPunct="0">
        <a:spcBef>
          <a:spcPts val="400"/>
        </a:spcBef>
        <a:spcAft>
          <a:spcPct val="0"/>
        </a:spcAft>
        <a:buSzPct val="100000"/>
        <a:buChar char="–"/>
        <a:defRPr sz="2400" kern="1200">
          <a:solidFill>
            <a:schemeClr val="tx1"/>
          </a:solidFill>
          <a:latin typeface="+mn-lt"/>
          <a:ea typeface="MS PGothic" pitchFamily="34" charset="-128"/>
          <a:cs typeface="Arial" pitchFamily="34" charset="0"/>
        </a:defRPr>
      </a:lvl3pPr>
      <a:lvl4pPr marL="1028700" indent="-228600" algn="l" rtl="0" eaLnBrk="0" fontAlgn="base" hangingPunct="0">
        <a:spcBef>
          <a:spcPts val="400"/>
        </a:spcBef>
        <a:spcAft>
          <a:spcPct val="0"/>
        </a:spcAft>
        <a:buSzPct val="55000"/>
        <a:buFont typeface="Wingdings" pitchFamily="2" charset="2"/>
        <a:buChar char="¡"/>
        <a:defRPr sz="1600" kern="1200">
          <a:solidFill>
            <a:schemeClr val="tx1"/>
          </a:solidFill>
          <a:latin typeface="+mn-lt"/>
          <a:ea typeface="MS PGothic" pitchFamily="34" charset="-128"/>
          <a:cs typeface="Arial" pitchFamily="34" charset="0"/>
        </a:defRPr>
      </a:lvl4pPr>
      <a:lvl5pPr marL="1371600" indent="-228600" algn="l" rtl="0" eaLnBrk="0" fontAlgn="base" hangingPunct="0">
        <a:spcBef>
          <a:spcPts val="400"/>
        </a:spcBef>
        <a:spcAft>
          <a:spcPct val="0"/>
        </a:spcAft>
        <a:buSzPct val="100000"/>
        <a:buChar char="–"/>
        <a:defRPr sz="16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3" Type="http://schemas.openxmlformats.org/officeDocument/2006/relationships/tags" Target="../tags/tag176.xml"/><Relationship Id="rId21" Type="http://schemas.openxmlformats.org/officeDocument/2006/relationships/notesSlide" Target="../notesSlides/notesSlide5.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image" Target="../media/image13.jpeg"/><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image" Target="../media/image12.jpeg"/><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image" Target="../media/image11.jpeg"/><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slideLayout" Target="../slideLayouts/slideLayout2.xml"/><Relationship Id="rId3" Type="http://schemas.openxmlformats.org/officeDocument/2006/relationships/tags" Target="../tags/tag194.xml"/><Relationship Id="rId21" Type="http://schemas.openxmlformats.org/officeDocument/2006/relationships/oleObject" Target="../embeddings/oleObject23.bin"/><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oleObject" Target="../embeddings/oleObject22.bin"/><Relationship Id="rId1" Type="http://schemas.openxmlformats.org/officeDocument/2006/relationships/vmlDrawing" Target="../drawings/vmlDrawing17.v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206.xml"/><Relationship Id="rId10" Type="http://schemas.openxmlformats.org/officeDocument/2006/relationships/tags" Target="../tags/tag201.xml"/><Relationship Id="rId19" Type="http://schemas.openxmlformats.org/officeDocument/2006/relationships/notesSlide" Target="../notesSlides/notesSlide6.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s>
</file>

<file path=ppt/slides/_rels/slide1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oleObject" Target="../embeddings/oleObject24.bin"/><Relationship Id="rId2" Type="http://schemas.openxmlformats.org/officeDocument/2006/relationships/tags" Target="../tags/tag209.xml"/><Relationship Id="rId16" Type="http://schemas.openxmlformats.org/officeDocument/2006/relationships/notesSlide" Target="../notesSlides/notesSlide7.xml"/><Relationship Id="rId1" Type="http://schemas.openxmlformats.org/officeDocument/2006/relationships/vmlDrawing" Target="../drawings/vmlDrawing18.v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slideLayout" Target="../slideLayouts/slideLayout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s/_rels/slide13.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9" Type="http://schemas.openxmlformats.org/officeDocument/2006/relationships/tags" Target="../tags/tag259.xml"/><Relationship Id="rId21" Type="http://schemas.openxmlformats.org/officeDocument/2006/relationships/tags" Target="../tags/tag241.xml"/><Relationship Id="rId34" Type="http://schemas.openxmlformats.org/officeDocument/2006/relationships/tags" Target="../tags/tag254.xml"/><Relationship Id="rId42" Type="http://schemas.openxmlformats.org/officeDocument/2006/relationships/tags" Target="../tags/tag262.xml"/><Relationship Id="rId47" Type="http://schemas.openxmlformats.org/officeDocument/2006/relationships/tags" Target="../tags/tag267.xml"/><Relationship Id="rId50" Type="http://schemas.openxmlformats.org/officeDocument/2006/relationships/tags" Target="../tags/tag270.xml"/><Relationship Id="rId55" Type="http://schemas.openxmlformats.org/officeDocument/2006/relationships/tags" Target="../tags/tag275.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tags" Target="../tags/tag253.xml"/><Relationship Id="rId38" Type="http://schemas.openxmlformats.org/officeDocument/2006/relationships/tags" Target="../tags/tag258.xml"/><Relationship Id="rId46" Type="http://schemas.openxmlformats.org/officeDocument/2006/relationships/tags" Target="../tags/tag266.xml"/><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openxmlformats.org/officeDocument/2006/relationships/tags" Target="../tags/tag249.xml"/><Relationship Id="rId41" Type="http://schemas.openxmlformats.org/officeDocument/2006/relationships/tags" Target="../tags/tag261.xml"/><Relationship Id="rId54" Type="http://schemas.openxmlformats.org/officeDocument/2006/relationships/tags" Target="../tags/tag274.xml"/><Relationship Id="rId1" Type="http://schemas.openxmlformats.org/officeDocument/2006/relationships/vmlDrawing" Target="../drawings/vmlDrawing19.v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37" Type="http://schemas.openxmlformats.org/officeDocument/2006/relationships/tags" Target="../tags/tag257.xml"/><Relationship Id="rId40" Type="http://schemas.openxmlformats.org/officeDocument/2006/relationships/tags" Target="../tags/tag260.xml"/><Relationship Id="rId45" Type="http://schemas.openxmlformats.org/officeDocument/2006/relationships/tags" Target="../tags/tag265.xml"/><Relationship Id="rId53" Type="http://schemas.openxmlformats.org/officeDocument/2006/relationships/tags" Target="../tags/tag273.xml"/><Relationship Id="rId58" Type="http://schemas.openxmlformats.org/officeDocument/2006/relationships/oleObject" Target="../embeddings/oleObject25.bin"/><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36" Type="http://schemas.openxmlformats.org/officeDocument/2006/relationships/tags" Target="../tags/tag256.xml"/><Relationship Id="rId49" Type="http://schemas.openxmlformats.org/officeDocument/2006/relationships/tags" Target="../tags/tag269.xml"/><Relationship Id="rId57" Type="http://schemas.openxmlformats.org/officeDocument/2006/relationships/notesSlide" Target="../notesSlides/notesSlide8.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tags" Target="../tags/tag251.xml"/><Relationship Id="rId44" Type="http://schemas.openxmlformats.org/officeDocument/2006/relationships/tags" Target="../tags/tag264.xml"/><Relationship Id="rId52" Type="http://schemas.openxmlformats.org/officeDocument/2006/relationships/tags" Target="../tags/tag272.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 Id="rId35" Type="http://schemas.openxmlformats.org/officeDocument/2006/relationships/tags" Target="../tags/tag255.xml"/><Relationship Id="rId43" Type="http://schemas.openxmlformats.org/officeDocument/2006/relationships/tags" Target="../tags/tag263.xml"/><Relationship Id="rId48" Type="http://schemas.openxmlformats.org/officeDocument/2006/relationships/tags" Target="../tags/tag268.xml"/><Relationship Id="rId56" Type="http://schemas.openxmlformats.org/officeDocument/2006/relationships/slideLayout" Target="../slideLayouts/slideLayout2.xml"/><Relationship Id="rId8" Type="http://schemas.openxmlformats.org/officeDocument/2006/relationships/tags" Target="../tags/tag228.xml"/><Relationship Id="rId51" Type="http://schemas.openxmlformats.org/officeDocument/2006/relationships/tags" Target="../tags/tag271.xml"/><Relationship Id="rId3" Type="http://schemas.openxmlformats.org/officeDocument/2006/relationships/tags" Target="../tags/tag223.xml"/></Relationships>
</file>

<file path=ppt/slides/_rels/slide14.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oleObject" Target="../embeddings/oleObject27.bin"/><Relationship Id="rId3" Type="http://schemas.openxmlformats.org/officeDocument/2006/relationships/tags" Target="../tags/tag277.xml"/><Relationship Id="rId21" Type="http://schemas.openxmlformats.org/officeDocument/2006/relationships/tags" Target="../tags/tag295.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oleObject" Target="../embeddings/oleObject26.bin"/><Relationship Id="rId2" Type="http://schemas.openxmlformats.org/officeDocument/2006/relationships/tags" Target="../tags/tag276.xml"/><Relationship Id="rId16" Type="http://schemas.openxmlformats.org/officeDocument/2006/relationships/tags" Target="../tags/tag290.xml"/><Relationship Id="rId20" Type="http://schemas.openxmlformats.org/officeDocument/2006/relationships/tags" Target="../tags/tag294.xml"/><Relationship Id="rId1" Type="http://schemas.openxmlformats.org/officeDocument/2006/relationships/vmlDrawing" Target="../drawings/vmlDrawing20.vml"/><Relationship Id="rId6" Type="http://schemas.openxmlformats.org/officeDocument/2006/relationships/tags" Target="../tags/tag280.xml"/><Relationship Id="rId11" Type="http://schemas.openxmlformats.org/officeDocument/2006/relationships/tags" Target="../tags/tag285.xml"/><Relationship Id="rId24" Type="http://schemas.openxmlformats.org/officeDocument/2006/relationships/slideLayout" Target="../slideLayouts/slideLayout2.xml"/><Relationship Id="rId5" Type="http://schemas.openxmlformats.org/officeDocument/2006/relationships/tags" Target="../tags/tag279.xml"/><Relationship Id="rId15" Type="http://schemas.openxmlformats.org/officeDocument/2006/relationships/tags" Target="../tags/tag289.xml"/><Relationship Id="rId23" Type="http://schemas.openxmlformats.org/officeDocument/2006/relationships/tags" Target="../tags/tag297.xml"/><Relationship Id="rId10" Type="http://schemas.openxmlformats.org/officeDocument/2006/relationships/tags" Target="../tags/tag284.xml"/><Relationship Id="rId19" Type="http://schemas.openxmlformats.org/officeDocument/2006/relationships/tags" Target="../tags/tag293.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9.xml"/><Relationship Id="rId7" Type="http://schemas.openxmlformats.org/officeDocument/2006/relationships/tags" Target="../tags/tag303.xml"/><Relationship Id="rId2" Type="http://schemas.openxmlformats.org/officeDocument/2006/relationships/tags" Target="../tags/tag298.xml"/><Relationship Id="rId1" Type="http://schemas.openxmlformats.org/officeDocument/2006/relationships/vmlDrawing" Target="../drawings/vmlDrawing21.v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9"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18" Type="http://schemas.openxmlformats.org/officeDocument/2006/relationships/image" Target="../media/image20.emf"/><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tags" Target="../tags/tag314.xml"/><Relationship Id="rId17" Type="http://schemas.openxmlformats.org/officeDocument/2006/relationships/oleObject" Target="../embeddings/oleObject29.bin"/><Relationship Id="rId2" Type="http://schemas.openxmlformats.org/officeDocument/2006/relationships/tags" Target="../tags/tag304.xml"/><Relationship Id="rId16"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5" Type="http://schemas.openxmlformats.org/officeDocument/2006/relationships/tags" Target="../tags/tag317.xml"/><Relationship Id="rId10" Type="http://schemas.openxmlformats.org/officeDocument/2006/relationships/tags" Target="../tags/tag312.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s>
</file>

<file path=ppt/slides/_rels/slide17.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slideLayout" Target="../slideLayouts/slideLayout2.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tags" Target="../tags/tag328.xml"/><Relationship Id="rId2" Type="http://schemas.openxmlformats.org/officeDocument/2006/relationships/tags" Target="../tags/tag318.xml"/><Relationship Id="rId1" Type="http://schemas.openxmlformats.org/officeDocument/2006/relationships/vmlDrawing" Target="../drawings/vmlDrawing23.v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0" Type="http://schemas.openxmlformats.org/officeDocument/2006/relationships/tags" Target="../tags/tag326.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tags" Target="../tags/tag345.xml"/><Relationship Id="rId3" Type="http://schemas.openxmlformats.org/officeDocument/2006/relationships/tags" Target="../tags/tag330.xml"/><Relationship Id="rId21" Type="http://schemas.openxmlformats.org/officeDocument/2006/relationships/notesSlide" Target="../notesSlides/notesSlide9.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image" Target="../media/image13.jpeg"/><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image" Target="../media/image12.jpeg"/><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image" Target="../media/image11.jpeg"/><Relationship Id="rId10" Type="http://schemas.openxmlformats.org/officeDocument/2006/relationships/tags" Target="../tags/tag337.xml"/><Relationship Id="rId19" Type="http://schemas.openxmlformats.org/officeDocument/2006/relationships/tags" Target="../tags/tag346.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image" Target="../media/image26.png"/><Relationship Id="rId3" Type="http://schemas.openxmlformats.org/officeDocument/2006/relationships/tags" Target="../tags/tag348.xml"/><Relationship Id="rId21" Type="http://schemas.openxmlformats.org/officeDocument/2006/relationships/image" Target="../media/image21.jpeg"/><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image" Target="../media/image25.png"/><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oleObject" Target="../embeddings/oleObject32.bin"/><Relationship Id="rId29" Type="http://schemas.openxmlformats.org/officeDocument/2006/relationships/image" Target="../media/image29.png"/><Relationship Id="rId1" Type="http://schemas.openxmlformats.org/officeDocument/2006/relationships/vmlDrawing" Target="../drawings/vmlDrawing25.v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image" Target="../media/image24.png"/><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tags" Target="../tags/tag355.xml"/><Relationship Id="rId19" Type="http://schemas.openxmlformats.org/officeDocument/2006/relationships/slideLayout" Target="../slideLayouts/slideLayout2.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image" Target="../media/image22.png"/><Relationship Id="rId27"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8.v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oleObject" Target="../embeddings/oleObject10.bin"/><Relationship Id="rId4" Type="http://schemas.openxmlformats.org/officeDocument/2006/relationships/tags" Target="../tags/tag32.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18" Type="http://schemas.openxmlformats.org/officeDocument/2006/relationships/tags" Target="../tags/tag380.xml"/><Relationship Id="rId26" Type="http://schemas.openxmlformats.org/officeDocument/2006/relationships/tags" Target="../tags/tag388.xml"/><Relationship Id="rId3" Type="http://schemas.openxmlformats.org/officeDocument/2006/relationships/tags" Target="../tags/tag365.xml"/><Relationship Id="rId21" Type="http://schemas.openxmlformats.org/officeDocument/2006/relationships/tags" Target="../tags/tag383.xml"/><Relationship Id="rId34" Type="http://schemas.openxmlformats.org/officeDocument/2006/relationships/oleObject" Target="../embeddings/oleObject33.bin"/><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tags" Target="../tags/tag379.xml"/><Relationship Id="rId25" Type="http://schemas.openxmlformats.org/officeDocument/2006/relationships/tags" Target="../tags/tag387.xml"/><Relationship Id="rId33" Type="http://schemas.openxmlformats.org/officeDocument/2006/relationships/slideLayout" Target="../slideLayouts/slideLayout2.xml"/><Relationship Id="rId2" Type="http://schemas.openxmlformats.org/officeDocument/2006/relationships/tags" Target="../tags/tag364.xml"/><Relationship Id="rId16" Type="http://schemas.openxmlformats.org/officeDocument/2006/relationships/tags" Target="../tags/tag378.xml"/><Relationship Id="rId20" Type="http://schemas.openxmlformats.org/officeDocument/2006/relationships/tags" Target="../tags/tag382.xml"/><Relationship Id="rId29" Type="http://schemas.openxmlformats.org/officeDocument/2006/relationships/tags" Target="../tags/tag391.xml"/><Relationship Id="rId1" Type="http://schemas.openxmlformats.org/officeDocument/2006/relationships/vmlDrawing" Target="../drawings/vmlDrawing26.vml"/><Relationship Id="rId6" Type="http://schemas.openxmlformats.org/officeDocument/2006/relationships/tags" Target="../tags/tag368.xml"/><Relationship Id="rId11" Type="http://schemas.openxmlformats.org/officeDocument/2006/relationships/tags" Target="../tags/tag373.xml"/><Relationship Id="rId24" Type="http://schemas.openxmlformats.org/officeDocument/2006/relationships/tags" Target="../tags/tag386.xml"/><Relationship Id="rId32" Type="http://schemas.openxmlformats.org/officeDocument/2006/relationships/tags" Target="../tags/tag394.xml"/><Relationship Id="rId5" Type="http://schemas.openxmlformats.org/officeDocument/2006/relationships/tags" Target="../tags/tag367.xml"/><Relationship Id="rId15" Type="http://schemas.openxmlformats.org/officeDocument/2006/relationships/tags" Target="../tags/tag377.xml"/><Relationship Id="rId23" Type="http://schemas.openxmlformats.org/officeDocument/2006/relationships/tags" Target="../tags/tag385.xml"/><Relationship Id="rId28" Type="http://schemas.openxmlformats.org/officeDocument/2006/relationships/tags" Target="../tags/tag390.xml"/><Relationship Id="rId10" Type="http://schemas.openxmlformats.org/officeDocument/2006/relationships/tags" Target="../tags/tag372.xml"/><Relationship Id="rId19" Type="http://schemas.openxmlformats.org/officeDocument/2006/relationships/tags" Target="../tags/tag381.xml"/><Relationship Id="rId31" Type="http://schemas.openxmlformats.org/officeDocument/2006/relationships/tags" Target="../tags/tag393.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 Id="rId22" Type="http://schemas.openxmlformats.org/officeDocument/2006/relationships/tags" Target="../tags/tag384.xml"/><Relationship Id="rId27" Type="http://schemas.openxmlformats.org/officeDocument/2006/relationships/tags" Target="../tags/tag389.xml"/><Relationship Id="rId30" Type="http://schemas.openxmlformats.org/officeDocument/2006/relationships/tags" Target="../tags/tag392.xml"/><Relationship Id="rId35"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tags" Target="../tags/tag406.xml"/><Relationship Id="rId18" Type="http://schemas.openxmlformats.org/officeDocument/2006/relationships/tags" Target="../tags/tag411.xml"/><Relationship Id="rId26" Type="http://schemas.openxmlformats.org/officeDocument/2006/relationships/oleObject" Target="../embeddings/oleObject35.bin"/><Relationship Id="rId3" Type="http://schemas.openxmlformats.org/officeDocument/2006/relationships/tags" Target="../tags/tag396.xml"/><Relationship Id="rId21" Type="http://schemas.openxmlformats.org/officeDocument/2006/relationships/tags" Target="../tags/tag414.xml"/><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tags" Target="../tags/tag410.xml"/><Relationship Id="rId25" Type="http://schemas.openxmlformats.org/officeDocument/2006/relationships/slideLayout" Target="../slideLayouts/slideLayout2.xml"/><Relationship Id="rId2" Type="http://schemas.openxmlformats.org/officeDocument/2006/relationships/tags" Target="../tags/tag395.xml"/><Relationship Id="rId16" Type="http://schemas.openxmlformats.org/officeDocument/2006/relationships/tags" Target="../tags/tag409.xml"/><Relationship Id="rId20" Type="http://schemas.openxmlformats.org/officeDocument/2006/relationships/tags" Target="../tags/tag413.xml"/><Relationship Id="rId1" Type="http://schemas.openxmlformats.org/officeDocument/2006/relationships/vmlDrawing" Target="../drawings/vmlDrawing27.vml"/><Relationship Id="rId6" Type="http://schemas.openxmlformats.org/officeDocument/2006/relationships/tags" Target="../tags/tag399.xml"/><Relationship Id="rId11" Type="http://schemas.openxmlformats.org/officeDocument/2006/relationships/tags" Target="../tags/tag404.xml"/><Relationship Id="rId24" Type="http://schemas.openxmlformats.org/officeDocument/2006/relationships/tags" Target="../tags/tag417.xml"/><Relationship Id="rId5" Type="http://schemas.openxmlformats.org/officeDocument/2006/relationships/tags" Target="../tags/tag398.xml"/><Relationship Id="rId15" Type="http://schemas.openxmlformats.org/officeDocument/2006/relationships/tags" Target="../tags/tag408.xml"/><Relationship Id="rId23" Type="http://schemas.openxmlformats.org/officeDocument/2006/relationships/tags" Target="../tags/tag416.xml"/><Relationship Id="rId10" Type="http://schemas.openxmlformats.org/officeDocument/2006/relationships/tags" Target="../tags/tag403.xml"/><Relationship Id="rId19" Type="http://schemas.openxmlformats.org/officeDocument/2006/relationships/tags" Target="../tags/tag412.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 Id="rId22" Type="http://schemas.openxmlformats.org/officeDocument/2006/relationships/tags" Target="../tags/tag415.xml"/><Relationship Id="rId27"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29.xml"/><Relationship Id="rId18" Type="http://schemas.openxmlformats.org/officeDocument/2006/relationships/slideLayout" Target="../slideLayouts/slideLayout2.xml"/><Relationship Id="rId3" Type="http://schemas.openxmlformats.org/officeDocument/2006/relationships/tags" Target="../tags/tag419.xml"/><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tags" Target="../tags/tag433.xml"/><Relationship Id="rId2" Type="http://schemas.openxmlformats.org/officeDocument/2006/relationships/tags" Target="../tags/tag418.xml"/><Relationship Id="rId16" Type="http://schemas.openxmlformats.org/officeDocument/2006/relationships/tags" Target="../tags/tag432.xml"/><Relationship Id="rId20" Type="http://schemas.openxmlformats.org/officeDocument/2006/relationships/oleObject" Target="../embeddings/oleObject38.bin"/><Relationship Id="rId1" Type="http://schemas.openxmlformats.org/officeDocument/2006/relationships/vmlDrawing" Target="../drawings/vmlDrawing28.vml"/><Relationship Id="rId6" Type="http://schemas.openxmlformats.org/officeDocument/2006/relationships/tags" Target="../tags/tag422.xml"/><Relationship Id="rId11" Type="http://schemas.openxmlformats.org/officeDocument/2006/relationships/tags" Target="../tags/tag427.xml"/><Relationship Id="rId5" Type="http://schemas.openxmlformats.org/officeDocument/2006/relationships/tags" Target="../tags/tag421.xml"/><Relationship Id="rId15" Type="http://schemas.openxmlformats.org/officeDocument/2006/relationships/tags" Target="../tags/tag431.xml"/><Relationship Id="rId10" Type="http://schemas.openxmlformats.org/officeDocument/2006/relationships/tags" Target="../tags/tag426.xml"/><Relationship Id="rId19" Type="http://schemas.openxmlformats.org/officeDocument/2006/relationships/oleObject" Target="../embeddings/oleObject37.bin"/><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24.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tags" Target="../tags/tag446.xml"/><Relationship Id="rId18" Type="http://schemas.openxmlformats.org/officeDocument/2006/relationships/tags" Target="../tags/tag451.xml"/><Relationship Id="rId26" Type="http://schemas.openxmlformats.org/officeDocument/2006/relationships/tags" Target="../tags/tag459.xml"/><Relationship Id="rId3" Type="http://schemas.openxmlformats.org/officeDocument/2006/relationships/tags" Target="../tags/tag436.xml"/><Relationship Id="rId21" Type="http://schemas.openxmlformats.org/officeDocument/2006/relationships/tags" Target="../tags/tag454.xml"/><Relationship Id="rId34" Type="http://schemas.openxmlformats.org/officeDocument/2006/relationships/oleObject" Target="../embeddings/oleObject39.bin"/><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tags" Target="../tags/tag458.xml"/><Relationship Id="rId33" Type="http://schemas.openxmlformats.org/officeDocument/2006/relationships/slideLayout" Target="../slideLayouts/slideLayout2.xml"/><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tags" Target="../tags/tag453.xml"/><Relationship Id="rId29" Type="http://schemas.openxmlformats.org/officeDocument/2006/relationships/tags" Target="../tags/tag462.xml"/><Relationship Id="rId1" Type="http://schemas.openxmlformats.org/officeDocument/2006/relationships/vmlDrawing" Target="../drawings/vmlDrawing29.vml"/><Relationship Id="rId6" Type="http://schemas.openxmlformats.org/officeDocument/2006/relationships/tags" Target="../tags/tag439.xml"/><Relationship Id="rId11" Type="http://schemas.openxmlformats.org/officeDocument/2006/relationships/tags" Target="../tags/tag444.xml"/><Relationship Id="rId24" Type="http://schemas.openxmlformats.org/officeDocument/2006/relationships/tags" Target="../tags/tag457.xml"/><Relationship Id="rId32" Type="http://schemas.openxmlformats.org/officeDocument/2006/relationships/tags" Target="../tags/tag465.xml"/><Relationship Id="rId5" Type="http://schemas.openxmlformats.org/officeDocument/2006/relationships/tags" Target="../tags/tag438.xml"/><Relationship Id="rId15" Type="http://schemas.openxmlformats.org/officeDocument/2006/relationships/tags" Target="../tags/tag448.xml"/><Relationship Id="rId23" Type="http://schemas.openxmlformats.org/officeDocument/2006/relationships/tags" Target="../tags/tag456.xml"/><Relationship Id="rId28" Type="http://schemas.openxmlformats.org/officeDocument/2006/relationships/tags" Target="../tags/tag461.xml"/><Relationship Id="rId10" Type="http://schemas.openxmlformats.org/officeDocument/2006/relationships/tags" Target="../tags/tag443.xml"/><Relationship Id="rId19" Type="http://schemas.openxmlformats.org/officeDocument/2006/relationships/tags" Target="../tags/tag452.xml"/><Relationship Id="rId31" Type="http://schemas.openxmlformats.org/officeDocument/2006/relationships/tags" Target="../tags/tag464.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 Id="rId22" Type="http://schemas.openxmlformats.org/officeDocument/2006/relationships/tags" Target="../tags/tag455.xml"/><Relationship Id="rId27" Type="http://schemas.openxmlformats.org/officeDocument/2006/relationships/tags" Target="../tags/tag460.xml"/><Relationship Id="rId30" Type="http://schemas.openxmlformats.org/officeDocument/2006/relationships/tags" Target="../tags/tag463.xml"/><Relationship Id="rId35"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8" Type="http://schemas.openxmlformats.org/officeDocument/2006/relationships/tags" Target="../tags/tag472.xml"/><Relationship Id="rId13" Type="http://schemas.openxmlformats.org/officeDocument/2006/relationships/tags" Target="../tags/tag477.xml"/><Relationship Id="rId18" Type="http://schemas.openxmlformats.org/officeDocument/2006/relationships/tags" Target="../tags/tag482.xml"/><Relationship Id="rId3" Type="http://schemas.openxmlformats.org/officeDocument/2006/relationships/tags" Target="../tags/tag467.xml"/><Relationship Id="rId7" Type="http://schemas.openxmlformats.org/officeDocument/2006/relationships/tags" Target="../tags/tag471.xml"/><Relationship Id="rId12" Type="http://schemas.openxmlformats.org/officeDocument/2006/relationships/tags" Target="../tags/tag476.xml"/><Relationship Id="rId17" Type="http://schemas.openxmlformats.org/officeDocument/2006/relationships/tags" Target="../tags/tag481.xml"/><Relationship Id="rId2" Type="http://schemas.openxmlformats.org/officeDocument/2006/relationships/tags" Target="../tags/tag466.xml"/><Relationship Id="rId16" Type="http://schemas.openxmlformats.org/officeDocument/2006/relationships/tags" Target="../tags/tag480.xml"/><Relationship Id="rId20" Type="http://schemas.openxmlformats.org/officeDocument/2006/relationships/oleObject" Target="../embeddings/oleObject41.bin"/><Relationship Id="rId1" Type="http://schemas.openxmlformats.org/officeDocument/2006/relationships/vmlDrawing" Target="../drawings/vmlDrawing30.vml"/><Relationship Id="rId6" Type="http://schemas.openxmlformats.org/officeDocument/2006/relationships/tags" Target="../tags/tag470.xml"/><Relationship Id="rId11" Type="http://schemas.openxmlformats.org/officeDocument/2006/relationships/tags" Target="../tags/tag475.xml"/><Relationship Id="rId5" Type="http://schemas.openxmlformats.org/officeDocument/2006/relationships/tags" Target="../tags/tag469.xml"/><Relationship Id="rId15" Type="http://schemas.openxmlformats.org/officeDocument/2006/relationships/tags" Target="../tags/tag479.xml"/><Relationship Id="rId10" Type="http://schemas.openxmlformats.org/officeDocument/2006/relationships/tags" Target="../tags/tag474.xml"/><Relationship Id="rId19" Type="http://schemas.openxmlformats.org/officeDocument/2006/relationships/slideLayout" Target="../slideLayouts/slideLayout2.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tags" Target="../tags/tag478.xml"/></Relationships>
</file>

<file path=ppt/slides/_rels/slide26.xml.rels><?xml version="1.0" encoding="UTF-8" standalone="yes"?>
<Relationships xmlns="http://schemas.openxmlformats.org/package/2006/relationships"><Relationship Id="rId8" Type="http://schemas.openxmlformats.org/officeDocument/2006/relationships/tags" Target="../tags/tag489.xml"/><Relationship Id="rId13" Type="http://schemas.openxmlformats.org/officeDocument/2006/relationships/tags" Target="../tags/tag494.xml"/><Relationship Id="rId3" Type="http://schemas.openxmlformats.org/officeDocument/2006/relationships/tags" Target="../tags/tag484.xml"/><Relationship Id="rId7" Type="http://schemas.openxmlformats.org/officeDocument/2006/relationships/tags" Target="../tags/tag488.xml"/><Relationship Id="rId12" Type="http://schemas.openxmlformats.org/officeDocument/2006/relationships/tags" Target="../tags/tag493.xml"/><Relationship Id="rId17" Type="http://schemas.openxmlformats.org/officeDocument/2006/relationships/oleObject" Target="../embeddings/oleObject42.bin"/><Relationship Id="rId2" Type="http://schemas.openxmlformats.org/officeDocument/2006/relationships/tags" Target="../tags/tag483.xml"/><Relationship Id="rId16"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tags" Target="../tags/tag487.xml"/><Relationship Id="rId11" Type="http://schemas.openxmlformats.org/officeDocument/2006/relationships/tags" Target="../tags/tag492.xml"/><Relationship Id="rId5" Type="http://schemas.openxmlformats.org/officeDocument/2006/relationships/tags" Target="../tags/tag486.xml"/><Relationship Id="rId15" Type="http://schemas.openxmlformats.org/officeDocument/2006/relationships/tags" Target="../tags/tag496.xml"/><Relationship Id="rId10" Type="http://schemas.openxmlformats.org/officeDocument/2006/relationships/tags" Target="../tags/tag491.xml"/><Relationship Id="rId4" Type="http://schemas.openxmlformats.org/officeDocument/2006/relationships/tags" Target="../tags/tag485.xml"/><Relationship Id="rId9" Type="http://schemas.openxmlformats.org/officeDocument/2006/relationships/tags" Target="../tags/tag490.xml"/><Relationship Id="rId14" Type="http://schemas.openxmlformats.org/officeDocument/2006/relationships/tags" Target="../tags/tag495.xml"/></Relationships>
</file>

<file path=ppt/slides/_rels/slide27.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18" Type="http://schemas.openxmlformats.org/officeDocument/2006/relationships/hyperlink" Target="mailto:khalid.bomba@ata.gov.et" TargetMode="Externa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oleObject" Target="../embeddings/oleObject43.bin"/><Relationship Id="rId2" Type="http://schemas.openxmlformats.org/officeDocument/2006/relationships/tags" Target="../tags/tag497.xml"/><Relationship Id="rId16"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tags" Target="../tags/tag501.xml"/><Relationship Id="rId11" Type="http://schemas.openxmlformats.org/officeDocument/2006/relationships/tags" Target="../tags/tag506.xml"/><Relationship Id="rId5" Type="http://schemas.openxmlformats.org/officeDocument/2006/relationships/tags" Target="../tags/tag500.xml"/><Relationship Id="rId15" Type="http://schemas.openxmlformats.org/officeDocument/2006/relationships/tags" Target="../tags/tag510.xml"/><Relationship Id="rId10" Type="http://schemas.openxmlformats.org/officeDocument/2006/relationships/tags" Target="../tags/tag505.xml"/><Relationship Id="rId19" Type="http://schemas.openxmlformats.org/officeDocument/2006/relationships/hyperlink" Target="mailto:mirafe.marcos@ata.gov.et" TargetMode="Externa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1.xml"/><Relationship Id="rId1" Type="http://schemas.openxmlformats.org/officeDocument/2006/relationships/vmlDrawing" Target="../drawings/vmlDrawing33.vml"/><Relationship Id="rId5" Type="http://schemas.openxmlformats.org/officeDocument/2006/relationships/oleObject" Target="../embeddings/oleObject44.bin"/><Relationship Id="rId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2.xml"/><Relationship Id="rId1" Type="http://schemas.openxmlformats.org/officeDocument/2006/relationships/vmlDrawing" Target="../drawings/vmlDrawing34.vml"/><Relationship Id="rId5" Type="http://schemas.openxmlformats.org/officeDocument/2006/relationships/oleObject" Target="../embeddings/oleObject45.bin"/><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oleObject" Target="../embeddings/oleObject11.bin"/><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notesSlide" Target="../notesSlides/notesSlide3.xml"/><Relationship Id="rId1" Type="http://schemas.openxmlformats.org/officeDocument/2006/relationships/vmlDrawing" Target="../drawings/vmlDrawing9.v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13.jpe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image" Target="../media/image12.jpeg"/><Relationship Id="rId10" Type="http://schemas.openxmlformats.org/officeDocument/2006/relationships/tags" Target="../tags/tag44.xml"/><Relationship Id="rId19"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18" Type="http://schemas.openxmlformats.org/officeDocument/2006/relationships/tags" Target="../tags/tag529.xml"/><Relationship Id="rId3" Type="http://schemas.openxmlformats.org/officeDocument/2006/relationships/tags" Target="../tags/tag514.xml"/><Relationship Id="rId21" Type="http://schemas.openxmlformats.org/officeDocument/2006/relationships/slideLayout" Target="../slideLayouts/slideLayout5.xml"/><Relationship Id="rId7" Type="http://schemas.openxmlformats.org/officeDocument/2006/relationships/tags" Target="../tags/tag518.xml"/><Relationship Id="rId12" Type="http://schemas.openxmlformats.org/officeDocument/2006/relationships/tags" Target="../tags/tag523.xml"/><Relationship Id="rId17" Type="http://schemas.openxmlformats.org/officeDocument/2006/relationships/tags" Target="../tags/tag528.xml"/><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1" Type="http://schemas.openxmlformats.org/officeDocument/2006/relationships/vmlDrawing" Target="../drawings/vmlDrawing35.vml"/><Relationship Id="rId6" Type="http://schemas.openxmlformats.org/officeDocument/2006/relationships/tags" Target="../tags/tag517.xml"/><Relationship Id="rId11" Type="http://schemas.openxmlformats.org/officeDocument/2006/relationships/tags" Target="../tags/tag522.xml"/><Relationship Id="rId5" Type="http://schemas.openxmlformats.org/officeDocument/2006/relationships/tags" Target="../tags/tag516.xml"/><Relationship Id="rId15" Type="http://schemas.openxmlformats.org/officeDocument/2006/relationships/tags" Target="../tags/tag526.xml"/><Relationship Id="rId10" Type="http://schemas.openxmlformats.org/officeDocument/2006/relationships/tags" Target="../tags/tag521.xml"/><Relationship Id="rId19" Type="http://schemas.openxmlformats.org/officeDocument/2006/relationships/tags" Target="../tags/tag530.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oleObject" Target="../embeddings/oleObject46.bin"/></Relationships>
</file>

<file path=ppt/slides/_rels/slide31.xml.rels><?xml version="1.0" encoding="UTF-8" standalone="yes"?>
<Relationships xmlns="http://schemas.openxmlformats.org/package/2006/relationships"><Relationship Id="rId8" Type="http://schemas.openxmlformats.org/officeDocument/2006/relationships/tags" Target="../tags/tag538.xml"/><Relationship Id="rId13" Type="http://schemas.openxmlformats.org/officeDocument/2006/relationships/tags" Target="../tags/tag543.xml"/><Relationship Id="rId3" Type="http://schemas.openxmlformats.org/officeDocument/2006/relationships/tags" Target="../tags/tag533.xml"/><Relationship Id="rId7" Type="http://schemas.openxmlformats.org/officeDocument/2006/relationships/tags" Target="../tags/tag537.xml"/><Relationship Id="rId12" Type="http://schemas.openxmlformats.org/officeDocument/2006/relationships/tags" Target="../tags/tag542.xml"/><Relationship Id="rId2" Type="http://schemas.openxmlformats.org/officeDocument/2006/relationships/tags" Target="../tags/tag532.xml"/><Relationship Id="rId16" Type="http://schemas.openxmlformats.org/officeDocument/2006/relationships/oleObject" Target="../embeddings/oleObject47.bin"/><Relationship Id="rId1" Type="http://schemas.openxmlformats.org/officeDocument/2006/relationships/vmlDrawing" Target="../drawings/vmlDrawing36.vml"/><Relationship Id="rId6" Type="http://schemas.openxmlformats.org/officeDocument/2006/relationships/tags" Target="../tags/tag536.xml"/><Relationship Id="rId11" Type="http://schemas.openxmlformats.org/officeDocument/2006/relationships/tags" Target="../tags/tag541.xml"/><Relationship Id="rId5" Type="http://schemas.openxmlformats.org/officeDocument/2006/relationships/tags" Target="../tags/tag535.xml"/><Relationship Id="rId15" Type="http://schemas.openxmlformats.org/officeDocument/2006/relationships/slideLayout" Target="../slideLayouts/slideLayout7.xml"/><Relationship Id="rId10" Type="http://schemas.openxmlformats.org/officeDocument/2006/relationships/tags" Target="../tags/tag540.xml"/><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tags" Target="../tags/tag544.xml"/></Relationships>
</file>

<file path=ppt/slides/_rels/slide32.xml.rels><?xml version="1.0" encoding="UTF-8" standalone="yes"?>
<Relationships xmlns="http://schemas.openxmlformats.org/package/2006/relationships"><Relationship Id="rId8" Type="http://schemas.openxmlformats.org/officeDocument/2006/relationships/tags" Target="../tags/tag551.xml"/><Relationship Id="rId13" Type="http://schemas.openxmlformats.org/officeDocument/2006/relationships/oleObject" Target="../embeddings/oleObject48.bin"/><Relationship Id="rId3" Type="http://schemas.openxmlformats.org/officeDocument/2006/relationships/tags" Target="../tags/tag546.xml"/><Relationship Id="rId7" Type="http://schemas.openxmlformats.org/officeDocument/2006/relationships/tags" Target="../tags/tag550.xml"/><Relationship Id="rId12" Type="http://schemas.openxmlformats.org/officeDocument/2006/relationships/slideLayout" Target="../slideLayouts/slideLayout7.xml"/><Relationship Id="rId2" Type="http://schemas.openxmlformats.org/officeDocument/2006/relationships/tags" Target="../tags/tag545.xml"/><Relationship Id="rId1" Type="http://schemas.openxmlformats.org/officeDocument/2006/relationships/vmlDrawing" Target="../drawings/vmlDrawing37.vml"/><Relationship Id="rId6" Type="http://schemas.openxmlformats.org/officeDocument/2006/relationships/tags" Target="../tags/tag549.xml"/><Relationship Id="rId11" Type="http://schemas.openxmlformats.org/officeDocument/2006/relationships/tags" Target="../tags/tag554.xml"/><Relationship Id="rId5" Type="http://schemas.openxmlformats.org/officeDocument/2006/relationships/tags" Target="../tags/tag548.xml"/><Relationship Id="rId10" Type="http://schemas.openxmlformats.org/officeDocument/2006/relationships/tags" Target="../tags/tag553.xml"/><Relationship Id="rId4" Type="http://schemas.openxmlformats.org/officeDocument/2006/relationships/tags" Target="../tags/tag547.xml"/><Relationship Id="rId9" Type="http://schemas.openxmlformats.org/officeDocument/2006/relationships/tags" Target="../tags/tag552.xml"/></Relationships>
</file>

<file path=ppt/slides/_rels/slide33.xml.rels><?xml version="1.0" encoding="UTF-8" standalone="yes"?>
<Relationships xmlns="http://schemas.openxmlformats.org/package/2006/relationships"><Relationship Id="rId3" Type="http://schemas.openxmlformats.org/officeDocument/2006/relationships/tags" Target="../tags/tag556.xml"/><Relationship Id="rId7" Type="http://schemas.openxmlformats.org/officeDocument/2006/relationships/oleObject" Target="../embeddings/oleObject49.bin"/><Relationship Id="rId2" Type="http://schemas.openxmlformats.org/officeDocument/2006/relationships/tags" Target="../tags/tag555.xml"/><Relationship Id="rId1" Type="http://schemas.openxmlformats.org/officeDocument/2006/relationships/vmlDrawing" Target="../drawings/vmlDrawing38.vml"/><Relationship Id="rId6" Type="http://schemas.openxmlformats.org/officeDocument/2006/relationships/slideLayout" Target="../slideLayouts/slideLayout7.xml"/><Relationship Id="rId5" Type="http://schemas.openxmlformats.org/officeDocument/2006/relationships/tags" Target="../tags/tag558.xml"/><Relationship Id="rId4" Type="http://schemas.openxmlformats.org/officeDocument/2006/relationships/tags" Target="../tags/tag557.xml"/></Relationships>
</file>

<file path=ppt/slides/_rels/slide34.xml.rels><?xml version="1.0" encoding="UTF-8" standalone="yes"?>
<Relationships xmlns="http://schemas.openxmlformats.org/package/2006/relationships"><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tags" Target="../tags/tag559.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563.xml"/><Relationship Id="rId7" Type="http://schemas.openxmlformats.org/officeDocument/2006/relationships/oleObject" Target="../embeddings/oleObject50.bin"/><Relationship Id="rId2" Type="http://schemas.openxmlformats.org/officeDocument/2006/relationships/tags" Target="../tags/tag562.xml"/><Relationship Id="rId1" Type="http://schemas.openxmlformats.org/officeDocument/2006/relationships/vmlDrawing" Target="../drawings/vmlDrawing39.vml"/><Relationship Id="rId6" Type="http://schemas.openxmlformats.org/officeDocument/2006/relationships/slideLayout" Target="../slideLayouts/slideLayout7.xml"/><Relationship Id="rId5" Type="http://schemas.openxmlformats.org/officeDocument/2006/relationships/tags" Target="../tags/tag565.xml"/><Relationship Id="rId4" Type="http://schemas.openxmlformats.org/officeDocument/2006/relationships/tags" Target="../tags/tag564.xml"/></Relationships>
</file>

<file path=ppt/slides/_rels/slide36.xml.rels><?xml version="1.0" encoding="UTF-8" standalone="yes"?>
<Relationships xmlns="http://schemas.openxmlformats.org/package/2006/relationships"><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slideLayout" Target="../slideLayouts/slideLayout7.xml"/><Relationship Id="rId3" Type="http://schemas.openxmlformats.org/officeDocument/2006/relationships/tags" Target="../tags/tag570.xml"/><Relationship Id="rId7" Type="http://schemas.openxmlformats.org/officeDocument/2006/relationships/tags" Target="../tags/tag574.xml"/><Relationship Id="rId12" Type="http://schemas.openxmlformats.org/officeDocument/2006/relationships/tags" Target="../tags/tag579.xml"/><Relationship Id="rId2" Type="http://schemas.openxmlformats.org/officeDocument/2006/relationships/tags" Target="../tags/tag569.xml"/><Relationship Id="rId1" Type="http://schemas.openxmlformats.org/officeDocument/2006/relationships/vmlDrawing" Target="../drawings/vmlDrawing40.vml"/><Relationship Id="rId6" Type="http://schemas.openxmlformats.org/officeDocument/2006/relationships/tags" Target="../tags/tag573.xml"/><Relationship Id="rId11" Type="http://schemas.openxmlformats.org/officeDocument/2006/relationships/tags" Target="../tags/tag578.xml"/><Relationship Id="rId5" Type="http://schemas.openxmlformats.org/officeDocument/2006/relationships/tags" Target="../tags/tag572.xml"/><Relationship Id="rId10" Type="http://schemas.openxmlformats.org/officeDocument/2006/relationships/tags" Target="../tags/tag577.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tags" Target="../tags/tag54.xml"/><Relationship Id="rId21" Type="http://schemas.openxmlformats.org/officeDocument/2006/relationships/notesSlide" Target="../notesSlides/notesSlide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image" Target="../media/image13.jpeg"/><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image" Target="../media/image12.jpeg"/><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image" Target="../media/image11.jpeg"/><Relationship Id="rId10" Type="http://schemas.openxmlformats.org/officeDocument/2006/relationships/tags" Target="../tags/tag61.xml"/><Relationship Id="rId19" Type="http://schemas.openxmlformats.org/officeDocument/2006/relationships/tags" Target="../tags/tag70.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9" Type="http://schemas.openxmlformats.org/officeDocument/2006/relationships/tags" Target="../tags/tag108.xml"/><Relationship Id="rId3" Type="http://schemas.openxmlformats.org/officeDocument/2006/relationships/tags" Target="../tags/tag72.xml"/><Relationship Id="rId21" Type="http://schemas.openxmlformats.org/officeDocument/2006/relationships/tags" Target="../tags/tag90.xml"/><Relationship Id="rId34" Type="http://schemas.openxmlformats.org/officeDocument/2006/relationships/tags" Target="../tags/tag103.xml"/><Relationship Id="rId42" Type="http://schemas.openxmlformats.org/officeDocument/2006/relationships/tags" Target="../tags/tag111.xml"/><Relationship Id="rId47" Type="http://schemas.openxmlformats.org/officeDocument/2006/relationships/tags" Target="../tags/tag116.xml"/><Relationship Id="rId50" Type="http://schemas.openxmlformats.org/officeDocument/2006/relationships/tags" Target="../tags/tag119.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tags" Target="../tags/tag102.xml"/><Relationship Id="rId38" Type="http://schemas.openxmlformats.org/officeDocument/2006/relationships/tags" Target="../tags/tag107.xml"/><Relationship Id="rId46" Type="http://schemas.openxmlformats.org/officeDocument/2006/relationships/tags" Target="../tags/tag115.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29" Type="http://schemas.openxmlformats.org/officeDocument/2006/relationships/tags" Target="../tags/tag98.xml"/><Relationship Id="rId41" Type="http://schemas.openxmlformats.org/officeDocument/2006/relationships/tags" Target="../tags/tag110.xml"/><Relationship Id="rId54" Type="http://schemas.openxmlformats.org/officeDocument/2006/relationships/oleObject" Target="../embeddings/oleObject15.bin"/><Relationship Id="rId1" Type="http://schemas.openxmlformats.org/officeDocument/2006/relationships/vmlDrawing" Target="../drawings/vmlDrawing11.v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32" Type="http://schemas.openxmlformats.org/officeDocument/2006/relationships/tags" Target="../tags/tag101.xml"/><Relationship Id="rId37" Type="http://schemas.openxmlformats.org/officeDocument/2006/relationships/tags" Target="../tags/tag106.xml"/><Relationship Id="rId40" Type="http://schemas.openxmlformats.org/officeDocument/2006/relationships/tags" Target="../tags/tag109.xml"/><Relationship Id="rId45" Type="http://schemas.openxmlformats.org/officeDocument/2006/relationships/tags" Target="../tags/tag114.xml"/><Relationship Id="rId53" Type="http://schemas.openxmlformats.org/officeDocument/2006/relationships/oleObject" Target="../embeddings/oleObject14.bin"/><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36" Type="http://schemas.openxmlformats.org/officeDocument/2006/relationships/tags" Target="../tags/tag105.xml"/><Relationship Id="rId49" Type="http://schemas.openxmlformats.org/officeDocument/2006/relationships/tags" Target="../tags/tag118.xml"/><Relationship Id="rId10" Type="http://schemas.openxmlformats.org/officeDocument/2006/relationships/tags" Target="../tags/tag79.xml"/><Relationship Id="rId19" Type="http://schemas.openxmlformats.org/officeDocument/2006/relationships/tags" Target="../tags/tag88.xml"/><Relationship Id="rId31" Type="http://schemas.openxmlformats.org/officeDocument/2006/relationships/tags" Target="../tags/tag100.xml"/><Relationship Id="rId44" Type="http://schemas.openxmlformats.org/officeDocument/2006/relationships/tags" Target="../tags/tag113.xml"/><Relationship Id="rId52" Type="http://schemas.openxmlformats.org/officeDocument/2006/relationships/oleObject" Target="../embeddings/oleObject13.bin"/><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tags" Target="../tags/tag104.xml"/><Relationship Id="rId43" Type="http://schemas.openxmlformats.org/officeDocument/2006/relationships/tags" Target="../tags/tag112.xml"/><Relationship Id="rId48" Type="http://schemas.openxmlformats.org/officeDocument/2006/relationships/tags" Target="../tags/tag117.xml"/><Relationship Id="rId8" Type="http://schemas.openxmlformats.org/officeDocument/2006/relationships/tags" Target="../tags/tag77.xml"/><Relationship Id="rId5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2.vml"/><Relationship Id="rId6" Type="http://schemas.openxmlformats.org/officeDocument/2006/relationships/tags" Target="../tags/tag124.xml"/><Relationship Id="rId11" Type="http://schemas.openxmlformats.org/officeDocument/2006/relationships/oleObject" Target="../embeddings/oleObject16.bin"/><Relationship Id="rId5" Type="http://schemas.openxmlformats.org/officeDocument/2006/relationships/tags" Target="../tags/tag123.xml"/><Relationship Id="rId10"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s>
</file>

<file path=ppt/slides/_rels/slide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 Type="http://schemas.openxmlformats.org/officeDocument/2006/relationships/tags" Target="../tags/tag129.xml"/><Relationship Id="rId21" Type="http://schemas.openxmlformats.org/officeDocument/2006/relationships/tags" Target="../tags/tag147.xml"/><Relationship Id="rId34" Type="http://schemas.openxmlformats.org/officeDocument/2006/relationships/slideLayout" Target="../slideLayouts/slideLayout2.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33" Type="http://schemas.openxmlformats.org/officeDocument/2006/relationships/tags" Target="../tags/tag159.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tags" Target="../tags/tag155.xml"/><Relationship Id="rId1" Type="http://schemas.openxmlformats.org/officeDocument/2006/relationships/vmlDrawing" Target="../drawings/vmlDrawing13.v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tags" Target="../tags/tag150.xml"/><Relationship Id="rId32" Type="http://schemas.openxmlformats.org/officeDocument/2006/relationships/tags" Target="../tags/tag158.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36" Type="http://schemas.openxmlformats.org/officeDocument/2006/relationships/oleObject" Target="../embeddings/oleObject18.bin"/><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tags" Target="../tags/tag157.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tags" Target="../tags/tag156.xml"/><Relationship Id="rId35"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61.xml"/><Relationship Id="rId7"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vmlDrawing" Target="../drawings/vmlDrawing14.v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oleObject" Target="../embeddings/oleObject20.bin"/><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vmlDrawing" Target="../drawings/vmlDrawing15.v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hidden="1"/>
          <p:cNvGraphicFramePr>
            <a:graphicFrameLocks/>
          </p:cNvGraphicFramePr>
          <p:nvPr/>
        </p:nvGraphicFramePr>
        <p:xfrm>
          <a:off x="0" y="0"/>
          <a:ext cx="158750" cy="158750"/>
        </p:xfrm>
        <a:graphic>
          <a:graphicData uri="http://schemas.openxmlformats.org/presentationml/2006/ole">
            <p:oleObj spid="_x0000_s9218" name="think-cell Slide" r:id="rId6" imgW="360" imgH="360" progId="">
              <p:embed/>
            </p:oleObj>
          </a:graphicData>
        </a:graphic>
      </p:graphicFrame>
      <p:sp>
        <p:nvSpPr>
          <p:cNvPr id="9219" name="Title 64"/>
          <p:cNvSpPr>
            <a:spLocks noGrp="1"/>
          </p:cNvSpPr>
          <p:nvPr>
            <p:ph type="ctrTitle"/>
            <p:custDataLst>
              <p:tags r:id="rId2"/>
            </p:custDataLst>
          </p:nvPr>
        </p:nvSpPr>
        <p:spPr>
          <a:xfrm>
            <a:off x="2798763" y="3111500"/>
            <a:ext cx="5518150" cy="914400"/>
          </a:xfrm>
        </p:spPr>
        <p:txBody>
          <a:bodyPr/>
          <a:lstStyle/>
          <a:p>
            <a:pPr eaLnBrk="1" hangingPunct="1"/>
            <a:r>
              <a:rPr lang="en-US" smtClean="0"/>
              <a:t>The Business Case for Investing in the Hulling and Export of Sesame Seeds in Ethiopia</a:t>
            </a:r>
          </a:p>
        </p:txBody>
      </p:sp>
      <p:sp>
        <p:nvSpPr>
          <p:cNvPr id="9220" name="Subtitle 65"/>
          <p:cNvSpPr>
            <a:spLocks noGrp="1"/>
          </p:cNvSpPr>
          <p:nvPr>
            <p:ph type="subTitle" idx="1"/>
            <p:custDataLst>
              <p:tags r:id="rId3"/>
            </p:custDataLst>
          </p:nvPr>
        </p:nvSpPr>
        <p:spPr>
          <a:xfrm>
            <a:off x="2798763" y="4410075"/>
            <a:ext cx="5518150" cy="365125"/>
          </a:xfrm>
        </p:spPr>
        <p:txBody>
          <a:bodyPr/>
          <a:lstStyle/>
          <a:p>
            <a:pPr eaLnBrk="1" hangingPunct="1"/>
            <a:r>
              <a:rPr lang="en-US" smtClean="0"/>
              <a:t>Investor Presentation</a:t>
            </a:r>
          </a:p>
          <a:p>
            <a:pPr eaLnBrk="1" hangingPunct="1"/>
            <a:r>
              <a:rPr lang="en-US" smtClean="0"/>
              <a:t>May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9" hidden="1"/>
          <p:cNvGraphicFramePr>
            <a:graphicFrameLocks noChangeAspect="1"/>
          </p:cNvGraphicFramePr>
          <p:nvPr/>
        </p:nvGraphicFramePr>
        <p:xfrm>
          <a:off x="0" y="0"/>
          <a:ext cx="158750" cy="158750"/>
        </p:xfrm>
        <a:graphic>
          <a:graphicData uri="http://schemas.openxmlformats.org/presentationml/2006/ole">
            <p:oleObj spid="_x0000_s18434" name="think-cell Slide" r:id="rId22" imgW="360" imgH="360" progId="">
              <p:embed/>
            </p:oleObj>
          </a:graphicData>
        </a:graphic>
      </p:graphicFrame>
      <p:sp>
        <p:nvSpPr>
          <p:cNvPr id="149" name="Rectangle 148"/>
          <p:cNvSpPr>
            <a:spLocks noChangeArrowheads="1"/>
          </p:cNvSpPr>
          <p:nvPr>
            <p:custDataLst>
              <p:tags r:id="rId2"/>
            </p:custDataLst>
          </p:nvPr>
        </p:nvSpPr>
        <p:spPr bwMode="auto">
          <a:xfrm>
            <a:off x="315913" y="2995613"/>
            <a:ext cx="1646237" cy="530225"/>
          </a:xfrm>
          <a:prstGeom prst="rect">
            <a:avLst/>
          </a:prstGeom>
          <a:solidFill>
            <a:schemeClr val="accent2"/>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latin typeface="+mn-lt"/>
                <a:ea typeface="+mn-ea"/>
              </a:rPr>
              <a:t>Competitive Advantages</a:t>
            </a:r>
          </a:p>
        </p:txBody>
      </p:sp>
      <p:pic>
        <p:nvPicPr>
          <p:cNvPr id="2" name="Picture 4" descr="http://downloads.clipart.com/19179653.jpg?t=1333441593&amp;h=01ff5bc8ffdc63519921ae75e030b7b4&amp;u=design.admin"/>
          <p:cNvPicPr>
            <a:picLocks noChangeAspect="1" noChangeArrowheads="1"/>
          </p:cNvPicPr>
          <p:nvPr>
            <p:custDataLst>
              <p:tags r:id="rId3"/>
            </p:custDataLst>
          </p:nvPr>
        </p:nvPicPr>
        <p:blipFill>
          <a:blip r:embed="rId23" cstate="print">
            <a:duotone>
              <a:schemeClr val="accent2">
                <a:shade val="45000"/>
                <a:satMod val="135000"/>
              </a:schemeClr>
              <a:prstClr val="white"/>
            </a:duotone>
          </a:blip>
          <a:stretch>
            <a:fillRect/>
          </a:stretch>
        </p:blipFill>
        <p:spPr bwMode="auto">
          <a:xfrm>
            <a:off x="316280" y="3503221"/>
            <a:ext cx="1645920" cy="1138844"/>
          </a:xfrm>
          <a:prstGeom prst="rect">
            <a:avLst/>
          </a:prstGeom>
          <a:noFill/>
          <a:ln>
            <a:noFill/>
          </a:ln>
        </p:spPr>
      </p:pic>
      <p:sp>
        <p:nvSpPr>
          <p:cNvPr id="150" name="Rectangle 149"/>
          <p:cNvSpPr>
            <a:spLocks noChangeArrowheads="1"/>
          </p:cNvSpPr>
          <p:nvPr>
            <p:custDataLst>
              <p:tags r:id="rId4"/>
            </p:custDataLst>
          </p:nvPr>
        </p:nvSpPr>
        <p:spPr bwMode="auto">
          <a:xfrm>
            <a:off x="315913" y="4868863"/>
            <a:ext cx="1646237" cy="530225"/>
          </a:xfrm>
          <a:prstGeom prst="rect">
            <a:avLst/>
          </a:prstGeom>
          <a:solidFill>
            <a:srgbClr val="EA0000"/>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Investment Highlights</a:t>
            </a:r>
          </a:p>
        </p:txBody>
      </p:sp>
      <p:pic>
        <p:nvPicPr>
          <p:cNvPr id="7176" name="Picture 8" descr="http://images.clipart.com/thb/thb8/PH/cs5359_20041206e/cs5359_20041206e/19825697.thb.jpg?5359_050111_59299"/>
          <p:cNvPicPr>
            <a:picLocks noChangeAspect="1" noChangeArrowheads="1"/>
          </p:cNvPicPr>
          <p:nvPr>
            <p:custDataLst>
              <p:tags r:id="rId5"/>
            </p:custDataLst>
          </p:nvPr>
        </p:nvPicPr>
        <p:blipFill>
          <a:blip r:embed="rId24" cstate="print">
            <a:clrChange>
              <a:clrFrom>
                <a:srgbClr val="3B2301"/>
              </a:clrFrom>
              <a:clrTo>
                <a:srgbClr val="3B2301">
                  <a:alpha val="0"/>
                </a:srgbClr>
              </a:clrTo>
            </a:clrChange>
            <a:duotone>
              <a:schemeClr val="accent1">
                <a:shade val="45000"/>
                <a:satMod val="135000"/>
              </a:schemeClr>
              <a:prstClr val="white"/>
            </a:duotone>
          </a:blip>
          <a:srcRect/>
          <a:stretch>
            <a:fillRect/>
          </a:stretch>
        </p:blipFill>
        <p:spPr bwMode="auto">
          <a:xfrm>
            <a:off x="315560" y="5393988"/>
            <a:ext cx="1645200" cy="1120094"/>
          </a:xfrm>
          <a:prstGeom prst="rect">
            <a:avLst/>
          </a:prstGeom>
          <a:noFill/>
          <a:ln w="6350">
            <a:noFill/>
          </a:ln>
          <a:effectLst>
            <a:outerShdw blurRad="50800" dist="38100" dir="2700000" algn="tl" rotWithShape="0">
              <a:prstClr val="black">
                <a:alpha val="40000"/>
              </a:prstClr>
            </a:outerShdw>
          </a:effectLst>
        </p:spPr>
      </p:pic>
      <p:sp>
        <p:nvSpPr>
          <p:cNvPr id="134" name="Rectangle 133"/>
          <p:cNvSpPr>
            <a:spLocks noChangeArrowheads="1"/>
          </p:cNvSpPr>
          <p:nvPr>
            <p:custDataLst>
              <p:tags r:id="rId6"/>
            </p:custDataLst>
          </p:nvPr>
        </p:nvSpPr>
        <p:spPr bwMode="auto">
          <a:xfrm>
            <a:off x="315913" y="1123950"/>
            <a:ext cx="1646237" cy="530225"/>
          </a:xfrm>
          <a:prstGeom prst="rect">
            <a:avLst/>
          </a:prstGeom>
          <a:solidFill>
            <a:srgbClr val="669933"/>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Market Opportunity</a:t>
            </a:r>
          </a:p>
        </p:txBody>
      </p:sp>
      <p:sp>
        <p:nvSpPr>
          <p:cNvPr id="6" name="Title 1"/>
          <p:cNvSpPr>
            <a:spLocks noGrp="1"/>
          </p:cNvSpPr>
          <p:nvPr>
            <p:ph type="title"/>
            <p:custDataLst>
              <p:tags r:id="rId7"/>
            </p:custDataLst>
          </p:nvPr>
        </p:nvSpPr>
        <p:spPr/>
        <p:txBody>
          <a:bodyPr rtlCol="0">
            <a:noAutofit/>
          </a:bodyPr>
          <a:lstStyle/>
          <a:p>
            <a:pPr eaLnBrk="1" fontAlgn="auto" hangingPunct="1">
              <a:spcAft>
                <a:spcPts val="0"/>
              </a:spcAft>
              <a:defRPr/>
            </a:pPr>
            <a:r>
              <a:rPr lang="en-US" sz="1600" b="0" i="1" dirty="0" smtClean="0">
                <a:ea typeface="+mj-ea"/>
              </a:rPr>
              <a:t>Hulling and Export of Sesame Seeds </a:t>
            </a:r>
            <a:r>
              <a:rPr lang="en-US" sz="1800" b="0" i="1" dirty="0" smtClean="0">
                <a:solidFill>
                  <a:schemeClr val="accent3"/>
                </a:solidFill>
                <a:ea typeface="+mj-ea"/>
              </a:rPr>
              <a:t/>
            </a:r>
            <a:br>
              <a:rPr lang="en-US" sz="1800" b="0" i="1" dirty="0" smtClean="0">
                <a:solidFill>
                  <a:schemeClr val="accent3"/>
                </a:solidFill>
                <a:ea typeface="+mj-ea"/>
              </a:rPr>
            </a:br>
            <a:r>
              <a:rPr lang="en-US" sz="1800" dirty="0" smtClean="0">
                <a:ea typeface="+mj-ea"/>
              </a:rPr>
              <a:t>Competitive Advantages</a:t>
            </a:r>
            <a:endParaRPr lang="en-US" sz="1800" dirty="0">
              <a:ea typeface="+mj-ea"/>
            </a:endParaRPr>
          </a:p>
        </p:txBody>
      </p:sp>
      <p:sp>
        <p:nvSpPr>
          <p:cNvPr id="140" name="Oval 139"/>
          <p:cNvSpPr/>
          <p:nvPr>
            <p:custDataLst>
              <p:tags r:id="rId8"/>
            </p:custDataLst>
          </p:nvPr>
        </p:nvSpPr>
        <p:spPr>
          <a:xfrm>
            <a:off x="146050" y="996950"/>
            <a:ext cx="411163" cy="41116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1</a:t>
            </a:r>
          </a:p>
        </p:txBody>
      </p:sp>
      <p:pic>
        <p:nvPicPr>
          <p:cNvPr id="7172" name="Picture 4" descr="http://images.clipart.com/thb/thb8/PH/ge2784_20030217/ge_business/7621388.thb.jpg?bss00142"/>
          <p:cNvPicPr>
            <a:picLocks noChangeAspect="1" noChangeArrowheads="1"/>
          </p:cNvPicPr>
          <p:nvPr>
            <p:custDataLst>
              <p:tags r:id="rId9"/>
            </p:custDataLst>
          </p:nvPr>
        </p:nvPicPr>
        <p:blipFill>
          <a:blip r:embed="rId25" cstate="print">
            <a:duotone>
              <a:schemeClr val="accent4">
                <a:shade val="45000"/>
                <a:satMod val="135000"/>
              </a:schemeClr>
              <a:prstClr val="white"/>
            </a:duotone>
          </a:blip>
          <a:srcRect/>
          <a:stretch>
            <a:fillRect/>
          </a:stretch>
        </p:blipFill>
        <p:spPr bwMode="auto">
          <a:xfrm>
            <a:off x="315560" y="1648178"/>
            <a:ext cx="1645200" cy="1121057"/>
          </a:xfrm>
          <a:prstGeom prst="rect">
            <a:avLst/>
          </a:prstGeom>
          <a:noFill/>
          <a:ln w="6350">
            <a:noFill/>
          </a:ln>
          <a:effectLst>
            <a:outerShdw blurRad="50800" dist="38100" dir="2700000" algn="tl" rotWithShape="0">
              <a:prstClr val="black">
                <a:alpha val="40000"/>
              </a:prstClr>
            </a:outerShdw>
          </a:effectLst>
        </p:spPr>
      </p:pic>
      <p:sp>
        <p:nvSpPr>
          <p:cNvPr id="142" name="Oval 141"/>
          <p:cNvSpPr/>
          <p:nvPr>
            <p:custDataLst>
              <p:tags r:id="rId10"/>
            </p:custDataLst>
          </p:nvPr>
        </p:nvSpPr>
        <p:spPr>
          <a:xfrm>
            <a:off x="146050" y="2870200"/>
            <a:ext cx="411163" cy="411163"/>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tx1"/>
                </a:solidFill>
                <a:cs typeface="Arial" pitchFamily="34" charset="0"/>
              </a:rPr>
              <a:t>2</a:t>
            </a:r>
          </a:p>
        </p:txBody>
      </p:sp>
      <p:sp>
        <p:nvSpPr>
          <p:cNvPr id="144" name="Oval 143"/>
          <p:cNvSpPr/>
          <p:nvPr>
            <p:custDataLst>
              <p:tags r:id="rId11"/>
            </p:custDataLst>
          </p:nvPr>
        </p:nvSpPr>
        <p:spPr>
          <a:xfrm>
            <a:off x="146050" y="4741863"/>
            <a:ext cx="411163" cy="411162"/>
          </a:xfrm>
          <a:prstGeom prst="ellipse">
            <a:avLst/>
          </a:prstGeom>
          <a:solidFill>
            <a:srgbClr val="EA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3</a:t>
            </a:r>
          </a:p>
        </p:txBody>
      </p:sp>
      <p:sp>
        <p:nvSpPr>
          <p:cNvPr id="135" name="Rectangle 134"/>
          <p:cNvSpPr>
            <a:spLocks noChangeArrowheads="1"/>
          </p:cNvSpPr>
          <p:nvPr>
            <p:custDataLst>
              <p:tags r:id="rId12"/>
            </p:custDataLst>
          </p:nvPr>
        </p:nvSpPr>
        <p:spPr bwMode="auto">
          <a:xfrm>
            <a:off x="2387600" y="1123950"/>
            <a:ext cx="6453188" cy="1644650"/>
          </a:xfrm>
          <a:prstGeom prst="rect">
            <a:avLst/>
          </a:prstGeom>
          <a:solidFill>
            <a:srgbClr val="D9ECC5"/>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hangingPunct="0">
              <a:spcBef>
                <a:spcPts val="600"/>
              </a:spcBef>
              <a:buSzPct val="65000"/>
              <a:buFont typeface="Wingdings" pitchFamily="2" charset="2"/>
              <a:buChar char="l"/>
              <a:defRPr/>
            </a:pPr>
            <a:r>
              <a:rPr lang="en-US" sz="1400">
                <a:ea typeface="ＭＳ Ｐゴシック" pitchFamily="34" charset="-128"/>
              </a:rPr>
              <a:t>Ethiopia is the world</a:t>
            </a:r>
            <a:r>
              <a:rPr lang="en-US" altLang="en-US" sz="1400">
                <a:ea typeface="ＭＳ Ｐゴシック" pitchFamily="34" charset="-128"/>
              </a:rPr>
              <a:t>’</a:t>
            </a:r>
            <a:r>
              <a:rPr lang="en-US" sz="1400">
                <a:ea typeface="ＭＳ Ｐゴシック" pitchFamily="34" charset="-128"/>
              </a:rPr>
              <a:t>s 3</a:t>
            </a:r>
            <a:r>
              <a:rPr lang="en-US" sz="1400" baseline="30000">
                <a:ea typeface="ＭＳ Ｐゴシック" pitchFamily="34" charset="-128"/>
              </a:rPr>
              <a:t>rd</a:t>
            </a:r>
            <a:r>
              <a:rPr lang="en-US" sz="1400">
                <a:ea typeface="ＭＳ Ｐゴシック" pitchFamily="34" charset="-128"/>
              </a:rPr>
              <a:t> largest sesame exporter, sourcing 14% of the global market for raw seeds. These seeds are then processed abroad</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Sesame is one of Ethiopia</a:t>
            </a:r>
            <a:r>
              <a:rPr lang="en-US" altLang="en-US" sz="1400">
                <a:ea typeface="ＭＳ Ｐゴシック" pitchFamily="34" charset="-128"/>
              </a:rPr>
              <a:t>’</a:t>
            </a:r>
            <a:r>
              <a:rPr lang="en-US" sz="1400">
                <a:ea typeface="ＭＳ Ｐゴシック" pitchFamily="34" charset="-128"/>
              </a:rPr>
              <a:t>s highest value crops, earning $1,330 / MT raw. Hulling sesame domestically would add revenue of $180-200 / MT</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Current domestic processing capacity is limited, presenting a significant opportunity to establish a high quality value addition hulling facility </a:t>
            </a:r>
          </a:p>
        </p:txBody>
      </p:sp>
      <p:sp>
        <p:nvSpPr>
          <p:cNvPr id="138" name="Rectangle 137"/>
          <p:cNvSpPr>
            <a:spLocks noChangeArrowheads="1"/>
          </p:cNvSpPr>
          <p:nvPr>
            <p:custDataLst>
              <p:tags r:id="rId13"/>
            </p:custDataLst>
          </p:nvPr>
        </p:nvSpPr>
        <p:spPr bwMode="auto">
          <a:xfrm>
            <a:off x="2387600" y="2997200"/>
            <a:ext cx="6453188" cy="1646238"/>
          </a:xfrm>
          <a:prstGeom prst="rect">
            <a:avLst/>
          </a:prstGeom>
          <a:solidFill>
            <a:srgbClr val="FFF2D3"/>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Ethiopia is one of the fastest growing economies in Africa</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Political stability and ongoing government infrastructure investments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Large domestic market, and good access to regional and international export markets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Investors benefit from good agro-climatic conditions and generous investment incentives</a:t>
            </a:r>
          </a:p>
        </p:txBody>
      </p:sp>
      <p:sp>
        <p:nvSpPr>
          <p:cNvPr id="139" name="Rectangle 138"/>
          <p:cNvSpPr>
            <a:spLocks noChangeArrowheads="1"/>
          </p:cNvSpPr>
          <p:nvPr>
            <p:custDataLst>
              <p:tags r:id="rId14"/>
            </p:custDataLst>
          </p:nvPr>
        </p:nvSpPr>
        <p:spPr bwMode="auto">
          <a:xfrm>
            <a:off x="2387600" y="4868863"/>
            <a:ext cx="6453188" cy="1644650"/>
          </a:xfrm>
          <a:prstGeom prst="rect">
            <a:avLst/>
          </a:prstGeom>
          <a:solidFill>
            <a:srgbClr val="FFD1D1"/>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High quality hulled sesame sold to international purchasers can result in revenue of $21.8M USD by 2018</a:t>
            </a:r>
          </a:p>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Opportunity to invest $7.0M into the hulling of sesame seeds, resulting in forecasted project IRR of 40%</a:t>
            </a:r>
            <a:r>
              <a:rPr lang="en-US" sz="1400" kern="0" baseline="30000" dirty="0">
                <a:latin typeface="+mn-lt"/>
                <a:ea typeface="+mn-ea"/>
              </a:rPr>
              <a:t>1</a:t>
            </a:r>
            <a:r>
              <a:rPr lang="en-US" sz="1400" kern="0" dirty="0">
                <a:latin typeface="+mn-lt"/>
                <a:ea typeface="+mn-ea"/>
              </a:rPr>
              <a:t>, with net income of $2.1M by 2018</a:t>
            </a:r>
          </a:p>
        </p:txBody>
      </p:sp>
      <p:cxnSp>
        <p:nvCxnSpPr>
          <p:cNvPr id="147" name="Straight Connector 146"/>
          <p:cNvCxnSpPr/>
          <p:nvPr>
            <p:custDataLst>
              <p:tags r:id="rId15"/>
            </p:custDataLst>
          </p:nvPr>
        </p:nvCxnSpPr>
        <p:spPr>
          <a:xfrm>
            <a:off x="1963738" y="381793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6"/>
            </p:custDataLst>
          </p:nvPr>
        </p:nvCxnSpPr>
        <p:spPr>
          <a:xfrm>
            <a:off x="1963738" y="569118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7"/>
            </p:custDataLst>
          </p:nvPr>
        </p:nvCxnSpPr>
        <p:spPr>
          <a:xfrm>
            <a:off x="1963738" y="1946275"/>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custDataLst>
              <p:tags r:id="rId18"/>
            </p:custDataLst>
          </p:nvPr>
        </p:nvSpPr>
        <p:spPr>
          <a:xfrm>
            <a:off x="96838" y="4730750"/>
            <a:ext cx="8859837" cy="1828800"/>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 name="Rectangle 20"/>
          <p:cNvSpPr/>
          <p:nvPr>
            <p:custDataLst>
              <p:tags r:id="rId19"/>
            </p:custDataLst>
          </p:nvPr>
        </p:nvSpPr>
        <p:spPr>
          <a:xfrm>
            <a:off x="127000" y="989013"/>
            <a:ext cx="8858250" cy="1828800"/>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9" hidden="1"/>
          <p:cNvGraphicFramePr>
            <a:graphicFrameLocks noChangeAspect="1"/>
          </p:cNvGraphicFramePr>
          <p:nvPr/>
        </p:nvGraphicFramePr>
        <p:xfrm>
          <a:off x="0" y="0"/>
          <a:ext cx="158750" cy="158750"/>
        </p:xfrm>
        <a:graphic>
          <a:graphicData uri="http://schemas.openxmlformats.org/presentationml/2006/ole">
            <p:oleObj spid="_x0000_s19458" name="think-cell Slide" r:id="rId20" imgW="360" imgH="360" progId="">
              <p:embed/>
            </p:oleObj>
          </a:graphicData>
        </a:graphic>
      </p:graphicFrame>
      <p:sp>
        <p:nvSpPr>
          <p:cNvPr id="58" name="Rectangle 57"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19460" name="TextBox 34"/>
          <p:cNvSpPr txBox="1">
            <a:spLocks noChangeArrowheads="1"/>
          </p:cNvSpPr>
          <p:nvPr>
            <p:custDataLst>
              <p:tags r:id="rId3"/>
            </p:custDataLst>
          </p:nvPr>
        </p:nvSpPr>
        <p:spPr bwMode="gray">
          <a:xfrm>
            <a:off x="0" y="6350000"/>
            <a:ext cx="8712200" cy="400050"/>
          </a:xfrm>
          <a:prstGeom prst="rect">
            <a:avLst/>
          </a:prstGeom>
          <a:noFill/>
          <a:ln w="9525">
            <a:noFill/>
            <a:miter lim="800000"/>
            <a:headEnd/>
            <a:tailEnd/>
          </a:ln>
        </p:spPr>
        <p:txBody>
          <a:bodyPr lIns="45719" rIns="45719" anchor="b"/>
          <a:lstStyle/>
          <a:p>
            <a:r>
              <a:rPr lang="en-US" sz="900"/>
              <a:t>Source: World DataBank; Monitor Analysis; The Economist; UN; ICC, Ministry of Finance and Economic Development</a:t>
            </a:r>
          </a:p>
        </p:txBody>
      </p:sp>
      <p:sp>
        <p:nvSpPr>
          <p:cNvPr id="19461" name="TextBox 58"/>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Ethiopia enjoys strong economic growth and political stability, as well as strong government emphasis on attracting private sector investment</a:t>
            </a:r>
          </a:p>
        </p:txBody>
      </p:sp>
      <p:sp>
        <p:nvSpPr>
          <p:cNvPr id="19462" name="Title 1"/>
          <p:cNvSpPr>
            <a:spLocks noGrp="1"/>
          </p:cNvSpPr>
          <p:nvPr>
            <p:ph type="title"/>
            <p:custDataLst>
              <p:tags r:id="rId5"/>
            </p:custDataLst>
          </p:nvPr>
        </p:nvSpPr>
        <p:spPr/>
        <p:txBody>
          <a:bodyPr/>
          <a:lstStyle/>
          <a:p>
            <a:pPr eaLnBrk="1" hangingPunct="1"/>
            <a:r>
              <a:rPr lang="en-US" sz="1600" b="0" i="1" smtClean="0"/>
              <a:t>Ethiopia</a:t>
            </a:r>
            <a:r>
              <a:rPr lang="en-US" altLang="en-US" sz="1600" b="0" i="1" smtClean="0"/>
              <a:t>’</a:t>
            </a:r>
            <a:r>
              <a:rPr lang="en-US" sz="1600" b="0" i="1" smtClean="0"/>
              <a:t>s Competitive Advantage</a:t>
            </a:r>
            <a:r>
              <a:rPr lang="en-US" sz="2400" b="0" i="1" smtClean="0"/>
              <a:t/>
            </a:r>
            <a:br>
              <a:rPr lang="en-US" sz="2400" b="0" i="1" smtClean="0"/>
            </a:br>
            <a:r>
              <a:rPr lang="en-US" sz="1800" smtClean="0"/>
              <a:t>Economy and Business Environment</a:t>
            </a:r>
          </a:p>
        </p:txBody>
      </p:sp>
      <p:sp>
        <p:nvSpPr>
          <p:cNvPr id="29" name="Rectangle 28"/>
          <p:cNvSpPr>
            <a:spLocks noChangeArrowheads="1"/>
          </p:cNvSpPr>
          <p:nvPr>
            <p:custDataLst>
              <p:tags r:id="rId6"/>
            </p:custDataLst>
          </p:nvPr>
        </p:nvSpPr>
        <p:spPr bwMode="auto">
          <a:xfrm>
            <a:off x="401638" y="1597025"/>
            <a:ext cx="4275137"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GB" sz="1400" b="1" kern="0" dirty="0">
                <a:solidFill>
                  <a:schemeClr val="bg1"/>
                </a:solidFill>
                <a:latin typeface="+mn-lt"/>
                <a:ea typeface="+mn-ea"/>
              </a:rPr>
              <a:t>GDP </a:t>
            </a:r>
            <a:r>
              <a:rPr lang="en-US" sz="1400" b="1" kern="0" dirty="0">
                <a:solidFill>
                  <a:schemeClr val="bg1"/>
                </a:solidFill>
                <a:latin typeface="+mn-lt"/>
                <a:ea typeface="+mn-ea"/>
              </a:rPr>
              <a:t>Growth Rates, 2005-2010</a:t>
            </a:r>
          </a:p>
        </p:txBody>
      </p:sp>
      <p:sp>
        <p:nvSpPr>
          <p:cNvPr id="30" name="TextBox 29"/>
          <p:cNvSpPr txBox="1">
            <a:spLocks noChangeArrowheads="1"/>
          </p:cNvSpPr>
          <p:nvPr>
            <p:custDataLst>
              <p:tags r:id="rId7"/>
            </p:custDataLst>
          </p:nvPr>
        </p:nvSpPr>
        <p:spPr bwMode="auto">
          <a:xfrm>
            <a:off x="401638" y="2071688"/>
            <a:ext cx="4275137" cy="4198937"/>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32" name="Rectangle 31"/>
          <p:cNvSpPr>
            <a:spLocks noChangeArrowheads="1"/>
          </p:cNvSpPr>
          <p:nvPr>
            <p:custDataLst>
              <p:tags r:id="rId8"/>
            </p:custDataLst>
          </p:nvPr>
        </p:nvSpPr>
        <p:spPr bwMode="auto">
          <a:xfrm>
            <a:off x="4976813" y="1597025"/>
            <a:ext cx="3863975"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Attractive Performance and Governance </a:t>
            </a:r>
          </a:p>
        </p:txBody>
      </p:sp>
      <p:sp>
        <p:nvSpPr>
          <p:cNvPr id="33" name="TextBox 32"/>
          <p:cNvSpPr txBox="1">
            <a:spLocks noChangeArrowheads="1"/>
          </p:cNvSpPr>
          <p:nvPr>
            <p:custDataLst>
              <p:tags r:id="rId9"/>
            </p:custDataLst>
          </p:nvPr>
        </p:nvSpPr>
        <p:spPr bwMode="auto">
          <a:xfrm>
            <a:off x="4976813" y="2071688"/>
            <a:ext cx="3863975" cy="41957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lvl1pPr marL="342900" indent="-342900">
              <a:defRPr>
                <a:solidFill>
                  <a:schemeClr val="tx1"/>
                </a:solidFill>
                <a:latin typeface="Arial" pitchFamily="34" charset="0"/>
                <a:ea typeface="ＭＳ Ｐゴシック" pitchFamily="34" charset="-128"/>
              </a:defRPr>
            </a:lvl1pPr>
            <a:lvl2pPr marL="266700" indent="-1778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lvl="1">
              <a:lnSpc>
                <a:spcPct val="110000"/>
              </a:lnSpc>
              <a:spcBef>
                <a:spcPts val="1200"/>
              </a:spcBef>
              <a:buSzPct val="65000"/>
              <a:buFont typeface="Wingdings" pitchFamily="2" charset="2"/>
              <a:buChar char="l"/>
              <a:defRPr/>
            </a:pPr>
            <a:r>
              <a:rPr lang="en-US" altLang="en-US" sz="1400" b="1" smtClean="0">
                <a:cs typeface="Arial" pitchFamily="34" charset="0"/>
              </a:rPr>
              <a:t>11% annual GDP growth </a:t>
            </a:r>
            <a:r>
              <a:rPr lang="en-US" altLang="en-US" sz="1400" smtClean="0">
                <a:cs typeface="Arial" pitchFamily="34" charset="0"/>
              </a:rPr>
              <a:t>rate since 2005</a:t>
            </a:r>
          </a:p>
          <a:p>
            <a:pPr lvl="1">
              <a:lnSpc>
                <a:spcPct val="110000"/>
              </a:lnSpc>
              <a:spcBef>
                <a:spcPts val="1200"/>
              </a:spcBef>
              <a:buSzPct val="65000"/>
              <a:buFont typeface="Wingdings" pitchFamily="2" charset="2"/>
              <a:buChar char="l"/>
              <a:defRPr/>
            </a:pPr>
            <a:r>
              <a:rPr lang="en-US" altLang="en-US" sz="1400" b="1" smtClean="0">
                <a:cs typeface="Arial" pitchFamily="34" charset="0"/>
              </a:rPr>
              <a:t>Ranked as 3</a:t>
            </a:r>
            <a:r>
              <a:rPr lang="en-US" altLang="en-US" sz="1400" b="1" baseline="30000" smtClean="0">
                <a:cs typeface="Arial" pitchFamily="34" charset="0"/>
              </a:rPr>
              <a:t>rd</a:t>
            </a:r>
            <a:r>
              <a:rPr lang="en-US" altLang="en-US" sz="1400" b="1" smtClean="0">
                <a:cs typeface="Arial" pitchFamily="34" charset="0"/>
              </a:rPr>
              <a:t> fastest growing economy </a:t>
            </a:r>
            <a:r>
              <a:rPr lang="en-US" altLang="en-US" sz="1400" smtClean="0">
                <a:cs typeface="Arial" pitchFamily="34" charset="0"/>
              </a:rPr>
              <a:t>in the world for the next four years by “The Economist,” behind China and India</a:t>
            </a:r>
            <a:endParaRPr lang="en-US" altLang="en-US" sz="1400" b="1" smtClean="0">
              <a:cs typeface="Arial" pitchFamily="34" charset="0"/>
            </a:endParaRPr>
          </a:p>
          <a:p>
            <a:pPr lvl="1">
              <a:lnSpc>
                <a:spcPct val="110000"/>
              </a:lnSpc>
              <a:spcBef>
                <a:spcPts val="1200"/>
              </a:spcBef>
              <a:buSzPct val="65000"/>
              <a:buFont typeface="Wingdings" pitchFamily="2" charset="2"/>
              <a:buChar char="l"/>
              <a:defRPr/>
            </a:pPr>
            <a:r>
              <a:rPr lang="en-US" altLang="en-US" sz="1400" b="1" smtClean="0">
                <a:cs typeface="Arial" pitchFamily="34" charset="0"/>
              </a:rPr>
              <a:t>Political stability</a:t>
            </a:r>
            <a:r>
              <a:rPr lang="en-US" altLang="en-US" sz="1400" smtClean="0">
                <a:cs typeface="Arial" pitchFamily="34" charset="0"/>
              </a:rPr>
              <a:t> which fosters a peaceful and secure working environment</a:t>
            </a:r>
          </a:p>
          <a:p>
            <a:pPr lvl="1">
              <a:lnSpc>
                <a:spcPct val="110000"/>
              </a:lnSpc>
              <a:spcBef>
                <a:spcPts val="1200"/>
              </a:spcBef>
              <a:buSzPct val="65000"/>
              <a:buFont typeface="Wingdings" pitchFamily="2" charset="2"/>
              <a:buChar char="l"/>
              <a:defRPr/>
            </a:pPr>
            <a:r>
              <a:rPr lang="en-US" altLang="en-US" sz="1400" smtClean="0">
                <a:cs typeface="Arial" pitchFamily="34" charset="0"/>
              </a:rPr>
              <a:t>Simple taxation structure and </a:t>
            </a:r>
            <a:r>
              <a:rPr lang="en-US" altLang="en-US" sz="1400" b="1" smtClean="0">
                <a:cs typeface="Arial" pitchFamily="34" charset="0"/>
              </a:rPr>
              <a:t>tax breaks </a:t>
            </a:r>
            <a:r>
              <a:rPr lang="en-US" altLang="en-US" sz="1400" smtClean="0">
                <a:cs typeface="Arial" pitchFamily="34" charset="0"/>
              </a:rPr>
              <a:t>for sesame investors</a:t>
            </a:r>
          </a:p>
          <a:p>
            <a:pPr lvl="1">
              <a:lnSpc>
                <a:spcPct val="110000"/>
              </a:lnSpc>
              <a:spcBef>
                <a:spcPts val="1200"/>
              </a:spcBef>
              <a:buSzPct val="65000"/>
              <a:buFont typeface="Wingdings" pitchFamily="2" charset="2"/>
              <a:buChar char="l"/>
              <a:defRPr/>
            </a:pPr>
            <a:r>
              <a:rPr lang="en-US" altLang="en-US" sz="1400" smtClean="0">
                <a:cs typeface="Arial" pitchFamily="34" charset="0"/>
              </a:rPr>
              <a:t>Robust </a:t>
            </a:r>
            <a:r>
              <a:rPr lang="en-US" altLang="en-US" sz="1400" b="1" smtClean="0">
                <a:cs typeface="Arial" pitchFamily="34" charset="0"/>
              </a:rPr>
              <a:t>policy framework </a:t>
            </a:r>
            <a:r>
              <a:rPr lang="en-US" altLang="en-US" sz="1400" smtClean="0">
                <a:cs typeface="Arial" pitchFamily="34" charset="0"/>
              </a:rPr>
              <a:t>in the “Growth and Transformation Plan”  which also focuses on </a:t>
            </a:r>
            <a:r>
              <a:rPr lang="en-US" altLang="en-US" sz="1400" b="1" smtClean="0">
                <a:cs typeface="Arial" pitchFamily="34" charset="0"/>
              </a:rPr>
              <a:t>private sector investment </a:t>
            </a:r>
            <a:r>
              <a:rPr lang="en-US" altLang="en-US" sz="1400" smtClean="0">
                <a:cs typeface="Arial" pitchFamily="34" charset="0"/>
              </a:rPr>
              <a:t>promoting growth</a:t>
            </a:r>
          </a:p>
          <a:p>
            <a:pPr lvl="1">
              <a:lnSpc>
                <a:spcPct val="110000"/>
              </a:lnSpc>
              <a:spcBef>
                <a:spcPts val="1200"/>
              </a:spcBef>
              <a:buSzPct val="65000"/>
              <a:buFont typeface="Wingdings" pitchFamily="2" charset="2"/>
              <a:buChar char="l"/>
              <a:defRPr/>
            </a:pPr>
            <a:r>
              <a:rPr lang="en-US" altLang="en-US" sz="1400" b="1" smtClean="0">
                <a:cs typeface="Arial" pitchFamily="34" charset="0"/>
              </a:rPr>
              <a:t>Zero tolerance to corruption and fraud</a:t>
            </a:r>
          </a:p>
        </p:txBody>
      </p:sp>
      <p:graphicFrame>
        <p:nvGraphicFramePr>
          <p:cNvPr id="19467" name="Object 36"/>
          <p:cNvGraphicFramePr>
            <a:graphicFrameLocks noChangeAspect="1"/>
          </p:cNvGraphicFramePr>
          <p:nvPr/>
        </p:nvGraphicFramePr>
        <p:xfrm>
          <a:off x="601663" y="2303463"/>
          <a:ext cx="4010025" cy="3590925"/>
        </p:xfrm>
        <a:graphic>
          <a:graphicData uri="http://schemas.openxmlformats.org/presentationml/2006/ole">
            <p:oleObj spid="_x0000_s19467" name="Chart" r:id="rId21" imgW="4010143" imgH="3590857" progId="MSGraph.Chart.8">
              <p:embed followColorScheme="full"/>
            </p:oleObj>
          </a:graphicData>
        </a:graphic>
      </p:graphicFrame>
      <p:sp>
        <p:nvSpPr>
          <p:cNvPr id="19468" name="Text Placeholder 2"/>
          <p:cNvSpPr>
            <a:spLocks noGrp="1"/>
          </p:cNvSpPr>
          <p:nvPr>
            <p:custDataLst>
              <p:tags r:id="rId10"/>
            </p:custDataLst>
          </p:nvPr>
        </p:nvSpPr>
        <p:spPr bwMode="auto">
          <a:xfrm>
            <a:off x="4059238" y="5843588"/>
            <a:ext cx="342900" cy="152400"/>
          </a:xfrm>
          <a:prstGeom prst="rect">
            <a:avLst/>
          </a:prstGeom>
          <a:noFill/>
          <a:ln w="9525">
            <a:noFill/>
            <a:miter lim="800000"/>
            <a:headEnd/>
            <a:tailEnd/>
          </a:ln>
        </p:spPr>
        <p:txBody>
          <a:bodyPr lIns="0" tIns="0" rIns="0" bIns="0"/>
          <a:lstStyle/>
          <a:p>
            <a:pPr algn="ctr">
              <a:buSzPct val="25000"/>
              <a:buFont typeface="Arial" pitchFamily="34" charset="0"/>
              <a:buNone/>
            </a:pPr>
            <a:fld id="{42A2FF83-0A5B-4830-AB84-9EEA68224158}" type="datetime'''''''''''''C''''''h''''i''''''''''''n''''''a'''''''''''''''''">
              <a:rPr lang="en-US" sz="1000">
                <a:cs typeface="Arial" pitchFamily="34" charset="0"/>
              </a:rPr>
              <a:pPr algn="ctr">
                <a:buSzPct val="25000"/>
                <a:buFont typeface="Arial" pitchFamily="34" charset="0"/>
                <a:buNone/>
              </a:pPr>
              <a:t>China</a:t>
            </a:fld>
            <a:endParaRPr lang="en-GB" sz="1000">
              <a:cs typeface="Arial" pitchFamily="34" charset="0"/>
              <a:sym typeface="Arial" pitchFamily="34" charset="0"/>
            </a:endParaRPr>
          </a:p>
        </p:txBody>
      </p:sp>
      <p:sp>
        <p:nvSpPr>
          <p:cNvPr id="19469" name="Text Placeholder 2"/>
          <p:cNvSpPr>
            <a:spLocks noGrp="1"/>
          </p:cNvSpPr>
          <p:nvPr>
            <p:custDataLst>
              <p:tags r:id="rId11"/>
            </p:custDataLst>
          </p:nvPr>
        </p:nvSpPr>
        <p:spPr bwMode="auto">
          <a:xfrm>
            <a:off x="3459163" y="5843588"/>
            <a:ext cx="468312" cy="152400"/>
          </a:xfrm>
          <a:prstGeom prst="rect">
            <a:avLst/>
          </a:prstGeom>
          <a:noFill/>
          <a:ln w="9525">
            <a:noFill/>
            <a:miter lim="800000"/>
            <a:headEnd/>
            <a:tailEnd/>
          </a:ln>
        </p:spPr>
        <p:txBody>
          <a:bodyPr lIns="0" tIns="0" rIns="0" bIns="0"/>
          <a:lstStyle/>
          <a:p>
            <a:pPr algn="ctr">
              <a:buSzPct val="25000"/>
              <a:buFont typeface="Arial" pitchFamily="34" charset="0"/>
              <a:buNone/>
            </a:pPr>
            <a:fld id="{6586A974-E13C-498E-9AEB-160647A9B6FE}" type="datetime'Et''''h''''''''''io''''''''''pi''''''''''''''''''''''''a'">
              <a:rPr lang="en-US" sz="1000">
                <a:cs typeface="Arial" pitchFamily="34" charset="0"/>
              </a:rPr>
              <a:pPr algn="ctr">
                <a:buSzPct val="25000"/>
                <a:buFont typeface="Arial" pitchFamily="34" charset="0"/>
                <a:buNone/>
              </a:pPr>
              <a:t>Ethiopia</a:t>
            </a:fld>
            <a:endParaRPr lang="en-US" sz="1000">
              <a:cs typeface="Arial" pitchFamily="34" charset="0"/>
              <a:sym typeface="Arial" pitchFamily="34" charset="0"/>
            </a:endParaRPr>
          </a:p>
        </p:txBody>
      </p:sp>
      <p:sp>
        <p:nvSpPr>
          <p:cNvPr id="19470" name="Text Placeholder 2"/>
          <p:cNvSpPr>
            <a:spLocks noGrp="1"/>
          </p:cNvSpPr>
          <p:nvPr>
            <p:custDataLst>
              <p:tags r:id="rId12"/>
            </p:custDataLst>
          </p:nvPr>
        </p:nvSpPr>
        <p:spPr bwMode="auto">
          <a:xfrm>
            <a:off x="3011488" y="5843588"/>
            <a:ext cx="285750" cy="152400"/>
          </a:xfrm>
          <a:prstGeom prst="rect">
            <a:avLst/>
          </a:prstGeom>
          <a:noFill/>
          <a:ln w="9525">
            <a:noFill/>
            <a:miter lim="800000"/>
            <a:headEnd/>
            <a:tailEnd/>
          </a:ln>
        </p:spPr>
        <p:txBody>
          <a:bodyPr lIns="0" tIns="0" rIns="0" bIns="0"/>
          <a:lstStyle/>
          <a:p>
            <a:pPr algn="ctr">
              <a:buSzPct val="25000"/>
              <a:buFont typeface="Arial" pitchFamily="34" charset="0"/>
              <a:buNone/>
            </a:pPr>
            <a:fld id="{C1B75EC3-2F3C-44A4-83F2-082733AEED1A}" type="datetime'''''''''''''''I''''nd''''''''''i''''''''''a'''''''''''''''''">
              <a:rPr lang="en-US" sz="1000">
                <a:cs typeface="Arial" pitchFamily="34" charset="0"/>
              </a:rPr>
              <a:pPr algn="ctr">
                <a:buSzPct val="25000"/>
                <a:buFont typeface="Arial" pitchFamily="34" charset="0"/>
                <a:buNone/>
              </a:pPr>
              <a:t>India</a:t>
            </a:fld>
            <a:endParaRPr lang="en-US" sz="1000">
              <a:cs typeface="Arial" pitchFamily="34" charset="0"/>
              <a:sym typeface="Arial" pitchFamily="34" charset="0"/>
            </a:endParaRPr>
          </a:p>
        </p:txBody>
      </p:sp>
      <p:sp>
        <p:nvSpPr>
          <p:cNvPr id="19471" name="Text Placeholder 2"/>
          <p:cNvSpPr>
            <a:spLocks noGrp="1"/>
          </p:cNvSpPr>
          <p:nvPr>
            <p:custDataLst>
              <p:tags r:id="rId13"/>
            </p:custDataLst>
          </p:nvPr>
        </p:nvSpPr>
        <p:spPr bwMode="auto">
          <a:xfrm>
            <a:off x="2409825" y="5843588"/>
            <a:ext cx="414338" cy="152400"/>
          </a:xfrm>
          <a:prstGeom prst="rect">
            <a:avLst/>
          </a:prstGeom>
          <a:noFill/>
          <a:ln w="9525">
            <a:noFill/>
            <a:miter lim="800000"/>
            <a:headEnd/>
            <a:tailEnd/>
          </a:ln>
        </p:spPr>
        <p:txBody>
          <a:bodyPr lIns="0" tIns="0" rIns="0" bIns="0"/>
          <a:lstStyle/>
          <a:p>
            <a:pPr algn="ctr">
              <a:buSzPct val="25000"/>
              <a:buFont typeface="Arial" pitchFamily="34" charset="0"/>
              <a:buNone/>
            </a:pPr>
            <a:fld id="{14B5BB0D-C412-415D-8939-4E005A9EE14E}" type="datetime'N''''''''''i''''g''''''''er''''i''''''''''''''''''a'">
              <a:rPr lang="en-US" sz="1000">
                <a:cs typeface="Arial" pitchFamily="34" charset="0"/>
              </a:rPr>
              <a:pPr algn="ctr">
                <a:buSzPct val="25000"/>
                <a:buFont typeface="Arial" pitchFamily="34" charset="0"/>
                <a:buNone/>
              </a:pPr>
              <a:t>Nigeria</a:t>
            </a:fld>
            <a:endParaRPr lang="en-GB" sz="1000">
              <a:cs typeface="Arial" pitchFamily="34" charset="0"/>
              <a:sym typeface="Arial" pitchFamily="34" charset="0"/>
            </a:endParaRPr>
          </a:p>
        </p:txBody>
      </p:sp>
      <p:sp>
        <p:nvSpPr>
          <p:cNvPr id="19472" name="Text Placeholder 2"/>
          <p:cNvSpPr>
            <a:spLocks noGrp="1"/>
          </p:cNvSpPr>
          <p:nvPr>
            <p:custDataLst>
              <p:tags r:id="rId14"/>
            </p:custDataLst>
          </p:nvPr>
        </p:nvSpPr>
        <p:spPr bwMode="auto">
          <a:xfrm>
            <a:off x="1339850" y="5843588"/>
            <a:ext cx="400050" cy="152400"/>
          </a:xfrm>
          <a:prstGeom prst="rect">
            <a:avLst/>
          </a:prstGeom>
          <a:noFill/>
          <a:ln w="9525">
            <a:noFill/>
            <a:miter lim="800000"/>
            <a:headEnd/>
            <a:tailEnd/>
          </a:ln>
        </p:spPr>
        <p:txBody>
          <a:bodyPr lIns="0" tIns="0" rIns="0" bIns="0"/>
          <a:lstStyle/>
          <a:p>
            <a:pPr algn="ctr">
              <a:buSzPct val="25000"/>
              <a:buFont typeface="Arial" pitchFamily="34" charset="0"/>
              <a:buNone/>
            </a:pPr>
            <a:fld id="{691ABC4B-52AB-4188-A71F-81E205E0D08B}" type="datetime'''''''''''''R''''''''''''u''''s''''''s''''''''''i''''''''a'">
              <a:rPr lang="en-US" sz="1000">
                <a:cs typeface="Arial" pitchFamily="34" charset="0"/>
              </a:rPr>
              <a:pPr algn="ctr">
                <a:buSzPct val="25000"/>
                <a:buFont typeface="Arial" pitchFamily="34" charset="0"/>
                <a:buNone/>
              </a:pPr>
              <a:t>Russia</a:t>
            </a:fld>
            <a:endParaRPr lang="en-US" sz="1000">
              <a:cs typeface="Arial" pitchFamily="34" charset="0"/>
              <a:sym typeface="Arial" pitchFamily="34" charset="0"/>
            </a:endParaRPr>
          </a:p>
        </p:txBody>
      </p:sp>
      <p:sp>
        <p:nvSpPr>
          <p:cNvPr id="19473" name="Text Placeholder 2"/>
          <p:cNvSpPr>
            <a:spLocks noGrp="1"/>
          </p:cNvSpPr>
          <p:nvPr>
            <p:custDataLst>
              <p:tags r:id="rId15"/>
            </p:custDataLst>
          </p:nvPr>
        </p:nvSpPr>
        <p:spPr bwMode="auto">
          <a:xfrm>
            <a:off x="831850" y="5843588"/>
            <a:ext cx="341313" cy="304800"/>
          </a:xfrm>
          <a:prstGeom prst="rect">
            <a:avLst/>
          </a:prstGeom>
          <a:noFill/>
          <a:ln w="9525">
            <a:noFill/>
            <a:miter lim="800000"/>
            <a:headEnd/>
            <a:tailEnd/>
          </a:ln>
        </p:spPr>
        <p:txBody>
          <a:bodyPr lIns="0" tIns="0" rIns="0" bIns="0"/>
          <a:lstStyle/>
          <a:p>
            <a:pPr algn="ctr">
              <a:buSzPct val="25000"/>
              <a:buFont typeface="Arial" pitchFamily="34" charset="0"/>
              <a:buNone/>
            </a:pPr>
            <a:fld id="{21432EE5-C0C1-45BA-8538-ECB82767DF2E}" type="datetime'''''''S''o''''''''''''uth'''''''''''' Af''''''r''''''i''''ca'">
              <a:rPr lang="en-US" sz="1000">
                <a:cs typeface="Arial" pitchFamily="34" charset="0"/>
              </a:rPr>
              <a:pPr algn="ctr">
                <a:buSzPct val="25000"/>
                <a:buFont typeface="Arial" pitchFamily="34" charset="0"/>
                <a:buNone/>
              </a:pPr>
              <a:t>South Africa</a:t>
            </a:fld>
            <a:endParaRPr lang="en-US" sz="1000">
              <a:cs typeface="Arial" pitchFamily="34" charset="0"/>
              <a:sym typeface="Arial" pitchFamily="34" charset="0"/>
            </a:endParaRPr>
          </a:p>
        </p:txBody>
      </p:sp>
      <p:sp>
        <p:nvSpPr>
          <p:cNvPr id="19474" name="Text Placeholder 2"/>
          <p:cNvSpPr>
            <a:spLocks noGrp="1"/>
          </p:cNvSpPr>
          <p:nvPr>
            <p:custDataLst>
              <p:tags r:id="rId16"/>
            </p:custDataLst>
          </p:nvPr>
        </p:nvSpPr>
        <p:spPr bwMode="auto">
          <a:xfrm>
            <a:off x="1912938" y="5843588"/>
            <a:ext cx="330200" cy="152400"/>
          </a:xfrm>
          <a:prstGeom prst="rect">
            <a:avLst/>
          </a:prstGeom>
          <a:noFill/>
          <a:ln w="9525">
            <a:noFill/>
            <a:miter lim="800000"/>
            <a:headEnd/>
            <a:tailEnd/>
          </a:ln>
        </p:spPr>
        <p:txBody>
          <a:bodyPr lIns="0" tIns="0" rIns="0" bIns="0"/>
          <a:lstStyle/>
          <a:p>
            <a:pPr algn="ctr">
              <a:buSzPct val="25000"/>
              <a:buFont typeface="Arial" pitchFamily="34" charset="0"/>
              <a:buNone/>
            </a:pPr>
            <a:fld id="{FE52EBF0-3D55-40B0-BEAB-9759869E376A}" type="datetime'''B''r''''''a''z''''''''i''''''''''''''''''l'''''''''''''">
              <a:rPr lang="en-US" sz="1000">
                <a:cs typeface="Arial" pitchFamily="34" charset="0"/>
              </a:rPr>
              <a:pPr algn="ctr">
                <a:buSzPct val="25000"/>
                <a:buFont typeface="Arial" pitchFamily="34" charset="0"/>
                <a:buNone/>
              </a:pPr>
              <a:t>Brazil</a:t>
            </a:fld>
            <a:endParaRPr lang="en-US" sz="1000">
              <a:cs typeface="Arial" pitchFamily="34" charset="0"/>
              <a:sym typeface="Arial" pitchFamily="34" charset="0"/>
            </a:endParaRPr>
          </a:p>
        </p:txBody>
      </p:sp>
      <p:sp>
        <p:nvSpPr>
          <p:cNvPr id="31" name="TextBox 30"/>
          <p:cNvSpPr txBox="1"/>
          <p:nvPr>
            <p:custDataLst>
              <p:tags r:id="rId17"/>
            </p:custDataLst>
          </p:nvPr>
        </p:nvSpPr>
        <p:spPr>
          <a:xfrm rot="16200000">
            <a:off x="-101600" y="3941763"/>
            <a:ext cx="1352550" cy="254000"/>
          </a:xfrm>
          <a:prstGeom prst="rect">
            <a:avLst/>
          </a:prstGeom>
          <a:noFill/>
        </p:spPr>
        <p:txBody>
          <a:bodyPr lIns="45720" rIns="45720">
            <a:spAutoFit/>
          </a:bodyPr>
          <a:lstStyle/>
          <a:p>
            <a:pPr algn="ctr" fontAlgn="auto">
              <a:spcBef>
                <a:spcPts val="400"/>
              </a:spcBef>
              <a:spcAft>
                <a:spcPts val="0"/>
              </a:spcAft>
              <a:defRPr/>
            </a:pPr>
            <a:r>
              <a:rPr lang="en-US" sz="1050" dirty="0">
                <a:latin typeface="+mn-lt"/>
                <a:ea typeface="+mn-ea"/>
              </a:rPr>
              <a:t>Percentage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9" hidden="1"/>
          <p:cNvGraphicFramePr>
            <a:graphicFrameLocks noChangeAspect="1"/>
          </p:cNvGraphicFramePr>
          <p:nvPr/>
        </p:nvGraphicFramePr>
        <p:xfrm>
          <a:off x="0" y="0"/>
          <a:ext cx="158750" cy="158750"/>
        </p:xfrm>
        <a:graphic>
          <a:graphicData uri="http://schemas.openxmlformats.org/presentationml/2006/ole">
            <p:oleObj spid="_x0000_s20482" name="think-cell Slide" r:id="rId17" imgW="360" imgH="360" progId="">
              <p:embed/>
            </p:oleObj>
          </a:graphicData>
        </a:graphic>
      </p:graphicFrame>
      <p:sp>
        <p:nvSpPr>
          <p:cNvPr id="58" name="Rectangle 57"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39" name="TextBox 38"/>
          <p:cNvSpPr txBox="1">
            <a:spLocks noChangeArrowheads="1"/>
          </p:cNvSpPr>
          <p:nvPr>
            <p:custDataLst>
              <p:tags r:id="rId3"/>
            </p:custDataLst>
          </p:nvPr>
        </p:nvSpPr>
        <p:spPr bwMode="auto">
          <a:xfrm>
            <a:off x="6018213" y="2071688"/>
            <a:ext cx="2789237" cy="4343400"/>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66700" lvl="1" indent="-177800" fontAlgn="auto">
              <a:lnSpc>
                <a:spcPct val="110000"/>
              </a:lnSpc>
              <a:spcBef>
                <a:spcPts val="1200"/>
              </a:spcBef>
              <a:spcAft>
                <a:spcPts val="600"/>
              </a:spcAft>
              <a:buSzPct val="65000"/>
              <a:defRPr/>
            </a:pPr>
            <a:endParaRPr lang="en-US" altLang="en-US" sz="1400" b="1" dirty="0">
              <a:latin typeface="+mn-lt"/>
              <a:ea typeface="+mn-ea"/>
              <a:cs typeface="Arial" pitchFamily="34" charset="0"/>
            </a:endParaRPr>
          </a:p>
        </p:txBody>
      </p:sp>
      <p:sp>
        <p:nvSpPr>
          <p:cNvPr id="42" name="TextBox 41"/>
          <p:cNvSpPr txBox="1">
            <a:spLocks noChangeArrowheads="1"/>
          </p:cNvSpPr>
          <p:nvPr>
            <p:custDataLst>
              <p:tags r:id="rId4"/>
            </p:custDataLst>
          </p:nvPr>
        </p:nvSpPr>
        <p:spPr bwMode="auto">
          <a:xfrm>
            <a:off x="3146425" y="2071688"/>
            <a:ext cx="2789238" cy="4343400"/>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66700" lvl="1" indent="-177800" fontAlgn="auto">
              <a:lnSpc>
                <a:spcPct val="110000"/>
              </a:lnSpc>
              <a:spcBef>
                <a:spcPts val="1200"/>
              </a:spcBef>
              <a:spcAft>
                <a:spcPts val="600"/>
              </a:spcAft>
              <a:buSzPct val="65000"/>
              <a:defRPr/>
            </a:pPr>
            <a:endParaRPr lang="en-US" altLang="en-US" sz="1400" b="1" dirty="0">
              <a:latin typeface="+mn-lt"/>
              <a:ea typeface="+mn-ea"/>
              <a:cs typeface="Arial" pitchFamily="34" charset="0"/>
            </a:endParaRPr>
          </a:p>
        </p:txBody>
      </p:sp>
      <p:sp>
        <p:nvSpPr>
          <p:cNvPr id="20486" name="TextBox 37"/>
          <p:cNvSpPr txBox="1">
            <a:spLocks noChangeArrowheads="1"/>
          </p:cNvSpPr>
          <p:nvPr>
            <p:custDataLst>
              <p:tags r:id="rId5"/>
            </p:custDataLst>
          </p:nvPr>
        </p:nvSpPr>
        <p:spPr bwMode="gray">
          <a:xfrm>
            <a:off x="5945188" y="2163763"/>
            <a:ext cx="2862262" cy="4144962"/>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200" b="1"/>
              <a:t>100% customs import duty exemption</a:t>
            </a:r>
            <a:endParaRPr lang="en-US" sz="1200"/>
          </a:p>
          <a:p>
            <a:pPr marL="457200" lvl="2" indent="-152400">
              <a:spcBef>
                <a:spcPts val="400"/>
              </a:spcBef>
              <a:buSzPct val="100000"/>
              <a:buFontTx/>
              <a:buChar char="–"/>
            </a:pPr>
            <a:r>
              <a:rPr lang="en-US" sz="1200"/>
              <a:t>Agricultural and industrial machinery / equipment imported for investment purposes</a:t>
            </a:r>
          </a:p>
          <a:p>
            <a:pPr marL="457200" lvl="2" indent="-152400">
              <a:spcBef>
                <a:spcPts val="400"/>
              </a:spcBef>
              <a:buSzPct val="100000"/>
              <a:buFontTx/>
              <a:buChar char="–"/>
            </a:pPr>
            <a:r>
              <a:rPr lang="en-US" sz="1200"/>
              <a:t>Raw materials for production of export goods</a:t>
            </a:r>
          </a:p>
          <a:p>
            <a:pPr marL="457200" lvl="2" indent="-152400">
              <a:spcBef>
                <a:spcPts val="400"/>
              </a:spcBef>
              <a:buSzPct val="100000"/>
              <a:buFontTx/>
              <a:buChar char="–"/>
            </a:pPr>
            <a:r>
              <a:rPr lang="en-US" sz="1200"/>
              <a:t>Spare parts worth 15% of total investment capital goods</a:t>
            </a:r>
          </a:p>
          <a:p>
            <a:pPr marL="228600" lvl="1" indent="-152400">
              <a:spcBef>
                <a:spcPts val="400"/>
              </a:spcBef>
              <a:buSzPct val="65000"/>
              <a:buFont typeface="Wingdings" pitchFamily="2" charset="2"/>
              <a:buChar char="l"/>
            </a:pPr>
            <a:r>
              <a:rPr lang="en-US" sz="1200" b="1"/>
              <a:t>Export duty exemptions </a:t>
            </a:r>
            <a:r>
              <a:rPr lang="en-US" sz="1200"/>
              <a:t>for products and services developed domestically </a:t>
            </a:r>
          </a:p>
          <a:p>
            <a:pPr marL="228600" lvl="1" indent="-152400">
              <a:spcBef>
                <a:spcPts val="400"/>
              </a:spcBef>
              <a:buSzPct val="65000"/>
              <a:buFont typeface="Wingdings" pitchFamily="2" charset="2"/>
              <a:buChar char="l"/>
            </a:pPr>
            <a:r>
              <a:rPr lang="en-US" sz="1200"/>
              <a:t>Export sector </a:t>
            </a:r>
            <a:r>
              <a:rPr lang="en-US" sz="1200" b="1"/>
              <a:t>benefits include</a:t>
            </a:r>
          </a:p>
          <a:p>
            <a:pPr marL="457200" lvl="2" indent="-152400">
              <a:spcBef>
                <a:spcPts val="400"/>
              </a:spcBef>
              <a:buSzPct val="100000"/>
              <a:buFontTx/>
              <a:buChar char="–"/>
            </a:pPr>
            <a:r>
              <a:rPr lang="en-US" sz="1200"/>
              <a:t>Export Credit Scheme, </a:t>
            </a:r>
            <a:r>
              <a:rPr lang="en-GB" sz="1200"/>
              <a:t>Duty Drawback Scheme, Foreign Exchange Retention Scheme</a:t>
            </a:r>
            <a:r>
              <a:rPr lang="en-US" sz="1200"/>
              <a:t>, Foreign Credit and Loan Schemes</a:t>
            </a:r>
          </a:p>
          <a:p>
            <a:pPr marL="457200" lvl="2" indent="-152400">
              <a:spcBef>
                <a:spcPts val="400"/>
              </a:spcBef>
              <a:buSzPct val="100000"/>
              <a:buFontTx/>
              <a:buChar char="–"/>
            </a:pPr>
            <a:r>
              <a:rPr lang="en-US" sz="1200"/>
              <a:t>Access to 70% of capital investment financing at reasonable rates </a:t>
            </a:r>
          </a:p>
        </p:txBody>
      </p:sp>
      <p:sp>
        <p:nvSpPr>
          <p:cNvPr id="20487" name="TextBox 42"/>
          <p:cNvSpPr txBox="1">
            <a:spLocks noChangeArrowheads="1"/>
          </p:cNvSpPr>
          <p:nvPr>
            <p:custDataLst>
              <p:tags r:id="rId6"/>
            </p:custDataLst>
          </p:nvPr>
        </p:nvSpPr>
        <p:spPr bwMode="gray">
          <a:xfrm>
            <a:off x="3071813" y="2163763"/>
            <a:ext cx="2863850" cy="3016250"/>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200" b="1"/>
              <a:t>Income tax holiday for </a:t>
            </a:r>
            <a:r>
              <a:rPr lang="en-US" sz="1200"/>
              <a:t>~2-7 years for manufacturing, agricultural and agro-industrial investment</a:t>
            </a:r>
          </a:p>
          <a:p>
            <a:pPr marL="457200" lvl="2" indent="-152400">
              <a:spcBef>
                <a:spcPts val="400"/>
              </a:spcBef>
              <a:buSzPct val="100000"/>
              <a:buFontTx/>
              <a:buChar char="–"/>
            </a:pPr>
            <a:r>
              <a:rPr lang="en-US" sz="1200"/>
              <a:t>Companies </a:t>
            </a:r>
            <a:r>
              <a:rPr lang="en-US" sz="1200" b="1"/>
              <a:t>earning over 50% of their revenue from exports, like the planned sesame hulling facility,</a:t>
            </a:r>
            <a:r>
              <a:rPr lang="en-US" sz="1200"/>
              <a:t> </a:t>
            </a:r>
            <a:r>
              <a:rPr lang="en-US" sz="1200" b="1"/>
              <a:t>receive a tax holiday of 5 years</a:t>
            </a:r>
            <a:r>
              <a:rPr lang="en-US" sz="1200"/>
              <a:t>; all others receive a 2 year tax holiday</a:t>
            </a:r>
          </a:p>
          <a:p>
            <a:pPr marL="457200" lvl="2" indent="-152400">
              <a:spcBef>
                <a:spcPts val="400"/>
              </a:spcBef>
              <a:buSzPct val="100000"/>
              <a:buFontTx/>
              <a:buChar char="–"/>
            </a:pPr>
            <a:r>
              <a:rPr lang="en-US" sz="1200" b="1"/>
              <a:t>Losses </a:t>
            </a:r>
            <a:r>
              <a:rPr lang="en-US" sz="1200"/>
              <a:t>during the tax holiday are </a:t>
            </a:r>
            <a:r>
              <a:rPr lang="en-US" sz="1200" b="1"/>
              <a:t>carried forward </a:t>
            </a:r>
            <a:r>
              <a:rPr lang="en-US" sz="1200"/>
              <a:t>for half the exemption period</a:t>
            </a:r>
            <a:endParaRPr lang="en-US" sz="1200" b="1"/>
          </a:p>
          <a:p>
            <a:pPr marL="228600" lvl="1" indent="-152400">
              <a:spcBef>
                <a:spcPts val="400"/>
              </a:spcBef>
              <a:buSzPct val="65000"/>
              <a:buFont typeface="Wingdings" pitchFamily="2" charset="2"/>
              <a:buChar char="l"/>
            </a:pPr>
            <a:r>
              <a:rPr lang="en-US" sz="1200" b="1"/>
              <a:t>Simplified tax structures, </a:t>
            </a:r>
            <a:r>
              <a:rPr lang="en-US" sz="1200"/>
              <a:t>e.g. universal corporate income tax rate of 30%</a:t>
            </a:r>
            <a:endParaRPr lang="en-US" sz="1200" b="1"/>
          </a:p>
        </p:txBody>
      </p:sp>
      <p:sp>
        <p:nvSpPr>
          <p:cNvPr id="45" name="TextBox 44"/>
          <p:cNvSpPr txBox="1">
            <a:spLocks noChangeArrowheads="1"/>
          </p:cNvSpPr>
          <p:nvPr>
            <p:custDataLst>
              <p:tags r:id="rId7"/>
            </p:custDataLst>
          </p:nvPr>
        </p:nvSpPr>
        <p:spPr bwMode="auto">
          <a:xfrm>
            <a:off x="271463" y="2071688"/>
            <a:ext cx="2789237" cy="4343400"/>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66700" lvl="1" indent="-177800" fontAlgn="auto">
              <a:lnSpc>
                <a:spcPct val="110000"/>
              </a:lnSpc>
              <a:spcBef>
                <a:spcPts val="1200"/>
              </a:spcBef>
              <a:spcAft>
                <a:spcPts val="600"/>
              </a:spcAft>
              <a:buSzPct val="65000"/>
              <a:defRPr/>
            </a:pPr>
            <a:endParaRPr lang="en-US" altLang="en-US" sz="1400" b="1" dirty="0">
              <a:latin typeface="+mn-lt"/>
              <a:ea typeface="+mn-ea"/>
              <a:cs typeface="Arial" pitchFamily="34" charset="0"/>
            </a:endParaRPr>
          </a:p>
        </p:txBody>
      </p:sp>
      <p:sp>
        <p:nvSpPr>
          <p:cNvPr id="20489" name="TextBox 45"/>
          <p:cNvSpPr txBox="1">
            <a:spLocks noChangeArrowheads="1"/>
          </p:cNvSpPr>
          <p:nvPr>
            <p:custDataLst>
              <p:tags r:id="rId8"/>
            </p:custDataLst>
          </p:nvPr>
        </p:nvSpPr>
        <p:spPr bwMode="gray">
          <a:xfrm>
            <a:off x="196850" y="2163763"/>
            <a:ext cx="2863850" cy="37242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200"/>
              <a:t>More </a:t>
            </a:r>
            <a:r>
              <a:rPr lang="en-US" sz="1200" b="1"/>
              <a:t>than 80 Mn Ha of arable land is available</a:t>
            </a:r>
          </a:p>
          <a:p>
            <a:pPr marL="457200" lvl="2" indent="-152400">
              <a:spcBef>
                <a:spcPts val="400"/>
              </a:spcBef>
              <a:buSzPct val="100000"/>
              <a:buFontTx/>
              <a:buChar char="–"/>
            </a:pPr>
            <a:r>
              <a:rPr lang="en-US" sz="1200"/>
              <a:t>Industrial land available at </a:t>
            </a:r>
            <a:r>
              <a:rPr lang="en-US" sz="1200" b="1"/>
              <a:t>$6-7 per ha per year </a:t>
            </a:r>
            <a:r>
              <a:rPr lang="en-US" sz="1200"/>
              <a:t>in Oromia for a lease period of 80 years</a:t>
            </a:r>
          </a:p>
          <a:p>
            <a:pPr marL="457200" lvl="2" indent="-152400">
              <a:spcBef>
                <a:spcPts val="400"/>
              </a:spcBef>
              <a:buSzPct val="100000"/>
              <a:buFontTx/>
              <a:buChar char="–"/>
            </a:pPr>
            <a:r>
              <a:rPr lang="en-US" sz="1200"/>
              <a:t>In Addis Ababa, industrial land for hulling facility can be </a:t>
            </a:r>
            <a:r>
              <a:rPr lang="en-US" sz="1200" b="1"/>
              <a:t>leased for $12-22 per sq meter</a:t>
            </a:r>
          </a:p>
          <a:p>
            <a:pPr marL="228600" lvl="1" indent="-152400">
              <a:spcBef>
                <a:spcPts val="400"/>
              </a:spcBef>
              <a:buSzPct val="65000"/>
              <a:buFont typeface="Wingdings" pitchFamily="2" charset="2"/>
              <a:buChar char="l"/>
            </a:pPr>
            <a:r>
              <a:rPr lang="en-US" sz="1200" b="1"/>
              <a:t>Heavy investment planned </a:t>
            </a:r>
            <a:r>
              <a:rPr lang="en-US" sz="1200"/>
              <a:t>by government in developing roads, electricity, water ($70B over 5 years)</a:t>
            </a:r>
          </a:p>
          <a:p>
            <a:pPr marL="228600" lvl="1" indent="-152400">
              <a:spcBef>
                <a:spcPts val="400"/>
              </a:spcBef>
              <a:buSzPct val="65000"/>
              <a:buFont typeface="Wingdings" pitchFamily="2" charset="2"/>
              <a:buChar char="l"/>
            </a:pPr>
            <a:r>
              <a:rPr lang="en-US" sz="1200" b="1"/>
              <a:t>Young, disciplined and trainable labor </a:t>
            </a:r>
            <a:r>
              <a:rPr lang="en-US" sz="1200"/>
              <a:t>is available at relatively low cost</a:t>
            </a:r>
          </a:p>
          <a:p>
            <a:pPr marL="457200" lvl="2" indent="-152400">
              <a:spcBef>
                <a:spcPts val="400"/>
              </a:spcBef>
              <a:buSzPct val="100000"/>
              <a:buFontTx/>
              <a:buChar char="–"/>
            </a:pPr>
            <a:r>
              <a:rPr lang="en-US" sz="1200"/>
              <a:t>Salaries are </a:t>
            </a:r>
            <a:r>
              <a:rPr lang="en-US" sz="1200" b="1"/>
              <a:t>$50 – 90 per month </a:t>
            </a:r>
            <a:r>
              <a:rPr lang="en-US" sz="1200"/>
              <a:t>for graduates</a:t>
            </a:r>
          </a:p>
          <a:p>
            <a:pPr marL="457200" lvl="2" indent="-152400">
              <a:spcBef>
                <a:spcPts val="400"/>
              </a:spcBef>
              <a:buSzPct val="100000"/>
              <a:buFontTx/>
              <a:buChar char="–"/>
            </a:pPr>
            <a:r>
              <a:rPr lang="en-US" sz="1200"/>
              <a:t>Good standards of spoken and written English</a:t>
            </a:r>
          </a:p>
        </p:txBody>
      </p:sp>
      <p:sp>
        <p:nvSpPr>
          <p:cNvPr id="20490" name="TextBox 58"/>
          <p:cNvSpPr txBox="1">
            <a:spLocks noChangeArrowheads="1"/>
          </p:cNvSpPr>
          <p:nvPr>
            <p:custDataLst>
              <p:tags r:id="rId9"/>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Sesame investors in Ethiopia benefit from a generous range of  investment incentives, including affordable land rental rates, tax holidays and import/export incentives</a:t>
            </a:r>
          </a:p>
        </p:txBody>
      </p:sp>
      <p:sp>
        <p:nvSpPr>
          <p:cNvPr id="20491" name="Title 1"/>
          <p:cNvSpPr>
            <a:spLocks noGrp="1"/>
          </p:cNvSpPr>
          <p:nvPr>
            <p:ph type="title"/>
            <p:custDataLst>
              <p:tags r:id="rId10"/>
            </p:custDataLst>
          </p:nvPr>
        </p:nvSpPr>
        <p:spPr/>
        <p:txBody>
          <a:bodyPr/>
          <a:lstStyle/>
          <a:p>
            <a:pPr eaLnBrk="1" hangingPunct="1"/>
            <a:r>
              <a:rPr lang="en-US" sz="1600" b="0" i="1" smtClean="0"/>
              <a:t>Ethiopia</a:t>
            </a:r>
            <a:r>
              <a:rPr lang="en-US" altLang="en-US" sz="1600" b="0" i="1" smtClean="0"/>
              <a:t>’</a:t>
            </a:r>
            <a:r>
              <a:rPr lang="en-US" sz="1600" b="0" i="1" smtClean="0"/>
              <a:t>s Competitive Advantage</a:t>
            </a:r>
            <a:r>
              <a:rPr lang="en-US" sz="2400" b="0" i="1" smtClean="0"/>
              <a:t/>
            </a:r>
            <a:br>
              <a:rPr lang="en-US" sz="2400" b="0" i="1" smtClean="0"/>
            </a:br>
            <a:r>
              <a:rPr lang="en-US" sz="1800" smtClean="0"/>
              <a:t>Investment Incentives</a:t>
            </a:r>
          </a:p>
        </p:txBody>
      </p:sp>
      <p:sp>
        <p:nvSpPr>
          <p:cNvPr id="20492" name="TextBox 32"/>
          <p:cNvSpPr txBox="1">
            <a:spLocks noChangeArrowheads="1"/>
          </p:cNvSpPr>
          <p:nvPr>
            <p:custDataLst>
              <p:tags r:id="rId11"/>
            </p:custDataLst>
          </p:nvPr>
        </p:nvSpPr>
        <p:spPr bwMode="auto">
          <a:xfrm>
            <a:off x="0" y="6350000"/>
            <a:ext cx="8712200" cy="400050"/>
          </a:xfrm>
          <a:prstGeom prst="rect">
            <a:avLst/>
          </a:prstGeom>
          <a:noFill/>
          <a:ln w="9525">
            <a:noFill/>
            <a:miter lim="800000"/>
            <a:headEnd/>
            <a:tailEnd/>
          </a:ln>
        </p:spPr>
        <p:txBody>
          <a:bodyPr lIns="45719" rIns="45719" anchor="b"/>
          <a:lstStyle/>
          <a:p>
            <a:r>
              <a:rPr lang="en-GB" sz="1000"/>
              <a:t>Source: Ethiopian Investment Agency</a:t>
            </a:r>
          </a:p>
        </p:txBody>
      </p:sp>
      <p:sp>
        <p:nvSpPr>
          <p:cNvPr id="32" name="Rectangle 31"/>
          <p:cNvSpPr>
            <a:spLocks noChangeArrowheads="1"/>
          </p:cNvSpPr>
          <p:nvPr>
            <p:custDataLst>
              <p:tags r:id="rId12"/>
            </p:custDataLst>
          </p:nvPr>
        </p:nvSpPr>
        <p:spPr bwMode="gray">
          <a:xfrm>
            <a:off x="277813" y="1597025"/>
            <a:ext cx="2789237" cy="549275"/>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Availability of Resources</a:t>
            </a:r>
          </a:p>
        </p:txBody>
      </p:sp>
      <p:sp>
        <p:nvSpPr>
          <p:cNvPr id="34" name="Rectangle 33"/>
          <p:cNvSpPr>
            <a:spLocks noChangeArrowheads="1"/>
          </p:cNvSpPr>
          <p:nvPr>
            <p:custDataLst>
              <p:tags r:id="rId13"/>
            </p:custDataLst>
          </p:nvPr>
        </p:nvSpPr>
        <p:spPr bwMode="gray">
          <a:xfrm>
            <a:off x="3148013" y="1597025"/>
            <a:ext cx="2789237" cy="549275"/>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Tax Environment</a:t>
            </a:r>
          </a:p>
        </p:txBody>
      </p:sp>
      <p:sp>
        <p:nvSpPr>
          <p:cNvPr id="35" name="Rectangle 34"/>
          <p:cNvSpPr>
            <a:spLocks noChangeArrowheads="1"/>
          </p:cNvSpPr>
          <p:nvPr>
            <p:custDataLst>
              <p:tags r:id="rId14"/>
            </p:custDataLst>
          </p:nvPr>
        </p:nvSpPr>
        <p:spPr bwMode="gray">
          <a:xfrm>
            <a:off x="6018213" y="1597025"/>
            <a:ext cx="2789237" cy="549275"/>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Import/Export Incentives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9" hidden="1"/>
          <p:cNvGraphicFramePr>
            <a:graphicFrameLocks noChangeAspect="1"/>
          </p:cNvGraphicFramePr>
          <p:nvPr/>
        </p:nvGraphicFramePr>
        <p:xfrm>
          <a:off x="0" y="0"/>
          <a:ext cx="158750" cy="158750"/>
        </p:xfrm>
        <a:graphic>
          <a:graphicData uri="http://schemas.openxmlformats.org/presentationml/2006/ole">
            <p:oleObj spid="_x0000_s21506" name="think-cell Slide" r:id="rId58" imgW="360" imgH="360" progId="">
              <p:embed/>
            </p:oleObj>
          </a:graphicData>
        </a:graphic>
      </p:graphicFrame>
      <p:sp>
        <p:nvSpPr>
          <p:cNvPr id="58" name="Rectangle 57"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60" name="Rectangle 59"/>
          <p:cNvSpPr>
            <a:spLocks noChangeArrowheads="1"/>
          </p:cNvSpPr>
          <p:nvPr>
            <p:custDataLst>
              <p:tags r:id="rId3"/>
            </p:custDataLst>
          </p:nvPr>
        </p:nvSpPr>
        <p:spPr bwMode="auto">
          <a:xfrm>
            <a:off x="4976813" y="1597025"/>
            <a:ext cx="3863975"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Access to Adjacent Markets</a:t>
            </a:r>
          </a:p>
        </p:txBody>
      </p:sp>
      <p:sp>
        <p:nvSpPr>
          <p:cNvPr id="57" name="Rectangle 56"/>
          <p:cNvSpPr>
            <a:spLocks noChangeArrowheads="1"/>
          </p:cNvSpPr>
          <p:nvPr>
            <p:custDataLst>
              <p:tags r:id="rId4"/>
            </p:custDataLst>
          </p:nvPr>
        </p:nvSpPr>
        <p:spPr bwMode="auto">
          <a:xfrm>
            <a:off x="401638" y="1597025"/>
            <a:ext cx="4275137"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GB" sz="1400" b="1" kern="0" dirty="0">
                <a:solidFill>
                  <a:schemeClr val="bg1"/>
                </a:solidFill>
                <a:latin typeface="+mn-lt"/>
                <a:ea typeface="+mn-ea"/>
              </a:rPr>
              <a:t>COMESA </a:t>
            </a:r>
            <a:r>
              <a:rPr lang="en-US" sz="1400" b="1" kern="0" dirty="0">
                <a:solidFill>
                  <a:schemeClr val="bg1"/>
                </a:solidFill>
                <a:latin typeface="+mn-lt"/>
                <a:ea typeface="+mn-ea"/>
              </a:rPr>
              <a:t>Trading Block and Regional Map</a:t>
            </a:r>
          </a:p>
        </p:txBody>
      </p:sp>
      <p:sp>
        <p:nvSpPr>
          <p:cNvPr id="59" name="TextBox 58"/>
          <p:cNvSpPr txBox="1">
            <a:spLocks noChangeArrowheads="1"/>
          </p:cNvSpPr>
          <p:nvPr>
            <p:custDataLst>
              <p:tags r:id="rId5"/>
            </p:custDataLst>
          </p:nvPr>
        </p:nvSpPr>
        <p:spPr bwMode="auto">
          <a:xfrm>
            <a:off x="401638" y="2047875"/>
            <a:ext cx="4275137" cy="4198938"/>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61" name="TextBox 60"/>
          <p:cNvSpPr txBox="1">
            <a:spLocks noChangeArrowheads="1"/>
          </p:cNvSpPr>
          <p:nvPr>
            <p:custDataLst>
              <p:tags r:id="rId6"/>
            </p:custDataLst>
          </p:nvPr>
        </p:nvSpPr>
        <p:spPr bwMode="auto">
          <a:xfrm>
            <a:off x="4976813" y="2071688"/>
            <a:ext cx="3863975" cy="41957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lvl1pPr marL="342900" indent="-342900">
              <a:defRPr>
                <a:solidFill>
                  <a:schemeClr val="tx1"/>
                </a:solidFill>
                <a:latin typeface="Arial" pitchFamily="34" charset="0"/>
                <a:ea typeface="ＭＳ Ｐゴシック" pitchFamily="34" charset="-128"/>
              </a:defRPr>
            </a:lvl1pPr>
            <a:lvl2pPr marL="266700" indent="-177800">
              <a:defRPr>
                <a:solidFill>
                  <a:schemeClr val="tx1"/>
                </a:solidFill>
                <a:latin typeface="Arial" pitchFamily="34" charset="0"/>
                <a:ea typeface="ＭＳ Ｐゴシック" pitchFamily="34" charset="-128"/>
              </a:defRPr>
            </a:lvl2pPr>
            <a:lvl3pPr marL="533400" indent="-1778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lvl="1">
              <a:spcBef>
                <a:spcPts val="400"/>
              </a:spcBef>
              <a:buSzPct val="65000"/>
              <a:buFont typeface="Wingdings" pitchFamily="2" charset="2"/>
              <a:buChar char="l"/>
              <a:defRPr/>
            </a:pPr>
            <a:r>
              <a:rPr lang="en-US" sz="1400" smtClean="0"/>
              <a:t>Ethiopia</a:t>
            </a:r>
            <a:r>
              <a:rPr lang="en-US" altLang="en-US" sz="1400" smtClean="0"/>
              <a:t>’</a:t>
            </a:r>
            <a:r>
              <a:rPr lang="en-US" sz="1400" smtClean="0"/>
              <a:t>s </a:t>
            </a:r>
            <a:r>
              <a:rPr lang="en-US" sz="1400" b="1" smtClean="0"/>
              <a:t>population of 82.9M </a:t>
            </a:r>
            <a:r>
              <a:rPr lang="en-US" sz="1400" smtClean="0"/>
              <a:t>is the second largest in Sub-Saharan Africa </a:t>
            </a:r>
          </a:p>
          <a:p>
            <a:pPr lvl="2">
              <a:spcBef>
                <a:spcPts val="400"/>
              </a:spcBef>
              <a:buSzPct val="100000"/>
              <a:buFontTx/>
              <a:buChar char="–"/>
              <a:defRPr/>
            </a:pPr>
            <a:r>
              <a:rPr lang="en-US" sz="1400" smtClean="0"/>
              <a:t>44% of the population is under age 15 and 73% is under 30</a:t>
            </a:r>
          </a:p>
          <a:p>
            <a:pPr lvl="1">
              <a:spcBef>
                <a:spcPts val="400"/>
              </a:spcBef>
              <a:buSzPct val="65000"/>
              <a:buFont typeface="Wingdings" pitchFamily="2" charset="2"/>
              <a:buChar char="l"/>
              <a:defRPr/>
            </a:pPr>
            <a:r>
              <a:rPr lang="en-US" sz="1400" smtClean="0"/>
              <a:t>Ethiopia is </a:t>
            </a:r>
            <a:r>
              <a:rPr lang="en-US" sz="1400" b="1" smtClean="0"/>
              <a:t>geographically well-positioned </a:t>
            </a:r>
            <a:r>
              <a:rPr lang="en-US" sz="1400" smtClean="0"/>
              <a:t>to serve several export markets </a:t>
            </a:r>
          </a:p>
          <a:p>
            <a:pPr lvl="2">
              <a:spcBef>
                <a:spcPts val="400"/>
              </a:spcBef>
              <a:buSzPct val="100000"/>
              <a:buFontTx/>
              <a:buChar char="–"/>
              <a:defRPr/>
            </a:pPr>
            <a:r>
              <a:rPr lang="en-US" sz="1400" smtClean="0"/>
              <a:t>Its location in the </a:t>
            </a:r>
            <a:r>
              <a:rPr lang="en-US" altLang="en-US" sz="1400" smtClean="0"/>
              <a:t>‘</a:t>
            </a:r>
            <a:r>
              <a:rPr lang="en-US" sz="1400" smtClean="0"/>
              <a:t>Horn of Africa</a:t>
            </a:r>
            <a:r>
              <a:rPr lang="en-US" altLang="en-US" sz="1400" smtClean="0"/>
              <a:t>’</a:t>
            </a:r>
            <a:r>
              <a:rPr lang="en-US" sz="1400" smtClean="0"/>
              <a:t> places it at the </a:t>
            </a:r>
            <a:r>
              <a:rPr lang="en-US" sz="1400" b="1" smtClean="0"/>
              <a:t>crossroads between Africa, the Middle East and Asia</a:t>
            </a:r>
          </a:p>
          <a:p>
            <a:pPr lvl="1">
              <a:spcBef>
                <a:spcPts val="400"/>
              </a:spcBef>
              <a:buSzPct val="65000"/>
              <a:buFont typeface="Wingdings" pitchFamily="2" charset="2"/>
              <a:buChar char="l"/>
              <a:defRPr/>
            </a:pPr>
            <a:r>
              <a:rPr lang="en-US" sz="1400" smtClean="0"/>
              <a:t>Membership in Common Market for Eastern and Southern Africa </a:t>
            </a:r>
            <a:r>
              <a:rPr lang="en-US" sz="1400" b="1" smtClean="0"/>
              <a:t>(COMESA) enhances access to 23 member countries </a:t>
            </a:r>
            <a:r>
              <a:rPr lang="en-US" sz="1400" smtClean="0"/>
              <a:t>and their population of more than 420 million</a:t>
            </a:r>
          </a:p>
          <a:p>
            <a:pPr lvl="1">
              <a:spcBef>
                <a:spcPts val="400"/>
              </a:spcBef>
              <a:buSzPct val="65000"/>
              <a:buFont typeface="Wingdings" pitchFamily="2" charset="2"/>
              <a:buChar char="l"/>
              <a:defRPr/>
            </a:pPr>
            <a:r>
              <a:rPr lang="en-US" sz="1400" smtClean="0"/>
              <a:t>Ethiopia also enjoys </a:t>
            </a:r>
            <a:r>
              <a:rPr lang="en-US" sz="1400" b="1" smtClean="0"/>
              <a:t>Duty Free and Quota Free (DFQF) privilege </a:t>
            </a:r>
            <a:r>
              <a:rPr lang="en-US" sz="1400" smtClean="0"/>
              <a:t>extended by international markets of USA, European Union, China and India</a:t>
            </a:r>
          </a:p>
        </p:txBody>
      </p:sp>
      <p:sp>
        <p:nvSpPr>
          <p:cNvPr id="21512" name="Title 1"/>
          <p:cNvSpPr>
            <a:spLocks noGrp="1"/>
          </p:cNvSpPr>
          <p:nvPr>
            <p:ph type="title"/>
            <p:custDataLst>
              <p:tags r:id="rId7"/>
            </p:custDataLst>
          </p:nvPr>
        </p:nvSpPr>
        <p:spPr/>
        <p:txBody>
          <a:bodyPr/>
          <a:lstStyle/>
          <a:p>
            <a:pPr eaLnBrk="1" hangingPunct="1"/>
            <a:r>
              <a:rPr lang="en-US" sz="1600" b="0" i="1" smtClean="0"/>
              <a:t>Ethiopia</a:t>
            </a:r>
            <a:r>
              <a:rPr lang="en-US" altLang="en-US" sz="1600" b="0" i="1" smtClean="0"/>
              <a:t>’</a:t>
            </a:r>
            <a:r>
              <a:rPr lang="en-US" sz="1600" b="0" i="1" smtClean="0"/>
              <a:t>s Competitive Advantage </a:t>
            </a:r>
            <a:r>
              <a:rPr lang="en-US" sz="2400" b="0" i="1" smtClean="0"/>
              <a:t/>
            </a:r>
            <a:br>
              <a:rPr lang="en-US" sz="2400" b="0" i="1" smtClean="0"/>
            </a:br>
            <a:r>
              <a:rPr lang="en-US" sz="1800" smtClean="0"/>
              <a:t>Market Access</a:t>
            </a:r>
          </a:p>
        </p:txBody>
      </p:sp>
      <p:sp>
        <p:nvSpPr>
          <p:cNvPr id="21513" name="TextBox 34"/>
          <p:cNvSpPr txBox="1">
            <a:spLocks noChangeArrowheads="1"/>
          </p:cNvSpPr>
          <p:nvPr>
            <p:custDataLst>
              <p:tags r:id="rId8"/>
            </p:custDataLst>
          </p:nvPr>
        </p:nvSpPr>
        <p:spPr bwMode="gray">
          <a:xfrm>
            <a:off x="0" y="6500813"/>
            <a:ext cx="8712200" cy="246062"/>
          </a:xfrm>
          <a:prstGeom prst="rect">
            <a:avLst/>
          </a:prstGeom>
          <a:noFill/>
          <a:ln w="9525">
            <a:noFill/>
            <a:miter lim="800000"/>
            <a:headEnd/>
            <a:tailEnd/>
          </a:ln>
        </p:spPr>
        <p:txBody>
          <a:bodyPr lIns="45719" rIns="45719" anchor="b"/>
          <a:lstStyle/>
          <a:p>
            <a:r>
              <a:rPr lang="en-US" sz="900"/>
              <a:t>Source: World Bank, </a:t>
            </a:r>
            <a:r>
              <a:rPr lang="en-US" altLang="en-US" sz="900"/>
              <a:t>“</a:t>
            </a:r>
            <a:r>
              <a:rPr lang="en-US" altLang="ja-JP" sz="900" i="1"/>
              <a:t>Doing Business</a:t>
            </a:r>
            <a:r>
              <a:rPr lang="en-US" altLang="en-US" sz="900" i="1"/>
              <a:t>”</a:t>
            </a:r>
            <a:r>
              <a:rPr lang="en-US" altLang="ja-JP" sz="900" i="1"/>
              <a:t>,</a:t>
            </a:r>
            <a:r>
              <a:rPr lang="en-US" altLang="ja-JP" sz="900"/>
              <a:t> 2012; Monitor Analysis</a:t>
            </a:r>
            <a:endParaRPr lang="en-US" sz="900"/>
          </a:p>
        </p:txBody>
      </p:sp>
      <p:sp>
        <p:nvSpPr>
          <p:cNvPr id="21514" name="TextBox 146"/>
          <p:cNvSpPr txBox="1">
            <a:spLocks noChangeArrowheads="1"/>
          </p:cNvSpPr>
          <p:nvPr>
            <p:custDataLst>
              <p:tags r:id="rId9"/>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cs typeface="Arial" pitchFamily="34" charset="0"/>
              </a:rPr>
              <a:t>Investors in a sesame processing facility in Ethiopia will also benefit from access to large domestic, regional, and international markets</a:t>
            </a:r>
            <a:endParaRPr lang="en-US" sz="1600" i="1"/>
          </a:p>
        </p:txBody>
      </p:sp>
      <p:sp>
        <p:nvSpPr>
          <p:cNvPr id="240" name="Rectangle 239"/>
          <p:cNvSpPr/>
          <p:nvPr>
            <p:custDataLst>
              <p:tags r:id="rId10"/>
            </p:custDataLst>
          </p:nvPr>
        </p:nvSpPr>
        <p:spPr>
          <a:xfrm>
            <a:off x="500063" y="5643563"/>
            <a:ext cx="4022725" cy="549275"/>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41" name="Rectangle 240"/>
          <p:cNvSpPr/>
          <p:nvPr>
            <p:custDataLst>
              <p:tags r:id="rId11"/>
            </p:custDataLst>
          </p:nvPr>
        </p:nvSpPr>
        <p:spPr bwMode="gray">
          <a:xfrm>
            <a:off x="2070100" y="5811838"/>
            <a:ext cx="274638" cy="212725"/>
          </a:xfrm>
          <a:prstGeom prst="rect">
            <a:avLst/>
          </a:prstGeom>
          <a:solidFill>
            <a:schemeClr val="accent2">
              <a:lumMod val="60000"/>
              <a:lumOff val="4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42" name="TextBox 241"/>
          <p:cNvSpPr txBox="1"/>
          <p:nvPr>
            <p:custDataLst>
              <p:tags r:id="rId12"/>
            </p:custDataLst>
          </p:nvPr>
        </p:nvSpPr>
        <p:spPr bwMode="gray">
          <a:xfrm>
            <a:off x="2395538" y="5718175"/>
            <a:ext cx="914400" cy="400050"/>
          </a:xfrm>
          <a:prstGeom prst="rect">
            <a:avLst/>
          </a:prstGeom>
          <a:noFill/>
        </p:spPr>
        <p:txBody>
          <a:bodyPr lIns="45720" rIns="45720" anchor="ctr">
            <a:spAutoFit/>
          </a:bodyPr>
          <a:lstStyle/>
          <a:p>
            <a:pPr fontAlgn="auto">
              <a:spcBef>
                <a:spcPts val="400"/>
              </a:spcBef>
              <a:spcAft>
                <a:spcPts val="0"/>
              </a:spcAft>
              <a:defRPr/>
            </a:pPr>
            <a:r>
              <a:rPr lang="en-US" sz="1000" b="1" dirty="0">
                <a:solidFill>
                  <a:schemeClr val="accent2">
                    <a:lumMod val="50000"/>
                  </a:schemeClr>
                </a:solidFill>
                <a:latin typeface="+mn-lt"/>
                <a:ea typeface="+mn-ea"/>
              </a:rPr>
              <a:t>COMESA Members</a:t>
            </a:r>
          </a:p>
        </p:txBody>
      </p:sp>
      <p:sp>
        <p:nvSpPr>
          <p:cNvPr id="243" name="Rectangle 242"/>
          <p:cNvSpPr/>
          <p:nvPr>
            <p:custDataLst>
              <p:tags r:id="rId13"/>
            </p:custDataLst>
          </p:nvPr>
        </p:nvSpPr>
        <p:spPr bwMode="gray">
          <a:xfrm>
            <a:off x="3311525" y="5811838"/>
            <a:ext cx="274638" cy="212725"/>
          </a:xfrm>
          <a:prstGeom prst="rect">
            <a:avLst/>
          </a:prstGeom>
          <a:solidFill>
            <a:srgbClr val="EAEAEA"/>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44" name="TextBox 243"/>
          <p:cNvSpPr txBox="1"/>
          <p:nvPr>
            <p:custDataLst>
              <p:tags r:id="rId14"/>
            </p:custDataLst>
          </p:nvPr>
        </p:nvSpPr>
        <p:spPr bwMode="gray">
          <a:xfrm>
            <a:off x="3636963" y="5718175"/>
            <a:ext cx="914400" cy="400050"/>
          </a:xfrm>
          <a:prstGeom prst="rect">
            <a:avLst/>
          </a:prstGeom>
          <a:noFill/>
        </p:spPr>
        <p:txBody>
          <a:bodyPr lIns="45720" rIns="45720" anchor="ctr">
            <a:spAutoFit/>
          </a:bodyPr>
          <a:lstStyle/>
          <a:p>
            <a:pPr fontAlgn="auto">
              <a:spcBef>
                <a:spcPts val="400"/>
              </a:spcBef>
              <a:spcAft>
                <a:spcPts val="0"/>
              </a:spcAft>
              <a:defRPr/>
            </a:pPr>
            <a:r>
              <a:rPr lang="en-US" sz="1000" b="1" dirty="0">
                <a:solidFill>
                  <a:schemeClr val="tx1">
                    <a:lumMod val="50000"/>
                    <a:lumOff val="50000"/>
                  </a:schemeClr>
                </a:solidFill>
                <a:latin typeface="+mn-lt"/>
                <a:ea typeface="+mn-ea"/>
              </a:rPr>
              <a:t>Other Trade Countries</a:t>
            </a:r>
          </a:p>
        </p:txBody>
      </p:sp>
      <p:sp>
        <p:nvSpPr>
          <p:cNvPr id="21520" name="TextBox 244"/>
          <p:cNvSpPr txBox="1">
            <a:spLocks noChangeArrowheads="1"/>
          </p:cNvSpPr>
          <p:nvPr>
            <p:custDataLst>
              <p:tags r:id="rId15"/>
            </p:custDataLst>
          </p:nvPr>
        </p:nvSpPr>
        <p:spPr bwMode="gray">
          <a:xfrm>
            <a:off x="1120775" y="5718175"/>
            <a:ext cx="914400" cy="400050"/>
          </a:xfrm>
          <a:prstGeom prst="rect">
            <a:avLst/>
          </a:prstGeom>
          <a:noFill/>
          <a:ln w="9525">
            <a:noFill/>
            <a:miter lim="800000"/>
            <a:headEnd/>
            <a:tailEnd/>
          </a:ln>
        </p:spPr>
        <p:txBody>
          <a:bodyPr lIns="45720" rIns="45720" anchor="ctr">
            <a:spAutoFit/>
          </a:bodyPr>
          <a:lstStyle/>
          <a:p>
            <a:pPr>
              <a:spcBef>
                <a:spcPts val="400"/>
              </a:spcBef>
            </a:pPr>
            <a:r>
              <a:rPr lang="en-US" sz="1000" b="1"/>
              <a:t>Population (Millions)</a:t>
            </a:r>
          </a:p>
        </p:txBody>
      </p:sp>
      <p:sp>
        <p:nvSpPr>
          <p:cNvPr id="246" name="Rectangle 245"/>
          <p:cNvSpPr/>
          <p:nvPr>
            <p:custDataLst>
              <p:tags r:id="rId16"/>
            </p:custDataLst>
          </p:nvPr>
        </p:nvSpPr>
        <p:spPr>
          <a:xfrm>
            <a:off x="712436" y="5930279"/>
            <a:ext cx="137160" cy="182880"/>
          </a:xfrm>
          <a:prstGeom prst="rect">
            <a:avLst/>
          </a:prstGeom>
          <a:solidFill>
            <a:schemeClr val="accent3"/>
          </a:solidFill>
          <a:ln w="9525">
            <a:solidFill>
              <a:schemeClr val="accent3"/>
            </a:solidFill>
          </a:ln>
          <a:scene3d>
            <a:camera prst="orthographicFront">
              <a:rot lat="1200000" lon="2700000" rev="0"/>
            </a:camera>
            <a:lightRig rig="flood" dir="t"/>
          </a:scene3d>
          <a:sp3d extrusionH="76200" contourW="12700">
            <a:bevelT w="0" h="0"/>
            <a:bevelB w="0" h="0"/>
            <a:extrusionClr>
              <a:schemeClr val="accent3">
                <a:lumMod val="20000"/>
                <a:lumOff val="80000"/>
              </a:schemeClr>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522" name="TextBox 246"/>
          <p:cNvSpPr txBox="1">
            <a:spLocks noChangeArrowheads="1"/>
          </p:cNvSpPr>
          <p:nvPr>
            <p:custDataLst>
              <p:tags r:id="rId17"/>
            </p:custDataLst>
          </p:nvPr>
        </p:nvSpPr>
        <p:spPr bwMode="auto">
          <a:xfrm>
            <a:off x="573088" y="5664200"/>
            <a:ext cx="444500" cy="230188"/>
          </a:xfrm>
          <a:prstGeom prst="rect">
            <a:avLst/>
          </a:prstGeom>
          <a:noFill/>
          <a:ln w="9525">
            <a:noFill/>
            <a:miter lim="800000"/>
            <a:headEnd/>
            <a:tailEnd/>
          </a:ln>
        </p:spPr>
        <p:txBody>
          <a:bodyPr lIns="45720" rIns="45720">
            <a:spAutoFit/>
          </a:bodyPr>
          <a:lstStyle/>
          <a:p>
            <a:pPr algn="ctr">
              <a:spcBef>
                <a:spcPts val="400"/>
              </a:spcBef>
            </a:pPr>
            <a:r>
              <a:rPr lang="en-US" sz="900"/>
              <a:t>10.0</a:t>
            </a:r>
          </a:p>
        </p:txBody>
      </p:sp>
      <p:grpSp>
        <p:nvGrpSpPr>
          <p:cNvPr id="21523" name="Group 61"/>
          <p:cNvGrpSpPr>
            <a:grpSpLocks/>
          </p:cNvGrpSpPr>
          <p:nvPr>
            <p:custDataLst>
              <p:tags r:id="rId18"/>
            </p:custDataLst>
          </p:nvPr>
        </p:nvGrpSpPr>
        <p:grpSpPr bwMode="auto">
          <a:xfrm>
            <a:off x="652463" y="2495550"/>
            <a:ext cx="3768725" cy="3055938"/>
            <a:chOff x="4073736" y="2839251"/>
            <a:chExt cx="2499416" cy="2027241"/>
          </a:xfrm>
        </p:grpSpPr>
        <p:sp>
          <p:nvSpPr>
            <p:cNvPr id="63" name="Freeform 441"/>
            <p:cNvSpPr>
              <a:spLocks/>
            </p:cNvSpPr>
            <p:nvPr>
              <p:custDataLst>
                <p:tags r:id="rId40"/>
              </p:custDataLst>
            </p:nvPr>
          </p:nvSpPr>
          <p:spPr bwMode="gray">
            <a:xfrm>
              <a:off x="4858093" y="3054086"/>
              <a:ext cx="862267" cy="601327"/>
            </a:xfrm>
            <a:custGeom>
              <a:avLst/>
              <a:gdLst>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482 w 10000"/>
                <a:gd name="connsiteY17" fmla="*/ 6238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602 w 10000"/>
                <a:gd name="connsiteY16" fmla="*/ 6206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602 w 10000"/>
                <a:gd name="connsiteY15" fmla="*/ 6174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81 w 10000"/>
                <a:gd name="connsiteY14" fmla="*/ 565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41 w 10000"/>
                <a:gd name="connsiteY13" fmla="*/ 5370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0 w 10000"/>
                <a:gd name="connsiteY12" fmla="*/ 5402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285 w 10000"/>
                <a:gd name="connsiteY0" fmla="*/ 1897 h 10000"/>
                <a:gd name="connsiteX1" fmla="*/ 1285 w 10000"/>
                <a:gd name="connsiteY1" fmla="*/ 2412 h 10000"/>
                <a:gd name="connsiteX2" fmla="*/ 1285 w 10000"/>
                <a:gd name="connsiteY2" fmla="*/ 2894 h 10000"/>
                <a:gd name="connsiteX3" fmla="*/ 1285 w 10000"/>
                <a:gd name="connsiteY3" fmla="*/ 3376 h 10000"/>
                <a:gd name="connsiteX4" fmla="*/ 1285 w 10000"/>
                <a:gd name="connsiteY4" fmla="*/ 3826 h 10000"/>
                <a:gd name="connsiteX5" fmla="*/ 643 w 10000"/>
                <a:gd name="connsiteY5" fmla="*/ 3923 h 10000"/>
                <a:gd name="connsiteX6" fmla="*/ 522 w 10000"/>
                <a:gd name="connsiteY6" fmla="*/ 4180 h 10000"/>
                <a:gd name="connsiteX7" fmla="*/ 241 w 10000"/>
                <a:gd name="connsiteY7" fmla="*/ 4502 h 10000"/>
                <a:gd name="connsiteX8" fmla="*/ 241 w 10000"/>
                <a:gd name="connsiteY8" fmla="*/ 4759 h 10000"/>
                <a:gd name="connsiteX9" fmla="*/ 120 w 10000"/>
                <a:gd name="connsiteY9" fmla="*/ 4823 h 10000"/>
                <a:gd name="connsiteX10" fmla="*/ 120 w 10000"/>
                <a:gd name="connsiteY10" fmla="*/ 5048 h 10000"/>
                <a:gd name="connsiteX11" fmla="*/ 0 w 10000"/>
                <a:gd name="connsiteY11" fmla="*/ 5241 h 10000"/>
                <a:gd name="connsiteX12" fmla="*/ 2589 w 10000"/>
                <a:gd name="connsiteY12" fmla="*/ 6973 h 10000"/>
                <a:gd name="connsiteX13" fmla="*/ 2385 w 10000"/>
                <a:gd name="connsiteY13" fmla="*/ 6638 h 10000"/>
                <a:gd name="connsiteX14" fmla="*/ 2046 w 10000"/>
                <a:gd name="connsiteY14" fmla="*/ 6729 h 10000"/>
                <a:gd name="connsiteX15" fmla="*/ 1954 w 10000"/>
                <a:gd name="connsiteY15" fmla="*/ 6927 h 10000"/>
                <a:gd name="connsiteX16" fmla="*/ 1592 w 10000"/>
                <a:gd name="connsiteY16" fmla="*/ 7011 h 10000"/>
                <a:gd name="connsiteX17" fmla="*/ 1356 w 10000"/>
                <a:gd name="connsiteY17" fmla="*/ 7004 h 10000"/>
                <a:gd name="connsiteX18" fmla="*/ 1228 w 10000"/>
                <a:gd name="connsiteY18" fmla="*/ 7161 h 10000"/>
                <a:gd name="connsiteX19" fmla="*/ 1004 w 10000"/>
                <a:gd name="connsiteY19" fmla="*/ 6913 h 10000"/>
                <a:gd name="connsiteX20" fmla="*/ 964 w 10000"/>
                <a:gd name="connsiteY20" fmla="*/ 7363 h 10000"/>
                <a:gd name="connsiteX21" fmla="*/ 1044 w 10000"/>
                <a:gd name="connsiteY21" fmla="*/ 7428 h 10000"/>
                <a:gd name="connsiteX22" fmla="*/ 1365 w 10000"/>
                <a:gd name="connsiteY22" fmla="*/ 7460 h 10000"/>
                <a:gd name="connsiteX23" fmla="*/ 1406 w 10000"/>
                <a:gd name="connsiteY23" fmla="*/ 7588 h 10000"/>
                <a:gd name="connsiteX24" fmla="*/ 1767 w 10000"/>
                <a:gd name="connsiteY24" fmla="*/ 7621 h 10000"/>
                <a:gd name="connsiteX25" fmla="*/ 1968 w 10000"/>
                <a:gd name="connsiteY25" fmla="*/ 7749 h 10000"/>
                <a:gd name="connsiteX26" fmla="*/ 2008 w 10000"/>
                <a:gd name="connsiteY26" fmla="*/ 7974 h 10000"/>
                <a:gd name="connsiteX27" fmla="*/ 2651 w 10000"/>
                <a:gd name="connsiteY27" fmla="*/ 8360 h 10000"/>
                <a:gd name="connsiteX28" fmla="*/ 2811 w 10000"/>
                <a:gd name="connsiteY28" fmla="*/ 8746 h 10000"/>
                <a:gd name="connsiteX29" fmla="*/ 3253 w 10000"/>
                <a:gd name="connsiteY29" fmla="*/ 8939 h 10000"/>
                <a:gd name="connsiteX30" fmla="*/ 3414 w 10000"/>
                <a:gd name="connsiteY30" fmla="*/ 9196 h 10000"/>
                <a:gd name="connsiteX31" fmla="*/ 3735 w 10000"/>
                <a:gd name="connsiteY31" fmla="*/ 9518 h 10000"/>
                <a:gd name="connsiteX32" fmla="*/ 3976 w 10000"/>
                <a:gd name="connsiteY32" fmla="*/ 9614 h 10000"/>
                <a:gd name="connsiteX33" fmla="*/ 4137 w 10000"/>
                <a:gd name="connsiteY33" fmla="*/ 9518 h 10000"/>
                <a:gd name="connsiteX34" fmla="*/ 4538 w 10000"/>
                <a:gd name="connsiteY34" fmla="*/ 9550 h 10000"/>
                <a:gd name="connsiteX35" fmla="*/ 4699 w 10000"/>
                <a:gd name="connsiteY35" fmla="*/ 9486 h 10000"/>
                <a:gd name="connsiteX36" fmla="*/ 5422 w 10000"/>
                <a:gd name="connsiteY36" fmla="*/ 9968 h 10000"/>
                <a:gd name="connsiteX37" fmla="*/ 5462 w 10000"/>
                <a:gd name="connsiteY37" fmla="*/ 9968 h 10000"/>
                <a:gd name="connsiteX38" fmla="*/ 5542 w 10000"/>
                <a:gd name="connsiteY38" fmla="*/ 9904 h 10000"/>
                <a:gd name="connsiteX39" fmla="*/ 6064 w 10000"/>
                <a:gd name="connsiteY39" fmla="*/ 9904 h 10000"/>
                <a:gd name="connsiteX40" fmla="*/ 6145 w 10000"/>
                <a:gd name="connsiteY40" fmla="*/ 10000 h 10000"/>
                <a:gd name="connsiteX41" fmla="*/ 6586 w 10000"/>
                <a:gd name="connsiteY41" fmla="*/ 9871 h 10000"/>
                <a:gd name="connsiteX42" fmla="*/ 6988 w 10000"/>
                <a:gd name="connsiteY42" fmla="*/ 9871 h 10000"/>
                <a:gd name="connsiteX43" fmla="*/ 7269 w 10000"/>
                <a:gd name="connsiteY43" fmla="*/ 9743 h 10000"/>
                <a:gd name="connsiteX44" fmla="*/ 7590 w 10000"/>
                <a:gd name="connsiteY44" fmla="*/ 9486 h 10000"/>
                <a:gd name="connsiteX45" fmla="*/ 8434 w 10000"/>
                <a:gd name="connsiteY45" fmla="*/ 9486 h 10000"/>
                <a:gd name="connsiteX46" fmla="*/ 8434 w 10000"/>
                <a:gd name="connsiteY46" fmla="*/ 9132 h 10000"/>
                <a:gd name="connsiteX47" fmla="*/ 7992 w 10000"/>
                <a:gd name="connsiteY47" fmla="*/ 8971 h 10000"/>
                <a:gd name="connsiteX48" fmla="*/ 7751 w 10000"/>
                <a:gd name="connsiteY48" fmla="*/ 8457 h 10000"/>
                <a:gd name="connsiteX49" fmla="*/ 7430 w 10000"/>
                <a:gd name="connsiteY49" fmla="*/ 8264 h 10000"/>
                <a:gd name="connsiteX50" fmla="*/ 7229 w 10000"/>
                <a:gd name="connsiteY50" fmla="*/ 8006 h 10000"/>
                <a:gd name="connsiteX51" fmla="*/ 6707 w 10000"/>
                <a:gd name="connsiteY51" fmla="*/ 7814 h 10000"/>
                <a:gd name="connsiteX52" fmla="*/ 6827 w 10000"/>
                <a:gd name="connsiteY52" fmla="*/ 7749 h 10000"/>
                <a:gd name="connsiteX53" fmla="*/ 6827 w 10000"/>
                <a:gd name="connsiteY53" fmla="*/ 7588 h 10000"/>
                <a:gd name="connsiteX54" fmla="*/ 7189 w 10000"/>
                <a:gd name="connsiteY54" fmla="*/ 7588 h 10000"/>
                <a:gd name="connsiteX55" fmla="*/ 7390 w 10000"/>
                <a:gd name="connsiteY55" fmla="*/ 7460 h 10000"/>
                <a:gd name="connsiteX56" fmla="*/ 7430 w 10000"/>
                <a:gd name="connsiteY56" fmla="*/ 6527 h 10000"/>
                <a:gd name="connsiteX57" fmla="*/ 7470 w 10000"/>
                <a:gd name="connsiteY57" fmla="*/ 6559 h 10000"/>
                <a:gd name="connsiteX58" fmla="*/ 7590 w 10000"/>
                <a:gd name="connsiteY58" fmla="*/ 6367 h 10000"/>
                <a:gd name="connsiteX59" fmla="*/ 7831 w 10000"/>
                <a:gd name="connsiteY59" fmla="*/ 6270 h 10000"/>
                <a:gd name="connsiteX60" fmla="*/ 7952 w 10000"/>
                <a:gd name="connsiteY60" fmla="*/ 5916 h 10000"/>
                <a:gd name="connsiteX61" fmla="*/ 8313 w 10000"/>
                <a:gd name="connsiteY61" fmla="*/ 5498 h 10000"/>
                <a:gd name="connsiteX62" fmla="*/ 8594 w 10000"/>
                <a:gd name="connsiteY62" fmla="*/ 5305 h 10000"/>
                <a:gd name="connsiteX63" fmla="*/ 8795 w 10000"/>
                <a:gd name="connsiteY63" fmla="*/ 4759 h 10000"/>
                <a:gd name="connsiteX64" fmla="*/ 8795 w 10000"/>
                <a:gd name="connsiteY64" fmla="*/ 4630 h 10000"/>
                <a:gd name="connsiteX65" fmla="*/ 8755 w 10000"/>
                <a:gd name="connsiteY65" fmla="*/ 4309 h 10000"/>
                <a:gd name="connsiteX66" fmla="*/ 9157 w 10000"/>
                <a:gd name="connsiteY66" fmla="*/ 3151 h 10000"/>
                <a:gd name="connsiteX67" fmla="*/ 9277 w 10000"/>
                <a:gd name="connsiteY67" fmla="*/ 3151 h 10000"/>
                <a:gd name="connsiteX68" fmla="*/ 9438 w 10000"/>
                <a:gd name="connsiteY68" fmla="*/ 3055 h 10000"/>
                <a:gd name="connsiteX69" fmla="*/ 9920 w 10000"/>
                <a:gd name="connsiteY69" fmla="*/ 2894 h 10000"/>
                <a:gd name="connsiteX70" fmla="*/ 10000 w 10000"/>
                <a:gd name="connsiteY70" fmla="*/ 2637 h 10000"/>
                <a:gd name="connsiteX71" fmla="*/ 9960 w 10000"/>
                <a:gd name="connsiteY71" fmla="*/ 2572 h 10000"/>
                <a:gd name="connsiteX72" fmla="*/ 9799 w 10000"/>
                <a:gd name="connsiteY72" fmla="*/ 2572 h 10000"/>
                <a:gd name="connsiteX73" fmla="*/ 9679 w 10000"/>
                <a:gd name="connsiteY73" fmla="*/ 2412 h 10000"/>
                <a:gd name="connsiteX74" fmla="*/ 9438 w 10000"/>
                <a:gd name="connsiteY74" fmla="*/ 2347 h 10000"/>
                <a:gd name="connsiteX75" fmla="*/ 9317 w 10000"/>
                <a:gd name="connsiteY75" fmla="*/ 2219 h 10000"/>
                <a:gd name="connsiteX76" fmla="*/ 9237 w 10000"/>
                <a:gd name="connsiteY76" fmla="*/ 1736 h 10000"/>
                <a:gd name="connsiteX77" fmla="*/ 9237 w 10000"/>
                <a:gd name="connsiteY77" fmla="*/ 1061 h 10000"/>
                <a:gd name="connsiteX78" fmla="*/ 9036 w 10000"/>
                <a:gd name="connsiteY78" fmla="*/ 836 h 10000"/>
                <a:gd name="connsiteX79" fmla="*/ 8996 w 10000"/>
                <a:gd name="connsiteY79" fmla="*/ 611 h 10000"/>
                <a:gd name="connsiteX80" fmla="*/ 8675 w 10000"/>
                <a:gd name="connsiteY80" fmla="*/ 289 h 10000"/>
                <a:gd name="connsiteX81" fmla="*/ 8394 w 10000"/>
                <a:gd name="connsiteY81" fmla="*/ 161 h 10000"/>
                <a:gd name="connsiteX82" fmla="*/ 8233 w 10000"/>
                <a:gd name="connsiteY82" fmla="*/ 0 h 10000"/>
                <a:gd name="connsiteX83" fmla="*/ 7992 w 10000"/>
                <a:gd name="connsiteY83" fmla="*/ 161 h 10000"/>
                <a:gd name="connsiteX84" fmla="*/ 7831 w 10000"/>
                <a:gd name="connsiteY84" fmla="*/ 129 h 10000"/>
                <a:gd name="connsiteX85" fmla="*/ 7711 w 10000"/>
                <a:gd name="connsiteY85" fmla="*/ 418 h 10000"/>
                <a:gd name="connsiteX86" fmla="*/ 7390 w 10000"/>
                <a:gd name="connsiteY86" fmla="*/ 482 h 10000"/>
                <a:gd name="connsiteX87" fmla="*/ 7309 w 10000"/>
                <a:gd name="connsiteY87" fmla="*/ 707 h 10000"/>
                <a:gd name="connsiteX88" fmla="*/ 7028 w 10000"/>
                <a:gd name="connsiteY88" fmla="*/ 707 h 10000"/>
                <a:gd name="connsiteX89" fmla="*/ 6787 w 10000"/>
                <a:gd name="connsiteY89" fmla="*/ 611 h 10000"/>
                <a:gd name="connsiteX90" fmla="*/ 6265 w 10000"/>
                <a:gd name="connsiteY90" fmla="*/ 611 h 10000"/>
                <a:gd name="connsiteX91" fmla="*/ 5743 w 10000"/>
                <a:gd name="connsiteY91" fmla="*/ 611 h 10000"/>
                <a:gd name="connsiteX92" fmla="*/ 5783 w 10000"/>
                <a:gd name="connsiteY92" fmla="*/ 482 h 10000"/>
                <a:gd name="connsiteX93" fmla="*/ 5703 w 10000"/>
                <a:gd name="connsiteY93" fmla="*/ 482 h 10000"/>
                <a:gd name="connsiteX94" fmla="*/ 5663 w 10000"/>
                <a:gd name="connsiteY94" fmla="*/ 611 h 10000"/>
                <a:gd name="connsiteX95" fmla="*/ 5181 w 10000"/>
                <a:gd name="connsiteY95" fmla="*/ 611 h 10000"/>
                <a:gd name="connsiteX96" fmla="*/ 4699 w 10000"/>
                <a:gd name="connsiteY96" fmla="*/ 611 h 10000"/>
                <a:gd name="connsiteX97" fmla="*/ 4217 w 10000"/>
                <a:gd name="connsiteY97" fmla="*/ 611 h 10000"/>
                <a:gd name="connsiteX98" fmla="*/ 3735 w 10000"/>
                <a:gd name="connsiteY98" fmla="*/ 611 h 10000"/>
                <a:gd name="connsiteX99" fmla="*/ 3293 w 10000"/>
                <a:gd name="connsiteY99" fmla="*/ 611 h 10000"/>
                <a:gd name="connsiteX100" fmla="*/ 2811 w 10000"/>
                <a:gd name="connsiteY100" fmla="*/ 611 h 10000"/>
                <a:gd name="connsiteX101" fmla="*/ 2369 w 10000"/>
                <a:gd name="connsiteY101" fmla="*/ 611 h 10000"/>
                <a:gd name="connsiteX102" fmla="*/ 1888 w 10000"/>
                <a:gd name="connsiteY102" fmla="*/ 611 h 10000"/>
                <a:gd name="connsiteX103" fmla="*/ 1888 w 10000"/>
                <a:gd name="connsiteY103" fmla="*/ 1061 h 10000"/>
                <a:gd name="connsiteX104" fmla="*/ 1888 w 10000"/>
                <a:gd name="connsiteY104" fmla="*/ 1640 h 10000"/>
                <a:gd name="connsiteX105" fmla="*/ 1285 w 10000"/>
                <a:gd name="connsiteY105" fmla="*/ 1640 h 10000"/>
                <a:gd name="connsiteX106" fmla="*/ 1285 w 10000"/>
                <a:gd name="connsiteY106" fmla="*/ 1897 h 10000"/>
                <a:gd name="connsiteX0" fmla="*/ 1165 w 9880"/>
                <a:gd name="connsiteY0" fmla="*/ 1897 h 10000"/>
                <a:gd name="connsiteX1" fmla="*/ 1165 w 9880"/>
                <a:gd name="connsiteY1" fmla="*/ 2412 h 10000"/>
                <a:gd name="connsiteX2" fmla="*/ 1165 w 9880"/>
                <a:gd name="connsiteY2" fmla="*/ 2894 h 10000"/>
                <a:gd name="connsiteX3" fmla="*/ 1165 w 9880"/>
                <a:gd name="connsiteY3" fmla="*/ 3376 h 10000"/>
                <a:gd name="connsiteX4" fmla="*/ 1165 w 9880"/>
                <a:gd name="connsiteY4" fmla="*/ 3826 h 10000"/>
                <a:gd name="connsiteX5" fmla="*/ 523 w 9880"/>
                <a:gd name="connsiteY5" fmla="*/ 3923 h 10000"/>
                <a:gd name="connsiteX6" fmla="*/ 402 w 9880"/>
                <a:gd name="connsiteY6" fmla="*/ 4180 h 10000"/>
                <a:gd name="connsiteX7" fmla="*/ 121 w 9880"/>
                <a:gd name="connsiteY7" fmla="*/ 4502 h 10000"/>
                <a:gd name="connsiteX8" fmla="*/ 121 w 9880"/>
                <a:gd name="connsiteY8" fmla="*/ 4759 h 10000"/>
                <a:gd name="connsiteX9" fmla="*/ 0 w 9880"/>
                <a:gd name="connsiteY9" fmla="*/ 4823 h 10000"/>
                <a:gd name="connsiteX10" fmla="*/ 0 w 9880"/>
                <a:gd name="connsiteY10" fmla="*/ 5048 h 10000"/>
                <a:gd name="connsiteX11" fmla="*/ 2931 w 9880"/>
                <a:gd name="connsiteY11" fmla="*/ 7195 h 10000"/>
                <a:gd name="connsiteX12" fmla="*/ 2469 w 9880"/>
                <a:gd name="connsiteY12" fmla="*/ 6973 h 10000"/>
                <a:gd name="connsiteX13" fmla="*/ 2265 w 9880"/>
                <a:gd name="connsiteY13" fmla="*/ 6638 h 10000"/>
                <a:gd name="connsiteX14" fmla="*/ 1926 w 9880"/>
                <a:gd name="connsiteY14" fmla="*/ 6729 h 10000"/>
                <a:gd name="connsiteX15" fmla="*/ 1834 w 9880"/>
                <a:gd name="connsiteY15" fmla="*/ 6927 h 10000"/>
                <a:gd name="connsiteX16" fmla="*/ 1472 w 9880"/>
                <a:gd name="connsiteY16" fmla="*/ 7011 h 10000"/>
                <a:gd name="connsiteX17" fmla="*/ 1236 w 9880"/>
                <a:gd name="connsiteY17" fmla="*/ 7004 h 10000"/>
                <a:gd name="connsiteX18" fmla="*/ 1108 w 9880"/>
                <a:gd name="connsiteY18" fmla="*/ 7161 h 10000"/>
                <a:gd name="connsiteX19" fmla="*/ 884 w 9880"/>
                <a:gd name="connsiteY19" fmla="*/ 6913 h 10000"/>
                <a:gd name="connsiteX20" fmla="*/ 844 w 9880"/>
                <a:gd name="connsiteY20" fmla="*/ 7363 h 10000"/>
                <a:gd name="connsiteX21" fmla="*/ 924 w 9880"/>
                <a:gd name="connsiteY21" fmla="*/ 7428 h 10000"/>
                <a:gd name="connsiteX22" fmla="*/ 1245 w 9880"/>
                <a:gd name="connsiteY22" fmla="*/ 7460 h 10000"/>
                <a:gd name="connsiteX23" fmla="*/ 1286 w 9880"/>
                <a:gd name="connsiteY23" fmla="*/ 7588 h 10000"/>
                <a:gd name="connsiteX24" fmla="*/ 1647 w 9880"/>
                <a:gd name="connsiteY24" fmla="*/ 7621 h 10000"/>
                <a:gd name="connsiteX25" fmla="*/ 1848 w 9880"/>
                <a:gd name="connsiteY25" fmla="*/ 7749 h 10000"/>
                <a:gd name="connsiteX26" fmla="*/ 1888 w 9880"/>
                <a:gd name="connsiteY26" fmla="*/ 7974 h 10000"/>
                <a:gd name="connsiteX27" fmla="*/ 2531 w 9880"/>
                <a:gd name="connsiteY27" fmla="*/ 8360 h 10000"/>
                <a:gd name="connsiteX28" fmla="*/ 2691 w 9880"/>
                <a:gd name="connsiteY28" fmla="*/ 8746 h 10000"/>
                <a:gd name="connsiteX29" fmla="*/ 3133 w 9880"/>
                <a:gd name="connsiteY29" fmla="*/ 8939 h 10000"/>
                <a:gd name="connsiteX30" fmla="*/ 3294 w 9880"/>
                <a:gd name="connsiteY30" fmla="*/ 9196 h 10000"/>
                <a:gd name="connsiteX31" fmla="*/ 3615 w 9880"/>
                <a:gd name="connsiteY31" fmla="*/ 9518 h 10000"/>
                <a:gd name="connsiteX32" fmla="*/ 3856 w 9880"/>
                <a:gd name="connsiteY32" fmla="*/ 9614 h 10000"/>
                <a:gd name="connsiteX33" fmla="*/ 4017 w 9880"/>
                <a:gd name="connsiteY33" fmla="*/ 9518 h 10000"/>
                <a:gd name="connsiteX34" fmla="*/ 4418 w 9880"/>
                <a:gd name="connsiteY34" fmla="*/ 9550 h 10000"/>
                <a:gd name="connsiteX35" fmla="*/ 4579 w 9880"/>
                <a:gd name="connsiteY35" fmla="*/ 9486 h 10000"/>
                <a:gd name="connsiteX36" fmla="*/ 5302 w 9880"/>
                <a:gd name="connsiteY36" fmla="*/ 9968 h 10000"/>
                <a:gd name="connsiteX37" fmla="*/ 5342 w 9880"/>
                <a:gd name="connsiteY37" fmla="*/ 9968 h 10000"/>
                <a:gd name="connsiteX38" fmla="*/ 5422 w 9880"/>
                <a:gd name="connsiteY38" fmla="*/ 9904 h 10000"/>
                <a:gd name="connsiteX39" fmla="*/ 5944 w 9880"/>
                <a:gd name="connsiteY39" fmla="*/ 9904 h 10000"/>
                <a:gd name="connsiteX40" fmla="*/ 6025 w 9880"/>
                <a:gd name="connsiteY40" fmla="*/ 10000 h 10000"/>
                <a:gd name="connsiteX41" fmla="*/ 6466 w 9880"/>
                <a:gd name="connsiteY41" fmla="*/ 9871 h 10000"/>
                <a:gd name="connsiteX42" fmla="*/ 6868 w 9880"/>
                <a:gd name="connsiteY42" fmla="*/ 9871 h 10000"/>
                <a:gd name="connsiteX43" fmla="*/ 7149 w 9880"/>
                <a:gd name="connsiteY43" fmla="*/ 9743 h 10000"/>
                <a:gd name="connsiteX44" fmla="*/ 7470 w 9880"/>
                <a:gd name="connsiteY44" fmla="*/ 9486 h 10000"/>
                <a:gd name="connsiteX45" fmla="*/ 8314 w 9880"/>
                <a:gd name="connsiteY45" fmla="*/ 9486 h 10000"/>
                <a:gd name="connsiteX46" fmla="*/ 8314 w 9880"/>
                <a:gd name="connsiteY46" fmla="*/ 9132 h 10000"/>
                <a:gd name="connsiteX47" fmla="*/ 7872 w 9880"/>
                <a:gd name="connsiteY47" fmla="*/ 8971 h 10000"/>
                <a:gd name="connsiteX48" fmla="*/ 7631 w 9880"/>
                <a:gd name="connsiteY48" fmla="*/ 8457 h 10000"/>
                <a:gd name="connsiteX49" fmla="*/ 7310 w 9880"/>
                <a:gd name="connsiteY49" fmla="*/ 8264 h 10000"/>
                <a:gd name="connsiteX50" fmla="*/ 7109 w 9880"/>
                <a:gd name="connsiteY50" fmla="*/ 8006 h 10000"/>
                <a:gd name="connsiteX51" fmla="*/ 6587 w 9880"/>
                <a:gd name="connsiteY51" fmla="*/ 7814 h 10000"/>
                <a:gd name="connsiteX52" fmla="*/ 6707 w 9880"/>
                <a:gd name="connsiteY52" fmla="*/ 7749 h 10000"/>
                <a:gd name="connsiteX53" fmla="*/ 6707 w 9880"/>
                <a:gd name="connsiteY53" fmla="*/ 7588 h 10000"/>
                <a:gd name="connsiteX54" fmla="*/ 7069 w 9880"/>
                <a:gd name="connsiteY54" fmla="*/ 7588 h 10000"/>
                <a:gd name="connsiteX55" fmla="*/ 7270 w 9880"/>
                <a:gd name="connsiteY55" fmla="*/ 7460 h 10000"/>
                <a:gd name="connsiteX56" fmla="*/ 7310 w 9880"/>
                <a:gd name="connsiteY56" fmla="*/ 6527 h 10000"/>
                <a:gd name="connsiteX57" fmla="*/ 7350 w 9880"/>
                <a:gd name="connsiteY57" fmla="*/ 6559 h 10000"/>
                <a:gd name="connsiteX58" fmla="*/ 7470 w 9880"/>
                <a:gd name="connsiteY58" fmla="*/ 6367 h 10000"/>
                <a:gd name="connsiteX59" fmla="*/ 7711 w 9880"/>
                <a:gd name="connsiteY59" fmla="*/ 6270 h 10000"/>
                <a:gd name="connsiteX60" fmla="*/ 7832 w 9880"/>
                <a:gd name="connsiteY60" fmla="*/ 5916 h 10000"/>
                <a:gd name="connsiteX61" fmla="*/ 8193 w 9880"/>
                <a:gd name="connsiteY61" fmla="*/ 5498 h 10000"/>
                <a:gd name="connsiteX62" fmla="*/ 8474 w 9880"/>
                <a:gd name="connsiteY62" fmla="*/ 5305 h 10000"/>
                <a:gd name="connsiteX63" fmla="*/ 8675 w 9880"/>
                <a:gd name="connsiteY63" fmla="*/ 4759 h 10000"/>
                <a:gd name="connsiteX64" fmla="*/ 8675 w 9880"/>
                <a:gd name="connsiteY64" fmla="*/ 4630 h 10000"/>
                <a:gd name="connsiteX65" fmla="*/ 8635 w 9880"/>
                <a:gd name="connsiteY65" fmla="*/ 4309 h 10000"/>
                <a:gd name="connsiteX66" fmla="*/ 9037 w 9880"/>
                <a:gd name="connsiteY66" fmla="*/ 3151 h 10000"/>
                <a:gd name="connsiteX67" fmla="*/ 9157 w 9880"/>
                <a:gd name="connsiteY67" fmla="*/ 3151 h 10000"/>
                <a:gd name="connsiteX68" fmla="*/ 9318 w 9880"/>
                <a:gd name="connsiteY68" fmla="*/ 3055 h 10000"/>
                <a:gd name="connsiteX69" fmla="*/ 9800 w 9880"/>
                <a:gd name="connsiteY69" fmla="*/ 2894 h 10000"/>
                <a:gd name="connsiteX70" fmla="*/ 9880 w 9880"/>
                <a:gd name="connsiteY70" fmla="*/ 2637 h 10000"/>
                <a:gd name="connsiteX71" fmla="*/ 9840 w 9880"/>
                <a:gd name="connsiteY71" fmla="*/ 2572 h 10000"/>
                <a:gd name="connsiteX72" fmla="*/ 9679 w 9880"/>
                <a:gd name="connsiteY72" fmla="*/ 2572 h 10000"/>
                <a:gd name="connsiteX73" fmla="*/ 9559 w 9880"/>
                <a:gd name="connsiteY73" fmla="*/ 2412 h 10000"/>
                <a:gd name="connsiteX74" fmla="*/ 9318 w 9880"/>
                <a:gd name="connsiteY74" fmla="*/ 2347 h 10000"/>
                <a:gd name="connsiteX75" fmla="*/ 9197 w 9880"/>
                <a:gd name="connsiteY75" fmla="*/ 2219 h 10000"/>
                <a:gd name="connsiteX76" fmla="*/ 9117 w 9880"/>
                <a:gd name="connsiteY76" fmla="*/ 1736 h 10000"/>
                <a:gd name="connsiteX77" fmla="*/ 9117 w 9880"/>
                <a:gd name="connsiteY77" fmla="*/ 1061 h 10000"/>
                <a:gd name="connsiteX78" fmla="*/ 8916 w 9880"/>
                <a:gd name="connsiteY78" fmla="*/ 836 h 10000"/>
                <a:gd name="connsiteX79" fmla="*/ 8876 w 9880"/>
                <a:gd name="connsiteY79" fmla="*/ 611 h 10000"/>
                <a:gd name="connsiteX80" fmla="*/ 8555 w 9880"/>
                <a:gd name="connsiteY80" fmla="*/ 289 h 10000"/>
                <a:gd name="connsiteX81" fmla="*/ 8274 w 9880"/>
                <a:gd name="connsiteY81" fmla="*/ 161 h 10000"/>
                <a:gd name="connsiteX82" fmla="*/ 8113 w 9880"/>
                <a:gd name="connsiteY82" fmla="*/ 0 h 10000"/>
                <a:gd name="connsiteX83" fmla="*/ 7872 w 9880"/>
                <a:gd name="connsiteY83" fmla="*/ 161 h 10000"/>
                <a:gd name="connsiteX84" fmla="*/ 7711 w 9880"/>
                <a:gd name="connsiteY84" fmla="*/ 129 h 10000"/>
                <a:gd name="connsiteX85" fmla="*/ 7591 w 9880"/>
                <a:gd name="connsiteY85" fmla="*/ 418 h 10000"/>
                <a:gd name="connsiteX86" fmla="*/ 7270 w 9880"/>
                <a:gd name="connsiteY86" fmla="*/ 482 h 10000"/>
                <a:gd name="connsiteX87" fmla="*/ 7189 w 9880"/>
                <a:gd name="connsiteY87" fmla="*/ 707 h 10000"/>
                <a:gd name="connsiteX88" fmla="*/ 6908 w 9880"/>
                <a:gd name="connsiteY88" fmla="*/ 707 h 10000"/>
                <a:gd name="connsiteX89" fmla="*/ 6667 w 9880"/>
                <a:gd name="connsiteY89" fmla="*/ 611 h 10000"/>
                <a:gd name="connsiteX90" fmla="*/ 6145 w 9880"/>
                <a:gd name="connsiteY90" fmla="*/ 611 h 10000"/>
                <a:gd name="connsiteX91" fmla="*/ 5623 w 9880"/>
                <a:gd name="connsiteY91" fmla="*/ 611 h 10000"/>
                <a:gd name="connsiteX92" fmla="*/ 5663 w 9880"/>
                <a:gd name="connsiteY92" fmla="*/ 482 h 10000"/>
                <a:gd name="connsiteX93" fmla="*/ 5583 w 9880"/>
                <a:gd name="connsiteY93" fmla="*/ 482 h 10000"/>
                <a:gd name="connsiteX94" fmla="*/ 5543 w 9880"/>
                <a:gd name="connsiteY94" fmla="*/ 611 h 10000"/>
                <a:gd name="connsiteX95" fmla="*/ 5061 w 9880"/>
                <a:gd name="connsiteY95" fmla="*/ 611 h 10000"/>
                <a:gd name="connsiteX96" fmla="*/ 4579 w 9880"/>
                <a:gd name="connsiteY96" fmla="*/ 611 h 10000"/>
                <a:gd name="connsiteX97" fmla="*/ 4097 w 9880"/>
                <a:gd name="connsiteY97" fmla="*/ 611 h 10000"/>
                <a:gd name="connsiteX98" fmla="*/ 3615 w 9880"/>
                <a:gd name="connsiteY98" fmla="*/ 611 h 10000"/>
                <a:gd name="connsiteX99" fmla="*/ 3173 w 9880"/>
                <a:gd name="connsiteY99" fmla="*/ 611 h 10000"/>
                <a:gd name="connsiteX100" fmla="*/ 2691 w 9880"/>
                <a:gd name="connsiteY100" fmla="*/ 611 h 10000"/>
                <a:gd name="connsiteX101" fmla="*/ 2249 w 9880"/>
                <a:gd name="connsiteY101" fmla="*/ 611 h 10000"/>
                <a:gd name="connsiteX102" fmla="*/ 1768 w 9880"/>
                <a:gd name="connsiteY102" fmla="*/ 611 h 10000"/>
                <a:gd name="connsiteX103" fmla="*/ 1768 w 9880"/>
                <a:gd name="connsiteY103" fmla="*/ 1061 h 10000"/>
                <a:gd name="connsiteX104" fmla="*/ 1768 w 9880"/>
                <a:gd name="connsiteY104" fmla="*/ 1640 h 10000"/>
                <a:gd name="connsiteX105" fmla="*/ 1165 w 9880"/>
                <a:gd name="connsiteY105" fmla="*/ 1640 h 10000"/>
                <a:gd name="connsiteX106" fmla="*/ 1165 w 9880"/>
                <a:gd name="connsiteY106" fmla="*/ 1897 h 10000"/>
                <a:gd name="connsiteX0" fmla="*/ 1179 w 10000"/>
                <a:gd name="connsiteY0" fmla="*/ 1897 h 10000"/>
                <a:gd name="connsiteX1" fmla="*/ 1179 w 10000"/>
                <a:gd name="connsiteY1" fmla="*/ 2412 h 10000"/>
                <a:gd name="connsiteX2" fmla="*/ 1179 w 10000"/>
                <a:gd name="connsiteY2" fmla="*/ 2894 h 10000"/>
                <a:gd name="connsiteX3" fmla="*/ 1179 w 10000"/>
                <a:gd name="connsiteY3" fmla="*/ 3376 h 10000"/>
                <a:gd name="connsiteX4" fmla="*/ 1179 w 10000"/>
                <a:gd name="connsiteY4" fmla="*/ 3826 h 10000"/>
                <a:gd name="connsiteX5" fmla="*/ 529 w 10000"/>
                <a:gd name="connsiteY5" fmla="*/ 3923 h 10000"/>
                <a:gd name="connsiteX6" fmla="*/ 407 w 10000"/>
                <a:gd name="connsiteY6" fmla="*/ 4180 h 10000"/>
                <a:gd name="connsiteX7" fmla="*/ 122 w 10000"/>
                <a:gd name="connsiteY7" fmla="*/ 4502 h 10000"/>
                <a:gd name="connsiteX8" fmla="*/ 122 w 10000"/>
                <a:gd name="connsiteY8" fmla="*/ 4759 h 10000"/>
                <a:gd name="connsiteX9" fmla="*/ 0 w 10000"/>
                <a:gd name="connsiteY9" fmla="*/ 4823 h 10000"/>
                <a:gd name="connsiteX10" fmla="*/ 3155 w 10000"/>
                <a:gd name="connsiteY10" fmla="*/ 7095 h 10000"/>
                <a:gd name="connsiteX11" fmla="*/ 2967 w 10000"/>
                <a:gd name="connsiteY11" fmla="*/ 7195 h 10000"/>
                <a:gd name="connsiteX12" fmla="*/ 2499 w 10000"/>
                <a:gd name="connsiteY12" fmla="*/ 6973 h 10000"/>
                <a:gd name="connsiteX13" fmla="*/ 2293 w 10000"/>
                <a:gd name="connsiteY13" fmla="*/ 6638 h 10000"/>
                <a:gd name="connsiteX14" fmla="*/ 1949 w 10000"/>
                <a:gd name="connsiteY14" fmla="*/ 6729 h 10000"/>
                <a:gd name="connsiteX15" fmla="*/ 1856 w 10000"/>
                <a:gd name="connsiteY15" fmla="*/ 6927 h 10000"/>
                <a:gd name="connsiteX16" fmla="*/ 1490 w 10000"/>
                <a:gd name="connsiteY16" fmla="*/ 7011 h 10000"/>
                <a:gd name="connsiteX17" fmla="*/ 1251 w 10000"/>
                <a:gd name="connsiteY17" fmla="*/ 7004 h 10000"/>
                <a:gd name="connsiteX18" fmla="*/ 1121 w 10000"/>
                <a:gd name="connsiteY18" fmla="*/ 7161 h 10000"/>
                <a:gd name="connsiteX19" fmla="*/ 895 w 10000"/>
                <a:gd name="connsiteY19" fmla="*/ 6913 h 10000"/>
                <a:gd name="connsiteX20" fmla="*/ 854 w 10000"/>
                <a:gd name="connsiteY20" fmla="*/ 7363 h 10000"/>
                <a:gd name="connsiteX21" fmla="*/ 935 w 10000"/>
                <a:gd name="connsiteY21" fmla="*/ 7428 h 10000"/>
                <a:gd name="connsiteX22" fmla="*/ 1260 w 10000"/>
                <a:gd name="connsiteY22" fmla="*/ 7460 h 10000"/>
                <a:gd name="connsiteX23" fmla="*/ 1302 w 10000"/>
                <a:gd name="connsiteY23" fmla="*/ 7588 h 10000"/>
                <a:gd name="connsiteX24" fmla="*/ 1667 w 10000"/>
                <a:gd name="connsiteY24" fmla="*/ 7621 h 10000"/>
                <a:gd name="connsiteX25" fmla="*/ 1870 w 10000"/>
                <a:gd name="connsiteY25" fmla="*/ 7749 h 10000"/>
                <a:gd name="connsiteX26" fmla="*/ 1911 w 10000"/>
                <a:gd name="connsiteY26" fmla="*/ 7974 h 10000"/>
                <a:gd name="connsiteX27" fmla="*/ 2562 w 10000"/>
                <a:gd name="connsiteY27" fmla="*/ 8360 h 10000"/>
                <a:gd name="connsiteX28" fmla="*/ 2724 w 10000"/>
                <a:gd name="connsiteY28" fmla="*/ 8746 h 10000"/>
                <a:gd name="connsiteX29" fmla="*/ 3171 w 10000"/>
                <a:gd name="connsiteY29" fmla="*/ 8939 h 10000"/>
                <a:gd name="connsiteX30" fmla="*/ 3334 w 10000"/>
                <a:gd name="connsiteY30" fmla="*/ 9196 h 10000"/>
                <a:gd name="connsiteX31" fmla="*/ 3659 w 10000"/>
                <a:gd name="connsiteY31" fmla="*/ 9518 h 10000"/>
                <a:gd name="connsiteX32" fmla="*/ 3903 w 10000"/>
                <a:gd name="connsiteY32" fmla="*/ 9614 h 10000"/>
                <a:gd name="connsiteX33" fmla="*/ 4066 w 10000"/>
                <a:gd name="connsiteY33" fmla="*/ 9518 h 10000"/>
                <a:gd name="connsiteX34" fmla="*/ 4472 w 10000"/>
                <a:gd name="connsiteY34" fmla="*/ 9550 h 10000"/>
                <a:gd name="connsiteX35" fmla="*/ 4635 w 10000"/>
                <a:gd name="connsiteY35" fmla="*/ 9486 h 10000"/>
                <a:gd name="connsiteX36" fmla="*/ 5366 w 10000"/>
                <a:gd name="connsiteY36" fmla="*/ 9968 h 10000"/>
                <a:gd name="connsiteX37" fmla="*/ 5407 w 10000"/>
                <a:gd name="connsiteY37" fmla="*/ 9968 h 10000"/>
                <a:gd name="connsiteX38" fmla="*/ 5488 w 10000"/>
                <a:gd name="connsiteY38" fmla="*/ 9904 h 10000"/>
                <a:gd name="connsiteX39" fmla="*/ 6016 w 10000"/>
                <a:gd name="connsiteY39" fmla="*/ 9904 h 10000"/>
                <a:gd name="connsiteX40" fmla="*/ 6098 w 10000"/>
                <a:gd name="connsiteY40" fmla="*/ 10000 h 10000"/>
                <a:gd name="connsiteX41" fmla="*/ 6545 w 10000"/>
                <a:gd name="connsiteY41" fmla="*/ 9871 h 10000"/>
                <a:gd name="connsiteX42" fmla="*/ 6951 w 10000"/>
                <a:gd name="connsiteY42" fmla="*/ 9871 h 10000"/>
                <a:gd name="connsiteX43" fmla="*/ 7236 w 10000"/>
                <a:gd name="connsiteY43" fmla="*/ 9743 h 10000"/>
                <a:gd name="connsiteX44" fmla="*/ 7561 w 10000"/>
                <a:gd name="connsiteY44" fmla="*/ 9486 h 10000"/>
                <a:gd name="connsiteX45" fmla="*/ 8415 w 10000"/>
                <a:gd name="connsiteY45" fmla="*/ 9486 h 10000"/>
                <a:gd name="connsiteX46" fmla="*/ 8415 w 10000"/>
                <a:gd name="connsiteY46" fmla="*/ 9132 h 10000"/>
                <a:gd name="connsiteX47" fmla="*/ 7968 w 10000"/>
                <a:gd name="connsiteY47" fmla="*/ 8971 h 10000"/>
                <a:gd name="connsiteX48" fmla="*/ 7724 w 10000"/>
                <a:gd name="connsiteY48" fmla="*/ 8457 h 10000"/>
                <a:gd name="connsiteX49" fmla="*/ 7399 w 10000"/>
                <a:gd name="connsiteY49" fmla="*/ 8264 h 10000"/>
                <a:gd name="connsiteX50" fmla="*/ 7195 w 10000"/>
                <a:gd name="connsiteY50" fmla="*/ 8006 h 10000"/>
                <a:gd name="connsiteX51" fmla="*/ 6667 w 10000"/>
                <a:gd name="connsiteY51" fmla="*/ 7814 h 10000"/>
                <a:gd name="connsiteX52" fmla="*/ 6788 w 10000"/>
                <a:gd name="connsiteY52" fmla="*/ 7749 h 10000"/>
                <a:gd name="connsiteX53" fmla="*/ 6788 w 10000"/>
                <a:gd name="connsiteY53" fmla="*/ 7588 h 10000"/>
                <a:gd name="connsiteX54" fmla="*/ 7155 w 10000"/>
                <a:gd name="connsiteY54" fmla="*/ 7588 h 10000"/>
                <a:gd name="connsiteX55" fmla="*/ 7358 w 10000"/>
                <a:gd name="connsiteY55" fmla="*/ 7460 h 10000"/>
                <a:gd name="connsiteX56" fmla="*/ 7399 w 10000"/>
                <a:gd name="connsiteY56" fmla="*/ 6527 h 10000"/>
                <a:gd name="connsiteX57" fmla="*/ 7439 w 10000"/>
                <a:gd name="connsiteY57" fmla="*/ 6559 h 10000"/>
                <a:gd name="connsiteX58" fmla="*/ 7561 w 10000"/>
                <a:gd name="connsiteY58" fmla="*/ 6367 h 10000"/>
                <a:gd name="connsiteX59" fmla="*/ 7805 w 10000"/>
                <a:gd name="connsiteY59" fmla="*/ 6270 h 10000"/>
                <a:gd name="connsiteX60" fmla="*/ 7927 w 10000"/>
                <a:gd name="connsiteY60" fmla="*/ 5916 h 10000"/>
                <a:gd name="connsiteX61" fmla="*/ 8293 w 10000"/>
                <a:gd name="connsiteY61" fmla="*/ 5498 h 10000"/>
                <a:gd name="connsiteX62" fmla="*/ 8577 w 10000"/>
                <a:gd name="connsiteY62" fmla="*/ 5305 h 10000"/>
                <a:gd name="connsiteX63" fmla="*/ 8780 w 10000"/>
                <a:gd name="connsiteY63" fmla="*/ 4759 h 10000"/>
                <a:gd name="connsiteX64" fmla="*/ 8780 w 10000"/>
                <a:gd name="connsiteY64" fmla="*/ 4630 h 10000"/>
                <a:gd name="connsiteX65" fmla="*/ 8740 w 10000"/>
                <a:gd name="connsiteY65" fmla="*/ 4309 h 10000"/>
                <a:gd name="connsiteX66" fmla="*/ 9147 w 10000"/>
                <a:gd name="connsiteY66" fmla="*/ 3151 h 10000"/>
                <a:gd name="connsiteX67" fmla="*/ 9268 w 10000"/>
                <a:gd name="connsiteY67" fmla="*/ 3151 h 10000"/>
                <a:gd name="connsiteX68" fmla="*/ 9431 w 10000"/>
                <a:gd name="connsiteY68" fmla="*/ 3055 h 10000"/>
                <a:gd name="connsiteX69" fmla="*/ 9919 w 10000"/>
                <a:gd name="connsiteY69" fmla="*/ 2894 h 10000"/>
                <a:gd name="connsiteX70" fmla="*/ 10000 w 10000"/>
                <a:gd name="connsiteY70" fmla="*/ 2637 h 10000"/>
                <a:gd name="connsiteX71" fmla="*/ 9960 w 10000"/>
                <a:gd name="connsiteY71" fmla="*/ 2572 h 10000"/>
                <a:gd name="connsiteX72" fmla="*/ 9797 w 10000"/>
                <a:gd name="connsiteY72" fmla="*/ 2572 h 10000"/>
                <a:gd name="connsiteX73" fmla="*/ 9675 w 10000"/>
                <a:gd name="connsiteY73" fmla="*/ 2412 h 10000"/>
                <a:gd name="connsiteX74" fmla="*/ 9431 w 10000"/>
                <a:gd name="connsiteY74" fmla="*/ 2347 h 10000"/>
                <a:gd name="connsiteX75" fmla="*/ 9309 w 10000"/>
                <a:gd name="connsiteY75" fmla="*/ 2219 h 10000"/>
                <a:gd name="connsiteX76" fmla="*/ 9228 w 10000"/>
                <a:gd name="connsiteY76" fmla="*/ 1736 h 10000"/>
                <a:gd name="connsiteX77" fmla="*/ 9228 w 10000"/>
                <a:gd name="connsiteY77" fmla="*/ 1061 h 10000"/>
                <a:gd name="connsiteX78" fmla="*/ 9024 w 10000"/>
                <a:gd name="connsiteY78" fmla="*/ 836 h 10000"/>
                <a:gd name="connsiteX79" fmla="*/ 8984 w 10000"/>
                <a:gd name="connsiteY79" fmla="*/ 611 h 10000"/>
                <a:gd name="connsiteX80" fmla="*/ 8659 w 10000"/>
                <a:gd name="connsiteY80" fmla="*/ 289 h 10000"/>
                <a:gd name="connsiteX81" fmla="*/ 8374 w 10000"/>
                <a:gd name="connsiteY81" fmla="*/ 161 h 10000"/>
                <a:gd name="connsiteX82" fmla="*/ 8212 w 10000"/>
                <a:gd name="connsiteY82" fmla="*/ 0 h 10000"/>
                <a:gd name="connsiteX83" fmla="*/ 7968 w 10000"/>
                <a:gd name="connsiteY83" fmla="*/ 161 h 10000"/>
                <a:gd name="connsiteX84" fmla="*/ 7805 w 10000"/>
                <a:gd name="connsiteY84" fmla="*/ 129 h 10000"/>
                <a:gd name="connsiteX85" fmla="*/ 7683 w 10000"/>
                <a:gd name="connsiteY85" fmla="*/ 418 h 10000"/>
                <a:gd name="connsiteX86" fmla="*/ 7358 w 10000"/>
                <a:gd name="connsiteY86" fmla="*/ 482 h 10000"/>
                <a:gd name="connsiteX87" fmla="*/ 7276 w 10000"/>
                <a:gd name="connsiteY87" fmla="*/ 707 h 10000"/>
                <a:gd name="connsiteX88" fmla="*/ 6992 w 10000"/>
                <a:gd name="connsiteY88" fmla="*/ 707 h 10000"/>
                <a:gd name="connsiteX89" fmla="*/ 6748 w 10000"/>
                <a:gd name="connsiteY89" fmla="*/ 611 h 10000"/>
                <a:gd name="connsiteX90" fmla="*/ 6220 w 10000"/>
                <a:gd name="connsiteY90" fmla="*/ 611 h 10000"/>
                <a:gd name="connsiteX91" fmla="*/ 5691 w 10000"/>
                <a:gd name="connsiteY91" fmla="*/ 611 h 10000"/>
                <a:gd name="connsiteX92" fmla="*/ 5732 w 10000"/>
                <a:gd name="connsiteY92" fmla="*/ 482 h 10000"/>
                <a:gd name="connsiteX93" fmla="*/ 5651 w 10000"/>
                <a:gd name="connsiteY93" fmla="*/ 482 h 10000"/>
                <a:gd name="connsiteX94" fmla="*/ 5610 w 10000"/>
                <a:gd name="connsiteY94" fmla="*/ 611 h 10000"/>
                <a:gd name="connsiteX95" fmla="*/ 5122 w 10000"/>
                <a:gd name="connsiteY95" fmla="*/ 611 h 10000"/>
                <a:gd name="connsiteX96" fmla="*/ 4635 w 10000"/>
                <a:gd name="connsiteY96" fmla="*/ 611 h 10000"/>
                <a:gd name="connsiteX97" fmla="*/ 4147 w 10000"/>
                <a:gd name="connsiteY97" fmla="*/ 611 h 10000"/>
                <a:gd name="connsiteX98" fmla="*/ 3659 w 10000"/>
                <a:gd name="connsiteY98" fmla="*/ 611 h 10000"/>
                <a:gd name="connsiteX99" fmla="*/ 3212 w 10000"/>
                <a:gd name="connsiteY99" fmla="*/ 611 h 10000"/>
                <a:gd name="connsiteX100" fmla="*/ 2724 w 10000"/>
                <a:gd name="connsiteY100" fmla="*/ 611 h 10000"/>
                <a:gd name="connsiteX101" fmla="*/ 2276 w 10000"/>
                <a:gd name="connsiteY101" fmla="*/ 611 h 10000"/>
                <a:gd name="connsiteX102" fmla="*/ 1789 w 10000"/>
                <a:gd name="connsiteY102" fmla="*/ 611 h 10000"/>
                <a:gd name="connsiteX103" fmla="*/ 1789 w 10000"/>
                <a:gd name="connsiteY103" fmla="*/ 1061 h 10000"/>
                <a:gd name="connsiteX104" fmla="*/ 1789 w 10000"/>
                <a:gd name="connsiteY104" fmla="*/ 1640 h 10000"/>
                <a:gd name="connsiteX105" fmla="*/ 1179 w 10000"/>
                <a:gd name="connsiteY105" fmla="*/ 1640 h 10000"/>
                <a:gd name="connsiteX106" fmla="*/ 1179 w 10000"/>
                <a:gd name="connsiteY106" fmla="*/ 1897 h 10000"/>
                <a:gd name="connsiteX0" fmla="*/ 1098 w 9919"/>
                <a:gd name="connsiteY0" fmla="*/ 1897 h 10000"/>
                <a:gd name="connsiteX1" fmla="*/ 1098 w 9919"/>
                <a:gd name="connsiteY1" fmla="*/ 2412 h 10000"/>
                <a:gd name="connsiteX2" fmla="*/ 1098 w 9919"/>
                <a:gd name="connsiteY2" fmla="*/ 2894 h 10000"/>
                <a:gd name="connsiteX3" fmla="*/ 1098 w 9919"/>
                <a:gd name="connsiteY3" fmla="*/ 3376 h 10000"/>
                <a:gd name="connsiteX4" fmla="*/ 1098 w 9919"/>
                <a:gd name="connsiteY4" fmla="*/ 3826 h 10000"/>
                <a:gd name="connsiteX5" fmla="*/ 448 w 9919"/>
                <a:gd name="connsiteY5" fmla="*/ 3923 h 10000"/>
                <a:gd name="connsiteX6" fmla="*/ 326 w 9919"/>
                <a:gd name="connsiteY6" fmla="*/ 4180 h 10000"/>
                <a:gd name="connsiteX7" fmla="*/ 41 w 9919"/>
                <a:gd name="connsiteY7" fmla="*/ 4502 h 10000"/>
                <a:gd name="connsiteX8" fmla="*/ 41 w 9919"/>
                <a:gd name="connsiteY8" fmla="*/ 4759 h 10000"/>
                <a:gd name="connsiteX9" fmla="*/ 3775 w 9919"/>
                <a:gd name="connsiteY9" fmla="*/ 7279 h 10000"/>
                <a:gd name="connsiteX10" fmla="*/ 3074 w 9919"/>
                <a:gd name="connsiteY10" fmla="*/ 7095 h 10000"/>
                <a:gd name="connsiteX11" fmla="*/ 2886 w 9919"/>
                <a:gd name="connsiteY11" fmla="*/ 7195 h 10000"/>
                <a:gd name="connsiteX12" fmla="*/ 2418 w 9919"/>
                <a:gd name="connsiteY12" fmla="*/ 6973 h 10000"/>
                <a:gd name="connsiteX13" fmla="*/ 2212 w 9919"/>
                <a:gd name="connsiteY13" fmla="*/ 6638 h 10000"/>
                <a:gd name="connsiteX14" fmla="*/ 1868 w 9919"/>
                <a:gd name="connsiteY14" fmla="*/ 6729 h 10000"/>
                <a:gd name="connsiteX15" fmla="*/ 1775 w 9919"/>
                <a:gd name="connsiteY15" fmla="*/ 6927 h 10000"/>
                <a:gd name="connsiteX16" fmla="*/ 1409 w 9919"/>
                <a:gd name="connsiteY16" fmla="*/ 7011 h 10000"/>
                <a:gd name="connsiteX17" fmla="*/ 1170 w 9919"/>
                <a:gd name="connsiteY17" fmla="*/ 7004 h 10000"/>
                <a:gd name="connsiteX18" fmla="*/ 1040 w 9919"/>
                <a:gd name="connsiteY18" fmla="*/ 7161 h 10000"/>
                <a:gd name="connsiteX19" fmla="*/ 814 w 9919"/>
                <a:gd name="connsiteY19" fmla="*/ 6913 h 10000"/>
                <a:gd name="connsiteX20" fmla="*/ 773 w 9919"/>
                <a:gd name="connsiteY20" fmla="*/ 7363 h 10000"/>
                <a:gd name="connsiteX21" fmla="*/ 854 w 9919"/>
                <a:gd name="connsiteY21" fmla="*/ 7428 h 10000"/>
                <a:gd name="connsiteX22" fmla="*/ 1179 w 9919"/>
                <a:gd name="connsiteY22" fmla="*/ 7460 h 10000"/>
                <a:gd name="connsiteX23" fmla="*/ 1221 w 9919"/>
                <a:gd name="connsiteY23" fmla="*/ 7588 h 10000"/>
                <a:gd name="connsiteX24" fmla="*/ 1586 w 9919"/>
                <a:gd name="connsiteY24" fmla="*/ 7621 h 10000"/>
                <a:gd name="connsiteX25" fmla="*/ 1789 w 9919"/>
                <a:gd name="connsiteY25" fmla="*/ 7749 h 10000"/>
                <a:gd name="connsiteX26" fmla="*/ 1830 w 9919"/>
                <a:gd name="connsiteY26" fmla="*/ 7974 h 10000"/>
                <a:gd name="connsiteX27" fmla="*/ 2481 w 9919"/>
                <a:gd name="connsiteY27" fmla="*/ 8360 h 10000"/>
                <a:gd name="connsiteX28" fmla="*/ 2643 w 9919"/>
                <a:gd name="connsiteY28" fmla="*/ 8746 h 10000"/>
                <a:gd name="connsiteX29" fmla="*/ 3090 w 9919"/>
                <a:gd name="connsiteY29" fmla="*/ 8939 h 10000"/>
                <a:gd name="connsiteX30" fmla="*/ 3253 w 9919"/>
                <a:gd name="connsiteY30" fmla="*/ 9196 h 10000"/>
                <a:gd name="connsiteX31" fmla="*/ 3578 w 9919"/>
                <a:gd name="connsiteY31" fmla="*/ 9518 h 10000"/>
                <a:gd name="connsiteX32" fmla="*/ 3822 w 9919"/>
                <a:gd name="connsiteY32" fmla="*/ 9614 h 10000"/>
                <a:gd name="connsiteX33" fmla="*/ 3985 w 9919"/>
                <a:gd name="connsiteY33" fmla="*/ 9518 h 10000"/>
                <a:gd name="connsiteX34" fmla="*/ 4391 w 9919"/>
                <a:gd name="connsiteY34" fmla="*/ 9550 h 10000"/>
                <a:gd name="connsiteX35" fmla="*/ 4554 w 9919"/>
                <a:gd name="connsiteY35" fmla="*/ 9486 h 10000"/>
                <a:gd name="connsiteX36" fmla="*/ 5285 w 9919"/>
                <a:gd name="connsiteY36" fmla="*/ 9968 h 10000"/>
                <a:gd name="connsiteX37" fmla="*/ 5326 w 9919"/>
                <a:gd name="connsiteY37" fmla="*/ 9968 h 10000"/>
                <a:gd name="connsiteX38" fmla="*/ 5407 w 9919"/>
                <a:gd name="connsiteY38" fmla="*/ 9904 h 10000"/>
                <a:gd name="connsiteX39" fmla="*/ 5935 w 9919"/>
                <a:gd name="connsiteY39" fmla="*/ 9904 h 10000"/>
                <a:gd name="connsiteX40" fmla="*/ 6017 w 9919"/>
                <a:gd name="connsiteY40" fmla="*/ 10000 h 10000"/>
                <a:gd name="connsiteX41" fmla="*/ 6464 w 9919"/>
                <a:gd name="connsiteY41" fmla="*/ 9871 h 10000"/>
                <a:gd name="connsiteX42" fmla="*/ 6870 w 9919"/>
                <a:gd name="connsiteY42" fmla="*/ 9871 h 10000"/>
                <a:gd name="connsiteX43" fmla="*/ 7155 w 9919"/>
                <a:gd name="connsiteY43" fmla="*/ 9743 h 10000"/>
                <a:gd name="connsiteX44" fmla="*/ 7480 w 9919"/>
                <a:gd name="connsiteY44" fmla="*/ 9486 h 10000"/>
                <a:gd name="connsiteX45" fmla="*/ 8334 w 9919"/>
                <a:gd name="connsiteY45" fmla="*/ 9486 h 10000"/>
                <a:gd name="connsiteX46" fmla="*/ 8334 w 9919"/>
                <a:gd name="connsiteY46" fmla="*/ 9132 h 10000"/>
                <a:gd name="connsiteX47" fmla="*/ 7887 w 9919"/>
                <a:gd name="connsiteY47" fmla="*/ 8971 h 10000"/>
                <a:gd name="connsiteX48" fmla="*/ 7643 w 9919"/>
                <a:gd name="connsiteY48" fmla="*/ 8457 h 10000"/>
                <a:gd name="connsiteX49" fmla="*/ 7318 w 9919"/>
                <a:gd name="connsiteY49" fmla="*/ 8264 h 10000"/>
                <a:gd name="connsiteX50" fmla="*/ 7114 w 9919"/>
                <a:gd name="connsiteY50" fmla="*/ 8006 h 10000"/>
                <a:gd name="connsiteX51" fmla="*/ 6586 w 9919"/>
                <a:gd name="connsiteY51" fmla="*/ 7814 h 10000"/>
                <a:gd name="connsiteX52" fmla="*/ 6707 w 9919"/>
                <a:gd name="connsiteY52" fmla="*/ 7749 h 10000"/>
                <a:gd name="connsiteX53" fmla="*/ 6707 w 9919"/>
                <a:gd name="connsiteY53" fmla="*/ 7588 h 10000"/>
                <a:gd name="connsiteX54" fmla="*/ 7074 w 9919"/>
                <a:gd name="connsiteY54" fmla="*/ 7588 h 10000"/>
                <a:gd name="connsiteX55" fmla="*/ 7277 w 9919"/>
                <a:gd name="connsiteY55" fmla="*/ 7460 h 10000"/>
                <a:gd name="connsiteX56" fmla="*/ 7318 w 9919"/>
                <a:gd name="connsiteY56" fmla="*/ 6527 h 10000"/>
                <a:gd name="connsiteX57" fmla="*/ 7358 w 9919"/>
                <a:gd name="connsiteY57" fmla="*/ 6559 h 10000"/>
                <a:gd name="connsiteX58" fmla="*/ 7480 w 9919"/>
                <a:gd name="connsiteY58" fmla="*/ 6367 h 10000"/>
                <a:gd name="connsiteX59" fmla="*/ 7724 w 9919"/>
                <a:gd name="connsiteY59" fmla="*/ 6270 h 10000"/>
                <a:gd name="connsiteX60" fmla="*/ 7846 w 9919"/>
                <a:gd name="connsiteY60" fmla="*/ 5916 h 10000"/>
                <a:gd name="connsiteX61" fmla="*/ 8212 w 9919"/>
                <a:gd name="connsiteY61" fmla="*/ 5498 h 10000"/>
                <a:gd name="connsiteX62" fmla="*/ 8496 w 9919"/>
                <a:gd name="connsiteY62" fmla="*/ 5305 h 10000"/>
                <a:gd name="connsiteX63" fmla="*/ 8699 w 9919"/>
                <a:gd name="connsiteY63" fmla="*/ 4759 h 10000"/>
                <a:gd name="connsiteX64" fmla="*/ 8699 w 9919"/>
                <a:gd name="connsiteY64" fmla="*/ 4630 h 10000"/>
                <a:gd name="connsiteX65" fmla="*/ 8659 w 9919"/>
                <a:gd name="connsiteY65" fmla="*/ 4309 h 10000"/>
                <a:gd name="connsiteX66" fmla="*/ 9066 w 9919"/>
                <a:gd name="connsiteY66" fmla="*/ 3151 h 10000"/>
                <a:gd name="connsiteX67" fmla="*/ 9187 w 9919"/>
                <a:gd name="connsiteY67" fmla="*/ 3151 h 10000"/>
                <a:gd name="connsiteX68" fmla="*/ 9350 w 9919"/>
                <a:gd name="connsiteY68" fmla="*/ 3055 h 10000"/>
                <a:gd name="connsiteX69" fmla="*/ 9838 w 9919"/>
                <a:gd name="connsiteY69" fmla="*/ 2894 h 10000"/>
                <a:gd name="connsiteX70" fmla="*/ 9919 w 9919"/>
                <a:gd name="connsiteY70" fmla="*/ 2637 h 10000"/>
                <a:gd name="connsiteX71" fmla="*/ 9879 w 9919"/>
                <a:gd name="connsiteY71" fmla="*/ 2572 h 10000"/>
                <a:gd name="connsiteX72" fmla="*/ 9716 w 9919"/>
                <a:gd name="connsiteY72" fmla="*/ 2572 h 10000"/>
                <a:gd name="connsiteX73" fmla="*/ 9594 w 9919"/>
                <a:gd name="connsiteY73" fmla="*/ 2412 h 10000"/>
                <a:gd name="connsiteX74" fmla="*/ 9350 w 9919"/>
                <a:gd name="connsiteY74" fmla="*/ 2347 h 10000"/>
                <a:gd name="connsiteX75" fmla="*/ 9228 w 9919"/>
                <a:gd name="connsiteY75" fmla="*/ 2219 h 10000"/>
                <a:gd name="connsiteX76" fmla="*/ 9147 w 9919"/>
                <a:gd name="connsiteY76" fmla="*/ 1736 h 10000"/>
                <a:gd name="connsiteX77" fmla="*/ 9147 w 9919"/>
                <a:gd name="connsiteY77" fmla="*/ 1061 h 10000"/>
                <a:gd name="connsiteX78" fmla="*/ 8943 w 9919"/>
                <a:gd name="connsiteY78" fmla="*/ 836 h 10000"/>
                <a:gd name="connsiteX79" fmla="*/ 8903 w 9919"/>
                <a:gd name="connsiteY79" fmla="*/ 611 h 10000"/>
                <a:gd name="connsiteX80" fmla="*/ 8578 w 9919"/>
                <a:gd name="connsiteY80" fmla="*/ 289 h 10000"/>
                <a:gd name="connsiteX81" fmla="*/ 8293 w 9919"/>
                <a:gd name="connsiteY81" fmla="*/ 161 h 10000"/>
                <a:gd name="connsiteX82" fmla="*/ 8131 w 9919"/>
                <a:gd name="connsiteY82" fmla="*/ 0 h 10000"/>
                <a:gd name="connsiteX83" fmla="*/ 7887 w 9919"/>
                <a:gd name="connsiteY83" fmla="*/ 161 h 10000"/>
                <a:gd name="connsiteX84" fmla="*/ 7724 w 9919"/>
                <a:gd name="connsiteY84" fmla="*/ 129 h 10000"/>
                <a:gd name="connsiteX85" fmla="*/ 7602 w 9919"/>
                <a:gd name="connsiteY85" fmla="*/ 418 h 10000"/>
                <a:gd name="connsiteX86" fmla="*/ 7277 w 9919"/>
                <a:gd name="connsiteY86" fmla="*/ 482 h 10000"/>
                <a:gd name="connsiteX87" fmla="*/ 7195 w 9919"/>
                <a:gd name="connsiteY87" fmla="*/ 707 h 10000"/>
                <a:gd name="connsiteX88" fmla="*/ 6911 w 9919"/>
                <a:gd name="connsiteY88" fmla="*/ 707 h 10000"/>
                <a:gd name="connsiteX89" fmla="*/ 6667 w 9919"/>
                <a:gd name="connsiteY89" fmla="*/ 611 h 10000"/>
                <a:gd name="connsiteX90" fmla="*/ 6139 w 9919"/>
                <a:gd name="connsiteY90" fmla="*/ 611 h 10000"/>
                <a:gd name="connsiteX91" fmla="*/ 5610 w 9919"/>
                <a:gd name="connsiteY91" fmla="*/ 611 h 10000"/>
                <a:gd name="connsiteX92" fmla="*/ 5651 w 9919"/>
                <a:gd name="connsiteY92" fmla="*/ 482 h 10000"/>
                <a:gd name="connsiteX93" fmla="*/ 5570 w 9919"/>
                <a:gd name="connsiteY93" fmla="*/ 482 h 10000"/>
                <a:gd name="connsiteX94" fmla="*/ 5529 w 9919"/>
                <a:gd name="connsiteY94" fmla="*/ 611 h 10000"/>
                <a:gd name="connsiteX95" fmla="*/ 5041 w 9919"/>
                <a:gd name="connsiteY95" fmla="*/ 611 h 10000"/>
                <a:gd name="connsiteX96" fmla="*/ 4554 w 9919"/>
                <a:gd name="connsiteY96" fmla="*/ 611 h 10000"/>
                <a:gd name="connsiteX97" fmla="*/ 4066 w 9919"/>
                <a:gd name="connsiteY97" fmla="*/ 611 h 10000"/>
                <a:gd name="connsiteX98" fmla="*/ 3578 w 9919"/>
                <a:gd name="connsiteY98" fmla="*/ 611 h 10000"/>
                <a:gd name="connsiteX99" fmla="*/ 3131 w 9919"/>
                <a:gd name="connsiteY99" fmla="*/ 611 h 10000"/>
                <a:gd name="connsiteX100" fmla="*/ 2643 w 9919"/>
                <a:gd name="connsiteY100" fmla="*/ 611 h 10000"/>
                <a:gd name="connsiteX101" fmla="*/ 2195 w 9919"/>
                <a:gd name="connsiteY101" fmla="*/ 611 h 10000"/>
                <a:gd name="connsiteX102" fmla="*/ 1708 w 9919"/>
                <a:gd name="connsiteY102" fmla="*/ 611 h 10000"/>
                <a:gd name="connsiteX103" fmla="*/ 1708 w 9919"/>
                <a:gd name="connsiteY103" fmla="*/ 1061 h 10000"/>
                <a:gd name="connsiteX104" fmla="*/ 1708 w 9919"/>
                <a:gd name="connsiteY104" fmla="*/ 1640 h 10000"/>
                <a:gd name="connsiteX105" fmla="*/ 1098 w 9919"/>
                <a:gd name="connsiteY105" fmla="*/ 1640 h 10000"/>
                <a:gd name="connsiteX106" fmla="*/ 1098 w 9919"/>
                <a:gd name="connsiteY106" fmla="*/ 1897 h 10000"/>
                <a:gd name="connsiteX0" fmla="*/ 1066 w 9959"/>
                <a:gd name="connsiteY0" fmla="*/ 1897 h 10000"/>
                <a:gd name="connsiteX1" fmla="*/ 1066 w 9959"/>
                <a:gd name="connsiteY1" fmla="*/ 2412 h 10000"/>
                <a:gd name="connsiteX2" fmla="*/ 1066 w 9959"/>
                <a:gd name="connsiteY2" fmla="*/ 2894 h 10000"/>
                <a:gd name="connsiteX3" fmla="*/ 1066 w 9959"/>
                <a:gd name="connsiteY3" fmla="*/ 3376 h 10000"/>
                <a:gd name="connsiteX4" fmla="*/ 1066 w 9959"/>
                <a:gd name="connsiteY4" fmla="*/ 3826 h 10000"/>
                <a:gd name="connsiteX5" fmla="*/ 411 w 9959"/>
                <a:gd name="connsiteY5" fmla="*/ 3923 h 10000"/>
                <a:gd name="connsiteX6" fmla="*/ 288 w 9959"/>
                <a:gd name="connsiteY6" fmla="*/ 4180 h 10000"/>
                <a:gd name="connsiteX7" fmla="*/ 0 w 9959"/>
                <a:gd name="connsiteY7" fmla="*/ 4502 h 10000"/>
                <a:gd name="connsiteX8" fmla="*/ 4089 w 9959"/>
                <a:gd name="connsiteY8" fmla="*/ 7281 h 10000"/>
                <a:gd name="connsiteX9" fmla="*/ 3765 w 9959"/>
                <a:gd name="connsiteY9" fmla="*/ 7279 h 10000"/>
                <a:gd name="connsiteX10" fmla="*/ 3058 w 9959"/>
                <a:gd name="connsiteY10" fmla="*/ 7095 h 10000"/>
                <a:gd name="connsiteX11" fmla="*/ 2869 w 9959"/>
                <a:gd name="connsiteY11" fmla="*/ 7195 h 10000"/>
                <a:gd name="connsiteX12" fmla="*/ 2397 w 9959"/>
                <a:gd name="connsiteY12" fmla="*/ 6973 h 10000"/>
                <a:gd name="connsiteX13" fmla="*/ 2189 w 9959"/>
                <a:gd name="connsiteY13" fmla="*/ 6638 h 10000"/>
                <a:gd name="connsiteX14" fmla="*/ 1842 w 9959"/>
                <a:gd name="connsiteY14" fmla="*/ 6729 h 10000"/>
                <a:gd name="connsiteX15" fmla="*/ 1748 w 9959"/>
                <a:gd name="connsiteY15" fmla="*/ 6927 h 10000"/>
                <a:gd name="connsiteX16" fmla="*/ 1380 w 9959"/>
                <a:gd name="connsiteY16" fmla="*/ 7011 h 10000"/>
                <a:gd name="connsiteX17" fmla="*/ 1139 w 9959"/>
                <a:gd name="connsiteY17" fmla="*/ 7004 h 10000"/>
                <a:gd name="connsiteX18" fmla="*/ 1007 w 9959"/>
                <a:gd name="connsiteY18" fmla="*/ 7161 h 10000"/>
                <a:gd name="connsiteX19" fmla="*/ 780 w 9959"/>
                <a:gd name="connsiteY19" fmla="*/ 6913 h 10000"/>
                <a:gd name="connsiteX20" fmla="*/ 738 w 9959"/>
                <a:gd name="connsiteY20" fmla="*/ 7363 h 10000"/>
                <a:gd name="connsiteX21" fmla="*/ 820 w 9959"/>
                <a:gd name="connsiteY21" fmla="*/ 7428 h 10000"/>
                <a:gd name="connsiteX22" fmla="*/ 1148 w 9959"/>
                <a:gd name="connsiteY22" fmla="*/ 7460 h 10000"/>
                <a:gd name="connsiteX23" fmla="*/ 1190 w 9959"/>
                <a:gd name="connsiteY23" fmla="*/ 7588 h 10000"/>
                <a:gd name="connsiteX24" fmla="*/ 1558 w 9959"/>
                <a:gd name="connsiteY24" fmla="*/ 7621 h 10000"/>
                <a:gd name="connsiteX25" fmla="*/ 1763 w 9959"/>
                <a:gd name="connsiteY25" fmla="*/ 7749 h 10000"/>
                <a:gd name="connsiteX26" fmla="*/ 1804 w 9959"/>
                <a:gd name="connsiteY26" fmla="*/ 7974 h 10000"/>
                <a:gd name="connsiteX27" fmla="*/ 2460 w 9959"/>
                <a:gd name="connsiteY27" fmla="*/ 8360 h 10000"/>
                <a:gd name="connsiteX28" fmla="*/ 2624 w 9959"/>
                <a:gd name="connsiteY28" fmla="*/ 8746 h 10000"/>
                <a:gd name="connsiteX29" fmla="*/ 3074 w 9959"/>
                <a:gd name="connsiteY29" fmla="*/ 8939 h 10000"/>
                <a:gd name="connsiteX30" fmla="*/ 3239 w 9959"/>
                <a:gd name="connsiteY30" fmla="*/ 9196 h 10000"/>
                <a:gd name="connsiteX31" fmla="*/ 3566 w 9959"/>
                <a:gd name="connsiteY31" fmla="*/ 9518 h 10000"/>
                <a:gd name="connsiteX32" fmla="*/ 3812 w 9959"/>
                <a:gd name="connsiteY32" fmla="*/ 9614 h 10000"/>
                <a:gd name="connsiteX33" fmla="*/ 3977 w 9959"/>
                <a:gd name="connsiteY33" fmla="*/ 9518 h 10000"/>
                <a:gd name="connsiteX34" fmla="*/ 4386 w 9959"/>
                <a:gd name="connsiteY34" fmla="*/ 9550 h 10000"/>
                <a:gd name="connsiteX35" fmla="*/ 4550 w 9959"/>
                <a:gd name="connsiteY35" fmla="*/ 9486 h 10000"/>
                <a:gd name="connsiteX36" fmla="*/ 5287 w 9959"/>
                <a:gd name="connsiteY36" fmla="*/ 9968 h 10000"/>
                <a:gd name="connsiteX37" fmla="*/ 5328 w 9959"/>
                <a:gd name="connsiteY37" fmla="*/ 9968 h 10000"/>
                <a:gd name="connsiteX38" fmla="*/ 5410 w 9959"/>
                <a:gd name="connsiteY38" fmla="*/ 9904 h 10000"/>
                <a:gd name="connsiteX39" fmla="*/ 5942 w 9959"/>
                <a:gd name="connsiteY39" fmla="*/ 9904 h 10000"/>
                <a:gd name="connsiteX40" fmla="*/ 6025 w 9959"/>
                <a:gd name="connsiteY40" fmla="*/ 10000 h 10000"/>
                <a:gd name="connsiteX41" fmla="*/ 6476 w 9959"/>
                <a:gd name="connsiteY41" fmla="*/ 9871 h 10000"/>
                <a:gd name="connsiteX42" fmla="*/ 6885 w 9959"/>
                <a:gd name="connsiteY42" fmla="*/ 9871 h 10000"/>
                <a:gd name="connsiteX43" fmla="*/ 7172 w 9959"/>
                <a:gd name="connsiteY43" fmla="*/ 9743 h 10000"/>
                <a:gd name="connsiteX44" fmla="*/ 7500 w 9959"/>
                <a:gd name="connsiteY44" fmla="*/ 9486 h 10000"/>
                <a:gd name="connsiteX45" fmla="*/ 8361 w 9959"/>
                <a:gd name="connsiteY45" fmla="*/ 9486 h 10000"/>
                <a:gd name="connsiteX46" fmla="*/ 8361 w 9959"/>
                <a:gd name="connsiteY46" fmla="*/ 9132 h 10000"/>
                <a:gd name="connsiteX47" fmla="*/ 7910 w 9959"/>
                <a:gd name="connsiteY47" fmla="*/ 8971 h 10000"/>
                <a:gd name="connsiteX48" fmla="*/ 7664 w 9959"/>
                <a:gd name="connsiteY48" fmla="*/ 8457 h 10000"/>
                <a:gd name="connsiteX49" fmla="*/ 7337 w 9959"/>
                <a:gd name="connsiteY49" fmla="*/ 8264 h 10000"/>
                <a:gd name="connsiteX50" fmla="*/ 7131 w 9959"/>
                <a:gd name="connsiteY50" fmla="*/ 8006 h 10000"/>
                <a:gd name="connsiteX51" fmla="*/ 6599 w 9959"/>
                <a:gd name="connsiteY51" fmla="*/ 7814 h 10000"/>
                <a:gd name="connsiteX52" fmla="*/ 6721 w 9959"/>
                <a:gd name="connsiteY52" fmla="*/ 7749 h 10000"/>
                <a:gd name="connsiteX53" fmla="*/ 6721 w 9959"/>
                <a:gd name="connsiteY53" fmla="*/ 7588 h 10000"/>
                <a:gd name="connsiteX54" fmla="*/ 7091 w 9959"/>
                <a:gd name="connsiteY54" fmla="*/ 7588 h 10000"/>
                <a:gd name="connsiteX55" fmla="*/ 7295 w 9959"/>
                <a:gd name="connsiteY55" fmla="*/ 7460 h 10000"/>
                <a:gd name="connsiteX56" fmla="*/ 7337 w 9959"/>
                <a:gd name="connsiteY56" fmla="*/ 6527 h 10000"/>
                <a:gd name="connsiteX57" fmla="*/ 7377 w 9959"/>
                <a:gd name="connsiteY57" fmla="*/ 6559 h 10000"/>
                <a:gd name="connsiteX58" fmla="*/ 7500 w 9959"/>
                <a:gd name="connsiteY58" fmla="*/ 6367 h 10000"/>
                <a:gd name="connsiteX59" fmla="*/ 7746 w 9959"/>
                <a:gd name="connsiteY59" fmla="*/ 6270 h 10000"/>
                <a:gd name="connsiteX60" fmla="*/ 7869 w 9959"/>
                <a:gd name="connsiteY60" fmla="*/ 5916 h 10000"/>
                <a:gd name="connsiteX61" fmla="*/ 8238 w 9959"/>
                <a:gd name="connsiteY61" fmla="*/ 5498 h 10000"/>
                <a:gd name="connsiteX62" fmla="*/ 8524 w 9959"/>
                <a:gd name="connsiteY62" fmla="*/ 5305 h 10000"/>
                <a:gd name="connsiteX63" fmla="*/ 8729 w 9959"/>
                <a:gd name="connsiteY63" fmla="*/ 4759 h 10000"/>
                <a:gd name="connsiteX64" fmla="*/ 8729 w 9959"/>
                <a:gd name="connsiteY64" fmla="*/ 4630 h 10000"/>
                <a:gd name="connsiteX65" fmla="*/ 8689 w 9959"/>
                <a:gd name="connsiteY65" fmla="*/ 4309 h 10000"/>
                <a:gd name="connsiteX66" fmla="*/ 9099 w 9959"/>
                <a:gd name="connsiteY66" fmla="*/ 3151 h 10000"/>
                <a:gd name="connsiteX67" fmla="*/ 9221 w 9959"/>
                <a:gd name="connsiteY67" fmla="*/ 3151 h 10000"/>
                <a:gd name="connsiteX68" fmla="*/ 9385 w 9959"/>
                <a:gd name="connsiteY68" fmla="*/ 3055 h 10000"/>
                <a:gd name="connsiteX69" fmla="*/ 9877 w 9959"/>
                <a:gd name="connsiteY69" fmla="*/ 2894 h 10000"/>
                <a:gd name="connsiteX70" fmla="*/ 9959 w 9959"/>
                <a:gd name="connsiteY70" fmla="*/ 2637 h 10000"/>
                <a:gd name="connsiteX71" fmla="*/ 9919 w 9959"/>
                <a:gd name="connsiteY71" fmla="*/ 2572 h 10000"/>
                <a:gd name="connsiteX72" fmla="*/ 9754 w 9959"/>
                <a:gd name="connsiteY72" fmla="*/ 2572 h 10000"/>
                <a:gd name="connsiteX73" fmla="*/ 9631 w 9959"/>
                <a:gd name="connsiteY73" fmla="*/ 2412 h 10000"/>
                <a:gd name="connsiteX74" fmla="*/ 9385 w 9959"/>
                <a:gd name="connsiteY74" fmla="*/ 2347 h 10000"/>
                <a:gd name="connsiteX75" fmla="*/ 9262 w 9959"/>
                <a:gd name="connsiteY75" fmla="*/ 2219 h 10000"/>
                <a:gd name="connsiteX76" fmla="*/ 9181 w 9959"/>
                <a:gd name="connsiteY76" fmla="*/ 1736 h 10000"/>
                <a:gd name="connsiteX77" fmla="*/ 9181 w 9959"/>
                <a:gd name="connsiteY77" fmla="*/ 1061 h 10000"/>
                <a:gd name="connsiteX78" fmla="*/ 8975 w 9959"/>
                <a:gd name="connsiteY78" fmla="*/ 836 h 10000"/>
                <a:gd name="connsiteX79" fmla="*/ 8935 w 9959"/>
                <a:gd name="connsiteY79" fmla="*/ 611 h 10000"/>
                <a:gd name="connsiteX80" fmla="*/ 8607 w 9959"/>
                <a:gd name="connsiteY80" fmla="*/ 289 h 10000"/>
                <a:gd name="connsiteX81" fmla="*/ 8320 w 9959"/>
                <a:gd name="connsiteY81" fmla="*/ 161 h 10000"/>
                <a:gd name="connsiteX82" fmla="*/ 8156 w 9959"/>
                <a:gd name="connsiteY82" fmla="*/ 0 h 10000"/>
                <a:gd name="connsiteX83" fmla="*/ 7910 w 9959"/>
                <a:gd name="connsiteY83" fmla="*/ 161 h 10000"/>
                <a:gd name="connsiteX84" fmla="*/ 7746 w 9959"/>
                <a:gd name="connsiteY84" fmla="*/ 129 h 10000"/>
                <a:gd name="connsiteX85" fmla="*/ 7623 w 9959"/>
                <a:gd name="connsiteY85" fmla="*/ 418 h 10000"/>
                <a:gd name="connsiteX86" fmla="*/ 7295 w 9959"/>
                <a:gd name="connsiteY86" fmla="*/ 482 h 10000"/>
                <a:gd name="connsiteX87" fmla="*/ 7213 w 9959"/>
                <a:gd name="connsiteY87" fmla="*/ 707 h 10000"/>
                <a:gd name="connsiteX88" fmla="*/ 6926 w 9959"/>
                <a:gd name="connsiteY88" fmla="*/ 707 h 10000"/>
                <a:gd name="connsiteX89" fmla="*/ 6680 w 9959"/>
                <a:gd name="connsiteY89" fmla="*/ 611 h 10000"/>
                <a:gd name="connsiteX90" fmla="*/ 6148 w 9959"/>
                <a:gd name="connsiteY90" fmla="*/ 611 h 10000"/>
                <a:gd name="connsiteX91" fmla="*/ 5615 w 9959"/>
                <a:gd name="connsiteY91" fmla="*/ 611 h 10000"/>
                <a:gd name="connsiteX92" fmla="*/ 5656 w 9959"/>
                <a:gd name="connsiteY92" fmla="*/ 482 h 10000"/>
                <a:gd name="connsiteX93" fmla="*/ 5574 w 9959"/>
                <a:gd name="connsiteY93" fmla="*/ 482 h 10000"/>
                <a:gd name="connsiteX94" fmla="*/ 5533 w 9959"/>
                <a:gd name="connsiteY94" fmla="*/ 611 h 10000"/>
                <a:gd name="connsiteX95" fmla="*/ 5041 w 9959"/>
                <a:gd name="connsiteY95" fmla="*/ 611 h 10000"/>
                <a:gd name="connsiteX96" fmla="*/ 4550 w 9959"/>
                <a:gd name="connsiteY96" fmla="*/ 611 h 10000"/>
                <a:gd name="connsiteX97" fmla="*/ 4058 w 9959"/>
                <a:gd name="connsiteY97" fmla="*/ 611 h 10000"/>
                <a:gd name="connsiteX98" fmla="*/ 3566 w 9959"/>
                <a:gd name="connsiteY98" fmla="*/ 611 h 10000"/>
                <a:gd name="connsiteX99" fmla="*/ 3116 w 9959"/>
                <a:gd name="connsiteY99" fmla="*/ 611 h 10000"/>
                <a:gd name="connsiteX100" fmla="*/ 2624 w 9959"/>
                <a:gd name="connsiteY100" fmla="*/ 611 h 10000"/>
                <a:gd name="connsiteX101" fmla="*/ 2172 w 9959"/>
                <a:gd name="connsiteY101" fmla="*/ 611 h 10000"/>
                <a:gd name="connsiteX102" fmla="*/ 1681 w 9959"/>
                <a:gd name="connsiteY102" fmla="*/ 611 h 10000"/>
                <a:gd name="connsiteX103" fmla="*/ 1681 w 9959"/>
                <a:gd name="connsiteY103" fmla="*/ 1061 h 10000"/>
                <a:gd name="connsiteX104" fmla="*/ 1681 w 9959"/>
                <a:gd name="connsiteY104" fmla="*/ 1640 h 10000"/>
                <a:gd name="connsiteX105" fmla="*/ 1066 w 9959"/>
                <a:gd name="connsiteY105" fmla="*/ 1640 h 10000"/>
                <a:gd name="connsiteX106" fmla="*/ 1066 w 9959"/>
                <a:gd name="connsiteY106" fmla="*/ 1897 h 10000"/>
                <a:gd name="connsiteX0" fmla="*/ 781 w 9711"/>
                <a:gd name="connsiteY0" fmla="*/ 1897 h 10000"/>
                <a:gd name="connsiteX1" fmla="*/ 781 w 9711"/>
                <a:gd name="connsiteY1" fmla="*/ 2412 h 10000"/>
                <a:gd name="connsiteX2" fmla="*/ 781 w 9711"/>
                <a:gd name="connsiteY2" fmla="*/ 2894 h 10000"/>
                <a:gd name="connsiteX3" fmla="*/ 781 w 9711"/>
                <a:gd name="connsiteY3" fmla="*/ 3376 h 10000"/>
                <a:gd name="connsiteX4" fmla="*/ 781 w 9711"/>
                <a:gd name="connsiteY4" fmla="*/ 3826 h 10000"/>
                <a:gd name="connsiteX5" fmla="*/ 124 w 9711"/>
                <a:gd name="connsiteY5" fmla="*/ 3923 h 10000"/>
                <a:gd name="connsiteX6" fmla="*/ 0 w 9711"/>
                <a:gd name="connsiteY6" fmla="*/ 4180 h 10000"/>
                <a:gd name="connsiteX7" fmla="*/ 4324 w 9711"/>
                <a:gd name="connsiteY7" fmla="*/ 7064 h 10000"/>
                <a:gd name="connsiteX8" fmla="*/ 3817 w 9711"/>
                <a:gd name="connsiteY8" fmla="*/ 7281 h 10000"/>
                <a:gd name="connsiteX9" fmla="*/ 3492 w 9711"/>
                <a:gd name="connsiteY9" fmla="*/ 7279 h 10000"/>
                <a:gd name="connsiteX10" fmla="*/ 2782 w 9711"/>
                <a:gd name="connsiteY10" fmla="*/ 7095 h 10000"/>
                <a:gd name="connsiteX11" fmla="*/ 2592 w 9711"/>
                <a:gd name="connsiteY11" fmla="*/ 7195 h 10000"/>
                <a:gd name="connsiteX12" fmla="*/ 2118 w 9711"/>
                <a:gd name="connsiteY12" fmla="*/ 6973 h 10000"/>
                <a:gd name="connsiteX13" fmla="*/ 1909 w 9711"/>
                <a:gd name="connsiteY13" fmla="*/ 6638 h 10000"/>
                <a:gd name="connsiteX14" fmla="*/ 1561 w 9711"/>
                <a:gd name="connsiteY14" fmla="*/ 6729 h 10000"/>
                <a:gd name="connsiteX15" fmla="*/ 1466 w 9711"/>
                <a:gd name="connsiteY15" fmla="*/ 6927 h 10000"/>
                <a:gd name="connsiteX16" fmla="*/ 1097 w 9711"/>
                <a:gd name="connsiteY16" fmla="*/ 7011 h 10000"/>
                <a:gd name="connsiteX17" fmla="*/ 855 w 9711"/>
                <a:gd name="connsiteY17" fmla="*/ 7004 h 10000"/>
                <a:gd name="connsiteX18" fmla="*/ 722 w 9711"/>
                <a:gd name="connsiteY18" fmla="*/ 7161 h 10000"/>
                <a:gd name="connsiteX19" fmla="*/ 494 w 9711"/>
                <a:gd name="connsiteY19" fmla="*/ 6913 h 10000"/>
                <a:gd name="connsiteX20" fmla="*/ 452 w 9711"/>
                <a:gd name="connsiteY20" fmla="*/ 7363 h 10000"/>
                <a:gd name="connsiteX21" fmla="*/ 534 w 9711"/>
                <a:gd name="connsiteY21" fmla="*/ 7428 h 10000"/>
                <a:gd name="connsiteX22" fmla="*/ 864 w 9711"/>
                <a:gd name="connsiteY22" fmla="*/ 7460 h 10000"/>
                <a:gd name="connsiteX23" fmla="*/ 906 w 9711"/>
                <a:gd name="connsiteY23" fmla="*/ 7588 h 10000"/>
                <a:gd name="connsiteX24" fmla="*/ 1275 w 9711"/>
                <a:gd name="connsiteY24" fmla="*/ 7621 h 10000"/>
                <a:gd name="connsiteX25" fmla="*/ 1481 w 9711"/>
                <a:gd name="connsiteY25" fmla="*/ 7749 h 10000"/>
                <a:gd name="connsiteX26" fmla="*/ 1522 w 9711"/>
                <a:gd name="connsiteY26" fmla="*/ 7974 h 10000"/>
                <a:gd name="connsiteX27" fmla="*/ 2181 w 9711"/>
                <a:gd name="connsiteY27" fmla="*/ 8360 h 10000"/>
                <a:gd name="connsiteX28" fmla="*/ 2346 w 9711"/>
                <a:gd name="connsiteY28" fmla="*/ 8746 h 10000"/>
                <a:gd name="connsiteX29" fmla="*/ 2798 w 9711"/>
                <a:gd name="connsiteY29" fmla="*/ 8939 h 10000"/>
                <a:gd name="connsiteX30" fmla="*/ 2963 w 9711"/>
                <a:gd name="connsiteY30" fmla="*/ 9196 h 10000"/>
                <a:gd name="connsiteX31" fmla="*/ 3292 w 9711"/>
                <a:gd name="connsiteY31" fmla="*/ 9518 h 10000"/>
                <a:gd name="connsiteX32" fmla="*/ 3539 w 9711"/>
                <a:gd name="connsiteY32" fmla="*/ 9614 h 10000"/>
                <a:gd name="connsiteX33" fmla="*/ 3704 w 9711"/>
                <a:gd name="connsiteY33" fmla="*/ 9518 h 10000"/>
                <a:gd name="connsiteX34" fmla="*/ 4115 w 9711"/>
                <a:gd name="connsiteY34" fmla="*/ 9550 h 10000"/>
                <a:gd name="connsiteX35" fmla="*/ 4280 w 9711"/>
                <a:gd name="connsiteY35" fmla="*/ 9486 h 10000"/>
                <a:gd name="connsiteX36" fmla="*/ 5020 w 9711"/>
                <a:gd name="connsiteY36" fmla="*/ 9968 h 10000"/>
                <a:gd name="connsiteX37" fmla="*/ 5061 w 9711"/>
                <a:gd name="connsiteY37" fmla="*/ 9968 h 10000"/>
                <a:gd name="connsiteX38" fmla="*/ 5143 w 9711"/>
                <a:gd name="connsiteY38" fmla="*/ 9904 h 10000"/>
                <a:gd name="connsiteX39" fmla="*/ 5677 w 9711"/>
                <a:gd name="connsiteY39" fmla="*/ 9904 h 10000"/>
                <a:gd name="connsiteX40" fmla="*/ 5761 w 9711"/>
                <a:gd name="connsiteY40" fmla="*/ 10000 h 10000"/>
                <a:gd name="connsiteX41" fmla="*/ 6214 w 9711"/>
                <a:gd name="connsiteY41" fmla="*/ 9871 h 10000"/>
                <a:gd name="connsiteX42" fmla="*/ 6624 w 9711"/>
                <a:gd name="connsiteY42" fmla="*/ 9871 h 10000"/>
                <a:gd name="connsiteX43" fmla="*/ 6913 w 9711"/>
                <a:gd name="connsiteY43" fmla="*/ 9743 h 10000"/>
                <a:gd name="connsiteX44" fmla="*/ 7242 w 9711"/>
                <a:gd name="connsiteY44" fmla="*/ 9486 h 10000"/>
                <a:gd name="connsiteX45" fmla="*/ 8106 w 9711"/>
                <a:gd name="connsiteY45" fmla="*/ 9486 h 10000"/>
                <a:gd name="connsiteX46" fmla="*/ 8106 w 9711"/>
                <a:gd name="connsiteY46" fmla="*/ 9132 h 10000"/>
                <a:gd name="connsiteX47" fmla="*/ 7654 w 9711"/>
                <a:gd name="connsiteY47" fmla="*/ 8971 h 10000"/>
                <a:gd name="connsiteX48" fmla="*/ 7407 w 9711"/>
                <a:gd name="connsiteY48" fmla="*/ 8457 h 10000"/>
                <a:gd name="connsiteX49" fmla="*/ 7078 w 9711"/>
                <a:gd name="connsiteY49" fmla="*/ 8264 h 10000"/>
                <a:gd name="connsiteX50" fmla="*/ 6871 w 9711"/>
                <a:gd name="connsiteY50" fmla="*/ 8006 h 10000"/>
                <a:gd name="connsiteX51" fmla="*/ 6337 w 9711"/>
                <a:gd name="connsiteY51" fmla="*/ 7814 h 10000"/>
                <a:gd name="connsiteX52" fmla="*/ 6460 w 9711"/>
                <a:gd name="connsiteY52" fmla="*/ 7749 h 10000"/>
                <a:gd name="connsiteX53" fmla="*/ 6460 w 9711"/>
                <a:gd name="connsiteY53" fmla="*/ 7588 h 10000"/>
                <a:gd name="connsiteX54" fmla="*/ 6831 w 9711"/>
                <a:gd name="connsiteY54" fmla="*/ 7588 h 10000"/>
                <a:gd name="connsiteX55" fmla="*/ 7036 w 9711"/>
                <a:gd name="connsiteY55" fmla="*/ 7460 h 10000"/>
                <a:gd name="connsiteX56" fmla="*/ 7078 w 9711"/>
                <a:gd name="connsiteY56" fmla="*/ 6527 h 10000"/>
                <a:gd name="connsiteX57" fmla="*/ 7118 w 9711"/>
                <a:gd name="connsiteY57" fmla="*/ 6559 h 10000"/>
                <a:gd name="connsiteX58" fmla="*/ 7242 w 9711"/>
                <a:gd name="connsiteY58" fmla="*/ 6367 h 10000"/>
                <a:gd name="connsiteX59" fmla="*/ 7489 w 9711"/>
                <a:gd name="connsiteY59" fmla="*/ 6270 h 10000"/>
                <a:gd name="connsiteX60" fmla="*/ 7612 w 9711"/>
                <a:gd name="connsiteY60" fmla="*/ 5916 h 10000"/>
                <a:gd name="connsiteX61" fmla="*/ 7983 w 9711"/>
                <a:gd name="connsiteY61" fmla="*/ 5498 h 10000"/>
                <a:gd name="connsiteX62" fmla="*/ 8270 w 9711"/>
                <a:gd name="connsiteY62" fmla="*/ 5305 h 10000"/>
                <a:gd name="connsiteX63" fmla="*/ 8476 w 9711"/>
                <a:gd name="connsiteY63" fmla="*/ 4759 h 10000"/>
                <a:gd name="connsiteX64" fmla="*/ 8476 w 9711"/>
                <a:gd name="connsiteY64" fmla="*/ 4630 h 10000"/>
                <a:gd name="connsiteX65" fmla="*/ 8436 w 9711"/>
                <a:gd name="connsiteY65" fmla="*/ 4309 h 10000"/>
                <a:gd name="connsiteX66" fmla="*/ 8847 w 9711"/>
                <a:gd name="connsiteY66" fmla="*/ 3151 h 10000"/>
                <a:gd name="connsiteX67" fmla="*/ 8970 w 9711"/>
                <a:gd name="connsiteY67" fmla="*/ 3151 h 10000"/>
                <a:gd name="connsiteX68" fmla="*/ 9135 w 9711"/>
                <a:gd name="connsiteY68" fmla="*/ 3055 h 10000"/>
                <a:gd name="connsiteX69" fmla="*/ 9629 w 9711"/>
                <a:gd name="connsiteY69" fmla="*/ 2894 h 10000"/>
                <a:gd name="connsiteX70" fmla="*/ 9711 w 9711"/>
                <a:gd name="connsiteY70" fmla="*/ 2637 h 10000"/>
                <a:gd name="connsiteX71" fmla="*/ 9671 w 9711"/>
                <a:gd name="connsiteY71" fmla="*/ 2572 h 10000"/>
                <a:gd name="connsiteX72" fmla="*/ 9505 w 9711"/>
                <a:gd name="connsiteY72" fmla="*/ 2572 h 10000"/>
                <a:gd name="connsiteX73" fmla="*/ 9382 w 9711"/>
                <a:gd name="connsiteY73" fmla="*/ 2412 h 10000"/>
                <a:gd name="connsiteX74" fmla="*/ 9135 w 9711"/>
                <a:gd name="connsiteY74" fmla="*/ 2347 h 10000"/>
                <a:gd name="connsiteX75" fmla="*/ 9011 w 9711"/>
                <a:gd name="connsiteY75" fmla="*/ 2219 h 10000"/>
                <a:gd name="connsiteX76" fmla="*/ 8930 w 9711"/>
                <a:gd name="connsiteY76" fmla="*/ 1736 h 10000"/>
                <a:gd name="connsiteX77" fmla="*/ 8930 w 9711"/>
                <a:gd name="connsiteY77" fmla="*/ 1061 h 10000"/>
                <a:gd name="connsiteX78" fmla="*/ 8723 w 9711"/>
                <a:gd name="connsiteY78" fmla="*/ 836 h 10000"/>
                <a:gd name="connsiteX79" fmla="*/ 8683 w 9711"/>
                <a:gd name="connsiteY79" fmla="*/ 611 h 10000"/>
                <a:gd name="connsiteX80" fmla="*/ 8353 w 9711"/>
                <a:gd name="connsiteY80" fmla="*/ 289 h 10000"/>
                <a:gd name="connsiteX81" fmla="*/ 8065 w 9711"/>
                <a:gd name="connsiteY81" fmla="*/ 161 h 10000"/>
                <a:gd name="connsiteX82" fmla="*/ 7901 w 9711"/>
                <a:gd name="connsiteY82" fmla="*/ 0 h 10000"/>
                <a:gd name="connsiteX83" fmla="*/ 7654 w 9711"/>
                <a:gd name="connsiteY83" fmla="*/ 161 h 10000"/>
                <a:gd name="connsiteX84" fmla="*/ 7489 w 9711"/>
                <a:gd name="connsiteY84" fmla="*/ 129 h 10000"/>
                <a:gd name="connsiteX85" fmla="*/ 7365 w 9711"/>
                <a:gd name="connsiteY85" fmla="*/ 418 h 10000"/>
                <a:gd name="connsiteX86" fmla="*/ 7036 w 9711"/>
                <a:gd name="connsiteY86" fmla="*/ 482 h 10000"/>
                <a:gd name="connsiteX87" fmla="*/ 6954 w 9711"/>
                <a:gd name="connsiteY87" fmla="*/ 707 h 10000"/>
                <a:gd name="connsiteX88" fmla="*/ 6666 w 9711"/>
                <a:gd name="connsiteY88" fmla="*/ 707 h 10000"/>
                <a:gd name="connsiteX89" fmla="*/ 6419 w 9711"/>
                <a:gd name="connsiteY89" fmla="*/ 611 h 10000"/>
                <a:gd name="connsiteX90" fmla="*/ 5884 w 9711"/>
                <a:gd name="connsiteY90" fmla="*/ 611 h 10000"/>
                <a:gd name="connsiteX91" fmla="*/ 5349 w 9711"/>
                <a:gd name="connsiteY91" fmla="*/ 611 h 10000"/>
                <a:gd name="connsiteX92" fmla="*/ 5390 w 9711"/>
                <a:gd name="connsiteY92" fmla="*/ 482 h 10000"/>
                <a:gd name="connsiteX93" fmla="*/ 5308 w 9711"/>
                <a:gd name="connsiteY93" fmla="*/ 482 h 10000"/>
                <a:gd name="connsiteX94" fmla="*/ 5267 w 9711"/>
                <a:gd name="connsiteY94" fmla="*/ 611 h 10000"/>
                <a:gd name="connsiteX95" fmla="*/ 4773 w 9711"/>
                <a:gd name="connsiteY95" fmla="*/ 611 h 10000"/>
                <a:gd name="connsiteX96" fmla="*/ 4280 w 9711"/>
                <a:gd name="connsiteY96" fmla="*/ 611 h 10000"/>
                <a:gd name="connsiteX97" fmla="*/ 3786 w 9711"/>
                <a:gd name="connsiteY97" fmla="*/ 611 h 10000"/>
                <a:gd name="connsiteX98" fmla="*/ 3292 w 9711"/>
                <a:gd name="connsiteY98" fmla="*/ 611 h 10000"/>
                <a:gd name="connsiteX99" fmla="*/ 2840 w 9711"/>
                <a:gd name="connsiteY99" fmla="*/ 611 h 10000"/>
                <a:gd name="connsiteX100" fmla="*/ 2346 w 9711"/>
                <a:gd name="connsiteY100" fmla="*/ 611 h 10000"/>
                <a:gd name="connsiteX101" fmla="*/ 1892 w 9711"/>
                <a:gd name="connsiteY101" fmla="*/ 611 h 10000"/>
                <a:gd name="connsiteX102" fmla="*/ 1399 w 9711"/>
                <a:gd name="connsiteY102" fmla="*/ 611 h 10000"/>
                <a:gd name="connsiteX103" fmla="*/ 1399 w 9711"/>
                <a:gd name="connsiteY103" fmla="*/ 1061 h 10000"/>
                <a:gd name="connsiteX104" fmla="*/ 1399 w 9711"/>
                <a:gd name="connsiteY104" fmla="*/ 1640 h 10000"/>
                <a:gd name="connsiteX105" fmla="*/ 781 w 9711"/>
                <a:gd name="connsiteY105" fmla="*/ 1640 h 10000"/>
                <a:gd name="connsiteX106" fmla="*/ 781 w 9711"/>
                <a:gd name="connsiteY106" fmla="*/ 1897 h 10000"/>
                <a:gd name="connsiteX0" fmla="*/ 719 w 9915"/>
                <a:gd name="connsiteY0" fmla="*/ 1897 h 10000"/>
                <a:gd name="connsiteX1" fmla="*/ 719 w 9915"/>
                <a:gd name="connsiteY1" fmla="*/ 2412 h 10000"/>
                <a:gd name="connsiteX2" fmla="*/ 719 w 9915"/>
                <a:gd name="connsiteY2" fmla="*/ 2894 h 10000"/>
                <a:gd name="connsiteX3" fmla="*/ 719 w 9915"/>
                <a:gd name="connsiteY3" fmla="*/ 3376 h 10000"/>
                <a:gd name="connsiteX4" fmla="*/ 719 w 9915"/>
                <a:gd name="connsiteY4" fmla="*/ 3826 h 10000"/>
                <a:gd name="connsiteX5" fmla="*/ 43 w 9915"/>
                <a:gd name="connsiteY5" fmla="*/ 3923 h 10000"/>
                <a:gd name="connsiteX6" fmla="*/ 4578 w 9915"/>
                <a:gd name="connsiteY6" fmla="*/ 6781 h 10000"/>
                <a:gd name="connsiteX7" fmla="*/ 4368 w 9915"/>
                <a:gd name="connsiteY7" fmla="*/ 7064 h 10000"/>
                <a:gd name="connsiteX8" fmla="*/ 3846 w 9915"/>
                <a:gd name="connsiteY8" fmla="*/ 7281 h 10000"/>
                <a:gd name="connsiteX9" fmla="*/ 3511 w 9915"/>
                <a:gd name="connsiteY9" fmla="*/ 7279 h 10000"/>
                <a:gd name="connsiteX10" fmla="*/ 2780 w 9915"/>
                <a:gd name="connsiteY10" fmla="*/ 7095 h 10000"/>
                <a:gd name="connsiteX11" fmla="*/ 2584 w 9915"/>
                <a:gd name="connsiteY11" fmla="*/ 7195 h 10000"/>
                <a:gd name="connsiteX12" fmla="*/ 2096 w 9915"/>
                <a:gd name="connsiteY12" fmla="*/ 6973 h 10000"/>
                <a:gd name="connsiteX13" fmla="*/ 1881 w 9915"/>
                <a:gd name="connsiteY13" fmla="*/ 6638 h 10000"/>
                <a:gd name="connsiteX14" fmla="*/ 1522 w 9915"/>
                <a:gd name="connsiteY14" fmla="*/ 6729 h 10000"/>
                <a:gd name="connsiteX15" fmla="*/ 1425 w 9915"/>
                <a:gd name="connsiteY15" fmla="*/ 6927 h 10000"/>
                <a:gd name="connsiteX16" fmla="*/ 1045 w 9915"/>
                <a:gd name="connsiteY16" fmla="*/ 7011 h 10000"/>
                <a:gd name="connsiteX17" fmla="*/ 795 w 9915"/>
                <a:gd name="connsiteY17" fmla="*/ 7004 h 10000"/>
                <a:gd name="connsiteX18" fmla="*/ 658 w 9915"/>
                <a:gd name="connsiteY18" fmla="*/ 7161 h 10000"/>
                <a:gd name="connsiteX19" fmla="*/ 424 w 9915"/>
                <a:gd name="connsiteY19" fmla="*/ 6913 h 10000"/>
                <a:gd name="connsiteX20" fmla="*/ 380 w 9915"/>
                <a:gd name="connsiteY20" fmla="*/ 7363 h 10000"/>
                <a:gd name="connsiteX21" fmla="*/ 465 w 9915"/>
                <a:gd name="connsiteY21" fmla="*/ 7428 h 10000"/>
                <a:gd name="connsiteX22" fmla="*/ 805 w 9915"/>
                <a:gd name="connsiteY22" fmla="*/ 7460 h 10000"/>
                <a:gd name="connsiteX23" fmla="*/ 848 w 9915"/>
                <a:gd name="connsiteY23" fmla="*/ 7588 h 10000"/>
                <a:gd name="connsiteX24" fmla="*/ 1228 w 9915"/>
                <a:gd name="connsiteY24" fmla="*/ 7621 h 10000"/>
                <a:gd name="connsiteX25" fmla="*/ 1440 w 9915"/>
                <a:gd name="connsiteY25" fmla="*/ 7749 h 10000"/>
                <a:gd name="connsiteX26" fmla="*/ 1482 w 9915"/>
                <a:gd name="connsiteY26" fmla="*/ 7974 h 10000"/>
                <a:gd name="connsiteX27" fmla="*/ 2161 w 9915"/>
                <a:gd name="connsiteY27" fmla="*/ 8360 h 10000"/>
                <a:gd name="connsiteX28" fmla="*/ 2331 w 9915"/>
                <a:gd name="connsiteY28" fmla="*/ 8746 h 10000"/>
                <a:gd name="connsiteX29" fmla="*/ 2796 w 9915"/>
                <a:gd name="connsiteY29" fmla="*/ 8939 h 10000"/>
                <a:gd name="connsiteX30" fmla="*/ 2966 w 9915"/>
                <a:gd name="connsiteY30" fmla="*/ 9196 h 10000"/>
                <a:gd name="connsiteX31" fmla="*/ 3305 w 9915"/>
                <a:gd name="connsiteY31" fmla="*/ 9518 h 10000"/>
                <a:gd name="connsiteX32" fmla="*/ 3559 w 9915"/>
                <a:gd name="connsiteY32" fmla="*/ 9614 h 10000"/>
                <a:gd name="connsiteX33" fmla="*/ 3729 w 9915"/>
                <a:gd name="connsiteY33" fmla="*/ 9518 h 10000"/>
                <a:gd name="connsiteX34" fmla="*/ 4152 w 9915"/>
                <a:gd name="connsiteY34" fmla="*/ 9550 h 10000"/>
                <a:gd name="connsiteX35" fmla="*/ 4322 w 9915"/>
                <a:gd name="connsiteY35" fmla="*/ 9486 h 10000"/>
                <a:gd name="connsiteX36" fmla="*/ 5084 w 9915"/>
                <a:gd name="connsiteY36" fmla="*/ 9968 h 10000"/>
                <a:gd name="connsiteX37" fmla="*/ 5127 w 9915"/>
                <a:gd name="connsiteY37" fmla="*/ 9968 h 10000"/>
                <a:gd name="connsiteX38" fmla="*/ 5211 w 9915"/>
                <a:gd name="connsiteY38" fmla="*/ 9904 h 10000"/>
                <a:gd name="connsiteX39" fmla="*/ 5761 w 9915"/>
                <a:gd name="connsiteY39" fmla="*/ 9904 h 10000"/>
                <a:gd name="connsiteX40" fmla="*/ 5847 w 9915"/>
                <a:gd name="connsiteY40" fmla="*/ 10000 h 10000"/>
                <a:gd name="connsiteX41" fmla="*/ 6314 w 9915"/>
                <a:gd name="connsiteY41" fmla="*/ 9871 h 10000"/>
                <a:gd name="connsiteX42" fmla="*/ 6736 w 9915"/>
                <a:gd name="connsiteY42" fmla="*/ 9871 h 10000"/>
                <a:gd name="connsiteX43" fmla="*/ 7034 w 9915"/>
                <a:gd name="connsiteY43" fmla="*/ 9743 h 10000"/>
                <a:gd name="connsiteX44" fmla="*/ 7373 w 9915"/>
                <a:gd name="connsiteY44" fmla="*/ 9486 h 10000"/>
                <a:gd name="connsiteX45" fmla="*/ 8262 w 9915"/>
                <a:gd name="connsiteY45" fmla="*/ 9486 h 10000"/>
                <a:gd name="connsiteX46" fmla="*/ 8262 w 9915"/>
                <a:gd name="connsiteY46" fmla="*/ 9132 h 10000"/>
                <a:gd name="connsiteX47" fmla="*/ 7797 w 9915"/>
                <a:gd name="connsiteY47" fmla="*/ 8971 h 10000"/>
                <a:gd name="connsiteX48" fmla="*/ 7542 w 9915"/>
                <a:gd name="connsiteY48" fmla="*/ 8457 h 10000"/>
                <a:gd name="connsiteX49" fmla="*/ 7204 w 9915"/>
                <a:gd name="connsiteY49" fmla="*/ 8264 h 10000"/>
                <a:gd name="connsiteX50" fmla="*/ 6990 w 9915"/>
                <a:gd name="connsiteY50" fmla="*/ 8006 h 10000"/>
                <a:gd name="connsiteX51" fmla="*/ 6441 w 9915"/>
                <a:gd name="connsiteY51" fmla="*/ 7814 h 10000"/>
                <a:gd name="connsiteX52" fmla="*/ 6567 w 9915"/>
                <a:gd name="connsiteY52" fmla="*/ 7749 h 10000"/>
                <a:gd name="connsiteX53" fmla="*/ 6567 w 9915"/>
                <a:gd name="connsiteY53" fmla="*/ 7588 h 10000"/>
                <a:gd name="connsiteX54" fmla="*/ 6949 w 9915"/>
                <a:gd name="connsiteY54" fmla="*/ 7588 h 10000"/>
                <a:gd name="connsiteX55" fmla="*/ 7160 w 9915"/>
                <a:gd name="connsiteY55" fmla="*/ 7460 h 10000"/>
                <a:gd name="connsiteX56" fmla="*/ 7204 w 9915"/>
                <a:gd name="connsiteY56" fmla="*/ 6527 h 10000"/>
                <a:gd name="connsiteX57" fmla="*/ 7245 w 9915"/>
                <a:gd name="connsiteY57" fmla="*/ 6559 h 10000"/>
                <a:gd name="connsiteX58" fmla="*/ 7373 w 9915"/>
                <a:gd name="connsiteY58" fmla="*/ 6367 h 10000"/>
                <a:gd name="connsiteX59" fmla="*/ 7627 w 9915"/>
                <a:gd name="connsiteY59" fmla="*/ 6270 h 10000"/>
                <a:gd name="connsiteX60" fmla="*/ 7754 w 9915"/>
                <a:gd name="connsiteY60" fmla="*/ 5916 h 10000"/>
                <a:gd name="connsiteX61" fmla="*/ 8136 w 9915"/>
                <a:gd name="connsiteY61" fmla="*/ 5498 h 10000"/>
                <a:gd name="connsiteX62" fmla="*/ 8431 w 9915"/>
                <a:gd name="connsiteY62" fmla="*/ 5305 h 10000"/>
                <a:gd name="connsiteX63" fmla="*/ 8643 w 9915"/>
                <a:gd name="connsiteY63" fmla="*/ 4759 h 10000"/>
                <a:gd name="connsiteX64" fmla="*/ 8643 w 9915"/>
                <a:gd name="connsiteY64" fmla="*/ 4630 h 10000"/>
                <a:gd name="connsiteX65" fmla="*/ 8602 w 9915"/>
                <a:gd name="connsiteY65" fmla="*/ 4309 h 10000"/>
                <a:gd name="connsiteX66" fmla="*/ 9025 w 9915"/>
                <a:gd name="connsiteY66" fmla="*/ 3151 h 10000"/>
                <a:gd name="connsiteX67" fmla="*/ 9152 w 9915"/>
                <a:gd name="connsiteY67" fmla="*/ 3151 h 10000"/>
                <a:gd name="connsiteX68" fmla="*/ 9322 w 9915"/>
                <a:gd name="connsiteY68" fmla="*/ 3055 h 10000"/>
                <a:gd name="connsiteX69" fmla="*/ 9831 w 9915"/>
                <a:gd name="connsiteY69" fmla="*/ 2894 h 10000"/>
                <a:gd name="connsiteX70" fmla="*/ 9915 w 9915"/>
                <a:gd name="connsiteY70" fmla="*/ 2637 h 10000"/>
                <a:gd name="connsiteX71" fmla="*/ 9874 w 9915"/>
                <a:gd name="connsiteY71" fmla="*/ 2572 h 10000"/>
                <a:gd name="connsiteX72" fmla="*/ 9703 w 9915"/>
                <a:gd name="connsiteY72" fmla="*/ 2572 h 10000"/>
                <a:gd name="connsiteX73" fmla="*/ 9576 w 9915"/>
                <a:gd name="connsiteY73" fmla="*/ 2412 h 10000"/>
                <a:gd name="connsiteX74" fmla="*/ 9322 w 9915"/>
                <a:gd name="connsiteY74" fmla="*/ 2347 h 10000"/>
                <a:gd name="connsiteX75" fmla="*/ 9194 w 9915"/>
                <a:gd name="connsiteY75" fmla="*/ 2219 h 10000"/>
                <a:gd name="connsiteX76" fmla="*/ 9111 w 9915"/>
                <a:gd name="connsiteY76" fmla="*/ 1736 h 10000"/>
                <a:gd name="connsiteX77" fmla="*/ 9111 w 9915"/>
                <a:gd name="connsiteY77" fmla="*/ 1061 h 10000"/>
                <a:gd name="connsiteX78" fmla="*/ 8898 w 9915"/>
                <a:gd name="connsiteY78" fmla="*/ 836 h 10000"/>
                <a:gd name="connsiteX79" fmla="*/ 8856 w 9915"/>
                <a:gd name="connsiteY79" fmla="*/ 611 h 10000"/>
                <a:gd name="connsiteX80" fmla="*/ 8517 w 9915"/>
                <a:gd name="connsiteY80" fmla="*/ 289 h 10000"/>
                <a:gd name="connsiteX81" fmla="*/ 8220 w 9915"/>
                <a:gd name="connsiteY81" fmla="*/ 161 h 10000"/>
                <a:gd name="connsiteX82" fmla="*/ 8051 w 9915"/>
                <a:gd name="connsiteY82" fmla="*/ 0 h 10000"/>
                <a:gd name="connsiteX83" fmla="*/ 7797 w 9915"/>
                <a:gd name="connsiteY83" fmla="*/ 161 h 10000"/>
                <a:gd name="connsiteX84" fmla="*/ 7627 w 9915"/>
                <a:gd name="connsiteY84" fmla="*/ 129 h 10000"/>
                <a:gd name="connsiteX85" fmla="*/ 7499 w 9915"/>
                <a:gd name="connsiteY85" fmla="*/ 418 h 10000"/>
                <a:gd name="connsiteX86" fmla="*/ 7160 w 9915"/>
                <a:gd name="connsiteY86" fmla="*/ 482 h 10000"/>
                <a:gd name="connsiteX87" fmla="*/ 7076 w 9915"/>
                <a:gd name="connsiteY87" fmla="*/ 707 h 10000"/>
                <a:gd name="connsiteX88" fmla="*/ 6779 w 9915"/>
                <a:gd name="connsiteY88" fmla="*/ 707 h 10000"/>
                <a:gd name="connsiteX89" fmla="*/ 6525 w 9915"/>
                <a:gd name="connsiteY89" fmla="*/ 611 h 10000"/>
                <a:gd name="connsiteX90" fmla="*/ 5974 w 9915"/>
                <a:gd name="connsiteY90" fmla="*/ 611 h 10000"/>
                <a:gd name="connsiteX91" fmla="*/ 5423 w 9915"/>
                <a:gd name="connsiteY91" fmla="*/ 611 h 10000"/>
                <a:gd name="connsiteX92" fmla="*/ 5465 w 9915"/>
                <a:gd name="connsiteY92" fmla="*/ 482 h 10000"/>
                <a:gd name="connsiteX93" fmla="*/ 5381 w 9915"/>
                <a:gd name="connsiteY93" fmla="*/ 482 h 10000"/>
                <a:gd name="connsiteX94" fmla="*/ 5339 w 9915"/>
                <a:gd name="connsiteY94" fmla="*/ 611 h 10000"/>
                <a:gd name="connsiteX95" fmla="*/ 4830 w 9915"/>
                <a:gd name="connsiteY95" fmla="*/ 611 h 10000"/>
                <a:gd name="connsiteX96" fmla="*/ 4322 w 9915"/>
                <a:gd name="connsiteY96" fmla="*/ 611 h 10000"/>
                <a:gd name="connsiteX97" fmla="*/ 3814 w 9915"/>
                <a:gd name="connsiteY97" fmla="*/ 611 h 10000"/>
                <a:gd name="connsiteX98" fmla="*/ 3305 w 9915"/>
                <a:gd name="connsiteY98" fmla="*/ 611 h 10000"/>
                <a:gd name="connsiteX99" fmla="*/ 2840 w 9915"/>
                <a:gd name="connsiteY99" fmla="*/ 611 h 10000"/>
                <a:gd name="connsiteX100" fmla="*/ 2331 w 9915"/>
                <a:gd name="connsiteY100" fmla="*/ 611 h 10000"/>
                <a:gd name="connsiteX101" fmla="*/ 1863 w 9915"/>
                <a:gd name="connsiteY101" fmla="*/ 611 h 10000"/>
                <a:gd name="connsiteX102" fmla="*/ 1356 w 9915"/>
                <a:gd name="connsiteY102" fmla="*/ 611 h 10000"/>
                <a:gd name="connsiteX103" fmla="*/ 1356 w 9915"/>
                <a:gd name="connsiteY103" fmla="*/ 1061 h 10000"/>
                <a:gd name="connsiteX104" fmla="*/ 1356 w 9915"/>
                <a:gd name="connsiteY104" fmla="*/ 1640 h 10000"/>
                <a:gd name="connsiteX105" fmla="*/ 719 w 9915"/>
                <a:gd name="connsiteY105" fmla="*/ 1640 h 10000"/>
                <a:gd name="connsiteX106" fmla="*/ 719 w 9915"/>
                <a:gd name="connsiteY106" fmla="*/ 1897 h 10000"/>
                <a:gd name="connsiteX0" fmla="*/ 342 w 9617"/>
                <a:gd name="connsiteY0" fmla="*/ 1897 h 10000"/>
                <a:gd name="connsiteX1" fmla="*/ 342 w 9617"/>
                <a:gd name="connsiteY1" fmla="*/ 2412 h 10000"/>
                <a:gd name="connsiteX2" fmla="*/ 342 w 9617"/>
                <a:gd name="connsiteY2" fmla="*/ 2894 h 10000"/>
                <a:gd name="connsiteX3" fmla="*/ 342 w 9617"/>
                <a:gd name="connsiteY3" fmla="*/ 3376 h 10000"/>
                <a:gd name="connsiteX4" fmla="*/ 342 w 9617"/>
                <a:gd name="connsiteY4" fmla="*/ 3826 h 10000"/>
                <a:gd name="connsiteX5" fmla="*/ 4662 w 9617"/>
                <a:gd name="connsiteY5" fmla="*/ 6907 h 10000"/>
                <a:gd name="connsiteX6" fmla="*/ 4234 w 9617"/>
                <a:gd name="connsiteY6" fmla="*/ 6781 h 10000"/>
                <a:gd name="connsiteX7" fmla="*/ 4022 w 9617"/>
                <a:gd name="connsiteY7" fmla="*/ 7064 h 10000"/>
                <a:gd name="connsiteX8" fmla="*/ 3496 w 9617"/>
                <a:gd name="connsiteY8" fmla="*/ 7281 h 10000"/>
                <a:gd name="connsiteX9" fmla="*/ 3158 w 9617"/>
                <a:gd name="connsiteY9" fmla="*/ 7279 h 10000"/>
                <a:gd name="connsiteX10" fmla="*/ 2421 w 9617"/>
                <a:gd name="connsiteY10" fmla="*/ 7095 h 10000"/>
                <a:gd name="connsiteX11" fmla="*/ 2223 w 9617"/>
                <a:gd name="connsiteY11" fmla="*/ 7195 h 10000"/>
                <a:gd name="connsiteX12" fmla="*/ 1731 w 9617"/>
                <a:gd name="connsiteY12" fmla="*/ 6973 h 10000"/>
                <a:gd name="connsiteX13" fmla="*/ 1514 w 9617"/>
                <a:gd name="connsiteY13" fmla="*/ 6638 h 10000"/>
                <a:gd name="connsiteX14" fmla="*/ 1152 w 9617"/>
                <a:gd name="connsiteY14" fmla="*/ 6729 h 10000"/>
                <a:gd name="connsiteX15" fmla="*/ 1054 w 9617"/>
                <a:gd name="connsiteY15" fmla="*/ 6927 h 10000"/>
                <a:gd name="connsiteX16" fmla="*/ 671 w 9617"/>
                <a:gd name="connsiteY16" fmla="*/ 7011 h 10000"/>
                <a:gd name="connsiteX17" fmla="*/ 419 w 9617"/>
                <a:gd name="connsiteY17" fmla="*/ 7004 h 10000"/>
                <a:gd name="connsiteX18" fmla="*/ 281 w 9617"/>
                <a:gd name="connsiteY18" fmla="*/ 7161 h 10000"/>
                <a:gd name="connsiteX19" fmla="*/ 45 w 9617"/>
                <a:gd name="connsiteY19" fmla="*/ 6913 h 10000"/>
                <a:gd name="connsiteX20" fmla="*/ 0 w 9617"/>
                <a:gd name="connsiteY20" fmla="*/ 7363 h 10000"/>
                <a:gd name="connsiteX21" fmla="*/ 86 w 9617"/>
                <a:gd name="connsiteY21" fmla="*/ 7428 h 10000"/>
                <a:gd name="connsiteX22" fmla="*/ 429 w 9617"/>
                <a:gd name="connsiteY22" fmla="*/ 7460 h 10000"/>
                <a:gd name="connsiteX23" fmla="*/ 472 w 9617"/>
                <a:gd name="connsiteY23" fmla="*/ 7588 h 10000"/>
                <a:gd name="connsiteX24" fmla="*/ 856 w 9617"/>
                <a:gd name="connsiteY24" fmla="*/ 7621 h 10000"/>
                <a:gd name="connsiteX25" fmla="*/ 1069 w 9617"/>
                <a:gd name="connsiteY25" fmla="*/ 7749 h 10000"/>
                <a:gd name="connsiteX26" fmla="*/ 1112 w 9617"/>
                <a:gd name="connsiteY26" fmla="*/ 7974 h 10000"/>
                <a:gd name="connsiteX27" fmla="*/ 1797 w 9617"/>
                <a:gd name="connsiteY27" fmla="*/ 8360 h 10000"/>
                <a:gd name="connsiteX28" fmla="*/ 1968 w 9617"/>
                <a:gd name="connsiteY28" fmla="*/ 8746 h 10000"/>
                <a:gd name="connsiteX29" fmla="*/ 2437 w 9617"/>
                <a:gd name="connsiteY29" fmla="*/ 8939 h 10000"/>
                <a:gd name="connsiteX30" fmla="*/ 2608 w 9617"/>
                <a:gd name="connsiteY30" fmla="*/ 9196 h 10000"/>
                <a:gd name="connsiteX31" fmla="*/ 2950 w 9617"/>
                <a:gd name="connsiteY31" fmla="*/ 9518 h 10000"/>
                <a:gd name="connsiteX32" fmla="*/ 3207 w 9617"/>
                <a:gd name="connsiteY32" fmla="*/ 9614 h 10000"/>
                <a:gd name="connsiteX33" fmla="*/ 3378 w 9617"/>
                <a:gd name="connsiteY33" fmla="*/ 9518 h 10000"/>
                <a:gd name="connsiteX34" fmla="*/ 3805 w 9617"/>
                <a:gd name="connsiteY34" fmla="*/ 9550 h 10000"/>
                <a:gd name="connsiteX35" fmla="*/ 3976 w 9617"/>
                <a:gd name="connsiteY35" fmla="*/ 9486 h 10000"/>
                <a:gd name="connsiteX36" fmla="*/ 4745 w 9617"/>
                <a:gd name="connsiteY36" fmla="*/ 9968 h 10000"/>
                <a:gd name="connsiteX37" fmla="*/ 4788 w 9617"/>
                <a:gd name="connsiteY37" fmla="*/ 9968 h 10000"/>
                <a:gd name="connsiteX38" fmla="*/ 4873 w 9617"/>
                <a:gd name="connsiteY38" fmla="*/ 9904 h 10000"/>
                <a:gd name="connsiteX39" fmla="*/ 5427 w 9617"/>
                <a:gd name="connsiteY39" fmla="*/ 9904 h 10000"/>
                <a:gd name="connsiteX40" fmla="*/ 5514 w 9617"/>
                <a:gd name="connsiteY40" fmla="*/ 10000 h 10000"/>
                <a:gd name="connsiteX41" fmla="*/ 5985 w 9617"/>
                <a:gd name="connsiteY41" fmla="*/ 9871 h 10000"/>
                <a:gd name="connsiteX42" fmla="*/ 6411 w 9617"/>
                <a:gd name="connsiteY42" fmla="*/ 9871 h 10000"/>
                <a:gd name="connsiteX43" fmla="*/ 6711 w 9617"/>
                <a:gd name="connsiteY43" fmla="*/ 9743 h 10000"/>
                <a:gd name="connsiteX44" fmla="*/ 7053 w 9617"/>
                <a:gd name="connsiteY44" fmla="*/ 9486 h 10000"/>
                <a:gd name="connsiteX45" fmla="*/ 7950 w 9617"/>
                <a:gd name="connsiteY45" fmla="*/ 9486 h 10000"/>
                <a:gd name="connsiteX46" fmla="*/ 7950 w 9617"/>
                <a:gd name="connsiteY46" fmla="*/ 9132 h 10000"/>
                <a:gd name="connsiteX47" fmla="*/ 7481 w 9617"/>
                <a:gd name="connsiteY47" fmla="*/ 8971 h 10000"/>
                <a:gd name="connsiteX48" fmla="*/ 7224 w 9617"/>
                <a:gd name="connsiteY48" fmla="*/ 8457 h 10000"/>
                <a:gd name="connsiteX49" fmla="*/ 6883 w 9617"/>
                <a:gd name="connsiteY49" fmla="*/ 8264 h 10000"/>
                <a:gd name="connsiteX50" fmla="*/ 6667 w 9617"/>
                <a:gd name="connsiteY50" fmla="*/ 8006 h 10000"/>
                <a:gd name="connsiteX51" fmla="*/ 6113 w 9617"/>
                <a:gd name="connsiteY51" fmla="*/ 7814 h 10000"/>
                <a:gd name="connsiteX52" fmla="*/ 6240 w 9617"/>
                <a:gd name="connsiteY52" fmla="*/ 7749 h 10000"/>
                <a:gd name="connsiteX53" fmla="*/ 6240 w 9617"/>
                <a:gd name="connsiteY53" fmla="*/ 7588 h 10000"/>
                <a:gd name="connsiteX54" fmla="*/ 6626 w 9617"/>
                <a:gd name="connsiteY54" fmla="*/ 7588 h 10000"/>
                <a:gd name="connsiteX55" fmla="*/ 6838 w 9617"/>
                <a:gd name="connsiteY55" fmla="*/ 7460 h 10000"/>
                <a:gd name="connsiteX56" fmla="*/ 6883 w 9617"/>
                <a:gd name="connsiteY56" fmla="*/ 6527 h 10000"/>
                <a:gd name="connsiteX57" fmla="*/ 6924 w 9617"/>
                <a:gd name="connsiteY57" fmla="*/ 6559 h 10000"/>
                <a:gd name="connsiteX58" fmla="*/ 7053 w 9617"/>
                <a:gd name="connsiteY58" fmla="*/ 6367 h 10000"/>
                <a:gd name="connsiteX59" fmla="*/ 7309 w 9617"/>
                <a:gd name="connsiteY59" fmla="*/ 6270 h 10000"/>
                <a:gd name="connsiteX60" fmla="*/ 7437 w 9617"/>
                <a:gd name="connsiteY60" fmla="*/ 5916 h 10000"/>
                <a:gd name="connsiteX61" fmla="*/ 7823 w 9617"/>
                <a:gd name="connsiteY61" fmla="*/ 5498 h 10000"/>
                <a:gd name="connsiteX62" fmla="*/ 8120 w 9617"/>
                <a:gd name="connsiteY62" fmla="*/ 5305 h 10000"/>
                <a:gd name="connsiteX63" fmla="*/ 8334 w 9617"/>
                <a:gd name="connsiteY63" fmla="*/ 4759 h 10000"/>
                <a:gd name="connsiteX64" fmla="*/ 8334 w 9617"/>
                <a:gd name="connsiteY64" fmla="*/ 4630 h 10000"/>
                <a:gd name="connsiteX65" fmla="*/ 8293 w 9617"/>
                <a:gd name="connsiteY65" fmla="*/ 4309 h 10000"/>
                <a:gd name="connsiteX66" fmla="*/ 8719 w 9617"/>
                <a:gd name="connsiteY66" fmla="*/ 3151 h 10000"/>
                <a:gd name="connsiteX67" fmla="*/ 8847 w 9617"/>
                <a:gd name="connsiteY67" fmla="*/ 3151 h 10000"/>
                <a:gd name="connsiteX68" fmla="*/ 9019 w 9617"/>
                <a:gd name="connsiteY68" fmla="*/ 3055 h 10000"/>
                <a:gd name="connsiteX69" fmla="*/ 9532 w 9617"/>
                <a:gd name="connsiteY69" fmla="*/ 2894 h 10000"/>
                <a:gd name="connsiteX70" fmla="*/ 9617 w 9617"/>
                <a:gd name="connsiteY70" fmla="*/ 2637 h 10000"/>
                <a:gd name="connsiteX71" fmla="*/ 9576 w 9617"/>
                <a:gd name="connsiteY71" fmla="*/ 2572 h 10000"/>
                <a:gd name="connsiteX72" fmla="*/ 9403 w 9617"/>
                <a:gd name="connsiteY72" fmla="*/ 2572 h 10000"/>
                <a:gd name="connsiteX73" fmla="*/ 9275 w 9617"/>
                <a:gd name="connsiteY73" fmla="*/ 2412 h 10000"/>
                <a:gd name="connsiteX74" fmla="*/ 9019 w 9617"/>
                <a:gd name="connsiteY74" fmla="*/ 2347 h 10000"/>
                <a:gd name="connsiteX75" fmla="*/ 8890 w 9617"/>
                <a:gd name="connsiteY75" fmla="*/ 2219 h 10000"/>
                <a:gd name="connsiteX76" fmla="*/ 8806 w 9617"/>
                <a:gd name="connsiteY76" fmla="*/ 1736 h 10000"/>
                <a:gd name="connsiteX77" fmla="*/ 8806 w 9617"/>
                <a:gd name="connsiteY77" fmla="*/ 1061 h 10000"/>
                <a:gd name="connsiteX78" fmla="*/ 8591 w 9617"/>
                <a:gd name="connsiteY78" fmla="*/ 836 h 10000"/>
                <a:gd name="connsiteX79" fmla="*/ 8549 w 9617"/>
                <a:gd name="connsiteY79" fmla="*/ 611 h 10000"/>
                <a:gd name="connsiteX80" fmla="*/ 8207 w 9617"/>
                <a:gd name="connsiteY80" fmla="*/ 289 h 10000"/>
                <a:gd name="connsiteX81" fmla="*/ 7907 w 9617"/>
                <a:gd name="connsiteY81" fmla="*/ 161 h 10000"/>
                <a:gd name="connsiteX82" fmla="*/ 7737 w 9617"/>
                <a:gd name="connsiteY82" fmla="*/ 0 h 10000"/>
                <a:gd name="connsiteX83" fmla="*/ 7481 w 9617"/>
                <a:gd name="connsiteY83" fmla="*/ 161 h 10000"/>
                <a:gd name="connsiteX84" fmla="*/ 7309 w 9617"/>
                <a:gd name="connsiteY84" fmla="*/ 129 h 10000"/>
                <a:gd name="connsiteX85" fmla="*/ 7180 w 9617"/>
                <a:gd name="connsiteY85" fmla="*/ 418 h 10000"/>
                <a:gd name="connsiteX86" fmla="*/ 6838 w 9617"/>
                <a:gd name="connsiteY86" fmla="*/ 482 h 10000"/>
                <a:gd name="connsiteX87" fmla="*/ 6754 w 9617"/>
                <a:gd name="connsiteY87" fmla="*/ 707 h 10000"/>
                <a:gd name="connsiteX88" fmla="*/ 6454 w 9617"/>
                <a:gd name="connsiteY88" fmla="*/ 707 h 10000"/>
                <a:gd name="connsiteX89" fmla="*/ 6198 w 9617"/>
                <a:gd name="connsiteY89" fmla="*/ 611 h 10000"/>
                <a:gd name="connsiteX90" fmla="*/ 5642 w 9617"/>
                <a:gd name="connsiteY90" fmla="*/ 611 h 10000"/>
                <a:gd name="connsiteX91" fmla="*/ 5086 w 9617"/>
                <a:gd name="connsiteY91" fmla="*/ 611 h 10000"/>
                <a:gd name="connsiteX92" fmla="*/ 5129 w 9617"/>
                <a:gd name="connsiteY92" fmla="*/ 482 h 10000"/>
                <a:gd name="connsiteX93" fmla="*/ 5044 w 9617"/>
                <a:gd name="connsiteY93" fmla="*/ 482 h 10000"/>
                <a:gd name="connsiteX94" fmla="*/ 5002 w 9617"/>
                <a:gd name="connsiteY94" fmla="*/ 611 h 10000"/>
                <a:gd name="connsiteX95" fmla="*/ 4488 w 9617"/>
                <a:gd name="connsiteY95" fmla="*/ 611 h 10000"/>
                <a:gd name="connsiteX96" fmla="*/ 3976 w 9617"/>
                <a:gd name="connsiteY96" fmla="*/ 611 h 10000"/>
                <a:gd name="connsiteX97" fmla="*/ 3464 w 9617"/>
                <a:gd name="connsiteY97" fmla="*/ 611 h 10000"/>
                <a:gd name="connsiteX98" fmla="*/ 2950 w 9617"/>
                <a:gd name="connsiteY98" fmla="*/ 611 h 10000"/>
                <a:gd name="connsiteX99" fmla="*/ 2481 w 9617"/>
                <a:gd name="connsiteY99" fmla="*/ 611 h 10000"/>
                <a:gd name="connsiteX100" fmla="*/ 1968 w 9617"/>
                <a:gd name="connsiteY100" fmla="*/ 611 h 10000"/>
                <a:gd name="connsiteX101" fmla="*/ 1496 w 9617"/>
                <a:gd name="connsiteY101" fmla="*/ 611 h 10000"/>
                <a:gd name="connsiteX102" fmla="*/ 985 w 9617"/>
                <a:gd name="connsiteY102" fmla="*/ 611 h 10000"/>
                <a:gd name="connsiteX103" fmla="*/ 985 w 9617"/>
                <a:gd name="connsiteY103" fmla="*/ 1061 h 10000"/>
                <a:gd name="connsiteX104" fmla="*/ 985 w 9617"/>
                <a:gd name="connsiteY104" fmla="*/ 1640 h 10000"/>
                <a:gd name="connsiteX105" fmla="*/ 342 w 9617"/>
                <a:gd name="connsiteY105" fmla="*/ 1640 h 10000"/>
                <a:gd name="connsiteX106" fmla="*/ 342 w 9617"/>
                <a:gd name="connsiteY106" fmla="*/ 1897 h 10000"/>
                <a:gd name="connsiteX0" fmla="*/ 356 w 10000"/>
                <a:gd name="connsiteY0" fmla="*/ 1897 h 10000"/>
                <a:gd name="connsiteX1" fmla="*/ 356 w 10000"/>
                <a:gd name="connsiteY1" fmla="*/ 2412 h 10000"/>
                <a:gd name="connsiteX2" fmla="*/ 356 w 10000"/>
                <a:gd name="connsiteY2" fmla="*/ 2894 h 10000"/>
                <a:gd name="connsiteX3" fmla="*/ 356 w 10000"/>
                <a:gd name="connsiteY3" fmla="*/ 3376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861 w 10505"/>
                <a:gd name="connsiteY0" fmla="*/ 1897 h 10000"/>
                <a:gd name="connsiteX1" fmla="*/ 861 w 10505"/>
                <a:gd name="connsiteY1" fmla="*/ 2412 h 10000"/>
                <a:gd name="connsiteX2" fmla="*/ 861 w 10505"/>
                <a:gd name="connsiteY2" fmla="*/ 2894 h 10000"/>
                <a:gd name="connsiteX3" fmla="*/ 6025 w 10505"/>
                <a:gd name="connsiteY3" fmla="*/ 6915 h 10000"/>
                <a:gd name="connsiteX4" fmla="*/ 5660 w 10505"/>
                <a:gd name="connsiteY4" fmla="*/ 7114 h 10000"/>
                <a:gd name="connsiteX5" fmla="*/ 5353 w 10505"/>
                <a:gd name="connsiteY5" fmla="*/ 6907 h 10000"/>
                <a:gd name="connsiteX6" fmla="*/ 4908 w 10505"/>
                <a:gd name="connsiteY6" fmla="*/ 6781 h 10000"/>
                <a:gd name="connsiteX7" fmla="*/ 4687 w 10505"/>
                <a:gd name="connsiteY7" fmla="*/ 7064 h 10000"/>
                <a:gd name="connsiteX8" fmla="*/ 4140 w 10505"/>
                <a:gd name="connsiteY8" fmla="*/ 7281 h 10000"/>
                <a:gd name="connsiteX9" fmla="*/ 3789 w 10505"/>
                <a:gd name="connsiteY9" fmla="*/ 7279 h 10000"/>
                <a:gd name="connsiteX10" fmla="*/ 3022 w 10505"/>
                <a:gd name="connsiteY10" fmla="*/ 7095 h 10000"/>
                <a:gd name="connsiteX11" fmla="*/ 2817 w 10505"/>
                <a:gd name="connsiteY11" fmla="*/ 7195 h 10000"/>
                <a:gd name="connsiteX12" fmla="*/ 2305 w 10505"/>
                <a:gd name="connsiteY12" fmla="*/ 6973 h 10000"/>
                <a:gd name="connsiteX13" fmla="*/ 2079 w 10505"/>
                <a:gd name="connsiteY13" fmla="*/ 6638 h 10000"/>
                <a:gd name="connsiteX14" fmla="*/ 1703 w 10505"/>
                <a:gd name="connsiteY14" fmla="*/ 6729 h 10000"/>
                <a:gd name="connsiteX15" fmla="*/ 1601 w 10505"/>
                <a:gd name="connsiteY15" fmla="*/ 6927 h 10000"/>
                <a:gd name="connsiteX16" fmla="*/ 1203 w 10505"/>
                <a:gd name="connsiteY16" fmla="*/ 7011 h 10000"/>
                <a:gd name="connsiteX17" fmla="*/ 941 w 10505"/>
                <a:gd name="connsiteY17" fmla="*/ 7004 h 10000"/>
                <a:gd name="connsiteX18" fmla="*/ 797 w 10505"/>
                <a:gd name="connsiteY18" fmla="*/ 7161 h 10000"/>
                <a:gd name="connsiteX19" fmla="*/ 552 w 10505"/>
                <a:gd name="connsiteY19" fmla="*/ 6913 h 10000"/>
                <a:gd name="connsiteX20" fmla="*/ 505 w 10505"/>
                <a:gd name="connsiteY20" fmla="*/ 7363 h 10000"/>
                <a:gd name="connsiteX21" fmla="*/ 594 w 10505"/>
                <a:gd name="connsiteY21" fmla="*/ 7428 h 10000"/>
                <a:gd name="connsiteX22" fmla="*/ 951 w 10505"/>
                <a:gd name="connsiteY22" fmla="*/ 7460 h 10000"/>
                <a:gd name="connsiteX23" fmla="*/ 996 w 10505"/>
                <a:gd name="connsiteY23" fmla="*/ 7588 h 10000"/>
                <a:gd name="connsiteX24" fmla="*/ 1395 w 10505"/>
                <a:gd name="connsiteY24" fmla="*/ 7621 h 10000"/>
                <a:gd name="connsiteX25" fmla="*/ 1617 w 10505"/>
                <a:gd name="connsiteY25" fmla="*/ 7749 h 10000"/>
                <a:gd name="connsiteX26" fmla="*/ 1661 w 10505"/>
                <a:gd name="connsiteY26" fmla="*/ 7974 h 10000"/>
                <a:gd name="connsiteX27" fmla="*/ 2374 w 10505"/>
                <a:gd name="connsiteY27" fmla="*/ 8360 h 10000"/>
                <a:gd name="connsiteX28" fmla="*/ 2551 w 10505"/>
                <a:gd name="connsiteY28" fmla="*/ 8746 h 10000"/>
                <a:gd name="connsiteX29" fmla="*/ 3039 w 10505"/>
                <a:gd name="connsiteY29" fmla="*/ 8939 h 10000"/>
                <a:gd name="connsiteX30" fmla="*/ 3217 w 10505"/>
                <a:gd name="connsiteY30" fmla="*/ 9196 h 10000"/>
                <a:gd name="connsiteX31" fmla="*/ 3572 w 10505"/>
                <a:gd name="connsiteY31" fmla="*/ 9518 h 10000"/>
                <a:gd name="connsiteX32" fmla="*/ 3840 w 10505"/>
                <a:gd name="connsiteY32" fmla="*/ 9614 h 10000"/>
                <a:gd name="connsiteX33" fmla="*/ 4018 w 10505"/>
                <a:gd name="connsiteY33" fmla="*/ 9518 h 10000"/>
                <a:gd name="connsiteX34" fmla="*/ 4462 w 10505"/>
                <a:gd name="connsiteY34" fmla="*/ 9550 h 10000"/>
                <a:gd name="connsiteX35" fmla="*/ 4639 w 10505"/>
                <a:gd name="connsiteY35" fmla="*/ 9486 h 10000"/>
                <a:gd name="connsiteX36" fmla="*/ 5439 w 10505"/>
                <a:gd name="connsiteY36" fmla="*/ 9968 h 10000"/>
                <a:gd name="connsiteX37" fmla="*/ 5484 w 10505"/>
                <a:gd name="connsiteY37" fmla="*/ 9968 h 10000"/>
                <a:gd name="connsiteX38" fmla="*/ 5572 w 10505"/>
                <a:gd name="connsiteY38" fmla="*/ 9904 h 10000"/>
                <a:gd name="connsiteX39" fmla="*/ 6148 w 10505"/>
                <a:gd name="connsiteY39" fmla="*/ 9904 h 10000"/>
                <a:gd name="connsiteX40" fmla="*/ 6239 w 10505"/>
                <a:gd name="connsiteY40" fmla="*/ 10000 h 10000"/>
                <a:gd name="connsiteX41" fmla="*/ 6728 w 10505"/>
                <a:gd name="connsiteY41" fmla="*/ 9871 h 10000"/>
                <a:gd name="connsiteX42" fmla="*/ 7171 w 10505"/>
                <a:gd name="connsiteY42" fmla="*/ 9871 h 10000"/>
                <a:gd name="connsiteX43" fmla="*/ 7483 w 10505"/>
                <a:gd name="connsiteY43" fmla="*/ 9743 h 10000"/>
                <a:gd name="connsiteX44" fmla="*/ 7839 w 10505"/>
                <a:gd name="connsiteY44" fmla="*/ 9486 h 10000"/>
                <a:gd name="connsiteX45" fmla="*/ 8772 w 10505"/>
                <a:gd name="connsiteY45" fmla="*/ 9486 h 10000"/>
                <a:gd name="connsiteX46" fmla="*/ 8772 w 10505"/>
                <a:gd name="connsiteY46" fmla="*/ 9132 h 10000"/>
                <a:gd name="connsiteX47" fmla="*/ 8284 w 10505"/>
                <a:gd name="connsiteY47" fmla="*/ 8971 h 10000"/>
                <a:gd name="connsiteX48" fmla="*/ 8017 w 10505"/>
                <a:gd name="connsiteY48" fmla="*/ 8457 h 10000"/>
                <a:gd name="connsiteX49" fmla="*/ 7662 w 10505"/>
                <a:gd name="connsiteY49" fmla="*/ 8264 h 10000"/>
                <a:gd name="connsiteX50" fmla="*/ 7438 w 10505"/>
                <a:gd name="connsiteY50" fmla="*/ 8006 h 10000"/>
                <a:gd name="connsiteX51" fmla="*/ 6861 w 10505"/>
                <a:gd name="connsiteY51" fmla="*/ 7814 h 10000"/>
                <a:gd name="connsiteX52" fmla="*/ 6994 w 10505"/>
                <a:gd name="connsiteY52" fmla="*/ 7749 h 10000"/>
                <a:gd name="connsiteX53" fmla="*/ 6994 w 10505"/>
                <a:gd name="connsiteY53" fmla="*/ 7588 h 10000"/>
                <a:gd name="connsiteX54" fmla="*/ 7395 w 10505"/>
                <a:gd name="connsiteY54" fmla="*/ 7588 h 10000"/>
                <a:gd name="connsiteX55" fmla="*/ 7615 w 10505"/>
                <a:gd name="connsiteY55" fmla="*/ 7460 h 10000"/>
                <a:gd name="connsiteX56" fmla="*/ 7662 w 10505"/>
                <a:gd name="connsiteY56" fmla="*/ 6527 h 10000"/>
                <a:gd name="connsiteX57" fmla="*/ 7705 w 10505"/>
                <a:gd name="connsiteY57" fmla="*/ 6559 h 10000"/>
                <a:gd name="connsiteX58" fmla="*/ 7839 w 10505"/>
                <a:gd name="connsiteY58" fmla="*/ 6367 h 10000"/>
                <a:gd name="connsiteX59" fmla="*/ 8105 w 10505"/>
                <a:gd name="connsiteY59" fmla="*/ 6270 h 10000"/>
                <a:gd name="connsiteX60" fmla="*/ 8238 w 10505"/>
                <a:gd name="connsiteY60" fmla="*/ 5916 h 10000"/>
                <a:gd name="connsiteX61" fmla="*/ 8640 w 10505"/>
                <a:gd name="connsiteY61" fmla="*/ 5498 h 10000"/>
                <a:gd name="connsiteX62" fmla="*/ 8948 w 10505"/>
                <a:gd name="connsiteY62" fmla="*/ 5305 h 10000"/>
                <a:gd name="connsiteX63" fmla="*/ 9171 w 10505"/>
                <a:gd name="connsiteY63" fmla="*/ 4759 h 10000"/>
                <a:gd name="connsiteX64" fmla="*/ 9171 w 10505"/>
                <a:gd name="connsiteY64" fmla="*/ 4630 h 10000"/>
                <a:gd name="connsiteX65" fmla="*/ 9128 w 10505"/>
                <a:gd name="connsiteY65" fmla="*/ 4309 h 10000"/>
                <a:gd name="connsiteX66" fmla="*/ 9571 w 10505"/>
                <a:gd name="connsiteY66" fmla="*/ 3151 h 10000"/>
                <a:gd name="connsiteX67" fmla="*/ 9704 w 10505"/>
                <a:gd name="connsiteY67" fmla="*/ 3151 h 10000"/>
                <a:gd name="connsiteX68" fmla="*/ 9883 w 10505"/>
                <a:gd name="connsiteY68" fmla="*/ 3055 h 10000"/>
                <a:gd name="connsiteX69" fmla="*/ 10417 w 10505"/>
                <a:gd name="connsiteY69" fmla="*/ 2894 h 10000"/>
                <a:gd name="connsiteX70" fmla="*/ 10505 w 10505"/>
                <a:gd name="connsiteY70" fmla="*/ 2637 h 10000"/>
                <a:gd name="connsiteX71" fmla="*/ 10462 w 10505"/>
                <a:gd name="connsiteY71" fmla="*/ 2572 h 10000"/>
                <a:gd name="connsiteX72" fmla="*/ 10282 w 10505"/>
                <a:gd name="connsiteY72" fmla="*/ 2572 h 10000"/>
                <a:gd name="connsiteX73" fmla="*/ 10149 w 10505"/>
                <a:gd name="connsiteY73" fmla="*/ 2412 h 10000"/>
                <a:gd name="connsiteX74" fmla="*/ 9883 w 10505"/>
                <a:gd name="connsiteY74" fmla="*/ 2347 h 10000"/>
                <a:gd name="connsiteX75" fmla="*/ 9749 w 10505"/>
                <a:gd name="connsiteY75" fmla="*/ 2219 h 10000"/>
                <a:gd name="connsiteX76" fmla="*/ 9662 w 10505"/>
                <a:gd name="connsiteY76" fmla="*/ 1736 h 10000"/>
                <a:gd name="connsiteX77" fmla="*/ 9662 w 10505"/>
                <a:gd name="connsiteY77" fmla="*/ 1061 h 10000"/>
                <a:gd name="connsiteX78" fmla="*/ 9438 w 10505"/>
                <a:gd name="connsiteY78" fmla="*/ 836 h 10000"/>
                <a:gd name="connsiteX79" fmla="*/ 9394 w 10505"/>
                <a:gd name="connsiteY79" fmla="*/ 611 h 10000"/>
                <a:gd name="connsiteX80" fmla="*/ 9039 w 10505"/>
                <a:gd name="connsiteY80" fmla="*/ 289 h 10000"/>
                <a:gd name="connsiteX81" fmla="*/ 8727 w 10505"/>
                <a:gd name="connsiteY81" fmla="*/ 161 h 10000"/>
                <a:gd name="connsiteX82" fmla="*/ 8550 w 10505"/>
                <a:gd name="connsiteY82" fmla="*/ 0 h 10000"/>
                <a:gd name="connsiteX83" fmla="*/ 8284 w 10505"/>
                <a:gd name="connsiteY83" fmla="*/ 161 h 10000"/>
                <a:gd name="connsiteX84" fmla="*/ 8105 w 10505"/>
                <a:gd name="connsiteY84" fmla="*/ 129 h 10000"/>
                <a:gd name="connsiteX85" fmla="*/ 7971 w 10505"/>
                <a:gd name="connsiteY85" fmla="*/ 418 h 10000"/>
                <a:gd name="connsiteX86" fmla="*/ 7615 w 10505"/>
                <a:gd name="connsiteY86" fmla="*/ 482 h 10000"/>
                <a:gd name="connsiteX87" fmla="*/ 7528 w 10505"/>
                <a:gd name="connsiteY87" fmla="*/ 707 h 10000"/>
                <a:gd name="connsiteX88" fmla="*/ 7216 w 10505"/>
                <a:gd name="connsiteY88" fmla="*/ 707 h 10000"/>
                <a:gd name="connsiteX89" fmla="*/ 6950 w 10505"/>
                <a:gd name="connsiteY89" fmla="*/ 611 h 10000"/>
                <a:gd name="connsiteX90" fmla="*/ 6372 w 10505"/>
                <a:gd name="connsiteY90" fmla="*/ 611 h 10000"/>
                <a:gd name="connsiteX91" fmla="*/ 5794 w 10505"/>
                <a:gd name="connsiteY91" fmla="*/ 611 h 10000"/>
                <a:gd name="connsiteX92" fmla="*/ 5838 w 10505"/>
                <a:gd name="connsiteY92" fmla="*/ 482 h 10000"/>
                <a:gd name="connsiteX93" fmla="*/ 5750 w 10505"/>
                <a:gd name="connsiteY93" fmla="*/ 482 h 10000"/>
                <a:gd name="connsiteX94" fmla="*/ 5706 w 10505"/>
                <a:gd name="connsiteY94" fmla="*/ 611 h 10000"/>
                <a:gd name="connsiteX95" fmla="*/ 5172 w 10505"/>
                <a:gd name="connsiteY95" fmla="*/ 611 h 10000"/>
                <a:gd name="connsiteX96" fmla="*/ 4639 w 10505"/>
                <a:gd name="connsiteY96" fmla="*/ 611 h 10000"/>
                <a:gd name="connsiteX97" fmla="*/ 4107 w 10505"/>
                <a:gd name="connsiteY97" fmla="*/ 611 h 10000"/>
                <a:gd name="connsiteX98" fmla="*/ 3572 w 10505"/>
                <a:gd name="connsiteY98" fmla="*/ 611 h 10000"/>
                <a:gd name="connsiteX99" fmla="*/ 3085 w 10505"/>
                <a:gd name="connsiteY99" fmla="*/ 611 h 10000"/>
                <a:gd name="connsiteX100" fmla="*/ 2551 w 10505"/>
                <a:gd name="connsiteY100" fmla="*/ 611 h 10000"/>
                <a:gd name="connsiteX101" fmla="*/ 2061 w 10505"/>
                <a:gd name="connsiteY101" fmla="*/ 611 h 10000"/>
                <a:gd name="connsiteX102" fmla="*/ 1529 w 10505"/>
                <a:gd name="connsiteY102" fmla="*/ 611 h 10000"/>
                <a:gd name="connsiteX103" fmla="*/ 1529 w 10505"/>
                <a:gd name="connsiteY103" fmla="*/ 1061 h 10000"/>
                <a:gd name="connsiteX104" fmla="*/ 1529 w 10505"/>
                <a:gd name="connsiteY104" fmla="*/ 1640 h 10000"/>
                <a:gd name="connsiteX105" fmla="*/ 861 w 10505"/>
                <a:gd name="connsiteY105" fmla="*/ 1640 h 10000"/>
                <a:gd name="connsiteX106" fmla="*/ 861 w 10505"/>
                <a:gd name="connsiteY106" fmla="*/ 1897 h 10000"/>
                <a:gd name="connsiteX0" fmla="*/ 356 w 10000"/>
                <a:gd name="connsiteY0" fmla="*/ 1897 h 10000"/>
                <a:gd name="connsiteX1" fmla="*/ 356 w 10000"/>
                <a:gd name="connsiteY1" fmla="*/ 2412 h 10000"/>
                <a:gd name="connsiteX2" fmla="*/ 4973 w 10000"/>
                <a:gd name="connsiteY2" fmla="*/ 5205 h 10000"/>
                <a:gd name="connsiteX3" fmla="*/ 5520 w 10000"/>
                <a:gd name="connsiteY3" fmla="*/ 6915 h 10000"/>
                <a:gd name="connsiteX4" fmla="*/ 5155 w 10000"/>
                <a:gd name="connsiteY4" fmla="*/ 7114 h 10000"/>
                <a:gd name="connsiteX5" fmla="*/ 4848 w 10000"/>
                <a:gd name="connsiteY5" fmla="*/ 6907 h 10000"/>
                <a:gd name="connsiteX6" fmla="*/ 4403 w 10000"/>
                <a:gd name="connsiteY6" fmla="*/ 6781 h 10000"/>
                <a:gd name="connsiteX7" fmla="*/ 4182 w 10000"/>
                <a:gd name="connsiteY7" fmla="*/ 7064 h 10000"/>
                <a:gd name="connsiteX8" fmla="*/ 3635 w 10000"/>
                <a:gd name="connsiteY8" fmla="*/ 7281 h 10000"/>
                <a:gd name="connsiteX9" fmla="*/ 3284 w 10000"/>
                <a:gd name="connsiteY9" fmla="*/ 7279 h 10000"/>
                <a:gd name="connsiteX10" fmla="*/ 2517 w 10000"/>
                <a:gd name="connsiteY10" fmla="*/ 7095 h 10000"/>
                <a:gd name="connsiteX11" fmla="*/ 2312 w 10000"/>
                <a:gd name="connsiteY11" fmla="*/ 7195 h 10000"/>
                <a:gd name="connsiteX12" fmla="*/ 1800 w 10000"/>
                <a:gd name="connsiteY12" fmla="*/ 6973 h 10000"/>
                <a:gd name="connsiteX13" fmla="*/ 1574 w 10000"/>
                <a:gd name="connsiteY13" fmla="*/ 6638 h 10000"/>
                <a:gd name="connsiteX14" fmla="*/ 1198 w 10000"/>
                <a:gd name="connsiteY14" fmla="*/ 6729 h 10000"/>
                <a:gd name="connsiteX15" fmla="*/ 1096 w 10000"/>
                <a:gd name="connsiteY15" fmla="*/ 6927 h 10000"/>
                <a:gd name="connsiteX16" fmla="*/ 698 w 10000"/>
                <a:gd name="connsiteY16" fmla="*/ 7011 h 10000"/>
                <a:gd name="connsiteX17" fmla="*/ 436 w 10000"/>
                <a:gd name="connsiteY17" fmla="*/ 7004 h 10000"/>
                <a:gd name="connsiteX18" fmla="*/ 292 w 10000"/>
                <a:gd name="connsiteY18" fmla="*/ 7161 h 10000"/>
                <a:gd name="connsiteX19" fmla="*/ 47 w 10000"/>
                <a:gd name="connsiteY19" fmla="*/ 6913 h 10000"/>
                <a:gd name="connsiteX20" fmla="*/ 0 w 10000"/>
                <a:gd name="connsiteY20" fmla="*/ 7363 h 10000"/>
                <a:gd name="connsiteX21" fmla="*/ 89 w 10000"/>
                <a:gd name="connsiteY21" fmla="*/ 7428 h 10000"/>
                <a:gd name="connsiteX22" fmla="*/ 446 w 10000"/>
                <a:gd name="connsiteY22" fmla="*/ 7460 h 10000"/>
                <a:gd name="connsiteX23" fmla="*/ 491 w 10000"/>
                <a:gd name="connsiteY23" fmla="*/ 7588 h 10000"/>
                <a:gd name="connsiteX24" fmla="*/ 890 w 10000"/>
                <a:gd name="connsiteY24" fmla="*/ 7621 h 10000"/>
                <a:gd name="connsiteX25" fmla="*/ 1112 w 10000"/>
                <a:gd name="connsiteY25" fmla="*/ 7749 h 10000"/>
                <a:gd name="connsiteX26" fmla="*/ 1156 w 10000"/>
                <a:gd name="connsiteY26" fmla="*/ 7974 h 10000"/>
                <a:gd name="connsiteX27" fmla="*/ 1869 w 10000"/>
                <a:gd name="connsiteY27" fmla="*/ 8360 h 10000"/>
                <a:gd name="connsiteX28" fmla="*/ 2046 w 10000"/>
                <a:gd name="connsiteY28" fmla="*/ 8746 h 10000"/>
                <a:gd name="connsiteX29" fmla="*/ 2534 w 10000"/>
                <a:gd name="connsiteY29" fmla="*/ 8939 h 10000"/>
                <a:gd name="connsiteX30" fmla="*/ 2712 w 10000"/>
                <a:gd name="connsiteY30" fmla="*/ 9196 h 10000"/>
                <a:gd name="connsiteX31" fmla="*/ 3067 w 10000"/>
                <a:gd name="connsiteY31" fmla="*/ 9518 h 10000"/>
                <a:gd name="connsiteX32" fmla="*/ 3335 w 10000"/>
                <a:gd name="connsiteY32" fmla="*/ 9614 h 10000"/>
                <a:gd name="connsiteX33" fmla="*/ 3513 w 10000"/>
                <a:gd name="connsiteY33" fmla="*/ 9518 h 10000"/>
                <a:gd name="connsiteX34" fmla="*/ 3957 w 10000"/>
                <a:gd name="connsiteY34" fmla="*/ 9550 h 10000"/>
                <a:gd name="connsiteX35" fmla="*/ 4134 w 10000"/>
                <a:gd name="connsiteY35" fmla="*/ 9486 h 10000"/>
                <a:gd name="connsiteX36" fmla="*/ 4934 w 10000"/>
                <a:gd name="connsiteY36" fmla="*/ 9968 h 10000"/>
                <a:gd name="connsiteX37" fmla="*/ 4979 w 10000"/>
                <a:gd name="connsiteY37" fmla="*/ 9968 h 10000"/>
                <a:gd name="connsiteX38" fmla="*/ 5067 w 10000"/>
                <a:gd name="connsiteY38" fmla="*/ 9904 h 10000"/>
                <a:gd name="connsiteX39" fmla="*/ 5643 w 10000"/>
                <a:gd name="connsiteY39" fmla="*/ 9904 h 10000"/>
                <a:gd name="connsiteX40" fmla="*/ 5734 w 10000"/>
                <a:gd name="connsiteY40" fmla="*/ 10000 h 10000"/>
                <a:gd name="connsiteX41" fmla="*/ 6223 w 10000"/>
                <a:gd name="connsiteY41" fmla="*/ 9871 h 10000"/>
                <a:gd name="connsiteX42" fmla="*/ 6666 w 10000"/>
                <a:gd name="connsiteY42" fmla="*/ 9871 h 10000"/>
                <a:gd name="connsiteX43" fmla="*/ 6978 w 10000"/>
                <a:gd name="connsiteY43" fmla="*/ 9743 h 10000"/>
                <a:gd name="connsiteX44" fmla="*/ 7334 w 10000"/>
                <a:gd name="connsiteY44" fmla="*/ 9486 h 10000"/>
                <a:gd name="connsiteX45" fmla="*/ 8267 w 10000"/>
                <a:gd name="connsiteY45" fmla="*/ 9486 h 10000"/>
                <a:gd name="connsiteX46" fmla="*/ 8267 w 10000"/>
                <a:gd name="connsiteY46" fmla="*/ 9132 h 10000"/>
                <a:gd name="connsiteX47" fmla="*/ 7779 w 10000"/>
                <a:gd name="connsiteY47" fmla="*/ 8971 h 10000"/>
                <a:gd name="connsiteX48" fmla="*/ 7512 w 10000"/>
                <a:gd name="connsiteY48" fmla="*/ 8457 h 10000"/>
                <a:gd name="connsiteX49" fmla="*/ 7157 w 10000"/>
                <a:gd name="connsiteY49" fmla="*/ 8264 h 10000"/>
                <a:gd name="connsiteX50" fmla="*/ 6933 w 10000"/>
                <a:gd name="connsiteY50" fmla="*/ 8006 h 10000"/>
                <a:gd name="connsiteX51" fmla="*/ 6356 w 10000"/>
                <a:gd name="connsiteY51" fmla="*/ 7814 h 10000"/>
                <a:gd name="connsiteX52" fmla="*/ 6489 w 10000"/>
                <a:gd name="connsiteY52" fmla="*/ 7749 h 10000"/>
                <a:gd name="connsiteX53" fmla="*/ 6489 w 10000"/>
                <a:gd name="connsiteY53" fmla="*/ 7588 h 10000"/>
                <a:gd name="connsiteX54" fmla="*/ 6890 w 10000"/>
                <a:gd name="connsiteY54" fmla="*/ 7588 h 10000"/>
                <a:gd name="connsiteX55" fmla="*/ 7110 w 10000"/>
                <a:gd name="connsiteY55" fmla="*/ 7460 h 10000"/>
                <a:gd name="connsiteX56" fmla="*/ 7157 w 10000"/>
                <a:gd name="connsiteY56" fmla="*/ 6527 h 10000"/>
                <a:gd name="connsiteX57" fmla="*/ 7200 w 10000"/>
                <a:gd name="connsiteY57" fmla="*/ 6559 h 10000"/>
                <a:gd name="connsiteX58" fmla="*/ 7334 w 10000"/>
                <a:gd name="connsiteY58" fmla="*/ 6367 h 10000"/>
                <a:gd name="connsiteX59" fmla="*/ 7600 w 10000"/>
                <a:gd name="connsiteY59" fmla="*/ 6270 h 10000"/>
                <a:gd name="connsiteX60" fmla="*/ 7733 w 10000"/>
                <a:gd name="connsiteY60" fmla="*/ 5916 h 10000"/>
                <a:gd name="connsiteX61" fmla="*/ 8135 w 10000"/>
                <a:gd name="connsiteY61" fmla="*/ 5498 h 10000"/>
                <a:gd name="connsiteX62" fmla="*/ 8443 w 10000"/>
                <a:gd name="connsiteY62" fmla="*/ 5305 h 10000"/>
                <a:gd name="connsiteX63" fmla="*/ 8666 w 10000"/>
                <a:gd name="connsiteY63" fmla="*/ 4759 h 10000"/>
                <a:gd name="connsiteX64" fmla="*/ 8666 w 10000"/>
                <a:gd name="connsiteY64" fmla="*/ 4630 h 10000"/>
                <a:gd name="connsiteX65" fmla="*/ 8623 w 10000"/>
                <a:gd name="connsiteY65" fmla="*/ 4309 h 10000"/>
                <a:gd name="connsiteX66" fmla="*/ 9066 w 10000"/>
                <a:gd name="connsiteY66" fmla="*/ 3151 h 10000"/>
                <a:gd name="connsiteX67" fmla="*/ 9199 w 10000"/>
                <a:gd name="connsiteY67" fmla="*/ 3151 h 10000"/>
                <a:gd name="connsiteX68" fmla="*/ 9378 w 10000"/>
                <a:gd name="connsiteY68" fmla="*/ 3055 h 10000"/>
                <a:gd name="connsiteX69" fmla="*/ 9912 w 10000"/>
                <a:gd name="connsiteY69" fmla="*/ 2894 h 10000"/>
                <a:gd name="connsiteX70" fmla="*/ 10000 w 10000"/>
                <a:gd name="connsiteY70" fmla="*/ 2637 h 10000"/>
                <a:gd name="connsiteX71" fmla="*/ 9957 w 10000"/>
                <a:gd name="connsiteY71" fmla="*/ 2572 h 10000"/>
                <a:gd name="connsiteX72" fmla="*/ 9777 w 10000"/>
                <a:gd name="connsiteY72" fmla="*/ 2572 h 10000"/>
                <a:gd name="connsiteX73" fmla="*/ 9644 w 10000"/>
                <a:gd name="connsiteY73" fmla="*/ 2412 h 10000"/>
                <a:gd name="connsiteX74" fmla="*/ 9378 w 10000"/>
                <a:gd name="connsiteY74" fmla="*/ 2347 h 10000"/>
                <a:gd name="connsiteX75" fmla="*/ 9244 w 10000"/>
                <a:gd name="connsiteY75" fmla="*/ 2219 h 10000"/>
                <a:gd name="connsiteX76" fmla="*/ 9157 w 10000"/>
                <a:gd name="connsiteY76" fmla="*/ 1736 h 10000"/>
                <a:gd name="connsiteX77" fmla="*/ 9157 w 10000"/>
                <a:gd name="connsiteY77" fmla="*/ 1061 h 10000"/>
                <a:gd name="connsiteX78" fmla="*/ 8933 w 10000"/>
                <a:gd name="connsiteY78" fmla="*/ 836 h 10000"/>
                <a:gd name="connsiteX79" fmla="*/ 8889 w 10000"/>
                <a:gd name="connsiteY79" fmla="*/ 611 h 10000"/>
                <a:gd name="connsiteX80" fmla="*/ 8534 w 10000"/>
                <a:gd name="connsiteY80" fmla="*/ 289 h 10000"/>
                <a:gd name="connsiteX81" fmla="*/ 8222 w 10000"/>
                <a:gd name="connsiteY81" fmla="*/ 161 h 10000"/>
                <a:gd name="connsiteX82" fmla="*/ 8045 w 10000"/>
                <a:gd name="connsiteY82" fmla="*/ 0 h 10000"/>
                <a:gd name="connsiteX83" fmla="*/ 7779 w 10000"/>
                <a:gd name="connsiteY83" fmla="*/ 161 h 10000"/>
                <a:gd name="connsiteX84" fmla="*/ 7600 w 10000"/>
                <a:gd name="connsiteY84" fmla="*/ 129 h 10000"/>
                <a:gd name="connsiteX85" fmla="*/ 7466 w 10000"/>
                <a:gd name="connsiteY85" fmla="*/ 418 h 10000"/>
                <a:gd name="connsiteX86" fmla="*/ 7110 w 10000"/>
                <a:gd name="connsiteY86" fmla="*/ 482 h 10000"/>
                <a:gd name="connsiteX87" fmla="*/ 7023 w 10000"/>
                <a:gd name="connsiteY87" fmla="*/ 707 h 10000"/>
                <a:gd name="connsiteX88" fmla="*/ 6711 w 10000"/>
                <a:gd name="connsiteY88" fmla="*/ 707 h 10000"/>
                <a:gd name="connsiteX89" fmla="*/ 6445 w 10000"/>
                <a:gd name="connsiteY89" fmla="*/ 611 h 10000"/>
                <a:gd name="connsiteX90" fmla="*/ 5867 w 10000"/>
                <a:gd name="connsiteY90" fmla="*/ 611 h 10000"/>
                <a:gd name="connsiteX91" fmla="*/ 5289 w 10000"/>
                <a:gd name="connsiteY91" fmla="*/ 611 h 10000"/>
                <a:gd name="connsiteX92" fmla="*/ 5333 w 10000"/>
                <a:gd name="connsiteY92" fmla="*/ 482 h 10000"/>
                <a:gd name="connsiteX93" fmla="*/ 5245 w 10000"/>
                <a:gd name="connsiteY93" fmla="*/ 482 h 10000"/>
                <a:gd name="connsiteX94" fmla="*/ 5201 w 10000"/>
                <a:gd name="connsiteY94" fmla="*/ 611 h 10000"/>
                <a:gd name="connsiteX95" fmla="*/ 4667 w 10000"/>
                <a:gd name="connsiteY95" fmla="*/ 611 h 10000"/>
                <a:gd name="connsiteX96" fmla="*/ 4134 w 10000"/>
                <a:gd name="connsiteY96" fmla="*/ 611 h 10000"/>
                <a:gd name="connsiteX97" fmla="*/ 3602 w 10000"/>
                <a:gd name="connsiteY97" fmla="*/ 611 h 10000"/>
                <a:gd name="connsiteX98" fmla="*/ 3067 w 10000"/>
                <a:gd name="connsiteY98" fmla="*/ 611 h 10000"/>
                <a:gd name="connsiteX99" fmla="*/ 2580 w 10000"/>
                <a:gd name="connsiteY99" fmla="*/ 611 h 10000"/>
                <a:gd name="connsiteX100" fmla="*/ 2046 w 10000"/>
                <a:gd name="connsiteY100" fmla="*/ 611 h 10000"/>
                <a:gd name="connsiteX101" fmla="*/ 1556 w 10000"/>
                <a:gd name="connsiteY101" fmla="*/ 611 h 10000"/>
                <a:gd name="connsiteX102" fmla="*/ 1024 w 10000"/>
                <a:gd name="connsiteY102" fmla="*/ 611 h 10000"/>
                <a:gd name="connsiteX103" fmla="*/ 1024 w 10000"/>
                <a:gd name="connsiteY103" fmla="*/ 1061 h 10000"/>
                <a:gd name="connsiteX104" fmla="*/ 1024 w 10000"/>
                <a:gd name="connsiteY104" fmla="*/ 1640 h 10000"/>
                <a:gd name="connsiteX105" fmla="*/ 356 w 10000"/>
                <a:gd name="connsiteY105" fmla="*/ 1640 h 10000"/>
                <a:gd name="connsiteX106" fmla="*/ 356 w 10000"/>
                <a:gd name="connsiteY106" fmla="*/ 1897 h 10000"/>
                <a:gd name="connsiteX0" fmla="*/ 356 w 10000"/>
                <a:gd name="connsiteY0" fmla="*/ 1897 h 10000"/>
                <a:gd name="connsiteX1" fmla="*/ 356 w 10000"/>
                <a:gd name="connsiteY1" fmla="*/ 2412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484 w 10000"/>
                <a:gd name="connsiteY1" fmla="*/ 5713 h 10000"/>
                <a:gd name="connsiteX2" fmla="*/ 5520 w 10000"/>
                <a:gd name="connsiteY2" fmla="*/ 6915 h 10000"/>
                <a:gd name="connsiteX3" fmla="*/ 5155 w 10000"/>
                <a:gd name="connsiteY3" fmla="*/ 7114 h 10000"/>
                <a:gd name="connsiteX4" fmla="*/ 4848 w 10000"/>
                <a:gd name="connsiteY4" fmla="*/ 6907 h 10000"/>
                <a:gd name="connsiteX5" fmla="*/ 4403 w 10000"/>
                <a:gd name="connsiteY5" fmla="*/ 6781 h 10000"/>
                <a:gd name="connsiteX6" fmla="*/ 4182 w 10000"/>
                <a:gd name="connsiteY6" fmla="*/ 7064 h 10000"/>
                <a:gd name="connsiteX7" fmla="*/ 3635 w 10000"/>
                <a:gd name="connsiteY7" fmla="*/ 7281 h 10000"/>
                <a:gd name="connsiteX8" fmla="*/ 3284 w 10000"/>
                <a:gd name="connsiteY8" fmla="*/ 7279 h 10000"/>
                <a:gd name="connsiteX9" fmla="*/ 2517 w 10000"/>
                <a:gd name="connsiteY9" fmla="*/ 7095 h 10000"/>
                <a:gd name="connsiteX10" fmla="*/ 2312 w 10000"/>
                <a:gd name="connsiteY10" fmla="*/ 7195 h 10000"/>
                <a:gd name="connsiteX11" fmla="*/ 1800 w 10000"/>
                <a:gd name="connsiteY11" fmla="*/ 6973 h 10000"/>
                <a:gd name="connsiteX12" fmla="*/ 1574 w 10000"/>
                <a:gd name="connsiteY12" fmla="*/ 6638 h 10000"/>
                <a:gd name="connsiteX13" fmla="*/ 1198 w 10000"/>
                <a:gd name="connsiteY13" fmla="*/ 6729 h 10000"/>
                <a:gd name="connsiteX14" fmla="*/ 1096 w 10000"/>
                <a:gd name="connsiteY14" fmla="*/ 6927 h 10000"/>
                <a:gd name="connsiteX15" fmla="*/ 698 w 10000"/>
                <a:gd name="connsiteY15" fmla="*/ 7011 h 10000"/>
                <a:gd name="connsiteX16" fmla="*/ 436 w 10000"/>
                <a:gd name="connsiteY16" fmla="*/ 7004 h 10000"/>
                <a:gd name="connsiteX17" fmla="*/ 292 w 10000"/>
                <a:gd name="connsiteY17" fmla="*/ 7161 h 10000"/>
                <a:gd name="connsiteX18" fmla="*/ 47 w 10000"/>
                <a:gd name="connsiteY18" fmla="*/ 6913 h 10000"/>
                <a:gd name="connsiteX19" fmla="*/ 0 w 10000"/>
                <a:gd name="connsiteY19" fmla="*/ 7363 h 10000"/>
                <a:gd name="connsiteX20" fmla="*/ 89 w 10000"/>
                <a:gd name="connsiteY20" fmla="*/ 7428 h 10000"/>
                <a:gd name="connsiteX21" fmla="*/ 446 w 10000"/>
                <a:gd name="connsiteY21" fmla="*/ 7460 h 10000"/>
                <a:gd name="connsiteX22" fmla="*/ 491 w 10000"/>
                <a:gd name="connsiteY22" fmla="*/ 7588 h 10000"/>
                <a:gd name="connsiteX23" fmla="*/ 890 w 10000"/>
                <a:gd name="connsiteY23" fmla="*/ 7621 h 10000"/>
                <a:gd name="connsiteX24" fmla="*/ 1112 w 10000"/>
                <a:gd name="connsiteY24" fmla="*/ 7749 h 10000"/>
                <a:gd name="connsiteX25" fmla="*/ 1156 w 10000"/>
                <a:gd name="connsiteY25" fmla="*/ 7974 h 10000"/>
                <a:gd name="connsiteX26" fmla="*/ 1869 w 10000"/>
                <a:gd name="connsiteY26" fmla="*/ 8360 h 10000"/>
                <a:gd name="connsiteX27" fmla="*/ 2046 w 10000"/>
                <a:gd name="connsiteY27" fmla="*/ 8746 h 10000"/>
                <a:gd name="connsiteX28" fmla="*/ 2534 w 10000"/>
                <a:gd name="connsiteY28" fmla="*/ 8939 h 10000"/>
                <a:gd name="connsiteX29" fmla="*/ 2712 w 10000"/>
                <a:gd name="connsiteY29" fmla="*/ 9196 h 10000"/>
                <a:gd name="connsiteX30" fmla="*/ 3067 w 10000"/>
                <a:gd name="connsiteY30" fmla="*/ 9518 h 10000"/>
                <a:gd name="connsiteX31" fmla="*/ 3335 w 10000"/>
                <a:gd name="connsiteY31" fmla="*/ 9614 h 10000"/>
                <a:gd name="connsiteX32" fmla="*/ 3513 w 10000"/>
                <a:gd name="connsiteY32" fmla="*/ 9518 h 10000"/>
                <a:gd name="connsiteX33" fmla="*/ 3957 w 10000"/>
                <a:gd name="connsiteY33" fmla="*/ 9550 h 10000"/>
                <a:gd name="connsiteX34" fmla="*/ 4134 w 10000"/>
                <a:gd name="connsiteY34" fmla="*/ 9486 h 10000"/>
                <a:gd name="connsiteX35" fmla="*/ 4934 w 10000"/>
                <a:gd name="connsiteY35" fmla="*/ 9968 h 10000"/>
                <a:gd name="connsiteX36" fmla="*/ 4979 w 10000"/>
                <a:gd name="connsiteY36" fmla="*/ 9968 h 10000"/>
                <a:gd name="connsiteX37" fmla="*/ 5067 w 10000"/>
                <a:gd name="connsiteY37" fmla="*/ 9904 h 10000"/>
                <a:gd name="connsiteX38" fmla="*/ 5643 w 10000"/>
                <a:gd name="connsiteY38" fmla="*/ 9904 h 10000"/>
                <a:gd name="connsiteX39" fmla="*/ 5734 w 10000"/>
                <a:gd name="connsiteY39" fmla="*/ 10000 h 10000"/>
                <a:gd name="connsiteX40" fmla="*/ 6223 w 10000"/>
                <a:gd name="connsiteY40" fmla="*/ 9871 h 10000"/>
                <a:gd name="connsiteX41" fmla="*/ 6666 w 10000"/>
                <a:gd name="connsiteY41" fmla="*/ 9871 h 10000"/>
                <a:gd name="connsiteX42" fmla="*/ 6978 w 10000"/>
                <a:gd name="connsiteY42" fmla="*/ 9743 h 10000"/>
                <a:gd name="connsiteX43" fmla="*/ 7334 w 10000"/>
                <a:gd name="connsiteY43" fmla="*/ 9486 h 10000"/>
                <a:gd name="connsiteX44" fmla="*/ 8267 w 10000"/>
                <a:gd name="connsiteY44" fmla="*/ 9486 h 10000"/>
                <a:gd name="connsiteX45" fmla="*/ 8267 w 10000"/>
                <a:gd name="connsiteY45" fmla="*/ 9132 h 10000"/>
                <a:gd name="connsiteX46" fmla="*/ 7779 w 10000"/>
                <a:gd name="connsiteY46" fmla="*/ 8971 h 10000"/>
                <a:gd name="connsiteX47" fmla="*/ 7512 w 10000"/>
                <a:gd name="connsiteY47" fmla="*/ 8457 h 10000"/>
                <a:gd name="connsiteX48" fmla="*/ 7157 w 10000"/>
                <a:gd name="connsiteY48" fmla="*/ 8264 h 10000"/>
                <a:gd name="connsiteX49" fmla="*/ 6933 w 10000"/>
                <a:gd name="connsiteY49" fmla="*/ 8006 h 10000"/>
                <a:gd name="connsiteX50" fmla="*/ 6356 w 10000"/>
                <a:gd name="connsiteY50" fmla="*/ 7814 h 10000"/>
                <a:gd name="connsiteX51" fmla="*/ 6489 w 10000"/>
                <a:gd name="connsiteY51" fmla="*/ 7749 h 10000"/>
                <a:gd name="connsiteX52" fmla="*/ 6489 w 10000"/>
                <a:gd name="connsiteY52" fmla="*/ 7588 h 10000"/>
                <a:gd name="connsiteX53" fmla="*/ 6890 w 10000"/>
                <a:gd name="connsiteY53" fmla="*/ 7588 h 10000"/>
                <a:gd name="connsiteX54" fmla="*/ 7110 w 10000"/>
                <a:gd name="connsiteY54" fmla="*/ 7460 h 10000"/>
                <a:gd name="connsiteX55" fmla="*/ 7157 w 10000"/>
                <a:gd name="connsiteY55" fmla="*/ 6527 h 10000"/>
                <a:gd name="connsiteX56" fmla="*/ 7200 w 10000"/>
                <a:gd name="connsiteY56" fmla="*/ 6559 h 10000"/>
                <a:gd name="connsiteX57" fmla="*/ 7334 w 10000"/>
                <a:gd name="connsiteY57" fmla="*/ 6367 h 10000"/>
                <a:gd name="connsiteX58" fmla="*/ 7600 w 10000"/>
                <a:gd name="connsiteY58" fmla="*/ 6270 h 10000"/>
                <a:gd name="connsiteX59" fmla="*/ 7733 w 10000"/>
                <a:gd name="connsiteY59" fmla="*/ 5916 h 10000"/>
                <a:gd name="connsiteX60" fmla="*/ 8135 w 10000"/>
                <a:gd name="connsiteY60" fmla="*/ 5498 h 10000"/>
                <a:gd name="connsiteX61" fmla="*/ 8443 w 10000"/>
                <a:gd name="connsiteY61" fmla="*/ 5305 h 10000"/>
                <a:gd name="connsiteX62" fmla="*/ 8666 w 10000"/>
                <a:gd name="connsiteY62" fmla="*/ 4759 h 10000"/>
                <a:gd name="connsiteX63" fmla="*/ 8666 w 10000"/>
                <a:gd name="connsiteY63" fmla="*/ 4630 h 10000"/>
                <a:gd name="connsiteX64" fmla="*/ 8623 w 10000"/>
                <a:gd name="connsiteY64" fmla="*/ 4309 h 10000"/>
                <a:gd name="connsiteX65" fmla="*/ 9066 w 10000"/>
                <a:gd name="connsiteY65" fmla="*/ 3151 h 10000"/>
                <a:gd name="connsiteX66" fmla="*/ 9199 w 10000"/>
                <a:gd name="connsiteY66" fmla="*/ 3151 h 10000"/>
                <a:gd name="connsiteX67" fmla="*/ 9378 w 10000"/>
                <a:gd name="connsiteY67" fmla="*/ 3055 h 10000"/>
                <a:gd name="connsiteX68" fmla="*/ 9912 w 10000"/>
                <a:gd name="connsiteY68" fmla="*/ 2894 h 10000"/>
                <a:gd name="connsiteX69" fmla="*/ 10000 w 10000"/>
                <a:gd name="connsiteY69" fmla="*/ 2637 h 10000"/>
                <a:gd name="connsiteX70" fmla="*/ 9957 w 10000"/>
                <a:gd name="connsiteY70" fmla="*/ 2572 h 10000"/>
                <a:gd name="connsiteX71" fmla="*/ 9777 w 10000"/>
                <a:gd name="connsiteY71" fmla="*/ 2572 h 10000"/>
                <a:gd name="connsiteX72" fmla="*/ 9644 w 10000"/>
                <a:gd name="connsiteY72" fmla="*/ 2412 h 10000"/>
                <a:gd name="connsiteX73" fmla="*/ 9378 w 10000"/>
                <a:gd name="connsiteY73" fmla="*/ 2347 h 10000"/>
                <a:gd name="connsiteX74" fmla="*/ 9244 w 10000"/>
                <a:gd name="connsiteY74" fmla="*/ 2219 h 10000"/>
                <a:gd name="connsiteX75" fmla="*/ 9157 w 10000"/>
                <a:gd name="connsiteY75" fmla="*/ 1736 h 10000"/>
                <a:gd name="connsiteX76" fmla="*/ 9157 w 10000"/>
                <a:gd name="connsiteY76" fmla="*/ 1061 h 10000"/>
                <a:gd name="connsiteX77" fmla="*/ 8933 w 10000"/>
                <a:gd name="connsiteY77" fmla="*/ 836 h 10000"/>
                <a:gd name="connsiteX78" fmla="*/ 8889 w 10000"/>
                <a:gd name="connsiteY78" fmla="*/ 611 h 10000"/>
                <a:gd name="connsiteX79" fmla="*/ 8534 w 10000"/>
                <a:gd name="connsiteY79" fmla="*/ 289 h 10000"/>
                <a:gd name="connsiteX80" fmla="*/ 8222 w 10000"/>
                <a:gd name="connsiteY80" fmla="*/ 161 h 10000"/>
                <a:gd name="connsiteX81" fmla="*/ 8045 w 10000"/>
                <a:gd name="connsiteY81" fmla="*/ 0 h 10000"/>
                <a:gd name="connsiteX82" fmla="*/ 7779 w 10000"/>
                <a:gd name="connsiteY82" fmla="*/ 161 h 10000"/>
                <a:gd name="connsiteX83" fmla="*/ 7600 w 10000"/>
                <a:gd name="connsiteY83" fmla="*/ 129 h 10000"/>
                <a:gd name="connsiteX84" fmla="*/ 7466 w 10000"/>
                <a:gd name="connsiteY84" fmla="*/ 418 h 10000"/>
                <a:gd name="connsiteX85" fmla="*/ 7110 w 10000"/>
                <a:gd name="connsiteY85" fmla="*/ 482 h 10000"/>
                <a:gd name="connsiteX86" fmla="*/ 7023 w 10000"/>
                <a:gd name="connsiteY86" fmla="*/ 707 h 10000"/>
                <a:gd name="connsiteX87" fmla="*/ 6711 w 10000"/>
                <a:gd name="connsiteY87" fmla="*/ 707 h 10000"/>
                <a:gd name="connsiteX88" fmla="*/ 6445 w 10000"/>
                <a:gd name="connsiteY88" fmla="*/ 611 h 10000"/>
                <a:gd name="connsiteX89" fmla="*/ 5867 w 10000"/>
                <a:gd name="connsiteY89" fmla="*/ 611 h 10000"/>
                <a:gd name="connsiteX90" fmla="*/ 5289 w 10000"/>
                <a:gd name="connsiteY90" fmla="*/ 611 h 10000"/>
                <a:gd name="connsiteX91" fmla="*/ 5333 w 10000"/>
                <a:gd name="connsiteY91" fmla="*/ 482 h 10000"/>
                <a:gd name="connsiteX92" fmla="*/ 5245 w 10000"/>
                <a:gd name="connsiteY92" fmla="*/ 482 h 10000"/>
                <a:gd name="connsiteX93" fmla="*/ 5201 w 10000"/>
                <a:gd name="connsiteY93" fmla="*/ 611 h 10000"/>
                <a:gd name="connsiteX94" fmla="*/ 4667 w 10000"/>
                <a:gd name="connsiteY94" fmla="*/ 611 h 10000"/>
                <a:gd name="connsiteX95" fmla="*/ 4134 w 10000"/>
                <a:gd name="connsiteY95" fmla="*/ 611 h 10000"/>
                <a:gd name="connsiteX96" fmla="*/ 3602 w 10000"/>
                <a:gd name="connsiteY96" fmla="*/ 611 h 10000"/>
                <a:gd name="connsiteX97" fmla="*/ 3067 w 10000"/>
                <a:gd name="connsiteY97" fmla="*/ 611 h 10000"/>
                <a:gd name="connsiteX98" fmla="*/ 2580 w 10000"/>
                <a:gd name="connsiteY98" fmla="*/ 611 h 10000"/>
                <a:gd name="connsiteX99" fmla="*/ 2046 w 10000"/>
                <a:gd name="connsiteY99" fmla="*/ 611 h 10000"/>
                <a:gd name="connsiteX100" fmla="*/ 1556 w 10000"/>
                <a:gd name="connsiteY100" fmla="*/ 611 h 10000"/>
                <a:gd name="connsiteX101" fmla="*/ 1024 w 10000"/>
                <a:gd name="connsiteY101" fmla="*/ 611 h 10000"/>
                <a:gd name="connsiteX102" fmla="*/ 1024 w 10000"/>
                <a:gd name="connsiteY102" fmla="*/ 1061 h 10000"/>
                <a:gd name="connsiteX103" fmla="*/ 1024 w 10000"/>
                <a:gd name="connsiteY103" fmla="*/ 1640 h 10000"/>
                <a:gd name="connsiteX104" fmla="*/ 356 w 10000"/>
                <a:gd name="connsiteY104" fmla="*/ 1640 h 10000"/>
                <a:gd name="connsiteX105" fmla="*/ 356 w 10000"/>
                <a:gd name="connsiteY105"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334 w 10000"/>
                <a:gd name="connsiteY56" fmla="*/ 6367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7600 w 10000"/>
                <a:gd name="connsiteY57" fmla="*/ 6270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7733 w 10000"/>
                <a:gd name="connsiteY58" fmla="*/ 5916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8135 w 10000"/>
                <a:gd name="connsiteY59" fmla="*/ 549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443 w 10000"/>
                <a:gd name="connsiteY60" fmla="*/ 5305 h 10000"/>
                <a:gd name="connsiteX61" fmla="*/ 8666 w 10000"/>
                <a:gd name="connsiteY61" fmla="*/ 4759 h 10000"/>
                <a:gd name="connsiteX62" fmla="*/ 8666 w 10000"/>
                <a:gd name="connsiteY62" fmla="*/ 4630 h 10000"/>
                <a:gd name="connsiteX63" fmla="*/ 8623 w 10000"/>
                <a:gd name="connsiteY63" fmla="*/ 4309 h 10000"/>
                <a:gd name="connsiteX64" fmla="*/ 9066 w 10000"/>
                <a:gd name="connsiteY64" fmla="*/ 3151 h 10000"/>
                <a:gd name="connsiteX65" fmla="*/ 9199 w 10000"/>
                <a:gd name="connsiteY65" fmla="*/ 3151 h 10000"/>
                <a:gd name="connsiteX66" fmla="*/ 9378 w 10000"/>
                <a:gd name="connsiteY66" fmla="*/ 3055 h 10000"/>
                <a:gd name="connsiteX67" fmla="*/ 9912 w 10000"/>
                <a:gd name="connsiteY67" fmla="*/ 2894 h 10000"/>
                <a:gd name="connsiteX68" fmla="*/ 10000 w 10000"/>
                <a:gd name="connsiteY68" fmla="*/ 2637 h 10000"/>
                <a:gd name="connsiteX69" fmla="*/ 9957 w 10000"/>
                <a:gd name="connsiteY69" fmla="*/ 2572 h 10000"/>
                <a:gd name="connsiteX70" fmla="*/ 9777 w 10000"/>
                <a:gd name="connsiteY70" fmla="*/ 2572 h 10000"/>
                <a:gd name="connsiteX71" fmla="*/ 9644 w 10000"/>
                <a:gd name="connsiteY71" fmla="*/ 2412 h 10000"/>
                <a:gd name="connsiteX72" fmla="*/ 9378 w 10000"/>
                <a:gd name="connsiteY72" fmla="*/ 2347 h 10000"/>
                <a:gd name="connsiteX73" fmla="*/ 9244 w 10000"/>
                <a:gd name="connsiteY73" fmla="*/ 2219 h 10000"/>
                <a:gd name="connsiteX74" fmla="*/ 9157 w 10000"/>
                <a:gd name="connsiteY74" fmla="*/ 1736 h 10000"/>
                <a:gd name="connsiteX75" fmla="*/ 9157 w 10000"/>
                <a:gd name="connsiteY75" fmla="*/ 1061 h 10000"/>
                <a:gd name="connsiteX76" fmla="*/ 8933 w 10000"/>
                <a:gd name="connsiteY76" fmla="*/ 836 h 10000"/>
                <a:gd name="connsiteX77" fmla="*/ 8889 w 10000"/>
                <a:gd name="connsiteY77" fmla="*/ 611 h 10000"/>
                <a:gd name="connsiteX78" fmla="*/ 8534 w 10000"/>
                <a:gd name="connsiteY78" fmla="*/ 289 h 10000"/>
                <a:gd name="connsiteX79" fmla="*/ 8222 w 10000"/>
                <a:gd name="connsiteY79" fmla="*/ 161 h 10000"/>
                <a:gd name="connsiteX80" fmla="*/ 8045 w 10000"/>
                <a:gd name="connsiteY80" fmla="*/ 0 h 10000"/>
                <a:gd name="connsiteX81" fmla="*/ 7779 w 10000"/>
                <a:gd name="connsiteY81" fmla="*/ 161 h 10000"/>
                <a:gd name="connsiteX82" fmla="*/ 7600 w 10000"/>
                <a:gd name="connsiteY82" fmla="*/ 129 h 10000"/>
                <a:gd name="connsiteX83" fmla="*/ 7466 w 10000"/>
                <a:gd name="connsiteY83" fmla="*/ 418 h 10000"/>
                <a:gd name="connsiteX84" fmla="*/ 7110 w 10000"/>
                <a:gd name="connsiteY84" fmla="*/ 482 h 10000"/>
                <a:gd name="connsiteX85" fmla="*/ 7023 w 10000"/>
                <a:gd name="connsiteY85" fmla="*/ 707 h 10000"/>
                <a:gd name="connsiteX86" fmla="*/ 6711 w 10000"/>
                <a:gd name="connsiteY86" fmla="*/ 707 h 10000"/>
                <a:gd name="connsiteX87" fmla="*/ 6445 w 10000"/>
                <a:gd name="connsiteY87" fmla="*/ 611 h 10000"/>
                <a:gd name="connsiteX88" fmla="*/ 5867 w 10000"/>
                <a:gd name="connsiteY88" fmla="*/ 611 h 10000"/>
                <a:gd name="connsiteX89" fmla="*/ 5289 w 10000"/>
                <a:gd name="connsiteY89" fmla="*/ 611 h 10000"/>
                <a:gd name="connsiteX90" fmla="*/ 5333 w 10000"/>
                <a:gd name="connsiteY90" fmla="*/ 482 h 10000"/>
                <a:gd name="connsiteX91" fmla="*/ 5245 w 10000"/>
                <a:gd name="connsiteY91" fmla="*/ 482 h 10000"/>
                <a:gd name="connsiteX92" fmla="*/ 5201 w 10000"/>
                <a:gd name="connsiteY92" fmla="*/ 611 h 10000"/>
                <a:gd name="connsiteX93" fmla="*/ 4667 w 10000"/>
                <a:gd name="connsiteY93" fmla="*/ 611 h 10000"/>
                <a:gd name="connsiteX94" fmla="*/ 4134 w 10000"/>
                <a:gd name="connsiteY94" fmla="*/ 611 h 10000"/>
                <a:gd name="connsiteX95" fmla="*/ 3602 w 10000"/>
                <a:gd name="connsiteY95" fmla="*/ 611 h 10000"/>
                <a:gd name="connsiteX96" fmla="*/ 3067 w 10000"/>
                <a:gd name="connsiteY96" fmla="*/ 611 h 10000"/>
                <a:gd name="connsiteX97" fmla="*/ 2580 w 10000"/>
                <a:gd name="connsiteY97" fmla="*/ 611 h 10000"/>
                <a:gd name="connsiteX98" fmla="*/ 2046 w 10000"/>
                <a:gd name="connsiteY98" fmla="*/ 611 h 10000"/>
                <a:gd name="connsiteX99" fmla="*/ 1556 w 10000"/>
                <a:gd name="connsiteY99" fmla="*/ 611 h 10000"/>
                <a:gd name="connsiteX100" fmla="*/ 1024 w 10000"/>
                <a:gd name="connsiteY100" fmla="*/ 611 h 10000"/>
                <a:gd name="connsiteX101" fmla="*/ 1024 w 10000"/>
                <a:gd name="connsiteY101" fmla="*/ 1061 h 10000"/>
                <a:gd name="connsiteX102" fmla="*/ 1024 w 10000"/>
                <a:gd name="connsiteY102" fmla="*/ 1640 h 10000"/>
                <a:gd name="connsiteX103" fmla="*/ 356 w 10000"/>
                <a:gd name="connsiteY103" fmla="*/ 1640 h 10000"/>
                <a:gd name="connsiteX104" fmla="*/ 356 w 10000"/>
                <a:gd name="connsiteY104"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759 h 10000"/>
                <a:gd name="connsiteX61" fmla="*/ 8666 w 10000"/>
                <a:gd name="connsiteY61" fmla="*/ 4630 h 10000"/>
                <a:gd name="connsiteX62" fmla="*/ 8623 w 10000"/>
                <a:gd name="connsiteY62" fmla="*/ 4309 h 10000"/>
                <a:gd name="connsiteX63" fmla="*/ 9066 w 10000"/>
                <a:gd name="connsiteY63" fmla="*/ 3151 h 10000"/>
                <a:gd name="connsiteX64" fmla="*/ 9199 w 10000"/>
                <a:gd name="connsiteY64" fmla="*/ 3151 h 10000"/>
                <a:gd name="connsiteX65" fmla="*/ 9378 w 10000"/>
                <a:gd name="connsiteY65" fmla="*/ 3055 h 10000"/>
                <a:gd name="connsiteX66" fmla="*/ 9912 w 10000"/>
                <a:gd name="connsiteY66" fmla="*/ 2894 h 10000"/>
                <a:gd name="connsiteX67" fmla="*/ 10000 w 10000"/>
                <a:gd name="connsiteY67" fmla="*/ 2637 h 10000"/>
                <a:gd name="connsiteX68" fmla="*/ 9957 w 10000"/>
                <a:gd name="connsiteY68" fmla="*/ 2572 h 10000"/>
                <a:gd name="connsiteX69" fmla="*/ 9777 w 10000"/>
                <a:gd name="connsiteY69" fmla="*/ 2572 h 10000"/>
                <a:gd name="connsiteX70" fmla="*/ 9644 w 10000"/>
                <a:gd name="connsiteY70" fmla="*/ 2412 h 10000"/>
                <a:gd name="connsiteX71" fmla="*/ 9378 w 10000"/>
                <a:gd name="connsiteY71" fmla="*/ 2347 h 10000"/>
                <a:gd name="connsiteX72" fmla="*/ 9244 w 10000"/>
                <a:gd name="connsiteY72" fmla="*/ 2219 h 10000"/>
                <a:gd name="connsiteX73" fmla="*/ 9157 w 10000"/>
                <a:gd name="connsiteY73" fmla="*/ 1736 h 10000"/>
                <a:gd name="connsiteX74" fmla="*/ 9157 w 10000"/>
                <a:gd name="connsiteY74" fmla="*/ 1061 h 10000"/>
                <a:gd name="connsiteX75" fmla="*/ 8933 w 10000"/>
                <a:gd name="connsiteY75" fmla="*/ 836 h 10000"/>
                <a:gd name="connsiteX76" fmla="*/ 8889 w 10000"/>
                <a:gd name="connsiteY76" fmla="*/ 611 h 10000"/>
                <a:gd name="connsiteX77" fmla="*/ 8534 w 10000"/>
                <a:gd name="connsiteY77" fmla="*/ 289 h 10000"/>
                <a:gd name="connsiteX78" fmla="*/ 8222 w 10000"/>
                <a:gd name="connsiteY78" fmla="*/ 161 h 10000"/>
                <a:gd name="connsiteX79" fmla="*/ 8045 w 10000"/>
                <a:gd name="connsiteY79" fmla="*/ 0 h 10000"/>
                <a:gd name="connsiteX80" fmla="*/ 7779 w 10000"/>
                <a:gd name="connsiteY80" fmla="*/ 161 h 10000"/>
                <a:gd name="connsiteX81" fmla="*/ 7600 w 10000"/>
                <a:gd name="connsiteY81" fmla="*/ 129 h 10000"/>
                <a:gd name="connsiteX82" fmla="*/ 7466 w 10000"/>
                <a:gd name="connsiteY82" fmla="*/ 418 h 10000"/>
                <a:gd name="connsiteX83" fmla="*/ 7110 w 10000"/>
                <a:gd name="connsiteY83" fmla="*/ 482 h 10000"/>
                <a:gd name="connsiteX84" fmla="*/ 7023 w 10000"/>
                <a:gd name="connsiteY84" fmla="*/ 707 h 10000"/>
                <a:gd name="connsiteX85" fmla="*/ 6711 w 10000"/>
                <a:gd name="connsiteY85" fmla="*/ 707 h 10000"/>
                <a:gd name="connsiteX86" fmla="*/ 6445 w 10000"/>
                <a:gd name="connsiteY86" fmla="*/ 611 h 10000"/>
                <a:gd name="connsiteX87" fmla="*/ 5867 w 10000"/>
                <a:gd name="connsiteY87" fmla="*/ 611 h 10000"/>
                <a:gd name="connsiteX88" fmla="*/ 5289 w 10000"/>
                <a:gd name="connsiteY88" fmla="*/ 611 h 10000"/>
                <a:gd name="connsiteX89" fmla="*/ 5333 w 10000"/>
                <a:gd name="connsiteY89" fmla="*/ 482 h 10000"/>
                <a:gd name="connsiteX90" fmla="*/ 5245 w 10000"/>
                <a:gd name="connsiteY90" fmla="*/ 482 h 10000"/>
                <a:gd name="connsiteX91" fmla="*/ 5201 w 10000"/>
                <a:gd name="connsiteY91" fmla="*/ 611 h 10000"/>
                <a:gd name="connsiteX92" fmla="*/ 4667 w 10000"/>
                <a:gd name="connsiteY92" fmla="*/ 611 h 10000"/>
                <a:gd name="connsiteX93" fmla="*/ 4134 w 10000"/>
                <a:gd name="connsiteY93" fmla="*/ 611 h 10000"/>
                <a:gd name="connsiteX94" fmla="*/ 3602 w 10000"/>
                <a:gd name="connsiteY94" fmla="*/ 611 h 10000"/>
                <a:gd name="connsiteX95" fmla="*/ 3067 w 10000"/>
                <a:gd name="connsiteY95" fmla="*/ 611 h 10000"/>
                <a:gd name="connsiteX96" fmla="*/ 2580 w 10000"/>
                <a:gd name="connsiteY96" fmla="*/ 611 h 10000"/>
                <a:gd name="connsiteX97" fmla="*/ 2046 w 10000"/>
                <a:gd name="connsiteY97" fmla="*/ 611 h 10000"/>
                <a:gd name="connsiteX98" fmla="*/ 1556 w 10000"/>
                <a:gd name="connsiteY98" fmla="*/ 611 h 10000"/>
                <a:gd name="connsiteX99" fmla="*/ 1024 w 10000"/>
                <a:gd name="connsiteY99" fmla="*/ 611 h 10000"/>
                <a:gd name="connsiteX100" fmla="*/ 1024 w 10000"/>
                <a:gd name="connsiteY100" fmla="*/ 1061 h 10000"/>
                <a:gd name="connsiteX101" fmla="*/ 1024 w 10000"/>
                <a:gd name="connsiteY101" fmla="*/ 1640 h 10000"/>
                <a:gd name="connsiteX102" fmla="*/ 356 w 10000"/>
                <a:gd name="connsiteY102" fmla="*/ 1640 h 10000"/>
                <a:gd name="connsiteX103" fmla="*/ 356 w 10000"/>
                <a:gd name="connsiteY103"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66 w 10000"/>
                <a:gd name="connsiteY60" fmla="*/ 4630 h 10000"/>
                <a:gd name="connsiteX61" fmla="*/ 8623 w 10000"/>
                <a:gd name="connsiteY61" fmla="*/ 4309 h 10000"/>
                <a:gd name="connsiteX62" fmla="*/ 9066 w 10000"/>
                <a:gd name="connsiteY62" fmla="*/ 3151 h 10000"/>
                <a:gd name="connsiteX63" fmla="*/ 9199 w 10000"/>
                <a:gd name="connsiteY63" fmla="*/ 3151 h 10000"/>
                <a:gd name="connsiteX64" fmla="*/ 9378 w 10000"/>
                <a:gd name="connsiteY64" fmla="*/ 3055 h 10000"/>
                <a:gd name="connsiteX65" fmla="*/ 9912 w 10000"/>
                <a:gd name="connsiteY65" fmla="*/ 2894 h 10000"/>
                <a:gd name="connsiteX66" fmla="*/ 10000 w 10000"/>
                <a:gd name="connsiteY66" fmla="*/ 2637 h 10000"/>
                <a:gd name="connsiteX67" fmla="*/ 9957 w 10000"/>
                <a:gd name="connsiteY67" fmla="*/ 2572 h 10000"/>
                <a:gd name="connsiteX68" fmla="*/ 9777 w 10000"/>
                <a:gd name="connsiteY68" fmla="*/ 2572 h 10000"/>
                <a:gd name="connsiteX69" fmla="*/ 9644 w 10000"/>
                <a:gd name="connsiteY69" fmla="*/ 2412 h 10000"/>
                <a:gd name="connsiteX70" fmla="*/ 9378 w 10000"/>
                <a:gd name="connsiteY70" fmla="*/ 2347 h 10000"/>
                <a:gd name="connsiteX71" fmla="*/ 9244 w 10000"/>
                <a:gd name="connsiteY71" fmla="*/ 2219 h 10000"/>
                <a:gd name="connsiteX72" fmla="*/ 9157 w 10000"/>
                <a:gd name="connsiteY72" fmla="*/ 1736 h 10000"/>
                <a:gd name="connsiteX73" fmla="*/ 9157 w 10000"/>
                <a:gd name="connsiteY73" fmla="*/ 1061 h 10000"/>
                <a:gd name="connsiteX74" fmla="*/ 8933 w 10000"/>
                <a:gd name="connsiteY74" fmla="*/ 836 h 10000"/>
                <a:gd name="connsiteX75" fmla="*/ 8889 w 10000"/>
                <a:gd name="connsiteY75" fmla="*/ 611 h 10000"/>
                <a:gd name="connsiteX76" fmla="*/ 8534 w 10000"/>
                <a:gd name="connsiteY76" fmla="*/ 289 h 10000"/>
                <a:gd name="connsiteX77" fmla="*/ 8222 w 10000"/>
                <a:gd name="connsiteY77" fmla="*/ 161 h 10000"/>
                <a:gd name="connsiteX78" fmla="*/ 8045 w 10000"/>
                <a:gd name="connsiteY78" fmla="*/ 0 h 10000"/>
                <a:gd name="connsiteX79" fmla="*/ 7779 w 10000"/>
                <a:gd name="connsiteY79" fmla="*/ 161 h 10000"/>
                <a:gd name="connsiteX80" fmla="*/ 7600 w 10000"/>
                <a:gd name="connsiteY80" fmla="*/ 129 h 10000"/>
                <a:gd name="connsiteX81" fmla="*/ 7466 w 10000"/>
                <a:gd name="connsiteY81" fmla="*/ 418 h 10000"/>
                <a:gd name="connsiteX82" fmla="*/ 7110 w 10000"/>
                <a:gd name="connsiteY82" fmla="*/ 482 h 10000"/>
                <a:gd name="connsiteX83" fmla="*/ 7023 w 10000"/>
                <a:gd name="connsiteY83" fmla="*/ 707 h 10000"/>
                <a:gd name="connsiteX84" fmla="*/ 6711 w 10000"/>
                <a:gd name="connsiteY84" fmla="*/ 707 h 10000"/>
                <a:gd name="connsiteX85" fmla="*/ 6445 w 10000"/>
                <a:gd name="connsiteY85" fmla="*/ 611 h 10000"/>
                <a:gd name="connsiteX86" fmla="*/ 5867 w 10000"/>
                <a:gd name="connsiteY86" fmla="*/ 611 h 10000"/>
                <a:gd name="connsiteX87" fmla="*/ 5289 w 10000"/>
                <a:gd name="connsiteY87" fmla="*/ 611 h 10000"/>
                <a:gd name="connsiteX88" fmla="*/ 5333 w 10000"/>
                <a:gd name="connsiteY88" fmla="*/ 482 h 10000"/>
                <a:gd name="connsiteX89" fmla="*/ 5245 w 10000"/>
                <a:gd name="connsiteY89" fmla="*/ 482 h 10000"/>
                <a:gd name="connsiteX90" fmla="*/ 5201 w 10000"/>
                <a:gd name="connsiteY90" fmla="*/ 611 h 10000"/>
                <a:gd name="connsiteX91" fmla="*/ 4667 w 10000"/>
                <a:gd name="connsiteY91" fmla="*/ 611 h 10000"/>
                <a:gd name="connsiteX92" fmla="*/ 4134 w 10000"/>
                <a:gd name="connsiteY92" fmla="*/ 611 h 10000"/>
                <a:gd name="connsiteX93" fmla="*/ 3602 w 10000"/>
                <a:gd name="connsiteY93" fmla="*/ 611 h 10000"/>
                <a:gd name="connsiteX94" fmla="*/ 3067 w 10000"/>
                <a:gd name="connsiteY94" fmla="*/ 611 h 10000"/>
                <a:gd name="connsiteX95" fmla="*/ 2580 w 10000"/>
                <a:gd name="connsiteY95" fmla="*/ 611 h 10000"/>
                <a:gd name="connsiteX96" fmla="*/ 2046 w 10000"/>
                <a:gd name="connsiteY96" fmla="*/ 611 h 10000"/>
                <a:gd name="connsiteX97" fmla="*/ 1556 w 10000"/>
                <a:gd name="connsiteY97" fmla="*/ 611 h 10000"/>
                <a:gd name="connsiteX98" fmla="*/ 1024 w 10000"/>
                <a:gd name="connsiteY98" fmla="*/ 611 h 10000"/>
                <a:gd name="connsiteX99" fmla="*/ 1024 w 10000"/>
                <a:gd name="connsiteY99" fmla="*/ 1061 h 10000"/>
                <a:gd name="connsiteX100" fmla="*/ 1024 w 10000"/>
                <a:gd name="connsiteY100" fmla="*/ 1640 h 10000"/>
                <a:gd name="connsiteX101" fmla="*/ 356 w 10000"/>
                <a:gd name="connsiteY101" fmla="*/ 1640 h 10000"/>
                <a:gd name="connsiteX102" fmla="*/ 356 w 10000"/>
                <a:gd name="connsiteY102"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8623 w 10000"/>
                <a:gd name="connsiteY60" fmla="*/ 4309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066 w 10000"/>
                <a:gd name="connsiteY61" fmla="*/ 3151 h 10000"/>
                <a:gd name="connsiteX62" fmla="*/ 9199 w 10000"/>
                <a:gd name="connsiteY62" fmla="*/ 3151 h 10000"/>
                <a:gd name="connsiteX63" fmla="*/ 9378 w 10000"/>
                <a:gd name="connsiteY63" fmla="*/ 3055 h 10000"/>
                <a:gd name="connsiteX64" fmla="*/ 9912 w 10000"/>
                <a:gd name="connsiteY64" fmla="*/ 2894 h 10000"/>
                <a:gd name="connsiteX65" fmla="*/ 10000 w 10000"/>
                <a:gd name="connsiteY65" fmla="*/ 2637 h 10000"/>
                <a:gd name="connsiteX66" fmla="*/ 9957 w 10000"/>
                <a:gd name="connsiteY66" fmla="*/ 2572 h 10000"/>
                <a:gd name="connsiteX67" fmla="*/ 9777 w 10000"/>
                <a:gd name="connsiteY67" fmla="*/ 2572 h 10000"/>
                <a:gd name="connsiteX68" fmla="*/ 9644 w 10000"/>
                <a:gd name="connsiteY68" fmla="*/ 2412 h 10000"/>
                <a:gd name="connsiteX69" fmla="*/ 9378 w 10000"/>
                <a:gd name="connsiteY69" fmla="*/ 2347 h 10000"/>
                <a:gd name="connsiteX70" fmla="*/ 9244 w 10000"/>
                <a:gd name="connsiteY70" fmla="*/ 2219 h 10000"/>
                <a:gd name="connsiteX71" fmla="*/ 9157 w 10000"/>
                <a:gd name="connsiteY71" fmla="*/ 1736 h 10000"/>
                <a:gd name="connsiteX72" fmla="*/ 9157 w 10000"/>
                <a:gd name="connsiteY72" fmla="*/ 1061 h 10000"/>
                <a:gd name="connsiteX73" fmla="*/ 8933 w 10000"/>
                <a:gd name="connsiteY73" fmla="*/ 836 h 10000"/>
                <a:gd name="connsiteX74" fmla="*/ 8889 w 10000"/>
                <a:gd name="connsiteY74" fmla="*/ 611 h 10000"/>
                <a:gd name="connsiteX75" fmla="*/ 8534 w 10000"/>
                <a:gd name="connsiteY75" fmla="*/ 289 h 10000"/>
                <a:gd name="connsiteX76" fmla="*/ 8222 w 10000"/>
                <a:gd name="connsiteY76" fmla="*/ 161 h 10000"/>
                <a:gd name="connsiteX77" fmla="*/ 8045 w 10000"/>
                <a:gd name="connsiteY77" fmla="*/ 0 h 10000"/>
                <a:gd name="connsiteX78" fmla="*/ 7779 w 10000"/>
                <a:gd name="connsiteY78" fmla="*/ 161 h 10000"/>
                <a:gd name="connsiteX79" fmla="*/ 7600 w 10000"/>
                <a:gd name="connsiteY79" fmla="*/ 129 h 10000"/>
                <a:gd name="connsiteX80" fmla="*/ 7466 w 10000"/>
                <a:gd name="connsiteY80" fmla="*/ 418 h 10000"/>
                <a:gd name="connsiteX81" fmla="*/ 7110 w 10000"/>
                <a:gd name="connsiteY81" fmla="*/ 482 h 10000"/>
                <a:gd name="connsiteX82" fmla="*/ 7023 w 10000"/>
                <a:gd name="connsiteY82" fmla="*/ 707 h 10000"/>
                <a:gd name="connsiteX83" fmla="*/ 6711 w 10000"/>
                <a:gd name="connsiteY83" fmla="*/ 707 h 10000"/>
                <a:gd name="connsiteX84" fmla="*/ 6445 w 10000"/>
                <a:gd name="connsiteY84" fmla="*/ 611 h 10000"/>
                <a:gd name="connsiteX85" fmla="*/ 5867 w 10000"/>
                <a:gd name="connsiteY85" fmla="*/ 611 h 10000"/>
                <a:gd name="connsiteX86" fmla="*/ 5289 w 10000"/>
                <a:gd name="connsiteY86" fmla="*/ 611 h 10000"/>
                <a:gd name="connsiteX87" fmla="*/ 5333 w 10000"/>
                <a:gd name="connsiteY87" fmla="*/ 482 h 10000"/>
                <a:gd name="connsiteX88" fmla="*/ 5245 w 10000"/>
                <a:gd name="connsiteY88" fmla="*/ 482 h 10000"/>
                <a:gd name="connsiteX89" fmla="*/ 5201 w 10000"/>
                <a:gd name="connsiteY89" fmla="*/ 611 h 10000"/>
                <a:gd name="connsiteX90" fmla="*/ 4667 w 10000"/>
                <a:gd name="connsiteY90" fmla="*/ 611 h 10000"/>
                <a:gd name="connsiteX91" fmla="*/ 4134 w 10000"/>
                <a:gd name="connsiteY91" fmla="*/ 611 h 10000"/>
                <a:gd name="connsiteX92" fmla="*/ 3602 w 10000"/>
                <a:gd name="connsiteY92" fmla="*/ 611 h 10000"/>
                <a:gd name="connsiteX93" fmla="*/ 3067 w 10000"/>
                <a:gd name="connsiteY93" fmla="*/ 611 h 10000"/>
                <a:gd name="connsiteX94" fmla="*/ 2580 w 10000"/>
                <a:gd name="connsiteY94" fmla="*/ 611 h 10000"/>
                <a:gd name="connsiteX95" fmla="*/ 2046 w 10000"/>
                <a:gd name="connsiteY95" fmla="*/ 611 h 10000"/>
                <a:gd name="connsiteX96" fmla="*/ 1556 w 10000"/>
                <a:gd name="connsiteY96" fmla="*/ 611 h 10000"/>
                <a:gd name="connsiteX97" fmla="*/ 1024 w 10000"/>
                <a:gd name="connsiteY97" fmla="*/ 611 h 10000"/>
                <a:gd name="connsiteX98" fmla="*/ 1024 w 10000"/>
                <a:gd name="connsiteY98" fmla="*/ 1061 h 10000"/>
                <a:gd name="connsiteX99" fmla="*/ 1024 w 10000"/>
                <a:gd name="connsiteY99" fmla="*/ 1640 h 10000"/>
                <a:gd name="connsiteX100" fmla="*/ 356 w 10000"/>
                <a:gd name="connsiteY100" fmla="*/ 1640 h 10000"/>
                <a:gd name="connsiteX101" fmla="*/ 356 w 10000"/>
                <a:gd name="connsiteY101"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199 w 10000"/>
                <a:gd name="connsiteY61" fmla="*/ 3151 h 10000"/>
                <a:gd name="connsiteX62" fmla="*/ 9378 w 10000"/>
                <a:gd name="connsiteY62" fmla="*/ 3055 h 10000"/>
                <a:gd name="connsiteX63" fmla="*/ 9912 w 10000"/>
                <a:gd name="connsiteY63" fmla="*/ 2894 h 10000"/>
                <a:gd name="connsiteX64" fmla="*/ 10000 w 10000"/>
                <a:gd name="connsiteY64" fmla="*/ 2637 h 10000"/>
                <a:gd name="connsiteX65" fmla="*/ 9957 w 10000"/>
                <a:gd name="connsiteY65" fmla="*/ 2572 h 10000"/>
                <a:gd name="connsiteX66" fmla="*/ 9777 w 10000"/>
                <a:gd name="connsiteY66" fmla="*/ 2572 h 10000"/>
                <a:gd name="connsiteX67" fmla="*/ 9644 w 10000"/>
                <a:gd name="connsiteY67" fmla="*/ 2412 h 10000"/>
                <a:gd name="connsiteX68" fmla="*/ 9378 w 10000"/>
                <a:gd name="connsiteY68" fmla="*/ 2347 h 10000"/>
                <a:gd name="connsiteX69" fmla="*/ 9244 w 10000"/>
                <a:gd name="connsiteY69" fmla="*/ 2219 h 10000"/>
                <a:gd name="connsiteX70" fmla="*/ 9157 w 10000"/>
                <a:gd name="connsiteY70" fmla="*/ 1736 h 10000"/>
                <a:gd name="connsiteX71" fmla="*/ 9157 w 10000"/>
                <a:gd name="connsiteY71" fmla="*/ 1061 h 10000"/>
                <a:gd name="connsiteX72" fmla="*/ 8933 w 10000"/>
                <a:gd name="connsiteY72" fmla="*/ 836 h 10000"/>
                <a:gd name="connsiteX73" fmla="*/ 8889 w 10000"/>
                <a:gd name="connsiteY73" fmla="*/ 611 h 10000"/>
                <a:gd name="connsiteX74" fmla="*/ 8534 w 10000"/>
                <a:gd name="connsiteY74" fmla="*/ 289 h 10000"/>
                <a:gd name="connsiteX75" fmla="*/ 8222 w 10000"/>
                <a:gd name="connsiteY75" fmla="*/ 161 h 10000"/>
                <a:gd name="connsiteX76" fmla="*/ 8045 w 10000"/>
                <a:gd name="connsiteY76" fmla="*/ 0 h 10000"/>
                <a:gd name="connsiteX77" fmla="*/ 7779 w 10000"/>
                <a:gd name="connsiteY77" fmla="*/ 161 h 10000"/>
                <a:gd name="connsiteX78" fmla="*/ 7600 w 10000"/>
                <a:gd name="connsiteY78" fmla="*/ 129 h 10000"/>
                <a:gd name="connsiteX79" fmla="*/ 7466 w 10000"/>
                <a:gd name="connsiteY79" fmla="*/ 418 h 10000"/>
                <a:gd name="connsiteX80" fmla="*/ 7110 w 10000"/>
                <a:gd name="connsiteY80" fmla="*/ 482 h 10000"/>
                <a:gd name="connsiteX81" fmla="*/ 7023 w 10000"/>
                <a:gd name="connsiteY81" fmla="*/ 707 h 10000"/>
                <a:gd name="connsiteX82" fmla="*/ 6711 w 10000"/>
                <a:gd name="connsiteY82" fmla="*/ 707 h 10000"/>
                <a:gd name="connsiteX83" fmla="*/ 6445 w 10000"/>
                <a:gd name="connsiteY83" fmla="*/ 611 h 10000"/>
                <a:gd name="connsiteX84" fmla="*/ 5867 w 10000"/>
                <a:gd name="connsiteY84" fmla="*/ 611 h 10000"/>
                <a:gd name="connsiteX85" fmla="*/ 5289 w 10000"/>
                <a:gd name="connsiteY85" fmla="*/ 611 h 10000"/>
                <a:gd name="connsiteX86" fmla="*/ 5333 w 10000"/>
                <a:gd name="connsiteY86" fmla="*/ 482 h 10000"/>
                <a:gd name="connsiteX87" fmla="*/ 5245 w 10000"/>
                <a:gd name="connsiteY87" fmla="*/ 482 h 10000"/>
                <a:gd name="connsiteX88" fmla="*/ 5201 w 10000"/>
                <a:gd name="connsiteY88" fmla="*/ 611 h 10000"/>
                <a:gd name="connsiteX89" fmla="*/ 4667 w 10000"/>
                <a:gd name="connsiteY89" fmla="*/ 611 h 10000"/>
                <a:gd name="connsiteX90" fmla="*/ 4134 w 10000"/>
                <a:gd name="connsiteY90" fmla="*/ 611 h 10000"/>
                <a:gd name="connsiteX91" fmla="*/ 3602 w 10000"/>
                <a:gd name="connsiteY91" fmla="*/ 611 h 10000"/>
                <a:gd name="connsiteX92" fmla="*/ 3067 w 10000"/>
                <a:gd name="connsiteY92" fmla="*/ 611 h 10000"/>
                <a:gd name="connsiteX93" fmla="*/ 2580 w 10000"/>
                <a:gd name="connsiteY93" fmla="*/ 611 h 10000"/>
                <a:gd name="connsiteX94" fmla="*/ 2046 w 10000"/>
                <a:gd name="connsiteY94" fmla="*/ 611 h 10000"/>
                <a:gd name="connsiteX95" fmla="*/ 1556 w 10000"/>
                <a:gd name="connsiteY95" fmla="*/ 611 h 10000"/>
                <a:gd name="connsiteX96" fmla="*/ 1024 w 10000"/>
                <a:gd name="connsiteY96" fmla="*/ 611 h 10000"/>
                <a:gd name="connsiteX97" fmla="*/ 1024 w 10000"/>
                <a:gd name="connsiteY97" fmla="*/ 1061 h 10000"/>
                <a:gd name="connsiteX98" fmla="*/ 1024 w 10000"/>
                <a:gd name="connsiteY98" fmla="*/ 1640 h 10000"/>
                <a:gd name="connsiteX99" fmla="*/ 356 w 10000"/>
                <a:gd name="connsiteY99" fmla="*/ 1640 h 10000"/>
                <a:gd name="connsiteX100" fmla="*/ 356 w 10000"/>
                <a:gd name="connsiteY100"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9378 w 10000"/>
                <a:gd name="connsiteY61" fmla="*/ 3055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9912 w 10000"/>
                <a:gd name="connsiteY62" fmla="*/ 2894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10000"/>
                <a:gd name="connsiteY0" fmla="*/ 1897 h 10000"/>
                <a:gd name="connsiteX1" fmla="*/ 5520 w 10000"/>
                <a:gd name="connsiteY1" fmla="*/ 6915 h 10000"/>
                <a:gd name="connsiteX2" fmla="*/ 5155 w 10000"/>
                <a:gd name="connsiteY2" fmla="*/ 7114 h 10000"/>
                <a:gd name="connsiteX3" fmla="*/ 4848 w 10000"/>
                <a:gd name="connsiteY3" fmla="*/ 6907 h 10000"/>
                <a:gd name="connsiteX4" fmla="*/ 4403 w 10000"/>
                <a:gd name="connsiteY4" fmla="*/ 6781 h 10000"/>
                <a:gd name="connsiteX5" fmla="*/ 4182 w 10000"/>
                <a:gd name="connsiteY5" fmla="*/ 7064 h 10000"/>
                <a:gd name="connsiteX6" fmla="*/ 3635 w 10000"/>
                <a:gd name="connsiteY6" fmla="*/ 7281 h 10000"/>
                <a:gd name="connsiteX7" fmla="*/ 3284 w 10000"/>
                <a:gd name="connsiteY7" fmla="*/ 7279 h 10000"/>
                <a:gd name="connsiteX8" fmla="*/ 2517 w 10000"/>
                <a:gd name="connsiteY8" fmla="*/ 7095 h 10000"/>
                <a:gd name="connsiteX9" fmla="*/ 2312 w 10000"/>
                <a:gd name="connsiteY9" fmla="*/ 7195 h 10000"/>
                <a:gd name="connsiteX10" fmla="*/ 1800 w 10000"/>
                <a:gd name="connsiteY10" fmla="*/ 6973 h 10000"/>
                <a:gd name="connsiteX11" fmla="*/ 1574 w 10000"/>
                <a:gd name="connsiteY11" fmla="*/ 6638 h 10000"/>
                <a:gd name="connsiteX12" fmla="*/ 1198 w 10000"/>
                <a:gd name="connsiteY12" fmla="*/ 6729 h 10000"/>
                <a:gd name="connsiteX13" fmla="*/ 1096 w 10000"/>
                <a:gd name="connsiteY13" fmla="*/ 6927 h 10000"/>
                <a:gd name="connsiteX14" fmla="*/ 698 w 10000"/>
                <a:gd name="connsiteY14" fmla="*/ 7011 h 10000"/>
                <a:gd name="connsiteX15" fmla="*/ 436 w 10000"/>
                <a:gd name="connsiteY15" fmla="*/ 7004 h 10000"/>
                <a:gd name="connsiteX16" fmla="*/ 292 w 10000"/>
                <a:gd name="connsiteY16" fmla="*/ 7161 h 10000"/>
                <a:gd name="connsiteX17" fmla="*/ 47 w 10000"/>
                <a:gd name="connsiteY17" fmla="*/ 6913 h 10000"/>
                <a:gd name="connsiteX18" fmla="*/ 0 w 10000"/>
                <a:gd name="connsiteY18" fmla="*/ 7363 h 10000"/>
                <a:gd name="connsiteX19" fmla="*/ 89 w 10000"/>
                <a:gd name="connsiteY19" fmla="*/ 7428 h 10000"/>
                <a:gd name="connsiteX20" fmla="*/ 446 w 10000"/>
                <a:gd name="connsiteY20" fmla="*/ 7460 h 10000"/>
                <a:gd name="connsiteX21" fmla="*/ 491 w 10000"/>
                <a:gd name="connsiteY21" fmla="*/ 7588 h 10000"/>
                <a:gd name="connsiteX22" fmla="*/ 890 w 10000"/>
                <a:gd name="connsiteY22" fmla="*/ 7621 h 10000"/>
                <a:gd name="connsiteX23" fmla="*/ 1112 w 10000"/>
                <a:gd name="connsiteY23" fmla="*/ 7749 h 10000"/>
                <a:gd name="connsiteX24" fmla="*/ 1156 w 10000"/>
                <a:gd name="connsiteY24" fmla="*/ 7974 h 10000"/>
                <a:gd name="connsiteX25" fmla="*/ 1869 w 10000"/>
                <a:gd name="connsiteY25" fmla="*/ 8360 h 10000"/>
                <a:gd name="connsiteX26" fmla="*/ 2046 w 10000"/>
                <a:gd name="connsiteY26" fmla="*/ 8746 h 10000"/>
                <a:gd name="connsiteX27" fmla="*/ 2534 w 10000"/>
                <a:gd name="connsiteY27" fmla="*/ 8939 h 10000"/>
                <a:gd name="connsiteX28" fmla="*/ 2712 w 10000"/>
                <a:gd name="connsiteY28" fmla="*/ 9196 h 10000"/>
                <a:gd name="connsiteX29" fmla="*/ 3067 w 10000"/>
                <a:gd name="connsiteY29" fmla="*/ 9518 h 10000"/>
                <a:gd name="connsiteX30" fmla="*/ 3335 w 10000"/>
                <a:gd name="connsiteY30" fmla="*/ 9614 h 10000"/>
                <a:gd name="connsiteX31" fmla="*/ 3513 w 10000"/>
                <a:gd name="connsiteY31" fmla="*/ 9518 h 10000"/>
                <a:gd name="connsiteX32" fmla="*/ 3957 w 10000"/>
                <a:gd name="connsiteY32" fmla="*/ 9550 h 10000"/>
                <a:gd name="connsiteX33" fmla="*/ 4134 w 10000"/>
                <a:gd name="connsiteY33" fmla="*/ 9486 h 10000"/>
                <a:gd name="connsiteX34" fmla="*/ 4934 w 10000"/>
                <a:gd name="connsiteY34" fmla="*/ 9968 h 10000"/>
                <a:gd name="connsiteX35" fmla="*/ 4979 w 10000"/>
                <a:gd name="connsiteY35" fmla="*/ 9968 h 10000"/>
                <a:gd name="connsiteX36" fmla="*/ 5067 w 10000"/>
                <a:gd name="connsiteY36" fmla="*/ 9904 h 10000"/>
                <a:gd name="connsiteX37" fmla="*/ 5643 w 10000"/>
                <a:gd name="connsiteY37" fmla="*/ 9904 h 10000"/>
                <a:gd name="connsiteX38" fmla="*/ 5734 w 10000"/>
                <a:gd name="connsiteY38" fmla="*/ 10000 h 10000"/>
                <a:gd name="connsiteX39" fmla="*/ 6223 w 10000"/>
                <a:gd name="connsiteY39" fmla="*/ 9871 h 10000"/>
                <a:gd name="connsiteX40" fmla="*/ 6666 w 10000"/>
                <a:gd name="connsiteY40" fmla="*/ 9871 h 10000"/>
                <a:gd name="connsiteX41" fmla="*/ 6978 w 10000"/>
                <a:gd name="connsiteY41" fmla="*/ 9743 h 10000"/>
                <a:gd name="connsiteX42" fmla="*/ 7334 w 10000"/>
                <a:gd name="connsiteY42" fmla="*/ 9486 h 10000"/>
                <a:gd name="connsiteX43" fmla="*/ 8267 w 10000"/>
                <a:gd name="connsiteY43" fmla="*/ 9486 h 10000"/>
                <a:gd name="connsiteX44" fmla="*/ 8267 w 10000"/>
                <a:gd name="connsiteY44" fmla="*/ 9132 h 10000"/>
                <a:gd name="connsiteX45" fmla="*/ 7779 w 10000"/>
                <a:gd name="connsiteY45" fmla="*/ 8971 h 10000"/>
                <a:gd name="connsiteX46" fmla="*/ 7512 w 10000"/>
                <a:gd name="connsiteY46" fmla="*/ 8457 h 10000"/>
                <a:gd name="connsiteX47" fmla="*/ 7157 w 10000"/>
                <a:gd name="connsiteY47" fmla="*/ 8264 h 10000"/>
                <a:gd name="connsiteX48" fmla="*/ 6933 w 10000"/>
                <a:gd name="connsiteY48" fmla="*/ 8006 h 10000"/>
                <a:gd name="connsiteX49" fmla="*/ 6356 w 10000"/>
                <a:gd name="connsiteY49" fmla="*/ 7814 h 10000"/>
                <a:gd name="connsiteX50" fmla="*/ 6489 w 10000"/>
                <a:gd name="connsiteY50" fmla="*/ 7749 h 10000"/>
                <a:gd name="connsiteX51" fmla="*/ 6489 w 10000"/>
                <a:gd name="connsiteY51" fmla="*/ 7588 h 10000"/>
                <a:gd name="connsiteX52" fmla="*/ 6890 w 10000"/>
                <a:gd name="connsiteY52" fmla="*/ 7588 h 10000"/>
                <a:gd name="connsiteX53" fmla="*/ 7110 w 10000"/>
                <a:gd name="connsiteY53" fmla="*/ 7460 h 10000"/>
                <a:gd name="connsiteX54" fmla="*/ 7157 w 10000"/>
                <a:gd name="connsiteY54" fmla="*/ 6527 h 10000"/>
                <a:gd name="connsiteX55" fmla="*/ 7200 w 10000"/>
                <a:gd name="connsiteY55" fmla="*/ 6559 h 10000"/>
                <a:gd name="connsiteX56" fmla="*/ 7042 w 10000"/>
                <a:gd name="connsiteY56" fmla="*/ 6618 h 10000"/>
                <a:gd name="connsiteX57" fmla="*/ 6980 w 10000"/>
                <a:gd name="connsiteY57" fmla="*/ 6745 h 10000"/>
                <a:gd name="connsiteX58" fmla="*/ 6583 w 10000"/>
                <a:gd name="connsiteY58" fmla="*/ 6497 h 10000"/>
                <a:gd name="connsiteX59" fmla="*/ 6511 w 10000"/>
                <a:gd name="connsiteY59" fmla="*/ 5828 h 10000"/>
                <a:gd name="connsiteX60" fmla="*/ 6086 w 10000"/>
                <a:gd name="connsiteY60" fmla="*/ 6118 h 10000"/>
                <a:gd name="connsiteX61" fmla="*/ 6093 w 10000"/>
                <a:gd name="connsiteY61" fmla="*/ 6462 h 10000"/>
                <a:gd name="connsiteX62" fmla="*/ 5751 w 10000"/>
                <a:gd name="connsiteY62" fmla="*/ 6670 h 10000"/>
                <a:gd name="connsiteX63" fmla="*/ 10000 w 10000"/>
                <a:gd name="connsiteY63" fmla="*/ 2637 h 10000"/>
                <a:gd name="connsiteX64" fmla="*/ 9957 w 10000"/>
                <a:gd name="connsiteY64" fmla="*/ 2572 h 10000"/>
                <a:gd name="connsiteX65" fmla="*/ 9777 w 10000"/>
                <a:gd name="connsiteY65" fmla="*/ 2572 h 10000"/>
                <a:gd name="connsiteX66" fmla="*/ 9644 w 10000"/>
                <a:gd name="connsiteY66" fmla="*/ 2412 h 10000"/>
                <a:gd name="connsiteX67" fmla="*/ 9378 w 10000"/>
                <a:gd name="connsiteY67" fmla="*/ 2347 h 10000"/>
                <a:gd name="connsiteX68" fmla="*/ 9244 w 10000"/>
                <a:gd name="connsiteY68" fmla="*/ 2219 h 10000"/>
                <a:gd name="connsiteX69" fmla="*/ 9157 w 10000"/>
                <a:gd name="connsiteY69" fmla="*/ 1736 h 10000"/>
                <a:gd name="connsiteX70" fmla="*/ 9157 w 10000"/>
                <a:gd name="connsiteY70" fmla="*/ 1061 h 10000"/>
                <a:gd name="connsiteX71" fmla="*/ 8933 w 10000"/>
                <a:gd name="connsiteY71" fmla="*/ 836 h 10000"/>
                <a:gd name="connsiteX72" fmla="*/ 8889 w 10000"/>
                <a:gd name="connsiteY72" fmla="*/ 611 h 10000"/>
                <a:gd name="connsiteX73" fmla="*/ 8534 w 10000"/>
                <a:gd name="connsiteY73" fmla="*/ 289 h 10000"/>
                <a:gd name="connsiteX74" fmla="*/ 8222 w 10000"/>
                <a:gd name="connsiteY74" fmla="*/ 161 h 10000"/>
                <a:gd name="connsiteX75" fmla="*/ 8045 w 10000"/>
                <a:gd name="connsiteY75" fmla="*/ 0 h 10000"/>
                <a:gd name="connsiteX76" fmla="*/ 7779 w 10000"/>
                <a:gd name="connsiteY76" fmla="*/ 161 h 10000"/>
                <a:gd name="connsiteX77" fmla="*/ 7600 w 10000"/>
                <a:gd name="connsiteY77" fmla="*/ 129 h 10000"/>
                <a:gd name="connsiteX78" fmla="*/ 7466 w 10000"/>
                <a:gd name="connsiteY78" fmla="*/ 418 h 10000"/>
                <a:gd name="connsiteX79" fmla="*/ 7110 w 10000"/>
                <a:gd name="connsiteY79" fmla="*/ 482 h 10000"/>
                <a:gd name="connsiteX80" fmla="*/ 7023 w 10000"/>
                <a:gd name="connsiteY80" fmla="*/ 707 h 10000"/>
                <a:gd name="connsiteX81" fmla="*/ 6711 w 10000"/>
                <a:gd name="connsiteY81" fmla="*/ 707 h 10000"/>
                <a:gd name="connsiteX82" fmla="*/ 6445 w 10000"/>
                <a:gd name="connsiteY82" fmla="*/ 611 h 10000"/>
                <a:gd name="connsiteX83" fmla="*/ 5867 w 10000"/>
                <a:gd name="connsiteY83" fmla="*/ 611 h 10000"/>
                <a:gd name="connsiteX84" fmla="*/ 5289 w 10000"/>
                <a:gd name="connsiteY84" fmla="*/ 611 h 10000"/>
                <a:gd name="connsiteX85" fmla="*/ 5333 w 10000"/>
                <a:gd name="connsiteY85" fmla="*/ 482 h 10000"/>
                <a:gd name="connsiteX86" fmla="*/ 5245 w 10000"/>
                <a:gd name="connsiteY86" fmla="*/ 482 h 10000"/>
                <a:gd name="connsiteX87" fmla="*/ 5201 w 10000"/>
                <a:gd name="connsiteY87" fmla="*/ 611 h 10000"/>
                <a:gd name="connsiteX88" fmla="*/ 4667 w 10000"/>
                <a:gd name="connsiteY88" fmla="*/ 611 h 10000"/>
                <a:gd name="connsiteX89" fmla="*/ 4134 w 10000"/>
                <a:gd name="connsiteY89" fmla="*/ 611 h 10000"/>
                <a:gd name="connsiteX90" fmla="*/ 3602 w 10000"/>
                <a:gd name="connsiteY90" fmla="*/ 611 h 10000"/>
                <a:gd name="connsiteX91" fmla="*/ 3067 w 10000"/>
                <a:gd name="connsiteY91" fmla="*/ 611 h 10000"/>
                <a:gd name="connsiteX92" fmla="*/ 2580 w 10000"/>
                <a:gd name="connsiteY92" fmla="*/ 611 h 10000"/>
                <a:gd name="connsiteX93" fmla="*/ 2046 w 10000"/>
                <a:gd name="connsiteY93" fmla="*/ 611 h 10000"/>
                <a:gd name="connsiteX94" fmla="*/ 1556 w 10000"/>
                <a:gd name="connsiteY94" fmla="*/ 611 h 10000"/>
                <a:gd name="connsiteX95" fmla="*/ 1024 w 10000"/>
                <a:gd name="connsiteY95" fmla="*/ 611 h 10000"/>
                <a:gd name="connsiteX96" fmla="*/ 1024 w 10000"/>
                <a:gd name="connsiteY96" fmla="*/ 1061 h 10000"/>
                <a:gd name="connsiteX97" fmla="*/ 1024 w 10000"/>
                <a:gd name="connsiteY97" fmla="*/ 1640 h 10000"/>
                <a:gd name="connsiteX98" fmla="*/ 356 w 10000"/>
                <a:gd name="connsiteY98" fmla="*/ 1640 h 10000"/>
                <a:gd name="connsiteX99" fmla="*/ 356 w 10000"/>
                <a:gd name="connsiteY99" fmla="*/ 1897 h 10000"/>
                <a:gd name="connsiteX0" fmla="*/ 356 w 9957"/>
                <a:gd name="connsiteY0" fmla="*/ 1897 h 10000"/>
                <a:gd name="connsiteX1" fmla="*/ 5520 w 9957"/>
                <a:gd name="connsiteY1" fmla="*/ 6915 h 10000"/>
                <a:gd name="connsiteX2" fmla="*/ 5155 w 9957"/>
                <a:gd name="connsiteY2" fmla="*/ 7114 h 10000"/>
                <a:gd name="connsiteX3" fmla="*/ 4848 w 9957"/>
                <a:gd name="connsiteY3" fmla="*/ 6907 h 10000"/>
                <a:gd name="connsiteX4" fmla="*/ 4403 w 9957"/>
                <a:gd name="connsiteY4" fmla="*/ 6781 h 10000"/>
                <a:gd name="connsiteX5" fmla="*/ 4182 w 9957"/>
                <a:gd name="connsiteY5" fmla="*/ 7064 h 10000"/>
                <a:gd name="connsiteX6" fmla="*/ 3635 w 9957"/>
                <a:gd name="connsiteY6" fmla="*/ 7281 h 10000"/>
                <a:gd name="connsiteX7" fmla="*/ 3284 w 9957"/>
                <a:gd name="connsiteY7" fmla="*/ 7279 h 10000"/>
                <a:gd name="connsiteX8" fmla="*/ 2517 w 9957"/>
                <a:gd name="connsiteY8" fmla="*/ 7095 h 10000"/>
                <a:gd name="connsiteX9" fmla="*/ 2312 w 9957"/>
                <a:gd name="connsiteY9" fmla="*/ 7195 h 10000"/>
                <a:gd name="connsiteX10" fmla="*/ 1800 w 9957"/>
                <a:gd name="connsiteY10" fmla="*/ 6973 h 10000"/>
                <a:gd name="connsiteX11" fmla="*/ 1574 w 9957"/>
                <a:gd name="connsiteY11" fmla="*/ 6638 h 10000"/>
                <a:gd name="connsiteX12" fmla="*/ 1198 w 9957"/>
                <a:gd name="connsiteY12" fmla="*/ 6729 h 10000"/>
                <a:gd name="connsiteX13" fmla="*/ 1096 w 9957"/>
                <a:gd name="connsiteY13" fmla="*/ 6927 h 10000"/>
                <a:gd name="connsiteX14" fmla="*/ 698 w 9957"/>
                <a:gd name="connsiteY14" fmla="*/ 7011 h 10000"/>
                <a:gd name="connsiteX15" fmla="*/ 436 w 9957"/>
                <a:gd name="connsiteY15" fmla="*/ 7004 h 10000"/>
                <a:gd name="connsiteX16" fmla="*/ 292 w 9957"/>
                <a:gd name="connsiteY16" fmla="*/ 7161 h 10000"/>
                <a:gd name="connsiteX17" fmla="*/ 47 w 9957"/>
                <a:gd name="connsiteY17" fmla="*/ 6913 h 10000"/>
                <a:gd name="connsiteX18" fmla="*/ 0 w 9957"/>
                <a:gd name="connsiteY18" fmla="*/ 7363 h 10000"/>
                <a:gd name="connsiteX19" fmla="*/ 89 w 9957"/>
                <a:gd name="connsiteY19" fmla="*/ 7428 h 10000"/>
                <a:gd name="connsiteX20" fmla="*/ 446 w 9957"/>
                <a:gd name="connsiteY20" fmla="*/ 7460 h 10000"/>
                <a:gd name="connsiteX21" fmla="*/ 491 w 9957"/>
                <a:gd name="connsiteY21" fmla="*/ 7588 h 10000"/>
                <a:gd name="connsiteX22" fmla="*/ 890 w 9957"/>
                <a:gd name="connsiteY22" fmla="*/ 7621 h 10000"/>
                <a:gd name="connsiteX23" fmla="*/ 1112 w 9957"/>
                <a:gd name="connsiteY23" fmla="*/ 7749 h 10000"/>
                <a:gd name="connsiteX24" fmla="*/ 1156 w 9957"/>
                <a:gd name="connsiteY24" fmla="*/ 7974 h 10000"/>
                <a:gd name="connsiteX25" fmla="*/ 1869 w 9957"/>
                <a:gd name="connsiteY25" fmla="*/ 8360 h 10000"/>
                <a:gd name="connsiteX26" fmla="*/ 2046 w 9957"/>
                <a:gd name="connsiteY26" fmla="*/ 8746 h 10000"/>
                <a:gd name="connsiteX27" fmla="*/ 2534 w 9957"/>
                <a:gd name="connsiteY27" fmla="*/ 8939 h 10000"/>
                <a:gd name="connsiteX28" fmla="*/ 2712 w 9957"/>
                <a:gd name="connsiteY28" fmla="*/ 9196 h 10000"/>
                <a:gd name="connsiteX29" fmla="*/ 3067 w 9957"/>
                <a:gd name="connsiteY29" fmla="*/ 9518 h 10000"/>
                <a:gd name="connsiteX30" fmla="*/ 3335 w 9957"/>
                <a:gd name="connsiteY30" fmla="*/ 9614 h 10000"/>
                <a:gd name="connsiteX31" fmla="*/ 3513 w 9957"/>
                <a:gd name="connsiteY31" fmla="*/ 9518 h 10000"/>
                <a:gd name="connsiteX32" fmla="*/ 3957 w 9957"/>
                <a:gd name="connsiteY32" fmla="*/ 9550 h 10000"/>
                <a:gd name="connsiteX33" fmla="*/ 4134 w 9957"/>
                <a:gd name="connsiteY33" fmla="*/ 9486 h 10000"/>
                <a:gd name="connsiteX34" fmla="*/ 4934 w 9957"/>
                <a:gd name="connsiteY34" fmla="*/ 9968 h 10000"/>
                <a:gd name="connsiteX35" fmla="*/ 4979 w 9957"/>
                <a:gd name="connsiteY35" fmla="*/ 9968 h 10000"/>
                <a:gd name="connsiteX36" fmla="*/ 5067 w 9957"/>
                <a:gd name="connsiteY36" fmla="*/ 9904 h 10000"/>
                <a:gd name="connsiteX37" fmla="*/ 5643 w 9957"/>
                <a:gd name="connsiteY37" fmla="*/ 9904 h 10000"/>
                <a:gd name="connsiteX38" fmla="*/ 5734 w 9957"/>
                <a:gd name="connsiteY38" fmla="*/ 10000 h 10000"/>
                <a:gd name="connsiteX39" fmla="*/ 6223 w 9957"/>
                <a:gd name="connsiteY39" fmla="*/ 9871 h 10000"/>
                <a:gd name="connsiteX40" fmla="*/ 6666 w 9957"/>
                <a:gd name="connsiteY40" fmla="*/ 9871 h 10000"/>
                <a:gd name="connsiteX41" fmla="*/ 6978 w 9957"/>
                <a:gd name="connsiteY41" fmla="*/ 9743 h 10000"/>
                <a:gd name="connsiteX42" fmla="*/ 7334 w 9957"/>
                <a:gd name="connsiteY42" fmla="*/ 9486 h 10000"/>
                <a:gd name="connsiteX43" fmla="*/ 8267 w 9957"/>
                <a:gd name="connsiteY43" fmla="*/ 9486 h 10000"/>
                <a:gd name="connsiteX44" fmla="*/ 8267 w 9957"/>
                <a:gd name="connsiteY44" fmla="*/ 9132 h 10000"/>
                <a:gd name="connsiteX45" fmla="*/ 7779 w 9957"/>
                <a:gd name="connsiteY45" fmla="*/ 8971 h 10000"/>
                <a:gd name="connsiteX46" fmla="*/ 7512 w 9957"/>
                <a:gd name="connsiteY46" fmla="*/ 8457 h 10000"/>
                <a:gd name="connsiteX47" fmla="*/ 7157 w 9957"/>
                <a:gd name="connsiteY47" fmla="*/ 8264 h 10000"/>
                <a:gd name="connsiteX48" fmla="*/ 6933 w 9957"/>
                <a:gd name="connsiteY48" fmla="*/ 8006 h 10000"/>
                <a:gd name="connsiteX49" fmla="*/ 6356 w 9957"/>
                <a:gd name="connsiteY49" fmla="*/ 7814 h 10000"/>
                <a:gd name="connsiteX50" fmla="*/ 6489 w 9957"/>
                <a:gd name="connsiteY50" fmla="*/ 7749 h 10000"/>
                <a:gd name="connsiteX51" fmla="*/ 6489 w 9957"/>
                <a:gd name="connsiteY51" fmla="*/ 7588 h 10000"/>
                <a:gd name="connsiteX52" fmla="*/ 6890 w 9957"/>
                <a:gd name="connsiteY52" fmla="*/ 7588 h 10000"/>
                <a:gd name="connsiteX53" fmla="*/ 7110 w 9957"/>
                <a:gd name="connsiteY53" fmla="*/ 7460 h 10000"/>
                <a:gd name="connsiteX54" fmla="*/ 7157 w 9957"/>
                <a:gd name="connsiteY54" fmla="*/ 6527 h 10000"/>
                <a:gd name="connsiteX55" fmla="*/ 7200 w 9957"/>
                <a:gd name="connsiteY55" fmla="*/ 6559 h 10000"/>
                <a:gd name="connsiteX56" fmla="*/ 7042 w 9957"/>
                <a:gd name="connsiteY56" fmla="*/ 6618 h 10000"/>
                <a:gd name="connsiteX57" fmla="*/ 6980 w 9957"/>
                <a:gd name="connsiteY57" fmla="*/ 6745 h 10000"/>
                <a:gd name="connsiteX58" fmla="*/ 6583 w 9957"/>
                <a:gd name="connsiteY58" fmla="*/ 6497 h 10000"/>
                <a:gd name="connsiteX59" fmla="*/ 6511 w 9957"/>
                <a:gd name="connsiteY59" fmla="*/ 5828 h 10000"/>
                <a:gd name="connsiteX60" fmla="*/ 6086 w 9957"/>
                <a:gd name="connsiteY60" fmla="*/ 6118 h 10000"/>
                <a:gd name="connsiteX61" fmla="*/ 6093 w 9957"/>
                <a:gd name="connsiteY61" fmla="*/ 6462 h 10000"/>
                <a:gd name="connsiteX62" fmla="*/ 5751 w 9957"/>
                <a:gd name="connsiteY62" fmla="*/ 6670 h 10000"/>
                <a:gd name="connsiteX63" fmla="*/ 9957 w 9957"/>
                <a:gd name="connsiteY63" fmla="*/ 2572 h 10000"/>
                <a:gd name="connsiteX64" fmla="*/ 9777 w 9957"/>
                <a:gd name="connsiteY64" fmla="*/ 2572 h 10000"/>
                <a:gd name="connsiteX65" fmla="*/ 9644 w 9957"/>
                <a:gd name="connsiteY65" fmla="*/ 2412 h 10000"/>
                <a:gd name="connsiteX66" fmla="*/ 9378 w 9957"/>
                <a:gd name="connsiteY66" fmla="*/ 2347 h 10000"/>
                <a:gd name="connsiteX67" fmla="*/ 9244 w 9957"/>
                <a:gd name="connsiteY67" fmla="*/ 2219 h 10000"/>
                <a:gd name="connsiteX68" fmla="*/ 9157 w 9957"/>
                <a:gd name="connsiteY68" fmla="*/ 1736 h 10000"/>
                <a:gd name="connsiteX69" fmla="*/ 9157 w 9957"/>
                <a:gd name="connsiteY69" fmla="*/ 1061 h 10000"/>
                <a:gd name="connsiteX70" fmla="*/ 8933 w 9957"/>
                <a:gd name="connsiteY70" fmla="*/ 836 h 10000"/>
                <a:gd name="connsiteX71" fmla="*/ 8889 w 9957"/>
                <a:gd name="connsiteY71" fmla="*/ 611 h 10000"/>
                <a:gd name="connsiteX72" fmla="*/ 8534 w 9957"/>
                <a:gd name="connsiteY72" fmla="*/ 289 h 10000"/>
                <a:gd name="connsiteX73" fmla="*/ 8222 w 9957"/>
                <a:gd name="connsiteY73" fmla="*/ 161 h 10000"/>
                <a:gd name="connsiteX74" fmla="*/ 8045 w 9957"/>
                <a:gd name="connsiteY74" fmla="*/ 0 h 10000"/>
                <a:gd name="connsiteX75" fmla="*/ 7779 w 9957"/>
                <a:gd name="connsiteY75" fmla="*/ 161 h 10000"/>
                <a:gd name="connsiteX76" fmla="*/ 7600 w 9957"/>
                <a:gd name="connsiteY76" fmla="*/ 129 h 10000"/>
                <a:gd name="connsiteX77" fmla="*/ 7466 w 9957"/>
                <a:gd name="connsiteY77" fmla="*/ 418 h 10000"/>
                <a:gd name="connsiteX78" fmla="*/ 7110 w 9957"/>
                <a:gd name="connsiteY78" fmla="*/ 482 h 10000"/>
                <a:gd name="connsiteX79" fmla="*/ 7023 w 9957"/>
                <a:gd name="connsiteY79" fmla="*/ 707 h 10000"/>
                <a:gd name="connsiteX80" fmla="*/ 6711 w 9957"/>
                <a:gd name="connsiteY80" fmla="*/ 707 h 10000"/>
                <a:gd name="connsiteX81" fmla="*/ 6445 w 9957"/>
                <a:gd name="connsiteY81" fmla="*/ 611 h 10000"/>
                <a:gd name="connsiteX82" fmla="*/ 5867 w 9957"/>
                <a:gd name="connsiteY82" fmla="*/ 611 h 10000"/>
                <a:gd name="connsiteX83" fmla="*/ 5289 w 9957"/>
                <a:gd name="connsiteY83" fmla="*/ 611 h 10000"/>
                <a:gd name="connsiteX84" fmla="*/ 5333 w 9957"/>
                <a:gd name="connsiteY84" fmla="*/ 482 h 10000"/>
                <a:gd name="connsiteX85" fmla="*/ 5245 w 9957"/>
                <a:gd name="connsiteY85" fmla="*/ 482 h 10000"/>
                <a:gd name="connsiteX86" fmla="*/ 5201 w 9957"/>
                <a:gd name="connsiteY86" fmla="*/ 611 h 10000"/>
                <a:gd name="connsiteX87" fmla="*/ 4667 w 9957"/>
                <a:gd name="connsiteY87" fmla="*/ 611 h 10000"/>
                <a:gd name="connsiteX88" fmla="*/ 4134 w 9957"/>
                <a:gd name="connsiteY88" fmla="*/ 611 h 10000"/>
                <a:gd name="connsiteX89" fmla="*/ 3602 w 9957"/>
                <a:gd name="connsiteY89" fmla="*/ 611 h 10000"/>
                <a:gd name="connsiteX90" fmla="*/ 3067 w 9957"/>
                <a:gd name="connsiteY90" fmla="*/ 611 h 10000"/>
                <a:gd name="connsiteX91" fmla="*/ 2580 w 9957"/>
                <a:gd name="connsiteY91" fmla="*/ 611 h 10000"/>
                <a:gd name="connsiteX92" fmla="*/ 2046 w 9957"/>
                <a:gd name="connsiteY92" fmla="*/ 611 h 10000"/>
                <a:gd name="connsiteX93" fmla="*/ 1556 w 9957"/>
                <a:gd name="connsiteY93" fmla="*/ 611 h 10000"/>
                <a:gd name="connsiteX94" fmla="*/ 1024 w 9957"/>
                <a:gd name="connsiteY94" fmla="*/ 611 h 10000"/>
                <a:gd name="connsiteX95" fmla="*/ 1024 w 9957"/>
                <a:gd name="connsiteY95" fmla="*/ 1061 h 10000"/>
                <a:gd name="connsiteX96" fmla="*/ 1024 w 9957"/>
                <a:gd name="connsiteY96" fmla="*/ 1640 h 10000"/>
                <a:gd name="connsiteX97" fmla="*/ 356 w 9957"/>
                <a:gd name="connsiteY97" fmla="*/ 1640 h 10000"/>
                <a:gd name="connsiteX98" fmla="*/ 356 w 9957"/>
                <a:gd name="connsiteY98" fmla="*/ 1897 h 10000"/>
                <a:gd name="connsiteX0" fmla="*/ 358 w 9819"/>
                <a:gd name="connsiteY0" fmla="*/ 1897 h 10000"/>
                <a:gd name="connsiteX1" fmla="*/ 5544 w 9819"/>
                <a:gd name="connsiteY1" fmla="*/ 6915 h 10000"/>
                <a:gd name="connsiteX2" fmla="*/ 5177 w 9819"/>
                <a:gd name="connsiteY2" fmla="*/ 7114 h 10000"/>
                <a:gd name="connsiteX3" fmla="*/ 4869 w 9819"/>
                <a:gd name="connsiteY3" fmla="*/ 6907 h 10000"/>
                <a:gd name="connsiteX4" fmla="*/ 4422 w 9819"/>
                <a:gd name="connsiteY4" fmla="*/ 6781 h 10000"/>
                <a:gd name="connsiteX5" fmla="*/ 4200 w 9819"/>
                <a:gd name="connsiteY5" fmla="*/ 7064 h 10000"/>
                <a:gd name="connsiteX6" fmla="*/ 3651 w 9819"/>
                <a:gd name="connsiteY6" fmla="*/ 7281 h 10000"/>
                <a:gd name="connsiteX7" fmla="*/ 3298 w 9819"/>
                <a:gd name="connsiteY7" fmla="*/ 7279 h 10000"/>
                <a:gd name="connsiteX8" fmla="*/ 2528 w 9819"/>
                <a:gd name="connsiteY8" fmla="*/ 7095 h 10000"/>
                <a:gd name="connsiteX9" fmla="*/ 2322 w 9819"/>
                <a:gd name="connsiteY9" fmla="*/ 7195 h 10000"/>
                <a:gd name="connsiteX10" fmla="*/ 1808 w 9819"/>
                <a:gd name="connsiteY10" fmla="*/ 6973 h 10000"/>
                <a:gd name="connsiteX11" fmla="*/ 1581 w 9819"/>
                <a:gd name="connsiteY11" fmla="*/ 6638 h 10000"/>
                <a:gd name="connsiteX12" fmla="*/ 1203 w 9819"/>
                <a:gd name="connsiteY12" fmla="*/ 6729 h 10000"/>
                <a:gd name="connsiteX13" fmla="*/ 1101 w 9819"/>
                <a:gd name="connsiteY13" fmla="*/ 6927 h 10000"/>
                <a:gd name="connsiteX14" fmla="*/ 701 w 9819"/>
                <a:gd name="connsiteY14" fmla="*/ 7011 h 10000"/>
                <a:gd name="connsiteX15" fmla="*/ 438 w 9819"/>
                <a:gd name="connsiteY15" fmla="*/ 7004 h 10000"/>
                <a:gd name="connsiteX16" fmla="*/ 293 w 9819"/>
                <a:gd name="connsiteY16" fmla="*/ 7161 h 10000"/>
                <a:gd name="connsiteX17" fmla="*/ 47 w 9819"/>
                <a:gd name="connsiteY17" fmla="*/ 6913 h 10000"/>
                <a:gd name="connsiteX18" fmla="*/ 0 w 9819"/>
                <a:gd name="connsiteY18" fmla="*/ 7363 h 10000"/>
                <a:gd name="connsiteX19" fmla="*/ 89 w 9819"/>
                <a:gd name="connsiteY19" fmla="*/ 7428 h 10000"/>
                <a:gd name="connsiteX20" fmla="*/ 448 w 9819"/>
                <a:gd name="connsiteY20" fmla="*/ 7460 h 10000"/>
                <a:gd name="connsiteX21" fmla="*/ 493 w 9819"/>
                <a:gd name="connsiteY21" fmla="*/ 7588 h 10000"/>
                <a:gd name="connsiteX22" fmla="*/ 894 w 9819"/>
                <a:gd name="connsiteY22" fmla="*/ 7621 h 10000"/>
                <a:gd name="connsiteX23" fmla="*/ 1117 w 9819"/>
                <a:gd name="connsiteY23" fmla="*/ 7749 h 10000"/>
                <a:gd name="connsiteX24" fmla="*/ 1161 w 9819"/>
                <a:gd name="connsiteY24" fmla="*/ 7974 h 10000"/>
                <a:gd name="connsiteX25" fmla="*/ 1877 w 9819"/>
                <a:gd name="connsiteY25" fmla="*/ 8360 h 10000"/>
                <a:gd name="connsiteX26" fmla="*/ 2055 w 9819"/>
                <a:gd name="connsiteY26" fmla="*/ 8746 h 10000"/>
                <a:gd name="connsiteX27" fmla="*/ 2545 w 9819"/>
                <a:gd name="connsiteY27" fmla="*/ 8939 h 10000"/>
                <a:gd name="connsiteX28" fmla="*/ 2724 w 9819"/>
                <a:gd name="connsiteY28" fmla="*/ 9196 h 10000"/>
                <a:gd name="connsiteX29" fmla="*/ 3080 w 9819"/>
                <a:gd name="connsiteY29" fmla="*/ 9518 h 10000"/>
                <a:gd name="connsiteX30" fmla="*/ 3349 w 9819"/>
                <a:gd name="connsiteY30" fmla="*/ 9614 h 10000"/>
                <a:gd name="connsiteX31" fmla="*/ 3528 w 9819"/>
                <a:gd name="connsiteY31" fmla="*/ 9518 h 10000"/>
                <a:gd name="connsiteX32" fmla="*/ 3974 w 9819"/>
                <a:gd name="connsiteY32" fmla="*/ 9550 h 10000"/>
                <a:gd name="connsiteX33" fmla="*/ 4152 w 9819"/>
                <a:gd name="connsiteY33" fmla="*/ 9486 h 10000"/>
                <a:gd name="connsiteX34" fmla="*/ 4955 w 9819"/>
                <a:gd name="connsiteY34" fmla="*/ 9968 h 10000"/>
                <a:gd name="connsiteX35" fmla="*/ 5001 w 9819"/>
                <a:gd name="connsiteY35" fmla="*/ 9968 h 10000"/>
                <a:gd name="connsiteX36" fmla="*/ 5089 w 9819"/>
                <a:gd name="connsiteY36" fmla="*/ 9904 h 10000"/>
                <a:gd name="connsiteX37" fmla="*/ 5667 w 9819"/>
                <a:gd name="connsiteY37" fmla="*/ 9904 h 10000"/>
                <a:gd name="connsiteX38" fmla="*/ 5759 w 9819"/>
                <a:gd name="connsiteY38" fmla="*/ 10000 h 10000"/>
                <a:gd name="connsiteX39" fmla="*/ 6250 w 9819"/>
                <a:gd name="connsiteY39" fmla="*/ 9871 h 10000"/>
                <a:gd name="connsiteX40" fmla="*/ 6695 w 9819"/>
                <a:gd name="connsiteY40" fmla="*/ 9871 h 10000"/>
                <a:gd name="connsiteX41" fmla="*/ 7008 w 9819"/>
                <a:gd name="connsiteY41" fmla="*/ 9743 h 10000"/>
                <a:gd name="connsiteX42" fmla="*/ 7366 w 9819"/>
                <a:gd name="connsiteY42" fmla="*/ 9486 h 10000"/>
                <a:gd name="connsiteX43" fmla="*/ 8303 w 9819"/>
                <a:gd name="connsiteY43" fmla="*/ 9486 h 10000"/>
                <a:gd name="connsiteX44" fmla="*/ 8303 w 9819"/>
                <a:gd name="connsiteY44" fmla="*/ 9132 h 10000"/>
                <a:gd name="connsiteX45" fmla="*/ 7813 w 9819"/>
                <a:gd name="connsiteY45" fmla="*/ 8971 h 10000"/>
                <a:gd name="connsiteX46" fmla="*/ 7544 w 9819"/>
                <a:gd name="connsiteY46" fmla="*/ 8457 h 10000"/>
                <a:gd name="connsiteX47" fmla="*/ 7188 w 9819"/>
                <a:gd name="connsiteY47" fmla="*/ 8264 h 10000"/>
                <a:gd name="connsiteX48" fmla="*/ 6963 w 9819"/>
                <a:gd name="connsiteY48" fmla="*/ 8006 h 10000"/>
                <a:gd name="connsiteX49" fmla="*/ 6383 w 9819"/>
                <a:gd name="connsiteY49" fmla="*/ 7814 h 10000"/>
                <a:gd name="connsiteX50" fmla="*/ 6517 w 9819"/>
                <a:gd name="connsiteY50" fmla="*/ 7749 h 10000"/>
                <a:gd name="connsiteX51" fmla="*/ 6517 w 9819"/>
                <a:gd name="connsiteY51" fmla="*/ 7588 h 10000"/>
                <a:gd name="connsiteX52" fmla="*/ 6920 w 9819"/>
                <a:gd name="connsiteY52" fmla="*/ 7588 h 10000"/>
                <a:gd name="connsiteX53" fmla="*/ 7141 w 9819"/>
                <a:gd name="connsiteY53" fmla="*/ 7460 h 10000"/>
                <a:gd name="connsiteX54" fmla="*/ 7188 w 9819"/>
                <a:gd name="connsiteY54" fmla="*/ 6527 h 10000"/>
                <a:gd name="connsiteX55" fmla="*/ 7231 w 9819"/>
                <a:gd name="connsiteY55" fmla="*/ 6559 h 10000"/>
                <a:gd name="connsiteX56" fmla="*/ 7072 w 9819"/>
                <a:gd name="connsiteY56" fmla="*/ 6618 h 10000"/>
                <a:gd name="connsiteX57" fmla="*/ 7010 w 9819"/>
                <a:gd name="connsiteY57" fmla="*/ 6745 h 10000"/>
                <a:gd name="connsiteX58" fmla="*/ 6611 w 9819"/>
                <a:gd name="connsiteY58" fmla="*/ 6497 h 10000"/>
                <a:gd name="connsiteX59" fmla="*/ 6539 w 9819"/>
                <a:gd name="connsiteY59" fmla="*/ 5828 h 10000"/>
                <a:gd name="connsiteX60" fmla="*/ 6112 w 9819"/>
                <a:gd name="connsiteY60" fmla="*/ 6118 h 10000"/>
                <a:gd name="connsiteX61" fmla="*/ 6119 w 9819"/>
                <a:gd name="connsiteY61" fmla="*/ 6462 h 10000"/>
                <a:gd name="connsiteX62" fmla="*/ 5776 w 9819"/>
                <a:gd name="connsiteY62" fmla="*/ 6670 h 10000"/>
                <a:gd name="connsiteX63" fmla="*/ 9819 w 9819"/>
                <a:gd name="connsiteY63" fmla="*/ 2572 h 10000"/>
                <a:gd name="connsiteX64" fmla="*/ 9686 w 9819"/>
                <a:gd name="connsiteY64" fmla="*/ 2412 h 10000"/>
                <a:gd name="connsiteX65" fmla="*/ 9418 w 9819"/>
                <a:gd name="connsiteY65" fmla="*/ 2347 h 10000"/>
                <a:gd name="connsiteX66" fmla="*/ 9284 w 9819"/>
                <a:gd name="connsiteY66" fmla="*/ 2219 h 10000"/>
                <a:gd name="connsiteX67" fmla="*/ 9197 w 9819"/>
                <a:gd name="connsiteY67" fmla="*/ 1736 h 10000"/>
                <a:gd name="connsiteX68" fmla="*/ 9197 w 9819"/>
                <a:gd name="connsiteY68" fmla="*/ 1061 h 10000"/>
                <a:gd name="connsiteX69" fmla="*/ 8972 w 9819"/>
                <a:gd name="connsiteY69" fmla="*/ 836 h 10000"/>
                <a:gd name="connsiteX70" fmla="*/ 8927 w 9819"/>
                <a:gd name="connsiteY70" fmla="*/ 611 h 10000"/>
                <a:gd name="connsiteX71" fmla="*/ 8571 w 9819"/>
                <a:gd name="connsiteY71" fmla="*/ 289 h 10000"/>
                <a:gd name="connsiteX72" fmla="*/ 8258 w 9819"/>
                <a:gd name="connsiteY72" fmla="*/ 161 h 10000"/>
                <a:gd name="connsiteX73" fmla="*/ 8080 w 9819"/>
                <a:gd name="connsiteY73" fmla="*/ 0 h 10000"/>
                <a:gd name="connsiteX74" fmla="*/ 7813 w 9819"/>
                <a:gd name="connsiteY74" fmla="*/ 161 h 10000"/>
                <a:gd name="connsiteX75" fmla="*/ 7633 w 9819"/>
                <a:gd name="connsiteY75" fmla="*/ 129 h 10000"/>
                <a:gd name="connsiteX76" fmla="*/ 7498 w 9819"/>
                <a:gd name="connsiteY76" fmla="*/ 418 h 10000"/>
                <a:gd name="connsiteX77" fmla="*/ 7141 w 9819"/>
                <a:gd name="connsiteY77" fmla="*/ 482 h 10000"/>
                <a:gd name="connsiteX78" fmla="*/ 7053 w 9819"/>
                <a:gd name="connsiteY78" fmla="*/ 707 h 10000"/>
                <a:gd name="connsiteX79" fmla="*/ 6740 w 9819"/>
                <a:gd name="connsiteY79" fmla="*/ 707 h 10000"/>
                <a:gd name="connsiteX80" fmla="*/ 6473 w 9819"/>
                <a:gd name="connsiteY80" fmla="*/ 611 h 10000"/>
                <a:gd name="connsiteX81" fmla="*/ 5892 w 9819"/>
                <a:gd name="connsiteY81" fmla="*/ 611 h 10000"/>
                <a:gd name="connsiteX82" fmla="*/ 5312 w 9819"/>
                <a:gd name="connsiteY82" fmla="*/ 611 h 10000"/>
                <a:gd name="connsiteX83" fmla="*/ 5356 w 9819"/>
                <a:gd name="connsiteY83" fmla="*/ 482 h 10000"/>
                <a:gd name="connsiteX84" fmla="*/ 5268 w 9819"/>
                <a:gd name="connsiteY84" fmla="*/ 482 h 10000"/>
                <a:gd name="connsiteX85" fmla="*/ 5223 w 9819"/>
                <a:gd name="connsiteY85" fmla="*/ 611 h 10000"/>
                <a:gd name="connsiteX86" fmla="*/ 4687 w 9819"/>
                <a:gd name="connsiteY86" fmla="*/ 611 h 10000"/>
                <a:gd name="connsiteX87" fmla="*/ 4152 w 9819"/>
                <a:gd name="connsiteY87" fmla="*/ 611 h 10000"/>
                <a:gd name="connsiteX88" fmla="*/ 3618 w 9819"/>
                <a:gd name="connsiteY88" fmla="*/ 611 h 10000"/>
                <a:gd name="connsiteX89" fmla="*/ 3080 w 9819"/>
                <a:gd name="connsiteY89" fmla="*/ 611 h 10000"/>
                <a:gd name="connsiteX90" fmla="*/ 2591 w 9819"/>
                <a:gd name="connsiteY90" fmla="*/ 611 h 10000"/>
                <a:gd name="connsiteX91" fmla="*/ 2055 w 9819"/>
                <a:gd name="connsiteY91" fmla="*/ 611 h 10000"/>
                <a:gd name="connsiteX92" fmla="*/ 1563 w 9819"/>
                <a:gd name="connsiteY92" fmla="*/ 611 h 10000"/>
                <a:gd name="connsiteX93" fmla="*/ 1028 w 9819"/>
                <a:gd name="connsiteY93" fmla="*/ 611 h 10000"/>
                <a:gd name="connsiteX94" fmla="*/ 1028 w 9819"/>
                <a:gd name="connsiteY94" fmla="*/ 1061 h 10000"/>
                <a:gd name="connsiteX95" fmla="*/ 1028 w 9819"/>
                <a:gd name="connsiteY95" fmla="*/ 1640 h 10000"/>
                <a:gd name="connsiteX96" fmla="*/ 358 w 9819"/>
                <a:gd name="connsiteY96" fmla="*/ 1640 h 10000"/>
                <a:gd name="connsiteX97" fmla="*/ 358 w 9819"/>
                <a:gd name="connsiteY97" fmla="*/ 1897 h 10000"/>
                <a:gd name="connsiteX0" fmla="*/ 365 w 9865"/>
                <a:gd name="connsiteY0" fmla="*/ 1897 h 10000"/>
                <a:gd name="connsiteX1" fmla="*/ 5646 w 9865"/>
                <a:gd name="connsiteY1" fmla="*/ 6915 h 10000"/>
                <a:gd name="connsiteX2" fmla="*/ 5272 w 9865"/>
                <a:gd name="connsiteY2" fmla="*/ 7114 h 10000"/>
                <a:gd name="connsiteX3" fmla="*/ 4959 w 9865"/>
                <a:gd name="connsiteY3" fmla="*/ 6907 h 10000"/>
                <a:gd name="connsiteX4" fmla="*/ 4504 w 9865"/>
                <a:gd name="connsiteY4" fmla="*/ 6781 h 10000"/>
                <a:gd name="connsiteX5" fmla="*/ 4277 w 9865"/>
                <a:gd name="connsiteY5" fmla="*/ 7064 h 10000"/>
                <a:gd name="connsiteX6" fmla="*/ 3718 w 9865"/>
                <a:gd name="connsiteY6" fmla="*/ 7281 h 10000"/>
                <a:gd name="connsiteX7" fmla="*/ 3359 w 9865"/>
                <a:gd name="connsiteY7" fmla="*/ 7279 h 10000"/>
                <a:gd name="connsiteX8" fmla="*/ 2575 w 9865"/>
                <a:gd name="connsiteY8" fmla="*/ 7095 h 10000"/>
                <a:gd name="connsiteX9" fmla="*/ 2365 w 9865"/>
                <a:gd name="connsiteY9" fmla="*/ 7195 h 10000"/>
                <a:gd name="connsiteX10" fmla="*/ 1841 w 9865"/>
                <a:gd name="connsiteY10" fmla="*/ 6973 h 10000"/>
                <a:gd name="connsiteX11" fmla="*/ 1610 w 9865"/>
                <a:gd name="connsiteY11" fmla="*/ 6638 h 10000"/>
                <a:gd name="connsiteX12" fmla="*/ 1225 w 9865"/>
                <a:gd name="connsiteY12" fmla="*/ 6729 h 10000"/>
                <a:gd name="connsiteX13" fmla="*/ 1121 w 9865"/>
                <a:gd name="connsiteY13" fmla="*/ 6927 h 10000"/>
                <a:gd name="connsiteX14" fmla="*/ 714 w 9865"/>
                <a:gd name="connsiteY14" fmla="*/ 7011 h 10000"/>
                <a:gd name="connsiteX15" fmla="*/ 446 w 9865"/>
                <a:gd name="connsiteY15" fmla="*/ 7004 h 10000"/>
                <a:gd name="connsiteX16" fmla="*/ 298 w 9865"/>
                <a:gd name="connsiteY16" fmla="*/ 7161 h 10000"/>
                <a:gd name="connsiteX17" fmla="*/ 48 w 9865"/>
                <a:gd name="connsiteY17" fmla="*/ 6913 h 10000"/>
                <a:gd name="connsiteX18" fmla="*/ 0 w 9865"/>
                <a:gd name="connsiteY18" fmla="*/ 7363 h 10000"/>
                <a:gd name="connsiteX19" fmla="*/ 91 w 9865"/>
                <a:gd name="connsiteY19" fmla="*/ 7428 h 10000"/>
                <a:gd name="connsiteX20" fmla="*/ 456 w 9865"/>
                <a:gd name="connsiteY20" fmla="*/ 7460 h 10000"/>
                <a:gd name="connsiteX21" fmla="*/ 502 w 9865"/>
                <a:gd name="connsiteY21" fmla="*/ 7588 h 10000"/>
                <a:gd name="connsiteX22" fmla="*/ 910 w 9865"/>
                <a:gd name="connsiteY22" fmla="*/ 7621 h 10000"/>
                <a:gd name="connsiteX23" fmla="*/ 1138 w 9865"/>
                <a:gd name="connsiteY23" fmla="*/ 7749 h 10000"/>
                <a:gd name="connsiteX24" fmla="*/ 1182 w 9865"/>
                <a:gd name="connsiteY24" fmla="*/ 7974 h 10000"/>
                <a:gd name="connsiteX25" fmla="*/ 1912 w 9865"/>
                <a:gd name="connsiteY25" fmla="*/ 8360 h 10000"/>
                <a:gd name="connsiteX26" fmla="*/ 2093 w 9865"/>
                <a:gd name="connsiteY26" fmla="*/ 8746 h 10000"/>
                <a:gd name="connsiteX27" fmla="*/ 2592 w 9865"/>
                <a:gd name="connsiteY27" fmla="*/ 8939 h 10000"/>
                <a:gd name="connsiteX28" fmla="*/ 2774 w 9865"/>
                <a:gd name="connsiteY28" fmla="*/ 9196 h 10000"/>
                <a:gd name="connsiteX29" fmla="*/ 3137 w 9865"/>
                <a:gd name="connsiteY29" fmla="*/ 9518 h 10000"/>
                <a:gd name="connsiteX30" fmla="*/ 3411 w 9865"/>
                <a:gd name="connsiteY30" fmla="*/ 9614 h 10000"/>
                <a:gd name="connsiteX31" fmla="*/ 3593 w 9865"/>
                <a:gd name="connsiteY31" fmla="*/ 9518 h 10000"/>
                <a:gd name="connsiteX32" fmla="*/ 4047 w 9865"/>
                <a:gd name="connsiteY32" fmla="*/ 9550 h 10000"/>
                <a:gd name="connsiteX33" fmla="*/ 4229 w 9865"/>
                <a:gd name="connsiteY33" fmla="*/ 9486 h 10000"/>
                <a:gd name="connsiteX34" fmla="*/ 5046 w 9865"/>
                <a:gd name="connsiteY34" fmla="*/ 9968 h 10000"/>
                <a:gd name="connsiteX35" fmla="*/ 5093 w 9865"/>
                <a:gd name="connsiteY35" fmla="*/ 9968 h 10000"/>
                <a:gd name="connsiteX36" fmla="*/ 5183 w 9865"/>
                <a:gd name="connsiteY36" fmla="*/ 9904 h 10000"/>
                <a:gd name="connsiteX37" fmla="*/ 5771 w 9865"/>
                <a:gd name="connsiteY37" fmla="*/ 9904 h 10000"/>
                <a:gd name="connsiteX38" fmla="*/ 5865 w 9865"/>
                <a:gd name="connsiteY38" fmla="*/ 10000 h 10000"/>
                <a:gd name="connsiteX39" fmla="*/ 6365 w 9865"/>
                <a:gd name="connsiteY39" fmla="*/ 9871 h 10000"/>
                <a:gd name="connsiteX40" fmla="*/ 6818 w 9865"/>
                <a:gd name="connsiteY40" fmla="*/ 9871 h 10000"/>
                <a:gd name="connsiteX41" fmla="*/ 7137 w 9865"/>
                <a:gd name="connsiteY41" fmla="*/ 9743 h 10000"/>
                <a:gd name="connsiteX42" fmla="*/ 7502 w 9865"/>
                <a:gd name="connsiteY42" fmla="*/ 9486 h 10000"/>
                <a:gd name="connsiteX43" fmla="*/ 8456 w 9865"/>
                <a:gd name="connsiteY43" fmla="*/ 9486 h 10000"/>
                <a:gd name="connsiteX44" fmla="*/ 8456 w 9865"/>
                <a:gd name="connsiteY44" fmla="*/ 9132 h 10000"/>
                <a:gd name="connsiteX45" fmla="*/ 7957 w 9865"/>
                <a:gd name="connsiteY45" fmla="*/ 8971 h 10000"/>
                <a:gd name="connsiteX46" fmla="*/ 7683 w 9865"/>
                <a:gd name="connsiteY46" fmla="*/ 8457 h 10000"/>
                <a:gd name="connsiteX47" fmla="*/ 7321 w 9865"/>
                <a:gd name="connsiteY47" fmla="*/ 8264 h 10000"/>
                <a:gd name="connsiteX48" fmla="*/ 7091 w 9865"/>
                <a:gd name="connsiteY48" fmla="*/ 8006 h 10000"/>
                <a:gd name="connsiteX49" fmla="*/ 6501 w 9865"/>
                <a:gd name="connsiteY49" fmla="*/ 7814 h 10000"/>
                <a:gd name="connsiteX50" fmla="*/ 6637 w 9865"/>
                <a:gd name="connsiteY50" fmla="*/ 7749 h 10000"/>
                <a:gd name="connsiteX51" fmla="*/ 6637 w 9865"/>
                <a:gd name="connsiteY51" fmla="*/ 7588 h 10000"/>
                <a:gd name="connsiteX52" fmla="*/ 7048 w 9865"/>
                <a:gd name="connsiteY52" fmla="*/ 7588 h 10000"/>
                <a:gd name="connsiteX53" fmla="*/ 7273 w 9865"/>
                <a:gd name="connsiteY53" fmla="*/ 7460 h 10000"/>
                <a:gd name="connsiteX54" fmla="*/ 7321 w 9865"/>
                <a:gd name="connsiteY54" fmla="*/ 6527 h 10000"/>
                <a:gd name="connsiteX55" fmla="*/ 7364 w 9865"/>
                <a:gd name="connsiteY55" fmla="*/ 6559 h 10000"/>
                <a:gd name="connsiteX56" fmla="*/ 7202 w 9865"/>
                <a:gd name="connsiteY56" fmla="*/ 6618 h 10000"/>
                <a:gd name="connsiteX57" fmla="*/ 7139 w 9865"/>
                <a:gd name="connsiteY57" fmla="*/ 6745 h 10000"/>
                <a:gd name="connsiteX58" fmla="*/ 6733 w 9865"/>
                <a:gd name="connsiteY58" fmla="*/ 6497 h 10000"/>
                <a:gd name="connsiteX59" fmla="*/ 6660 w 9865"/>
                <a:gd name="connsiteY59" fmla="*/ 5828 h 10000"/>
                <a:gd name="connsiteX60" fmla="*/ 6225 w 9865"/>
                <a:gd name="connsiteY60" fmla="*/ 6118 h 10000"/>
                <a:gd name="connsiteX61" fmla="*/ 6232 w 9865"/>
                <a:gd name="connsiteY61" fmla="*/ 6462 h 10000"/>
                <a:gd name="connsiteX62" fmla="*/ 5882 w 9865"/>
                <a:gd name="connsiteY62" fmla="*/ 6670 h 10000"/>
                <a:gd name="connsiteX63" fmla="*/ 9865 w 9865"/>
                <a:gd name="connsiteY63" fmla="*/ 2412 h 10000"/>
                <a:gd name="connsiteX64" fmla="*/ 9592 w 9865"/>
                <a:gd name="connsiteY64" fmla="*/ 2347 h 10000"/>
                <a:gd name="connsiteX65" fmla="*/ 9455 w 9865"/>
                <a:gd name="connsiteY65" fmla="*/ 2219 h 10000"/>
                <a:gd name="connsiteX66" fmla="*/ 9367 w 9865"/>
                <a:gd name="connsiteY66" fmla="*/ 1736 h 10000"/>
                <a:gd name="connsiteX67" fmla="*/ 9367 w 9865"/>
                <a:gd name="connsiteY67" fmla="*/ 1061 h 10000"/>
                <a:gd name="connsiteX68" fmla="*/ 9137 w 9865"/>
                <a:gd name="connsiteY68" fmla="*/ 836 h 10000"/>
                <a:gd name="connsiteX69" fmla="*/ 9092 w 9865"/>
                <a:gd name="connsiteY69" fmla="*/ 611 h 10000"/>
                <a:gd name="connsiteX70" fmla="*/ 8729 w 9865"/>
                <a:gd name="connsiteY70" fmla="*/ 289 h 10000"/>
                <a:gd name="connsiteX71" fmla="*/ 8410 w 9865"/>
                <a:gd name="connsiteY71" fmla="*/ 161 h 10000"/>
                <a:gd name="connsiteX72" fmla="*/ 8229 w 9865"/>
                <a:gd name="connsiteY72" fmla="*/ 0 h 10000"/>
                <a:gd name="connsiteX73" fmla="*/ 7957 w 9865"/>
                <a:gd name="connsiteY73" fmla="*/ 161 h 10000"/>
                <a:gd name="connsiteX74" fmla="*/ 7774 w 9865"/>
                <a:gd name="connsiteY74" fmla="*/ 129 h 10000"/>
                <a:gd name="connsiteX75" fmla="*/ 7636 w 9865"/>
                <a:gd name="connsiteY75" fmla="*/ 418 h 10000"/>
                <a:gd name="connsiteX76" fmla="*/ 7273 w 9865"/>
                <a:gd name="connsiteY76" fmla="*/ 482 h 10000"/>
                <a:gd name="connsiteX77" fmla="*/ 7183 w 9865"/>
                <a:gd name="connsiteY77" fmla="*/ 707 h 10000"/>
                <a:gd name="connsiteX78" fmla="*/ 6864 w 9865"/>
                <a:gd name="connsiteY78" fmla="*/ 707 h 10000"/>
                <a:gd name="connsiteX79" fmla="*/ 6592 w 9865"/>
                <a:gd name="connsiteY79" fmla="*/ 611 h 10000"/>
                <a:gd name="connsiteX80" fmla="*/ 6001 w 9865"/>
                <a:gd name="connsiteY80" fmla="*/ 611 h 10000"/>
                <a:gd name="connsiteX81" fmla="*/ 5410 w 9865"/>
                <a:gd name="connsiteY81" fmla="*/ 611 h 10000"/>
                <a:gd name="connsiteX82" fmla="*/ 5455 w 9865"/>
                <a:gd name="connsiteY82" fmla="*/ 482 h 10000"/>
                <a:gd name="connsiteX83" fmla="*/ 5365 w 9865"/>
                <a:gd name="connsiteY83" fmla="*/ 482 h 10000"/>
                <a:gd name="connsiteX84" fmla="*/ 5319 w 9865"/>
                <a:gd name="connsiteY84" fmla="*/ 611 h 10000"/>
                <a:gd name="connsiteX85" fmla="*/ 4773 w 9865"/>
                <a:gd name="connsiteY85" fmla="*/ 611 h 10000"/>
                <a:gd name="connsiteX86" fmla="*/ 4229 w 9865"/>
                <a:gd name="connsiteY86" fmla="*/ 611 h 10000"/>
                <a:gd name="connsiteX87" fmla="*/ 3685 w 9865"/>
                <a:gd name="connsiteY87" fmla="*/ 611 h 10000"/>
                <a:gd name="connsiteX88" fmla="*/ 3137 w 9865"/>
                <a:gd name="connsiteY88" fmla="*/ 611 h 10000"/>
                <a:gd name="connsiteX89" fmla="*/ 2639 w 9865"/>
                <a:gd name="connsiteY89" fmla="*/ 611 h 10000"/>
                <a:gd name="connsiteX90" fmla="*/ 2093 w 9865"/>
                <a:gd name="connsiteY90" fmla="*/ 611 h 10000"/>
                <a:gd name="connsiteX91" fmla="*/ 1592 w 9865"/>
                <a:gd name="connsiteY91" fmla="*/ 611 h 10000"/>
                <a:gd name="connsiteX92" fmla="*/ 1047 w 9865"/>
                <a:gd name="connsiteY92" fmla="*/ 611 h 10000"/>
                <a:gd name="connsiteX93" fmla="*/ 1047 w 9865"/>
                <a:gd name="connsiteY93" fmla="*/ 1061 h 10000"/>
                <a:gd name="connsiteX94" fmla="*/ 1047 w 9865"/>
                <a:gd name="connsiteY94" fmla="*/ 1640 h 10000"/>
                <a:gd name="connsiteX95" fmla="*/ 365 w 9865"/>
                <a:gd name="connsiteY95" fmla="*/ 1640 h 10000"/>
                <a:gd name="connsiteX96" fmla="*/ 365 w 9865"/>
                <a:gd name="connsiteY96" fmla="*/ 1897 h 10000"/>
                <a:gd name="connsiteX0" fmla="*/ 370 w 9723"/>
                <a:gd name="connsiteY0" fmla="*/ 1897 h 10000"/>
                <a:gd name="connsiteX1" fmla="*/ 5723 w 9723"/>
                <a:gd name="connsiteY1" fmla="*/ 6915 h 10000"/>
                <a:gd name="connsiteX2" fmla="*/ 5344 w 9723"/>
                <a:gd name="connsiteY2" fmla="*/ 7114 h 10000"/>
                <a:gd name="connsiteX3" fmla="*/ 5027 w 9723"/>
                <a:gd name="connsiteY3" fmla="*/ 6907 h 10000"/>
                <a:gd name="connsiteX4" fmla="*/ 4566 w 9723"/>
                <a:gd name="connsiteY4" fmla="*/ 6781 h 10000"/>
                <a:gd name="connsiteX5" fmla="*/ 4336 w 9723"/>
                <a:gd name="connsiteY5" fmla="*/ 7064 h 10000"/>
                <a:gd name="connsiteX6" fmla="*/ 3769 w 9723"/>
                <a:gd name="connsiteY6" fmla="*/ 7281 h 10000"/>
                <a:gd name="connsiteX7" fmla="*/ 3405 w 9723"/>
                <a:gd name="connsiteY7" fmla="*/ 7279 h 10000"/>
                <a:gd name="connsiteX8" fmla="*/ 2610 w 9723"/>
                <a:gd name="connsiteY8" fmla="*/ 7095 h 10000"/>
                <a:gd name="connsiteX9" fmla="*/ 2397 w 9723"/>
                <a:gd name="connsiteY9" fmla="*/ 7195 h 10000"/>
                <a:gd name="connsiteX10" fmla="*/ 1866 w 9723"/>
                <a:gd name="connsiteY10" fmla="*/ 6973 h 10000"/>
                <a:gd name="connsiteX11" fmla="*/ 1632 w 9723"/>
                <a:gd name="connsiteY11" fmla="*/ 6638 h 10000"/>
                <a:gd name="connsiteX12" fmla="*/ 1242 w 9723"/>
                <a:gd name="connsiteY12" fmla="*/ 6729 h 10000"/>
                <a:gd name="connsiteX13" fmla="*/ 1136 w 9723"/>
                <a:gd name="connsiteY13" fmla="*/ 6927 h 10000"/>
                <a:gd name="connsiteX14" fmla="*/ 724 w 9723"/>
                <a:gd name="connsiteY14" fmla="*/ 7011 h 10000"/>
                <a:gd name="connsiteX15" fmla="*/ 452 w 9723"/>
                <a:gd name="connsiteY15" fmla="*/ 7004 h 10000"/>
                <a:gd name="connsiteX16" fmla="*/ 302 w 9723"/>
                <a:gd name="connsiteY16" fmla="*/ 7161 h 10000"/>
                <a:gd name="connsiteX17" fmla="*/ 49 w 9723"/>
                <a:gd name="connsiteY17" fmla="*/ 6913 h 10000"/>
                <a:gd name="connsiteX18" fmla="*/ 0 w 9723"/>
                <a:gd name="connsiteY18" fmla="*/ 7363 h 10000"/>
                <a:gd name="connsiteX19" fmla="*/ 92 w 9723"/>
                <a:gd name="connsiteY19" fmla="*/ 7428 h 10000"/>
                <a:gd name="connsiteX20" fmla="*/ 462 w 9723"/>
                <a:gd name="connsiteY20" fmla="*/ 7460 h 10000"/>
                <a:gd name="connsiteX21" fmla="*/ 509 w 9723"/>
                <a:gd name="connsiteY21" fmla="*/ 7588 h 10000"/>
                <a:gd name="connsiteX22" fmla="*/ 922 w 9723"/>
                <a:gd name="connsiteY22" fmla="*/ 7621 h 10000"/>
                <a:gd name="connsiteX23" fmla="*/ 1154 w 9723"/>
                <a:gd name="connsiteY23" fmla="*/ 7749 h 10000"/>
                <a:gd name="connsiteX24" fmla="*/ 1198 w 9723"/>
                <a:gd name="connsiteY24" fmla="*/ 7974 h 10000"/>
                <a:gd name="connsiteX25" fmla="*/ 1938 w 9723"/>
                <a:gd name="connsiteY25" fmla="*/ 8360 h 10000"/>
                <a:gd name="connsiteX26" fmla="*/ 2122 w 9723"/>
                <a:gd name="connsiteY26" fmla="*/ 8746 h 10000"/>
                <a:gd name="connsiteX27" fmla="*/ 2627 w 9723"/>
                <a:gd name="connsiteY27" fmla="*/ 8939 h 10000"/>
                <a:gd name="connsiteX28" fmla="*/ 2812 w 9723"/>
                <a:gd name="connsiteY28" fmla="*/ 9196 h 10000"/>
                <a:gd name="connsiteX29" fmla="*/ 3180 w 9723"/>
                <a:gd name="connsiteY29" fmla="*/ 9518 h 10000"/>
                <a:gd name="connsiteX30" fmla="*/ 3458 w 9723"/>
                <a:gd name="connsiteY30" fmla="*/ 9614 h 10000"/>
                <a:gd name="connsiteX31" fmla="*/ 3642 w 9723"/>
                <a:gd name="connsiteY31" fmla="*/ 9518 h 10000"/>
                <a:gd name="connsiteX32" fmla="*/ 4102 w 9723"/>
                <a:gd name="connsiteY32" fmla="*/ 9550 h 10000"/>
                <a:gd name="connsiteX33" fmla="*/ 4287 w 9723"/>
                <a:gd name="connsiteY33" fmla="*/ 9486 h 10000"/>
                <a:gd name="connsiteX34" fmla="*/ 5115 w 9723"/>
                <a:gd name="connsiteY34" fmla="*/ 9968 h 10000"/>
                <a:gd name="connsiteX35" fmla="*/ 5163 w 9723"/>
                <a:gd name="connsiteY35" fmla="*/ 9968 h 10000"/>
                <a:gd name="connsiteX36" fmla="*/ 5254 w 9723"/>
                <a:gd name="connsiteY36" fmla="*/ 9904 h 10000"/>
                <a:gd name="connsiteX37" fmla="*/ 5850 w 9723"/>
                <a:gd name="connsiteY37" fmla="*/ 9904 h 10000"/>
                <a:gd name="connsiteX38" fmla="*/ 5945 w 9723"/>
                <a:gd name="connsiteY38" fmla="*/ 10000 h 10000"/>
                <a:gd name="connsiteX39" fmla="*/ 6452 w 9723"/>
                <a:gd name="connsiteY39" fmla="*/ 9871 h 10000"/>
                <a:gd name="connsiteX40" fmla="*/ 6911 w 9723"/>
                <a:gd name="connsiteY40" fmla="*/ 9871 h 10000"/>
                <a:gd name="connsiteX41" fmla="*/ 7235 w 9723"/>
                <a:gd name="connsiteY41" fmla="*/ 9743 h 10000"/>
                <a:gd name="connsiteX42" fmla="*/ 7605 w 9723"/>
                <a:gd name="connsiteY42" fmla="*/ 9486 h 10000"/>
                <a:gd name="connsiteX43" fmla="*/ 8572 w 9723"/>
                <a:gd name="connsiteY43" fmla="*/ 9486 h 10000"/>
                <a:gd name="connsiteX44" fmla="*/ 8572 w 9723"/>
                <a:gd name="connsiteY44" fmla="*/ 9132 h 10000"/>
                <a:gd name="connsiteX45" fmla="*/ 8066 w 9723"/>
                <a:gd name="connsiteY45" fmla="*/ 8971 h 10000"/>
                <a:gd name="connsiteX46" fmla="*/ 7788 w 9723"/>
                <a:gd name="connsiteY46" fmla="*/ 8457 h 10000"/>
                <a:gd name="connsiteX47" fmla="*/ 7421 w 9723"/>
                <a:gd name="connsiteY47" fmla="*/ 8264 h 10000"/>
                <a:gd name="connsiteX48" fmla="*/ 7188 w 9723"/>
                <a:gd name="connsiteY48" fmla="*/ 8006 h 10000"/>
                <a:gd name="connsiteX49" fmla="*/ 6590 w 9723"/>
                <a:gd name="connsiteY49" fmla="*/ 7814 h 10000"/>
                <a:gd name="connsiteX50" fmla="*/ 6728 w 9723"/>
                <a:gd name="connsiteY50" fmla="*/ 7749 h 10000"/>
                <a:gd name="connsiteX51" fmla="*/ 6728 w 9723"/>
                <a:gd name="connsiteY51" fmla="*/ 7588 h 10000"/>
                <a:gd name="connsiteX52" fmla="*/ 7144 w 9723"/>
                <a:gd name="connsiteY52" fmla="*/ 7588 h 10000"/>
                <a:gd name="connsiteX53" fmla="*/ 7373 w 9723"/>
                <a:gd name="connsiteY53" fmla="*/ 7460 h 10000"/>
                <a:gd name="connsiteX54" fmla="*/ 7421 w 9723"/>
                <a:gd name="connsiteY54" fmla="*/ 6527 h 10000"/>
                <a:gd name="connsiteX55" fmla="*/ 7465 w 9723"/>
                <a:gd name="connsiteY55" fmla="*/ 6559 h 10000"/>
                <a:gd name="connsiteX56" fmla="*/ 7301 w 9723"/>
                <a:gd name="connsiteY56" fmla="*/ 6618 h 10000"/>
                <a:gd name="connsiteX57" fmla="*/ 7237 w 9723"/>
                <a:gd name="connsiteY57" fmla="*/ 6745 h 10000"/>
                <a:gd name="connsiteX58" fmla="*/ 6825 w 9723"/>
                <a:gd name="connsiteY58" fmla="*/ 6497 h 10000"/>
                <a:gd name="connsiteX59" fmla="*/ 6751 w 9723"/>
                <a:gd name="connsiteY59" fmla="*/ 5828 h 10000"/>
                <a:gd name="connsiteX60" fmla="*/ 6310 w 9723"/>
                <a:gd name="connsiteY60" fmla="*/ 6118 h 10000"/>
                <a:gd name="connsiteX61" fmla="*/ 6317 w 9723"/>
                <a:gd name="connsiteY61" fmla="*/ 6462 h 10000"/>
                <a:gd name="connsiteX62" fmla="*/ 5962 w 9723"/>
                <a:gd name="connsiteY62" fmla="*/ 6670 h 10000"/>
                <a:gd name="connsiteX63" fmla="*/ 9723 w 9723"/>
                <a:gd name="connsiteY63" fmla="*/ 2347 h 10000"/>
                <a:gd name="connsiteX64" fmla="*/ 9584 w 9723"/>
                <a:gd name="connsiteY64" fmla="*/ 2219 h 10000"/>
                <a:gd name="connsiteX65" fmla="*/ 9495 w 9723"/>
                <a:gd name="connsiteY65" fmla="*/ 1736 h 10000"/>
                <a:gd name="connsiteX66" fmla="*/ 9495 w 9723"/>
                <a:gd name="connsiteY66" fmla="*/ 1061 h 10000"/>
                <a:gd name="connsiteX67" fmla="*/ 9262 w 9723"/>
                <a:gd name="connsiteY67" fmla="*/ 836 h 10000"/>
                <a:gd name="connsiteX68" fmla="*/ 9216 w 9723"/>
                <a:gd name="connsiteY68" fmla="*/ 611 h 10000"/>
                <a:gd name="connsiteX69" fmla="*/ 8848 w 9723"/>
                <a:gd name="connsiteY69" fmla="*/ 289 h 10000"/>
                <a:gd name="connsiteX70" fmla="*/ 8525 w 9723"/>
                <a:gd name="connsiteY70" fmla="*/ 161 h 10000"/>
                <a:gd name="connsiteX71" fmla="*/ 8342 w 9723"/>
                <a:gd name="connsiteY71" fmla="*/ 0 h 10000"/>
                <a:gd name="connsiteX72" fmla="*/ 8066 w 9723"/>
                <a:gd name="connsiteY72" fmla="*/ 161 h 10000"/>
                <a:gd name="connsiteX73" fmla="*/ 7880 w 9723"/>
                <a:gd name="connsiteY73" fmla="*/ 129 h 10000"/>
                <a:gd name="connsiteX74" fmla="*/ 7740 w 9723"/>
                <a:gd name="connsiteY74" fmla="*/ 418 h 10000"/>
                <a:gd name="connsiteX75" fmla="*/ 7373 w 9723"/>
                <a:gd name="connsiteY75" fmla="*/ 482 h 10000"/>
                <a:gd name="connsiteX76" fmla="*/ 7281 w 9723"/>
                <a:gd name="connsiteY76" fmla="*/ 707 h 10000"/>
                <a:gd name="connsiteX77" fmla="*/ 6958 w 9723"/>
                <a:gd name="connsiteY77" fmla="*/ 707 h 10000"/>
                <a:gd name="connsiteX78" fmla="*/ 6682 w 9723"/>
                <a:gd name="connsiteY78" fmla="*/ 611 h 10000"/>
                <a:gd name="connsiteX79" fmla="*/ 6083 w 9723"/>
                <a:gd name="connsiteY79" fmla="*/ 611 h 10000"/>
                <a:gd name="connsiteX80" fmla="*/ 5484 w 9723"/>
                <a:gd name="connsiteY80" fmla="*/ 611 h 10000"/>
                <a:gd name="connsiteX81" fmla="*/ 5530 w 9723"/>
                <a:gd name="connsiteY81" fmla="*/ 482 h 10000"/>
                <a:gd name="connsiteX82" fmla="*/ 5438 w 9723"/>
                <a:gd name="connsiteY82" fmla="*/ 482 h 10000"/>
                <a:gd name="connsiteX83" fmla="*/ 5392 w 9723"/>
                <a:gd name="connsiteY83" fmla="*/ 611 h 10000"/>
                <a:gd name="connsiteX84" fmla="*/ 4838 w 9723"/>
                <a:gd name="connsiteY84" fmla="*/ 611 h 10000"/>
                <a:gd name="connsiteX85" fmla="*/ 4287 w 9723"/>
                <a:gd name="connsiteY85" fmla="*/ 611 h 10000"/>
                <a:gd name="connsiteX86" fmla="*/ 3735 w 9723"/>
                <a:gd name="connsiteY86" fmla="*/ 611 h 10000"/>
                <a:gd name="connsiteX87" fmla="*/ 3180 w 9723"/>
                <a:gd name="connsiteY87" fmla="*/ 611 h 10000"/>
                <a:gd name="connsiteX88" fmla="*/ 2675 w 9723"/>
                <a:gd name="connsiteY88" fmla="*/ 611 h 10000"/>
                <a:gd name="connsiteX89" fmla="*/ 2122 w 9723"/>
                <a:gd name="connsiteY89" fmla="*/ 611 h 10000"/>
                <a:gd name="connsiteX90" fmla="*/ 1614 w 9723"/>
                <a:gd name="connsiteY90" fmla="*/ 611 h 10000"/>
                <a:gd name="connsiteX91" fmla="*/ 1061 w 9723"/>
                <a:gd name="connsiteY91" fmla="*/ 611 h 10000"/>
                <a:gd name="connsiteX92" fmla="*/ 1061 w 9723"/>
                <a:gd name="connsiteY92" fmla="*/ 1061 h 10000"/>
                <a:gd name="connsiteX93" fmla="*/ 1061 w 9723"/>
                <a:gd name="connsiteY93" fmla="*/ 1640 h 10000"/>
                <a:gd name="connsiteX94" fmla="*/ 370 w 9723"/>
                <a:gd name="connsiteY94" fmla="*/ 1640 h 10000"/>
                <a:gd name="connsiteX95" fmla="*/ 370 w 9723"/>
                <a:gd name="connsiteY95" fmla="*/ 1897 h 10000"/>
                <a:gd name="connsiteX0" fmla="*/ 381 w 9857"/>
                <a:gd name="connsiteY0" fmla="*/ 1897 h 10000"/>
                <a:gd name="connsiteX1" fmla="*/ 5886 w 9857"/>
                <a:gd name="connsiteY1" fmla="*/ 6915 h 10000"/>
                <a:gd name="connsiteX2" fmla="*/ 5496 w 9857"/>
                <a:gd name="connsiteY2" fmla="*/ 7114 h 10000"/>
                <a:gd name="connsiteX3" fmla="*/ 5170 w 9857"/>
                <a:gd name="connsiteY3" fmla="*/ 6907 h 10000"/>
                <a:gd name="connsiteX4" fmla="*/ 4696 w 9857"/>
                <a:gd name="connsiteY4" fmla="*/ 6781 h 10000"/>
                <a:gd name="connsiteX5" fmla="*/ 4460 w 9857"/>
                <a:gd name="connsiteY5" fmla="*/ 7064 h 10000"/>
                <a:gd name="connsiteX6" fmla="*/ 3876 w 9857"/>
                <a:gd name="connsiteY6" fmla="*/ 7281 h 10000"/>
                <a:gd name="connsiteX7" fmla="*/ 3502 w 9857"/>
                <a:gd name="connsiteY7" fmla="*/ 7279 h 10000"/>
                <a:gd name="connsiteX8" fmla="*/ 2684 w 9857"/>
                <a:gd name="connsiteY8" fmla="*/ 7095 h 10000"/>
                <a:gd name="connsiteX9" fmla="*/ 2465 w 9857"/>
                <a:gd name="connsiteY9" fmla="*/ 7195 h 10000"/>
                <a:gd name="connsiteX10" fmla="*/ 1919 w 9857"/>
                <a:gd name="connsiteY10" fmla="*/ 6973 h 10000"/>
                <a:gd name="connsiteX11" fmla="*/ 1678 w 9857"/>
                <a:gd name="connsiteY11" fmla="*/ 6638 h 10000"/>
                <a:gd name="connsiteX12" fmla="*/ 1277 w 9857"/>
                <a:gd name="connsiteY12" fmla="*/ 6729 h 10000"/>
                <a:gd name="connsiteX13" fmla="*/ 1168 w 9857"/>
                <a:gd name="connsiteY13" fmla="*/ 6927 h 10000"/>
                <a:gd name="connsiteX14" fmla="*/ 745 w 9857"/>
                <a:gd name="connsiteY14" fmla="*/ 7011 h 10000"/>
                <a:gd name="connsiteX15" fmla="*/ 465 w 9857"/>
                <a:gd name="connsiteY15" fmla="*/ 7004 h 10000"/>
                <a:gd name="connsiteX16" fmla="*/ 311 w 9857"/>
                <a:gd name="connsiteY16" fmla="*/ 7161 h 10000"/>
                <a:gd name="connsiteX17" fmla="*/ 50 w 9857"/>
                <a:gd name="connsiteY17" fmla="*/ 6913 h 10000"/>
                <a:gd name="connsiteX18" fmla="*/ 0 w 9857"/>
                <a:gd name="connsiteY18" fmla="*/ 7363 h 10000"/>
                <a:gd name="connsiteX19" fmla="*/ 95 w 9857"/>
                <a:gd name="connsiteY19" fmla="*/ 7428 h 10000"/>
                <a:gd name="connsiteX20" fmla="*/ 475 w 9857"/>
                <a:gd name="connsiteY20" fmla="*/ 7460 h 10000"/>
                <a:gd name="connsiteX21" fmla="*/ 524 w 9857"/>
                <a:gd name="connsiteY21" fmla="*/ 7588 h 10000"/>
                <a:gd name="connsiteX22" fmla="*/ 948 w 9857"/>
                <a:gd name="connsiteY22" fmla="*/ 7621 h 10000"/>
                <a:gd name="connsiteX23" fmla="*/ 1187 w 9857"/>
                <a:gd name="connsiteY23" fmla="*/ 7749 h 10000"/>
                <a:gd name="connsiteX24" fmla="*/ 1232 w 9857"/>
                <a:gd name="connsiteY24" fmla="*/ 7974 h 10000"/>
                <a:gd name="connsiteX25" fmla="*/ 1993 w 9857"/>
                <a:gd name="connsiteY25" fmla="*/ 8360 h 10000"/>
                <a:gd name="connsiteX26" fmla="*/ 2182 w 9857"/>
                <a:gd name="connsiteY26" fmla="*/ 8746 h 10000"/>
                <a:gd name="connsiteX27" fmla="*/ 2702 w 9857"/>
                <a:gd name="connsiteY27" fmla="*/ 8939 h 10000"/>
                <a:gd name="connsiteX28" fmla="*/ 2892 w 9857"/>
                <a:gd name="connsiteY28" fmla="*/ 9196 h 10000"/>
                <a:gd name="connsiteX29" fmla="*/ 3271 w 9857"/>
                <a:gd name="connsiteY29" fmla="*/ 9518 h 10000"/>
                <a:gd name="connsiteX30" fmla="*/ 3557 w 9857"/>
                <a:gd name="connsiteY30" fmla="*/ 9614 h 10000"/>
                <a:gd name="connsiteX31" fmla="*/ 3746 w 9857"/>
                <a:gd name="connsiteY31" fmla="*/ 9518 h 10000"/>
                <a:gd name="connsiteX32" fmla="*/ 4219 w 9857"/>
                <a:gd name="connsiteY32" fmla="*/ 9550 h 10000"/>
                <a:gd name="connsiteX33" fmla="*/ 4409 w 9857"/>
                <a:gd name="connsiteY33" fmla="*/ 9486 h 10000"/>
                <a:gd name="connsiteX34" fmla="*/ 5261 w 9857"/>
                <a:gd name="connsiteY34" fmla="*/ 9968 h 10000"/>
                <a:gd name="connsiteX35" fmla="*/ 5310 w 9857"/>
                <a:gd name="connsiteY35" fmla="*/ 9968 h 10000"/>
                <a:gd name="connsiteX36" fmla="*/ 5404 w 9857"/>
                <a:gd name="connsiteY36" fmla="*/ 9904 h 10000"/>
                <a:gd name="connsiteX37" fmla="*/ 6017 w 9857"/>
                <a:gd name="connsiteY37" fmla="*/ 9904 h 10000"/>
                <a:gd name="connsiteX38" fmla="*/ 6114 w 9857"/>
                <a:gd name="connsiteY38" fmla="*/ 10000 h 10000"/>
                <a:gd name="connsiteX39" fmla="*/ 6636 w 9857"/>
                <a:gd name="connsiteY39" fmla="*/ 9871 h 10000"/>
                <a:gd name="connsiteX40" fmla="*/ 7108 w 9857"/>
                <a:gd name="connsiteY40" fmla="*/ 9871 h 10000"/>
                <a:gd name="connsiteX41" fmla="*/ 7441 w 9857"/>
                <a:gd name="connsiteY41" fmla="*/ 9743 h 10000"/>
                <a:gd name="connsiteX42" fmla="*/ 7822 w 9857"/>
                <a:gd name="connsiteY42" fmla="*/ 9486 h 10000"/>
                <a:gd name="connsiteX43" fmla="*/ 8816 w 9857"/>
                <a:gd name="connsiteY43" fmla="*/ 9486 h 10000"/>
                <a:gd name="connsiteX44" fmla="*/ 8816 w 9857"/>
                <a:gd name="connsiteY44" fmla="*/ 9132 h 10000"/>
                <a:gd name="connsiteX45" fmla="*/ 8296 w 9857"/>
                <a:gd name="connsiteY45" fmla="*/ 8971 h 10000"/>
                <a:gd name="connsiteX46" fmla="*/ 8010 w 9857"/>
                <a:gd name="connsiteY46" fmla="*/ 8457 h 10000"/>
                <a:gd name="connsiteX47" fmla="*/ 7632 w 9857"/>
                <a:gd name="connsiteY47" fmla="*/ 8264 h 10000"/>
                <a:gd name="connsiteX48" fmla="*/ 7393 w 9857"/>
                <a:gd name="connsiteY48" fmla="*/ 8006 h 10000"/>
                <a:gd name="connsiteX49" fmla="*/ 6778 w 9857"/>
                <a:gd name="connsiteY49" fmla="*/ 7814 h 10000"/>
                <a:gd name="connsiteX50" fmla="*/ 6920 w 9857"/>
                <a:gd name="connsiteY50" fmla="*/ 7749 h 10000"/>
                <a:gd name="connsiteX51" fmla="*/ 6920 w 9857"/>
                <a:gd name="connsiteY51" fmla="*/ 7588 h 10000"/>
                <a:gd name="connsiteX52" fmla="*/ 7348 w 9857"/>
                <a:gd name="connsiteY52" fmla="*/ 7588 h 10000"/>
                <a:gd name="connsiteX53" fmla="*/ 7583 w 9857"/>
                <a:gd name="connsiteY53" fmla="*/ 7460 h 10000"/>
                <a:gd name="connsiteX54" fmla="*/ 7632 w 9857"/>
                <a:gd name="connsiteY54" fmla="*/ 6527 h 10000"/>
                <a:gd name="connsiteX55" fmla="*/ 7678 w 9857"/>
                <a:gd name="connsiteY55" fmla="*/ 6559 h 10000"/>
                <a:gd name="connsiteX56" fmla="*/ 7509 w 9857"/>
                <a:gd name="connsiteY56" fmla="*/ 6618 h 10000"/>
                <a:gd name="connsiteX57" fmla="*/ 7443 w 9857"/>
                <a:gd name="connsiteY57" fmla="*/ 6745 h 10000"/>
                <a:gd name="connsiteX58" fmla="*/ 7019 w 9857"/>
                <a:gd name="connsiteY58" fmla="*/ 6497 h 10000"/>
                <a:gd name="connsiteX59" fmla="*/ 6943 w 9857"/>
                <a:gd name="connsiteY59" fmla="*/ 5828 h 10000"/>
                <a:gd name="connsiteX60" fmla="*/ 6490 w 9857"/>
                <a:gd name="connsiteY60" fmla="*/ 6118 h 10000"/>
                <a:gd name="connsiteX61" fmla="*/ 6497 w 9857"/>
                <a:gd name="connsiteY61" fmla="*/ 6462 h 10000"/>
                <a:gd name="connsiteX62" fmla="*/ 6132 w 9857"/>
                <a:gd name="connsiteY62" fmla="*/ 6670 h 10000"/>
                <a:gd name="connsiteX63" fmla="*/ 9857 w 9857"/>
                <a:gd name="connsiteY63" fmla="*/ 2219 h 10000"/>
                <a:gd name="connsiteX64" fmla="*/ 9766 w 9857"/>
                <a:gd name="connsiteY64" fmla="*/ 1736 h 10000"/>
                <a:gd name="connsiteX65" fmla="*/ 9766 w 9857"/>
                <a:gd name="connsiteY65" fmla="*/ 1061 h 10000"/>
                <a:gd name="connsiteX66" fmla="*/ 9526 w 9857"/>
                <a:gd name="connsiteY66" fmla="*/ 836 h 10000"/>
                <a:gd name="connsiteX67" fmla="*/ 9479 w 9857"/>
                <a:gd name="connsiteY67" fmla="*/ 611 h 10000"/>
                <a:gd name="connsiteX68" fmla="*/ 9100 w 9857"/>
                <a:gd name="connsiteY68" fmla="*/ 289 h 10000"/>
                <a:gd name="connsiteX69" fmla="*/ 8768 w 9857"/>
                <a:gd name="connsiteY69" fmla="*/ 161 h 10000"/>
                <a:gd name="connsiteX70" fmla="*/ 8580 w 9857"/>
                <a:gd name="connsiteY70" fmla="*/ 0 h 10000"/>
                <a:gd name="connsiteX71" fmla="*/ 8296 w 9857"/>
                <a:gd name="connsiteY71" fmla="*/ 161 h 10000"/>
                <a:gd name="connsiteX72" fmla="*/ 8104 w 9857"/>
                <a:gd name="connsiteY72" fmla="*/ 129 h 10000"/>
                <a:gd name="connsiteX73" fmla="*/ 7961 w 9857"/>
                <a:gd name="connsiteY73" fmla="*/ 418 h 10000"/>
                <a:gd name="connsiteX74" fmla="*/ 7583 w 9857"/>
                <a:gd name="connsiteY74" fmla="*/ 482 h 10000"/>
                <a:gd name="connsiteX75" fmla="*/ 7488 w 9857"/>
                <a:gd name="connsiteY75" fmla="*/ 707 h 10000"/>
                <a:gd name="connsiteX76" fmla="*/ 7156 w 9857"/>
                <a:gd name="connsiteY76" fmla="*/ 707 h 10000"/>
                <a:gd name="connsiteX77" fmla="*/ 6872 w 9857"/>
                <a:gd name="connsiteY77" fmla="*/ 611 h 10000"/>
                <a:gd name="connsiteX78" fmla="*/ 6256 w 9857"/>
                <a:gd name="connsiteY78" fmla="*/ 611 h 10000"/>
                <a:gd name="connsiteX79" fmla="*/ 5640 w 9857"/>
                <a:gd name="connsiteY79" fmla="*/ 611 h 10000"/>
                <a:gd name="connsiteX80" fmla="*/ 5688 w 9857"/>
                <a:gd name="connsiteY80" fmla="*/ 482 h 10000"/>
                <a:gd name="connsiteX81" fmla="*/ 5593 w 9857"/>
                <a:gd name="connsiteY81" fmla="*/ 482 h 10000"/>
                <a:gd name="connsiteX82" fmla="*/ 5546 w 9857"/>
                <a:gd name="connsiteY82" fmla="*/ 611 h 10000"/>
                <a:gd name="connsiteX83" fmla="*/ 4976 w 9857"/>
                <a:gd name="connsiteY83" fmla="*/ 611 h 10000"/>
                <a:gd name="connsiteX84" fmla="*/ 4409 w 9857"/>
                <a:gd name="connsiteY84" fmla="*/ 611 h 10000"/>
                <a:gd name="connsiteX85" fmla="*/ 3841 w 9857"/>
                <a:gd name="connsiteY85" fmla="*/ 611 h 10000"/>
                <a:gd name="connsiteX86" fmla="*/ 3271 w 9857"/>
                <a:gd name="connsiteY86" fmla="*/ 611 h 10000"/>
                <a:gd name="connsiteX87" fmla="*/ 2751 w 9857"/>
                <a:gd name="connsiteY87" fmla="*/ 611 h 10000"/>
                <a:gd name="connsiteX88" fmla="*/ 2182 w 9857"/>
                <a:gd name="connsiteY88" fmla="*/ 611 h 10000"/>
                <a:gd name="connsiteX89" fmla="*/ 1660 w 9857"/>
                <a:gd name="connsiteY89" fmla="*/ 611 h 10000"/>
                <a:gd name="connsiteX90" fmla="*/ 1091 w 9857"/>
                <a:gd name="connsiteY90" fmla="*/ 611 h 10000"/>
                <a:gd name="connsiteX91" fmla="*/ 1091 w 9857"/>
                <a:gd name="connsiteY91" fmla="*/ 1061 h 10000"/>
                <a:gd name="connsiteX92" fmla="*/ 1091 w 9857"/>
                <a:gd name="connsiteY92" fmla="*/ 1640 h 10000"/>
                <a:gd name="connsiteX93" fmla="*/ 381 w 9857"/>
                <a:gd name="connsiteY93" fmla="*/ 1640 h 10000"/>
                <a:gd name="connsiteX94" fmla="*/ 381 w 9857"/>
                <a:gd name="connsiteY94" fmla="*/ 1897 h 10000"/>
                <a:gd name="connsiteX0" fmla="*/ 387 w 9908"/>
                <a:gd name="connsiteY0" fmla="*/ 1897 h 10000"/>
                <a:gd name="connsiteX1" fmla="*/ 5971 w 9908"/>
                <a:gd name="connsiteY1" fmla="*/ 6915 h 10000"/>
                <a:gd name="connsiteX2" fmla="*/ 5576 w 9908"/>
                <a:gd name="connsiteY2" fmla="*/ 7114 h 10000"/>
                <a:gd name="connsiteX3" fmla="*/ 5245 w 9908"/>
                <a:gd name="connsiteY3" fmla="*/ 6907 h 10000"/>
                <a:gd name="connsiteX4" fmla="*/ 4764 w 9908"/>
                <a:gd name="connsiteY4" fmla="*/ 6781 h 10000"/>
                <a:gd name="connsiteX5" fmla="*/ 4525 w 9908"/>
                <a:gd name="connsiteY5" fmla="*/ 7064 h 10000"/>
                <a:gd name="connsiteX6" fmla="*/ 3932 w 9908"/>
                <a:gd name="connsiteY6" fmla="*/ 7281 h 10000"/>
                <a:gd name="connsiteX7" fmla="*/ 3553 w 9908"/>
                <a:gd name="connsiteY7" fmla="*/ 7279 h 10000"/>
                <a:gd name="connsiteX8" fmla="*/ 2723 w 9908"/>
                <a:gd name="connsiteY8" fmla="*/ 7095 h 10000"/>
                <a:gd name="connsiteX9" fmla="*/ 2501 w 9908"/>
                <a:gd name="connsiteY9" fmla="*/ 7195 h 10000"/>
                <a:gd name="connsiteX10" fmla="*/ 1947 w 9908"/>
                <a:gd name="connsiteY10" fmla="*/ 6973 h 10000"/>
                <a:gd name="connsiteX11" fmla="*/ 1702 w 9908"/>
                <a:gd name="connsiteY11" fmla="*/ 6638 h 10000"/>
                <a:gd name="connsiteX12" fmla="*/ 1296 w 9908"/>
                <a:gd name="connsiteY12" fmla="*/ 6729 h 10000"/>
                <a:gd name="connsiteX13" fmla="*/ 1185 w 9908"/>
                <a:gd name="connsiteY13" fmla="*/ 6927 h 10000"/>
                <a:gd name="connsiteX14" fmla="*/ 756 w 9908"/>
                <a:gd name="connsiteY14" fmla="*/ 7011 h 10000"/>
                <a:gd name="connsiteX15" fmla="*/ 472 w 9908"/>
                <a:gd name="connsiteY15" fmla="*/ 7004 h 10000"/>
                <a:gd name="connsiteX16" fmla="*/ 316 w 9908"/>
                <a:gd name="connsiteY16" fmla="*/ 7161 h 10000"/>
                <a:gd name="connsiteX17" fmla="*/ 51 w 9908"/>
                <a:gd name="connsiteY17" fmla="*/ 6913 h 10000"/>
                <a:gd name="connsiteX18" fmla="*/ 0 w 9908"/>
                <a:gd name="connsiteY18" fmla="*/ 7363 h 10000"/>
                <a:gd name="connsiteX19" fmla="*/ 96 w 9908"/>
                <a:gd name="connsiteY19" fmla="*/ 7428 h 10000"/>
                <a:gd name="connsiteX20" fmla="*/ 482 w 9908"/>
                <a:gd name="connsiteY20" fmla="*/ 7460 h 10000"/>
                <a:gd name="connsiteX21" fmla="*/ 532 w 9908"/>
                <a:gd name="connsiteY21" fmla="*/ 7588 h 10000"/>
                <a:gd name="connsiteX22" fmla="*/ 962 w 9908"/>
                <a:gd name="connsiteY22" fmla="*/ 7621 h 10000"/>
                <a:gd name="connsiteX23" fmla="*/ 1204 w 9908"/>
                <a:gd name="connsiteY23" fmla="*/ 7749 h 10000"/>
                <a:gd name="connsiteX24" fmla="*/ 1250 w 9908"/>
                <a:gd name="connsiteY24" fmla="*/ 7974 h 10000"/>
                <a:gd name="connsiteX25" fmla="*/ 2022 w 9908"/>
                <a:gd name="connsiteY25" fmla="*/ 8360 h 10000"/>
                <a:gd name="connsiteX26" fmla="*/ 2214 w 9908"/>
                <a:gd name="connsiteY26" fmla="*/ 8746 h 10000"/>
                <a:gd name="connsiteX27" fmla="*/ 2741 w 9908"/>
                <a:gd name="connsiteY27" fmla="*/ 8939 h 10000"/>
                <a:gd name="connsiteX28" fmla="*/ 2934 w 9908"/>
                <a:gd name="connsiteY28" fmla="*/ 9196 h 10000"/>
                <a:gd name="connsiteX29" fmla="*/ 3318 w 9908"/>
                <a:gd name="connsiteY29" fmla="*/ 9518 h 10000"/>
                <a:gd name="connsiteX30" fmla="*/ 3609 w 9908"/>
                <a:gd name="connsiteY30" fmla="*/ 9614 h 10000"/>
                <a:gd name="connsiteX31" fmla="*/ 3800 w 9908"/>
                <a:gd name="connsiteY31" fmla="*/ 9518 h 10000"/>
                <a:gd name="connsiteX32" fmla="*/ 4280 w 9908"/>
                <a:gd name="connsiteY32" fmla="*/ 9550 h 10000"/>
                <a:gd name="connsiteX33" fmla="*/ 4473 w 9908"/>
                <a:gd name="connsiteY33" fmla="*/ 9486 h 10000"/>
                <a:gd name="connsiteX34" fmla="*/ 5337 w 9908"/>
                <a:gd name="connsiteY34" fmla="*/ 9968 h 10000"/>
                <a:gd name="connsiteX35" fmla="*/ 5387 w 9908"/>
                <a:gd name="connsiteY35" fmla="*/ 9968 h 10000"/>
                <a:gd name="connsiteX36" fmla="*/ 5482 w 9908"/>
                <a:gd name="connsiteY36" fmla="*/ 9904 h 10000"/>
                <a:gd name="connsiteX37" fmla="*/ 6104 w 9908"/>
                <a:gd name="connsiteY37" fmla="*/ 9904 h 10000"/>
                <a:gd name="connsiteX38" fmla="*/ 6203 w 9908"/>
                <a:gd name="connsiteY38" fmla="*/ 10000 h 10000"/>
                <a:gd name="connsiteX39" fmla="*/ 6732 w 9908"/>
                <a:gd name="connsiteY39" fmla="*/ 9871 h 10000"/>
                <a:gd name="connsiteX40" fmla="*/ 7211 w 9908"/>
                <a:gd name="connsiteY40" fmla="*/ 9871 h 10000"/>
                <a:gd name="connsiteX41" fmla="*/ 7549 w 9908"/>
                <a:gd name="connsiteY41" fmla="*/ 9743 h 10000"/>
                <a:gd name="connsiteX42" fmla="*/ 7935 w 9908"/>
                <a:gd name="connsiteY42" fmla="*/ 9486 h 10000"/>
                <a:gd name="connsiteX43" fmla="*/ 8944 w 9908"/>
                <a:gd name="connsiteY43" fmla="*/ 9486 h 10000"/>
                <a:gd name="connsiteX44" fmla="*/ 8944 w 9908"/>
                <a:gd name="connsiteY44" fmla="*/ 9132 h 10000"/>
                <a:gd name="connsiteX45" fmla="*/ 8416 w 9908"/>
                <a:gd name="connsiteY45" fmla="*/ 8971 h 10000"/>
                <a:gd name="connsiteX46" fmla="*/ 8126 w 9908"/>
                <a:gd name="connsiteY46" fmla="*/ 8457 h 10000"/>
                <a:gd name="connsiteX47" fmla="*/ 7743 w 9908"/>
                <a:gd name="connsiteY47" fmla="*/ 8264 h 10000"/>
                <a:gd name="connsiteX48" fmla="*/ 7500 w 9908"/>
                <a:gd name="connsiteY48" fmla="*/ 8006 h 10000"/>
                <a:gd name="connsiteX49" fmla="*/ 6876 w 9908"/>
                <a:gd name="connsiteY49" fmla="*/ 7814 h 10000"/>
                <a:gd name="connsiteX50" fmla="*/ 7020 w 9908"/>
                <a:gd name="connsiteY50" fmla="*/ 7749 h 10000"/>
                <a:gd name="connsiteX51" fmla="*/ 7020 w 9908"/>
                <a:gd name="connsiteY51" fmla="*/ 7588 h 10000"/>
                <a:gd name="connsiteX52" fmla="*/ 7455 w 9908"/>
                <a:gd name="connsiteY52" fmla="*/ 7588 h 10000"/>
                <a:gd name="connsiteX53" fmla="*/ 7693 w 9908"/>
                <a:gd name="connsiteY53" fmla="*/ 7460 h 10000"/>
                <a:gd name="connsiteX54" fmla="*/ 7743 w 9908"/>
                <a:gd name="connsiteY54" fmla="*/ 6527 h 10000"/>
                <a:gd name="connsiteX55" fmla="*/ 7789 w 9908"/>
                <a:gd name="connsiteY55" fmla="*/ 6559 h 10000"/>
                <a:gd name="connsiteX56" fmla="*/ 7618 w 9908"/>
                <a:gd name="connsiteY56" fmla="*/ 6618 h 10000"/>
                <a:gd name="connsiteX57" fmla="*/ 7551 w 9908"/>
                <a:gd name="connsiteY57" fmla="*/ 6745 h 10000"/>
                <a:gd name="connsiteX58" fmla="*/ 7121 w 9908"/>
                <a:gd name="connsiteY58" fmla="*/ 6497 h 10000"/>
                <a:gd name="connsiteX59" fmla="*/ 7044 w 9908"/>
                <a:gd name="connsiteY59" fmla="*/ 5828 h 10000"/>
                <a:gd name="connsiteX60" fmla="*/ 6584 w 9908"/>
                <a:gd name="connsiteY60" fmla="*/ 6118 h 10000"/>
                <a:gd name="connsiteX61" fmla="*/ 6591 w 9908"/>
                <a:gd name="connsiteY61" fmla="*/ 6462 h 10000"/>
                <a:gd name="connsiteX62" fmla="*/ 6221 w 9908"/>
                <a:gd name="connsiteY62" fmla="*/ 6670 h 10000"/>
                <a:gd name="connsiteX63" fmla="*/ 9908 w 9908"/>
                <a:gd name="connsiteY63" fmla="*/ 1736 h 10000"/>
                <a:gd name="connsiteX64" fmla="*/ 9908 w 9908"/>
                <a:gd name="connsiteY64" fmla="*/ 1061 h 10000"/>
                <a:gd name="connsiteX65" fmla="*/ 9664 w 9908"/>
                <a:gd name="connsiteY65" fmla="*/ 836 h 10000"/>
                <a:gd name="connsiteX66" fmla="*/ 9617 w 9908"/>
                <a:gd name="connsiteY66" fmla="*/ 611 h 10000"/>
                <a:gd name="connsiteX67" fmla="*/ 9232 w 9908"/>
                <a:gd name="connsiteY67" fmla="*/ 289 h 10000"/>
                <a:gd name="connsiteX68" fmla="*/ 8895 w 9908"/>
                <a:gd name="connsiteY68" fmla="*/ 161 h 10000"/>
                <a:gd name="connsiteX69" fmla="*/ 8704 w 9908"/>
                <a:gd name="connsiteY69" fmla="*/ 0 h 10000"/>
                <a:gd name="connsiteX70" fmla="*/ 8416 w 9908"/>
                <a:gd name="connsiteY70" fmla="*/ 161 h 10000"/>
                <a:gd name="connsiteX71" fmla="*/ 8222 w 9908"/>
                <a:gd name="connsiteY71" fmla="*/ 129 h 10000"/>
                <a:gd name="connsiteX72" fmla="*/ 8076 w 9908"/>
                <a:gd name="connsiteY72" fmla="*/ 418 h 10000"/>
                <a:gd name="connsiteX73" fmla="*/ 7693 w 9908"/>
                <a:gd name="connsiteY73" fmla="*/ 482 h 10000"/>
                <a:gd name="connsiteX74" fmla="*/ 7597 w 9908"/>
                <a:gd name="connsiteY74" fmla="*/ 707 h 10000"/>
                <a:gd name="connsiteX75" fmla="*/ 7260 w 9908"/>
                <a:gd name="connsiteY75" fmla="*/ 707 h 10000"/>
                <a:gd name="connsiteX76" fmla="*/ 6972 w 9908"/>
                <a:gd name="connsiteY76" fmla="*/ 611 h 10000"/>
                <a:gd name="connsiteX77" fmla="*/ 6347 w 9908"/>
                <a:gd name="connsiteY77" fmla="*/ 611 h 10000"/>
                <a:gd name="connsiteX78" fmla="*/ 5722 w 9908"/>
                <a:gd name="connsiteY78" fmla="*/ 611 h 10000"/>
                <a:gd name="connsiteX79" fmla="*/ 5771 w 9908"/>
                <a:gd name="connsiteY79" fmla="*/ 482 h 10000"/>
                <a:gd name="connsiteX80" fmla="*/ 5674 w 9908"/>
                <a:gd name="connsiteY80" fmla="*/ 482 h 10000"/>
                <a:gd name="connsiteX81" fmla="*/ 5626 w 9908"/>
                <a:gd name="connsiteY81" fmla="*/ 611 h 10000"/>
                <a:gd name="connsiteX82" fmla="*/ 5048 w 9908"/>
                <a:gd name="connsiteY82" fmla="*/ 611 h 10000"/>
                <a:gd name="connsiteX83" fmla="*/ 4473 w 9908"/>
                <a:gd name="connsiteY83" fmla="*/ 611 h 10000"/>
                <a:gd name="connsiteX84" fmla="*/ 3897 w 9908"/>
                <a:gd name="connsiteY84" fmla="*/ 611 h 10000"/>
                <a:gd name="connsiteX85" fmla="*/ 3318 w 9908"/>
                <a:gd name="connsiteY85" fmla="*/ 611 h 10000"/>
                <a:gd name="connsiteX86" fmla="*/ 2791 w 9908"/>
                <a:gd name="connsiteY86" fmla="*/ 611 h 10000"/>
                <a:gd name="connsiteX87" fmla="*/ 2214 w 9908"/>
                <a:gd name="connsiteY87" fmla="*/ 611 h 10000"/>
                <a:gd name="connsiteX88" fmla="*/ 1684 w 9908"/>
                <a:gd name="connsiteY88" fmla="*/ 611 h 10000"/>
                <a:gd name="connsiteX89" fmla="*/ 1107 w 9908"/>
                <a:gd name="connsiteY89" fmla="*/ 611 h 10000"/>
                <a:gd name="connsiteX90" fmla="*/ 1107 w 9908"/>
                <a:gd name="connsiteY90" fmla="*/ 1061 h 10000"/>
                <a:gd name="connsiteX91" fmla="*/ 1107 w 9908"/>
                <a:gd name="connsiteY91" fmla="*/ 1640 h 10000"/>
                <a:gd name="connsiteX92" fmla="*/ 387 w 9908"/>
                <a:gd name="connsiteY92" fmla="*/ 1640 h 10000"/>
                <a:gd name="connsiteX93" fmla="*/ 387 w 9908"/>
                <a:gd name="connsiteY93" fmla="*/ 1897 h 10000"/>
                <a:gd name="connsiteX0" fmla="*/ 391 w 10000"/>
                <a:gd name="connsiteY0" fmla="*/ 1897 h 10000"/>
                <a:gd name="connsiteX1" fmla="*/ 6026 w 10000"/>
                <a:gd name="connsiteY1" fmla="*/ 6915 h 10000"/>
                <a:gd name="connsiteX2" fmla="*/ 5628 w 10000"/>
                <a:gd name="connsiteY2" fmla="*/ 7114 h 10000"/>
                <a:gd name="connsiteX3" fmla="*/ 5294 w 10000"/>
                <a:gd name="connsiteY3" fmla="*/ 6907 h 10000"/>
                <a:gd name="connsiteX4" fmla="*/ 4808 w 10000"/>
                <a:gd name="connsiteY4" fmla="*/ 6781 h 10000"/>
                <a:gd name="connsiteX5" fmla="*/ 4567 w 10000"/>
                <a:gd name="connsiteY5" fmla="*/ 7064 h 10000"/>
                <a:gd name="connsiteX6" fmla="*/ 3969 w 10000"/>
                <a:gd name="connsiteY6" fmla="*/ 7281 h 10000"/>
                <a:gd name="connsiteX7" fmla="*/ 3586 w 10000"/>
                <a:gd name="connsiteY7" fmla="*/ 7279 h 10000"/>
                <a:gd name="connsiteX8" fmla="*/ 2748 w 10000"/>
                <a:gd name="connsiteY8" fmla="*/ 7095 h 10000"/>
                <a:gd name="connsiteX9" fmla="*/ 2524 w 10000"/>
                <a:gd name="connsiteY9" fmla="*/ 7195 h 10000"/>
                <a:gd name="connsiteX10" fmla="*/ 1965 w 10000"/>
                <a:gd name="connsiteY10" fmla="*/ 6973 h 10000"/>
                <a:gd name="connsiteX11" fmla="*/ 1718 w 10000"/>
                <a:gd name="connsiteY11" fmla="*/ 6638 h 10000"/>
                <a:gd name="connsiteX12" fmla="*/ 1308 w 10000"/>
                <a:gd name="connsiteY12" fmla="*/ 6729 h 10000"/>
                <a:gd name="connsiteX13" fmla="*/ 1196 w 10000"/>
                <a:gd name="connsiteY13" fmla="*/ 6927 h 10000"/>
                <a:gd name="connsiteX14" fmla="*/ 763 w 10000"/>
                <a:gd name="connsiteY14" fmla="*/ 7011 h 10000"/>
                <a:gd name="connsiteX15" fmla="*/ 476 w 10000"/>
                <a:gd name="connsiteY15" fmla="*/ 7004 h 10000"/>
                <a:gd name="connsiteX16" fmla="*/ 319 w 10000"/>
                <a:gd name="connsiteY16" fmla="*/ 7161 h 10000"/>
                <a:gd name="connsiteX17" fmla="*/ 51 w 10000"/>
                <a:gd name="connsiteY17" fmla="*/ 6913 h 10000"/>
                <a:gd name="connsiteX18" fmla="*/ 0 w 10000"/>
                <a:gd name="connsiteY18" fmla="*/ 7363 h 10000"/>
                <a:gd name="connsiteX19" fmla="*/ 97 w 10000"/>
                <a:gd name="connsiteY19" fmla="*/ 7428 h 10000"/>
                <a:gd name="connsiteX20" fmla="*/ 486 w 10000"/>
                <a:gd name="connsiteY20" fmla="*/ 7460 h 10000"/>
                <a:gd name="connsiteX21" fmla="*/ 537 w 10000"/>
                <a:gd name="connsiteY21" fmla="*/ 7588 h 10000"/>
                <a:gd name="connsiteX22" fmla="*/ 971 w 10000"/>
                <a:gd name="connsiteY22" fmla="*/ 7621 h 10000"/>
                <a:gd name="connsiteX23" fmla="*/ 1215 w 10000"/>
                <a:gd name="connsiteY23" fmla="*/ 7749 h 10000"/>
                <a:gd name="connsiteX24" fmla="*/ 1262 w 10000"/>
                <a:gd name="connsiteY24" fmla="*/ 7974 h 10000"/>
                <a:gd name="connsiteX25" fmla="*/ 2041 w 10000"/>
                <a:gd name="connsiteY25" fmla="*/ 8360 h 10000"/>
                <a:gd name="connsiteX26" fmla="*/ 2235 w 10000"/>
                <a:gd name="connsiteY26" fmla="*/ 8746 h 10000"/>
                <a:gd name="connsiteX27" fmla="*/ 2766 w 10000"/>
                <a:gd name="connsiteY27" fmla="*/ 8939 h 10000"/>
                <a:gd name="connsiteX28" fmla="*/ 2961 w 10000"/>
                <a:gd name="connsiteY28" fmla="*/ 9196 h 10000"/>
                <a:gd name="connsiteX29" fmla="*/ 3349 w 10000"/>
                <a:gd name="connsiteY29" fmla="*/ 9518 h 10000"/>
                <a:gd name="connsiteX30" fmla="*/ 3643 w 10000"/>
                <a:gd name="connsiteY30" fmla="*/ 9614 h 10000"/>
                <a:gd name="connsiteX31" fmla="*/ 3835 w 10000"/>
                <a:gd name="connsiteY31" fmla="*/ 9518 h 10000"/>
                <a:gd name="connsiteX32" fmla="*/ 4320 w 10000"/>
                <a:gd name="connsiteY32" fmla="*/ 9550 h 10000"/>
                <a:gd name="connsiteX33" fmla="*/ 4515 w 10000"/>
                <a:gd name="connsiteY33" fmla="*/ 9486 h 10000"/>
                <a:gd name="connsiteX34" fmla="*/ 5387 w 10000"/>
                <a:gd name="connsiteY34" fmla="*/ 9968 h 10000"/>
                <a:gd name="connsiteX35" fmla="*/ 5437 w 10000"/>
                <a:gd name="connsiteY35" fmla="*/ 9968 h 10000"/>
                <a:gd name="connsiteX36" fmla="*/ 5533 w 10000"/>
                <a:gd name="connsiteY36" fmla="*/ 9904 h 10000"/>
                <a:gd name="connsiteX37" fmla="*/ 6161 w 10000"/>
                <a:gd name="connsiteY37" fmla="*/ 9904 h 10000"/>
                <a:gd name="connsiteX38" fmla="*/ 6261 w 10000"/>
                <a:gd name="connsiteY38" fmla="*/ 10000 h 10000"/>
                <a:gd name="connsiteX39" fmla="*/ 6795 w 10000"/>
                <a:gd name="connsiteY39" fmla="*/ 9871 h 10000"/>
                <a:gd name="connsiteX40" fmla="*/ 7278 w 10000"/>
                <a:gd name="connsiteY40" fmla="*/ 9871 h 10000"/>
                <a:gd name="connsiteX41" fmla="*/ 7619 w 10000"/>
                <a:gd name="connsiteY41" fmla="*/ 9743 h 10000"/>
                <a:gd name="connsiteX42" fmla="*/ 8009 w 10000"/>
                <a:gd name="connsiteY42" fmla="*/ 9486 h 10000"/>
                <a:gd name="connsiteX43" fmla="*/ 9027 w 10000"/>
                <a:gd name="connsiteY43" fmla="*/ 9486 h 10000"/>
                <a:gd name="connsiteX44" fmla="*/ 9027 w 10000"/>
                <a:gd name="connsiteY44" fmla="*/ 9132 h 10000"/>
                <a:gd name="connsiteX45" fmla="*/ 8494 w 10000"/>
                <a:gd name="connsiteY45" fmla="*/ 8971 h 10000"/>
                <a:gd name="connsiteX46" fmla="*/ 8201 w 10000"/>
                <a:gd name="connsiteY46" fmla="*/ 8457 h 10000"/>
                <a:gd name="connsiteX47" fmla="*/ 7815 w 10000"/>
                <a:gd name="connsiteY47" fmla="*/ 8264 h 10000"/>
                <a:gd name="connsiteX48" fmla="*/ 7570 w 10000"/>
                <a:gd name="connsiteY48" fmla="*/ 8006 h 10000"/>
                <a:gd name="connsiteX49" fmla="*/ 6940 w 10000"/>
                <a:gd name="connsiteY49" fmla="*/ 7814 h 10000"/>
                <a:gd name="connsiteX50" fmla="*/ 7085 w 10000"/>
                <a:gd name="connsiteY50" fmla="*/ 7749 h 10000"/>
                <a:gd name="connsiteX51" fmla="*/ 7085 w 10000"/>
                <a:gd name="connsiteY51" fmla="*/ 7588 h 10000"/>
                <a:gd name="connsiteX52" fmla="*/ 7524 w 10000"/>
                <a:gd name="connsiteY52" fmla="*/ 7588 h 10000"/>
                <a:gd name="connsiteX53" fmla="*/ 7764 w 10000"/>
                <a:gd name="connsiteY53" fmla="*/ 7460 h 10000"/>
                <a:gd name="connsiteX54" fmla="*/ 7815 w 10000"/>
                <a:gd name="connsiteY54" fmla="*/ 6527 h 10000"/>
                <a:gd name="connsiteX55" fmla="*/ 7861 w 10000"/>
                <a:gd name="connsiteY55" fmla="*/ 6559 h 10000"/>
                <a:gd name="connsiteX56" fmla="*/ 7689 w 10000"/>
                <a:gd name="connsiteY56" fmla="*/ 6618 h 10000"/>
                <a:gd name="connsiteX57" fmla="*/ 7621 w 10000"/>
                <a:gd name="connsiteY57" fmla="*/ 6745 h 10000"/>
                <a:gd name="connsiteX58" fmla="*/ 7187 w 10000"/>
                <a:gd name="connsiteY58" fmla="*/ 6497 h 10000"/>
                <a:gd name="connsiteX59" fmla="*/ 7109 w 10000"/>
                <a:gd name="connsiteY59" fmla="*/ 5828 h 10000"/>
                <a:gd name="connsiteX60" fmla="*/ 6645 w 10000"/>
                <a:gd name="connsiteY60" fmla="*/ 6118 h 10000"/>
                <a:gd name="connsiteX61" fmla="*/ 6652 w 10000"/>
                <a:gd name="connsiteY61" fmla="*/ 6462 h 10000"/>
                <a:gd name="connsiteX62" fmla="*/ 6279 w 10000"/>
                <a:gd name="connsiteY62" fmla="*/ 6670 h 10000"/>
                <a:gd name="connsiteX63" fmla="*/ 10000 w 10000"/>
                <a:gd name="connsiteY63" fmla="*/ 1061 h 10000"/>
                <a:gd name="connsiteX64" fmla="*/ 9754 w 10000"/>
                <a:gd name="connsiteY64" fmla="*/ 836 h 10000"/>
                <a:gd name="connsiteX65" fmla="*/ 9706 w 10000"/>
                <a:gd name="connsiteY65" fmla="*/ 611 h 10000"/>
                <a:gd name="connsiteX66" fmla="*/ 9318 w 10000"/>
                <a:gd name="connsiteY66" fmla="*/ 289 h 10000"/>
                <a:gd name="connsiteX67" fmla="*/ 8978 w 10000"/>
                <a:gd name="connsiteY67" fmla="*/ 161 h 10000"/>
                <a:gd name="connsiteX68" fmla="*/ 8785 w 10000"/>
                <a:gd name="connsiteY68" fmla="*/ 0 h 10000"/>
                <a:gd name="connsiteX69" fmla="*/ 8494 w 10000"/>
                <a:gd name="connsiteY69" fmla="*/ 161 h 10000"/>
                <a:gd name="connsiteX70" fmla="*/ 8298 w 10000"/>
                <a:gd name="connsiteY70" fmla="*/ 129 h 10000"/>
                <a:gd name="connsiteX71" fmla="*/ 8151 w 10000"/>
                <a:gd name="connsiteY71" fmla="*/ 418 h 10000"/>
                <a:gd name="connsiteX72" fmla="*/ 7764 w 10000"/>
                <a:gd name="connsiteY72" fmla="*/ 482 h 10000"/>
                <a:gd name="connsiteX73" fmla="*/ 7668 w 10000"/>
                <a:gd name="connsiteY73" fmla="*/ 707 h 10000"/>
                <a:gd name="connsiteX74" fmla="*/ 7327 w 10000"/>
                <a:gd name="connsiteY74" fmla="*/ 707 h 10000"/>
                <a:gd name="connsiteX75" fmla="*/ 7037 w 10000"/>
                <a:gd name="connsiteY75" fmla="*/ 611 h 10000"/>
                <a:gd name="connsiteX76" fmla="*/ 6406 w 10000"/>
                <a:gd name="connsiteY76" fmla="*/ 611 h 10000"/>
                <a:gd name="connsiteX77" fmla="*/ 5775 w 10000"/>
                <a:gd name="connsiteY77" fmla="*/ 611 h 10000"/>
                <a:gd name="connsiteX78" fmla="*/ 5825 w 10000"/>
                <a:gd name="connsiteY78" fmla="*/ 482 h 10000"/>
                <a:gd name="connsiteX79" fmla="*/ 5727 w 10000"/>
                <a:gd name="connsiteY79" fmla="*/ 482 h 10000"/>
                <a:gd name="connsiteX80" fmla="*/ 5678 w 10000"/>
                <a:gd name="connsiteY80" fmla="*/ 611 h 10000"/>
                <a:gd name="connsiteX81" fmla="*/ 5095 w 10000"/>
                <a:gd name="connsiteY81" fmla="*/ 611 h 10000"/>
                <a:gd name="connsiteX82" fmla="*/ 4515 w 10000"/>
                <a:gd name="connsiteY82" fmla="*/ 611 h 10000"/>
                <a:gd name="connsiteX83" fmla="*/ 3933 w 10000"/>
                <a:gd name="connsiteY83" fmla="*/ 611 h 10000"/>
                <a:gd name="connsiteX84" fmla="*/ 3349 w 10000"/>
                <a:gd name="connsiteY84" fmla="*/ 611 h 10000"/>
                <a:gd name="connsiteX85" fmla="*/ 2817 w 10000"/>
                <a:gd name="connsiteY85" fmla="*/ 611 h 10000"/>
                <a:gd name="connsiteX86" fmla="*/ 2235 w 10000"/>
                <a:gd name="connsiteY86" fmla="*/ 611 h 10000"/>
                <a:gd name="connsiteX87" fmla="*/ 1700 w 10000"/>
                <a:gd name="connsiteY87" fmla="*/ 611 h 10000"/>
                <a:gd name="connsiteX88" fmla="*/ 1117 w 10000"/>
                <a:gd name="connsiteY88" fmla="*/ 611 h 10000"/>
                <a:gd name="connsiteX89" fmla="*/ 1117 w 10000"/>
                <a:gd name="connsiteY89" fmla="*/ 1061 h 10000"/>
                <a:gd name="connsiteX90" fmla="*/ 1117 w 10000"/>
                <a:gd name="connsiteY90" fmla="*/ 1640 h 10000"/>
                <a:gd name="connsiteX91" fmla="*/ 391 w 10000"/>
                <a:gd name="connsiteY91" fmla="*/ 1640 h 10000"/>
                <a:gd name="connsiteX92" fmla="*/ 391 w 10000"/>
                <a:gd name="connsiteY92" fmla="*/ 1897 h 10000"/>
                <a:gd name="connsiteX0" fmla="*/ 391 w 9754"/>
                <a:gd name="connsiteY0" fmla="*/ 1897 h 10000"/>
                <a:gd name="connsiteX1" fmla="*/ 6026 w 9754"/>
                <a:gd name="connsiteY1" fmla="*/ 6915 h 10000"/>
                <a:gd name="connsiteX2" fmla="*/ 5628 w 9754"/>
                <a:gd name="connsiteY2" fmla="*/ 7114 h 10000"/>
                <a:gd name="connsiteX3" fmla="*/ 5294 w 9754"/>
                <a:gd name="connsiteY3" fmla="*/ 6907 h 10000"/>
                <a:gd name="connsiteX4" fmla="*/ 4808 w 9754"/>
                <a:gd name="connsiteY4" fmla="*/ 6781 h 10000"/>
                <a:gd name="connsiteX5" fmla="*/ 4567 w 9754"/>
                <a:gd name="connsiteY5" fmla="*/ 7064 h 10000"/>
                <a:gd name="connsiteX6" fmla="*/ 3969 w 9754"/>
                <a:gd name="connsiteY6" fmla="*/ 7281 h 10000"/>
                <a:gd name="connsiteX7" fmla="*/ 3586 w 9754"/>
                <a:gd name="connsiteY7" fmla="*/ 7279 h 10000"/>
                <a:gd name="connsiteX8" fmla="*/ 2748 w 9754"/>
                <a:gd name="connsiteY8" fmla="*/ 7095 h 10000"/>
                <a:gd name="connsiteX9" fmla="*/ 2524 w 9754"/>
                <a:gd name="connsiteY9" fmla="*/ 7195 h 10000"/>
                <a:gd name="connsiteX10" fmla="*/ 1965 w 9754"/>
                <a:gd name="connsiteY10" fmla="*/ 6973 h 10000"/>
                <a:gd name="connsiteX11" fmla="*/ 1718 w 9754"/>
                <a:gd name="connsiteY11" fmla="*/ 6638 h 10000"/>
                <a:gd name="connsiteX12" fmla="*/ 1308 w 9754"/>
                <a:gd name="connsiteY12" fmla="*/ 6729 h 10000"/>
                <a:gd name="connsiteX13" fmla="*/ 1196 w 9754"/>
                <a:gd name="connsiteY13" fmla="*/ 6927 h 10000"/>
                <a:gd name="connsiteX14" fmla="*/ 763 w 9754"/>
                <a:gd name="connsiteY14" fmla="*/ 7011 h 10000"/>
                <a:gd name="connsiteX15" fmla="*/ 476 w 9754"/>
                <a:gd name="connsiteY15" fmla="*/ 7004 h 10000"/>
                <a:gd name="connsiteX16" fmla="*/ 319 w 9754"/>
                <a:gd name="connsiteY16" fmla="*/ 7161 h 10000"/>
                <a:gd name="connsiteX17" fmla="*/ 51 w 9754"/>
                <a:gd name="connsiteY17" fmla="*/ 6913 h 10000"/>
                <a:gd name="connsiteX18" fmla="*/ 0 w 9754"/>
                <a:gd name="connsiteY18" fmla="*/ 7363 h 10000"/>
                <a:gd name="connsiteX19" fmla="*/ 97 w 9754"/>
                <a:gd name="connsiteY19" fmla="*/ 7428 h 10000"/>
                <a:gd name="connsiteX20" fmla="*/ 486 w 9754"/>
                <a:gd name="connsiteY20" fmla="*/ 7460 h 10000"/>
                <a:gd name="connsiteX21" fmla="*/ 537 w 9754"/>
                <a:gd name="connsiteY21" fmla="*/ 7588 h 10000"/>
                <a:gd name="connsiteX22" fmla="*/ 971 w 9754"/>
                <a:gd name="connsiteY22" fmla="*/ 7621 h 10000"/>
                <a:gd name="connsiteX23" fmla="*/ 1215 w 9754"/>
                <a:gd name="connsiteY23" fmla="*/ 7749 h 10000"/>
                <a:gd name="connsiteX24" fmla="*/ 1262 w 9754"/>
                <a:gd name="connsiteY24" fmla="*/ 7974 h 10000"/>
                <a:gd name="connsiteX25" fmla="*/ 2041 w 9754"/>
                <a:gd name="connsiteY25" fmla="*/ 8360 h 10000"/>
                <a:gd name="connsiteX26" fmla="*/ 2235 w 9754"/>
                <a:gd name="connsiteY26" fmla="*/ 8746 h 10000"/>
                <a:gd name="connsiteX27" fmla="*/ 2766 w 9754"/>
                <a:gd name="connsiteY27" fmla="*/ 8939 h 10000"/>
                <a:gd name="connsiteX28" fmla="*/ 2961 w 9754"/>
                <a:gd name="connsiteY28" fmla="*/ 9196 h 10000"/>
                <a:gd name="connsiteX29" fmla="*/ 3349 w 9754"/>
                <a:gd name="connsiteY29" fmla="*/ 9518 h 10000"/>
                <a:gd name="connsiteX30" fmla="*/ 3643 w 9754"/>
                <a:gd name="connsiteY30" fmla="*/ 9614 h 10000"/>
                <a:gd name="connsiteX31" fmla="*/ 3835 w 9754"/>
                <a:gd name="connsiteY31" fmla="*/ 9518 h 10000"/>
                <a:gd name="connsiteX32" fmla="*/ 4320 w 9754"/>
                <a:gd name="connsiteY32" fmla="*/ 9550 h 10000"/>
                <a:gd name="connsiteX33" fmla="*/ 4515 w 9754"/>
                <a:gd name="connsiteY33" fmla="*/ 9486 h 10000"/>
                <a:gd name="connsiteX34" fmla="*/ 5387 w 9754"/>
                <a:gd name="connsiteY34" fmla="*/ 9968 h 10000"/>
                <a:gd name="connsiteX35" fmla="*/ 5437 w 9754"/>
                <a:gd name="connsiteY35" fmla="*/ 9968 h 10000"/>
                <a:gd name="connsiteX36" fmla="*/ 5533 w 9754"/>
                <a:gd name="connsiteY36" fmla="*/ 9904 h 10000"/>
                <a:gd name="connsiteX37" fmla="*/ 6161 w 9754"/>
                <a:gd name="connsiteY37" fmla="*/ 9904 h 10000"/>
                <a:gd name="connsiteX38" fmla="*/ 6261 w 9754"/>
                <a:gd name="connsiteY38" fmla="*/ 10000 h 10000"/>
                <a:gd name="connsiteX39" fmla="*/ 6795 w 9754"/>
                <a:gd name="connsiteY39" fmla="*/ 9871 h 10000"/>
                <a:gd name="connsiteX40" fmla="*/ 7278 w 9754"/>
                <a:gd name="connsiteY40" fmla="*/ 9871 h 10000"/>
                <a:gd name="connsiteX41" fmla="*/ 7619 w 9754"/>
                <a:gd name="connsiteY41" fmla="*/ 9743 h 10000"/>
                <a:gd name="connsiteX42" fmla="*/ 8009 w 9754"/>
                <a:gd name="connsiteY42" fmla="*/ 9486 h 10000"/>
                <a:gd name="connsiteX43" fmla="*/ 9027 w 9754"/>
                <a:gd name="connsiteY43" fmla="*/ 9486 h 10000"/>
                <a:gd name="connsiteX44" fmla="*/ 9027 w 9754"/>
                <a:gd name="connsiteY44" fmla="*/ 9132 h 10000"/>
                <a:gd name="connsiteX45" fmla="*/ 8494 w 9754"/>
                <a:gd name="connsiteY45" fmla="*/ 8971 h 10000"/>
                <a:gd name="connsiteX46" fmla="*/ 8201 w 9754"/>
                <a:gd name="connsiteY46" fmla="*/ 8457 h 10000"/>
                <a:gd name="connsiteX47" fmla="*/ 7815 w 9754"/>
                <a:gd name="connsiteY47" fmla="*/ 8264 h 10000"/>
                <a:gd name="connsiteX48" fmla="*/ 7570 w 9754"/>
                <a:gd name="connsiteY48" fmla="*/ 8006 h 10000"/>
                <a:gd name="connsiteX49" fmla="*/ 6940 w 9754"/>
                <a:gd name="connsiteY49" fmla="*/ 7814 h 10000"/>
                <a:gd name="connsiteX50" fmla="*/ 7085 w 9754"/>
                <a:gd name="connsiteY50" fmla="*/ 7749 h 10000"/>
                <a:gd name="connsiteX51" fmla="*/ 7085 w 9754"/>
                <a:gd name="connsiteY51" fmla="*/ 7588 h 10000"/>
                <a:gd name="connsiteX52" fmla="*/ 7524 w 9754"/>
                <a:gd name="connsiteY52" fmla="*/ 7588 h 10000"/>
                <a:gd name="connsiteX53" fmla="*/ 7764 w 9754"/>
                <a:gd name="connsiteY53" fmla="*/ 7460 h 10000"/>
                <a:gd name="connsiteX54" fmla="*/ 7815 w 9754"/>
                <a:gd name="connsiteY54" fmla="*/ 6527 h 10000"/>
                <a:gd name="connsiteX55" fmla="*/ 7861 w 9754"/>
                <a:gd name="connsiteY55" fmla="*/ 6559 h 10000"/>
                <a:gd name="connsiteX56" fmla="*/ 7689 w 9754"/>
                <a:gd name="connsiteY56" fmla="*/ 6618 h 10000"/>
                <a:gd name="connsiteX57" fmla="*/ 7621 w 9754"/>
                <a:gd name="connsiteY57" fmla="*/ 6745 h 10000"/>
                <a:gd name="connsiteX58" fmla="*/ 7187 w 9754"/>
                <a:gd name="connsiteY58" fmla="*/ 6497 h 10000"/>
                <a:gd name="connsiteX59" fmla="*/ 7109 w 9754"/>
                <a:gd name="connsiteY59" fmla="*/ 5828 h 10000"/>
                <a:gd name="connsiteX60" fmla="*/ 6645 w 9754"/>
                <a:gd name="connsiteY60" fmla="*/ 6118 h 10000"/>
                <a:gd name="connsiteX61" fmla="*/ 6652 w 9754"/>
                <a:gd name="connsiteY61" fmla="*/ 6462 h 10000"/>
                <a:gd name="connsiteX62" fmla="*/ 6279 w 9754"/>
                <a:gd name="connsiteY62" fmla="*/ 6670 h 10000"/>
                <a:gd name="connsiteX63" fmla="*/ 9754 w 9754"/>
                <a:gd name="connsiteY63" fmla="*/ 836 h 10000"/>
                <a:gd name="connsiteX64" fmla="*/ 9706 w 9754"/>
                <a:gd name="connsiteY64" fmla="*/ 611 h 10000"/>
                <a:gd name="connsiteX65" fmla="*/ 9318 w 9754"/>
                <a:gd name="connsiteY65" fmla="*/ 289 h 10000"/>
                <a:gd name="connsiteX66" fmla="*/ 8978 w 9754"/>
                <a:gd name="connsiteY66" fmla="*/ 161 h 10000"/>
                <a:gd name="connsiteX67" fmla="*/ 8785 w 9754"/>
                <a:gd name="connsiteY67" fmla="*/ 0 h 10000"/>
                <a:gd name="connsiteX68" fmla="*/ 8494 w 9754"/>
                <a:gd name="connsiteY68" fmla="*/ 161 h 10000"/>
                <a:gd name="connsiteX69" fmla="*/ 8298 w 9754"/>
                <a:gd name="connsiteY69" fmla="*/ 129 h 10000"/>
                <a:gd name="connsiteX70" fmla="*/ 8151 w 9754"/>
                <a:gd name="connsiteY70" fmla="*/ 418 h 10000"/>
                <a:gd name="connsiteX71" fmla="*/ 7764 w 9754"/>
                <a:gd name="connsiteY71" fmla="*/ 482 h 10000"/>
                <a:gd name="connsiteX72" fmla="*/ 7668 w 9754"/>
                <a:gd name="connsiteY72" fmla="*/ 707 h 10000"/>
                <a:gd name="connsiteX73" fmla="*/ 7327 w 9754"/>
                <a:gd name="connsiteY73" fmla="*/ 707 h 10000"/>
                <a:gd name="connsiteX74" fmla="*/ 7037 w 9754"/>
                <a:gd name="connsiteY74" fmla="*/ 611 h 10000"/>
                <a:gd name="connsiteX75" fmla="*/ 6406 w 9754"/>
                <a:gd name="connsiteY75" fmla="*/ 611 h 10000"/>
                <a:gd name="connsiteX76" fmla="*/ 5775 w 9754"/>
                <a:gd name="connsiteY76" fmla="*/ 611 h 10000"/>
                <a:gd name="connsiteX77" fmla="*/ 5825 w 9754"/>
                <a:gd name="connsiteY77" fmla="*/ 482 h 10000"/>
                <a:gd name="connsiteX78" fmla="*/ 5727 w 9754"/>
                <a:gd name="connsiteY78" fmla="*/ 482 h 10000"/>
                <a:gd name="connsiteX79" fmla="*/ 5678 w 9754"/>
                <a:gd name="connsiteY79" fmla="*/ 611 h 10000"/>
                <a:gd name="connsiteX80" fmla="*/ 5095 w 9754"/>
                <a:gd name="connsiteY80" fmla="*/ 611 h 10000"/>
                <a:gd name="connsiteX81" fmla="*/ 4515 w 9754"/>
                <a:gd name="connsiteY81" fmla="*/ 611 h 10000"/>
                <a:gd name="connsiteX82" fmla="*/ 3933 w 9754"/>
                <a:gd name="connsiteY82" fmla="*/ 611 h 10000"/>
                <a:gd name="connsiteX83" fmla="*/ 3349 w 9754"/>
                <a:gd name="connsiteY83" fmla="*/ 611 h 10000"/>
                <a:gd name="connsiteX84" fmla="*/ 2817 w 9754"/>
                <a:gd name="connsiteY84" fmla="*/ 611 h 10000"/>
                <a:gd name="connsiteX85" fmla="*/ 2235 w 9754"/>
                <a:gd name="connsiteY85" fmla="*/ 611 h 10000"/>
                <a:gd name="connsiteX86" fmla="*/ 1700 w 9754"/>
                <a:gd name="connsiteY86" fmla="*/ 611 h 10000"/>
                <a:gd name="connsiteX87" fmla="*/ 1117 w 9754"/>
                <a:gd name="connsiteY87" fmla="*/ 611 h 10000"/>
                <a:gd name="connsiteX88" fmla="*/ 1117 w 9754"/>
                <a:gd name="connsiteY88" fmla="*/ 1061 h 10000"/>
                <a:gd name="connsiteX89" fmla="*/ 1117 w 9754"/>
                <a:gd name="connsiteY89" fmla="*/ 1640 h 10000"/>
                <a:gd name="connsiteX90" fmla="*/ 391 w 9754"/>
                <a:gd name="connsiteY90" fmla="*/ 1640 h 10000"/>
                <a:gd name="connsiteX91" fmla="*/ 391 w 9754"/>
                <a:gd name="connsiteY91" fmla="*/ 1897 h 10000"/>
                <a:gd name="connsiteX0" fmla="*/ 401 w 9951"/>
                <a:gd name="connsiteY0" fmla="*/ 1897 h 10000"/>
                <a:gd name="connsiteX1" fmla="*/ 6178 w 9951"/>
                <a:gd name="connsiteY1" fmla="*/ 6915 h 10000"/>
                <a:gd name="connsiteX2" fmla="*/ 5770 w 9951"/>
                <a:gd name="connsiteY2" fmla="*/ 7114 h 10000"/>
                <a:gd name="connsiteX3" fmla="*/ 5428 w 9951"/>
                <a:gd name="connsiteY3" fmla="*/ 6907 h 10000"/>
                <a:gd name="connsiteX4" fmla="*/ 4929 w 9951"/>
                <a:gd name="connsiteY4" fmla="*/ 6781 h 10000"/>
                <a:gd name="connsiteX5" fmla="*/ 4682 w 9951"/>
                <a:gd name="connsiteY5" fmla="*/ 7064 h 10000"/>
                <a:gd name="connsiteX6" fmla="*/ 4069 w 9951"/>
                <a:gd name="connsiteY6" fmla="*/ 7281 h 10000"/>
                <a:gd name="connsiteX7" fmla="*/ 3676 w 9951"/>
                <a:gd name="connsiteY7" fmla="*/ 7279 h 10000"/>
                <a:gd name="connsiteX8" fmla="*/ 2817 w 9951"/>
                <a:gd name="connsiteY8" fmla="*/ 7095 h 10000"/>
                <a:gd name="connsiteX9" fmla="*/ 2588 w 9951"/>
                <a:gd name="connsiteY9" fmla="*/ 7195 h 10000"/>
                <a:gd name="connsiteX10" fmla="*/ 2015 w 9951"/>
                <a:gd name="connsiteY10" fmla="*/ 6973 h 10000"/>
                <a:gd name="connsiteX11" fmla="*/ 1761 w 9951"/>
                <a:gd name="connsiteY11" fmla="*/ 6638 h 10000"/>
                <a:gd name="connsiteX12" fmla="*/ 1341 w 9951"/>
                <a:gd name="connsiteY12" fmla="*/ 6729 h 10000"/>
                <a:gd name="connsiteX13" fmla="*/ 1226 w 9951"/>
                <a:gd name="connsiteY13" fmla="*/ 6927 h 10000"/>
                <a:gd name="connsiteX14" fmla="*/ 782 w 9951"/>
                <a:gd name="connsiteY14" fmla="*/ 7011 h 10000"/>
                <a:gd name="connsiteX15" fmla="*/ 488 w 9951"/>
                <a:gd name="connsiteY15" fmla="*/ 7004 h 10000"/>
                <a:gd name="connsiteX16" fmla="*/ 327 w 9951"/>
                <a:gd name="connsiteY16" fmla="*/ 7161 h 10000"/>
                <a:gd name="connsiteX17" fmla="*/ 52 w 9951"/>
                <a:gd name="connsiteY17" fmla="*/ 6913 h 10000"/>
                <a:gd name="connsiteX18" fmla="*/ 0 w 9951"/>
                <a:gd name="connsiteY18" fmla="*/ 7363 h 10000"/>
                <a:gd name="connsiteX19" fmla="*/ 99 w 9951"/>
                <a:gd name="connsiteY19" fmla="*/ 7428 h 10000"/>
                <a:gd name="connsiteX20" fmla="*/ 498 w 9951"/>
                <a:gd name="connsiteY20" fmla="*/ 7460 h 10000"/>
                <a:gd name="connsiteX21" fmla="*/ 551 w 9951"/>
                <a:gd name="connsiteY21" fmla="*/ 7588 h 10000"/>
                <a:gd name="connsiteX22" fmla="*/ 995 w 9951"/>
                <a:gd name="connsiteY22" fmla="*/ 7621 h 10000"/>
                <a:gd name="connsiteX23" fmla="*/ 1246 w 9951"/>
                <a:gd name="connsiteY23" fmla="*/ 7749 h 10000"/>
                <a:gd name="connsiteX24" fmla="*/ 1294 w 9951"/>
                <a:gd name="connsiteY24" fmla="*/ 7974 h 10000"/>
                <a:gd name="connsiteX25" fmla="*/ 2092 w 9951"/>
                <a:gd name="connsiteY25" fmla="*/ 8360 h 10000"/>
                <a:gd name="connsiteX26" fmla="*/ 2291 w 9951"/>
                <a:gd name="connsiteY26" fmla="*/ 8746 h 10000"/>
                <a:gd name="connsiteX27" fmla="*/ 2836 w 9951"/>
                <a:gd name="connsiteY27" fmla="*/ 8939 h 10000"/>
                <a:gd name="connsiteX28" fmla="*/ 3036 w 9951"/>
                <a:gd name="connsiteY28" fmla="*/ 9196 h 10000"/>
                <a:gd name="connsiteX29" fmla="*/ 3433 w 9951"/>
                <a:gd name="connsiteY29" fmla="*/ 9518 h 10000"/>
                <a:gd name="connsiteX30" fmla="*/ 3735 w 9951"/>
                <a:gd name="connsiteY30" fmla="*/ 9614 h 10000"/>
                <a:gd name="connsiteX31" fmla="*/ 3932 w 9951"/>
                <a:gd name="connsiteY31" fmla="*/ 9518 h 10000"/>
                <a:gd name="connsiteX32" fmla="*/ 4429 w 9951"/>
                <a:gd name="connsiteY32" fmla="*/ 9550 h 10000"/>
                <a:gd name="connsiteX33" fmla="*/ 4629 w 9951"/>
                <a:gd name="connsiteY33" fmla="*/ 9486 h 10000"/>
                <a:gd name="connsiteX34" fmla="*/ 5523 w 9951"/>
                <a:gd name="connsiteY34" fmla="*/ 9968 h 10000"/>
                <a:gd name="connsiteX35" fmla="*/ 5574 w 9951"/>
                <a:gd name="connsiteY35" fmla="*/ 9968 h 10000"/>
                <a:gd name="connsiteX36" fmla="*/ 5673 w 9951"/>
                <a:gd name="connsiteY36" fmla="*/ 9904 h 10000"/>
                <a:gd name="connsiteX37" fmla="*/ 6316 w 9951"/>
                <a:gd name="connsiteY37" fmla="*/ 9904 h 10000"/>
                <a:gd name="connsiteX38" fmla="*/ 6419 w 9951"/>
                <a:gd name="connsiteY38" fmla="*/ 10000 h 10000"/>
                <a:gd name="connsiteX39" fmla="*/ 6966 w 9951"/>
                <a:gd name="connsiteY39" fmla="*/ 9871 h 10000"/>
                <a:gd name="connsiteX40" fmla="*/ 7462 w 9951"/>
                <a:gd name="connsiteY40" fmla="*/ 9871 h 10000"/>
                <a:gd name="connsiteX41" fmla="*/ 7811 w 9951"/>
                <a:gd name="connsiteY41" fmla="*/ 9743 h 10000"/>
                <a:gd name="connsiteX42" fmla="*/ 8211 w 9951"/>
                <a:gd name="connsiteY42" fmla="*/ 9486 h 10000"/>
                <a:gd name="connsiteX43" fmla="*/ 9255 w 9951"/>
                <a:gd name="connsiteY43" fmla="*/ 9486 h 10000"/>
                <a:gd name="connsiteX44" fmla="*/ 9255 w 9951"/>
                <a:gd name="connsiteY44" fmla="*/ 9132 h 10000"/>
                <a:gd name="connsiteX45" fmla="*/ 8708 w 9951"/>
                <a:gd name="connsiteY45" fmla="*/ 8971 h 10000"/>
                <a:gd name="connsiteX46" fmla="*/ 8408 w 9951"/>
                <a:gd name="connsiteY46" fmla="*/ 8457 h 10000"/>
                <a:gd name="connsiteX47" fmla="*/ 8012 w 9951"/>
                <a:gd name="connsiteY47" fmla="*/ 8264 h 10000"/>
                <a:gd name="connsiteX48" fmla="*/ 7761 w 9951"/>
                <a:gd name="connsiteY48" fmla="*/ 8006 h 10000"/>
                <a:gd name="connsiteX49" fmla="*/ 7115 w 9951"/>
                <a:gd name="connsiteY49" fmla="*/ 7814 h 10000"/>
                <a:gd name="connsiteX50" fmla="*/ 7264 w 9951"/>
                <a:gd name="connsiteY50" fmla="*/ 7749 h 10000"/>
                <a:gd name="connsiteX51" fmla="*/ 7264 w 9951"/>
                <a:gd name="connsiteY51" fmla="*/ 7588 h 10000"/>
                <a:gd name="connsiteX52" fmla="*/ 7714 w 9951"/>
                <a:gd name="connsiteY52" fmla="*/ 7588 h 10000"/>
                <a:gd name="connsiteX53" fmla="*/ 7960 w 9951"/>
                <a:gd name="connsiteY53" fmla="*/ 7460 h 10000"/>
                <a:gd name="connsiteX54" fmla="*/ 8012 w 9951"/>
                <a:gd name="connsiteY54" fmla="*/ 6527 h 10000"/>
                <a:gd name="connsiteX55" fmla="*/ 8059 w 9951"/>
                <a:gd name="connsiteY55" fmla="*/ 6559 h 10000"/>
                <a:gd name="connsiteX56" fmla="*/ 7883 w 9951"/>
                <a:gd name="connsiteY56" fmla="*/ 6618 h 10000"/>
                <a:gd name="connsiteX57" fmla="*/ 7813 w 9951"/>
                <a:gd name="connsiteY57" fmla="*/ 6745 h 10000"/>
                <a:gd name="connsiteX58" fmla="*/ 7368 w 9951"/>
                <a:gd name="connsiteY58" fmla="*/ 6497 h 10000"/>
                <a:gd name="connsiteX59" fmla="*/ 7288 w 9951"/>
                <a:gd name="connsiteY59" fmla="*/ 5828 h 10000"/>
                <a:gd name="connsiteX60" fmla="*/ 6813 w 9951"/>
                <a:gd name="connsiteY60" fmla="*/ 6118 h 10000"/>
                <a:gd name="connsiteX61" fmla="*/ 6820 w 9951"/>
                <a:gd name="connsiteY61" fmla="*/ 6462 h 10000"/>
                <a:gd name="connsiteX62" fmla="*/ 6437 w 9951"/>
                <a:gd name="connsiteY62" fmla="*/ 6670 h 10000"/>
                <a:gd name="connsiteX63" fmla="*/ 9951 w 9951"/>
                <a:gd name="connsiteY63" fmla="*/ 611 h 10000"/>
                <a:gd name="connsiteX64" fmla="*/ 9553 w 9951"/>
                <a:gd name="connsiteY64" fmla="*/ 289 h 10000"/>
                <a:gd name="connsiteX65" fmla="*/ 9204 w 9951"/>
                <a:gd name="connsiteY65" fmla="*/ 161 h 10000"/>
                <a:gd name="connsiteX66" fmla="*/ 9007 w 9951"/>
                <a:gd name="connsiteY66" fmla="*/ 0 h 10000"/>
                <a:gd name="connsiteX67" fmla="*/ 8708 w 9951"/>
                <a:gd name="connsiteY67" fmla="*/ 161 h 10000"/>
                <a:gd name="connsiteX68" fmla="*/ 8507 w 9951"/>
                <a:gd name="connsiteY68" fmla="*/ 129 h 10000"/>
                <a:gd name="connsiteX69" fmla="*/ 8357 w 9951"/>
                <a:gd name="connsiteY69" fmla="*/ 418 h 10000"/>
                <a:gd name="connsiteX70" fmla="*/ 7960 w 9951"/>
                <a:gd name="connsiteY70" fmla="*/ 482 h 10000"/>
                <a:gd name="connsiteX71" fmla="*/ 7861 w 9951"/>
                <a:gd name="connsiteY71" fmla="*/ 707 h 10000"/>
                <a:gd name="connsiteX72" fmla="*/ 7512 w 9951"/>
                <a:gd name="connsiteY72" fmla="*/ 707 h 10000"/>
                <a:gd name="connsiteX73" fmla="*/ 7214 w 9951"/>
                <a:gd name="connsiteY73" fmla="*/ 611 h 10000"/>
                <a:gd name="connsiteX74" fmla="*/ 6568 w 9951"/>
                <a:gd name="connsiteY74" fmla="*/ 611 h 10000"/>
                <a:gd name="connsiteX75" fmla="*/ 5921 w 9951"/>
                <a:gd name="connsiteY75" fmla="*/ 611 h 10000"/>
                <a:gd name="connsiteX76" fmla="*/ 5972 w 9951"/>
                <a:gd name="connsiteY76" fmla="*/ 482 h 10000"/>
                <a:gd name="connsiteX77" fmla="*/ 5871 w 9951"/>
                <a:gd name="connsiteY77" fmla="*/ 482 h 10000"/>
                <a:gd name="connsiteX78" fmla="*/ 5821 w 9951"/>
                <a:gd name="connsiteY78" fmla="*/ 611 h 10000"/>
                <a:gd name="connsiteX79" fmla="*/ 5223 w 9951"/>
                <a:gd name="connsiteY79" fmla="*/ 611 h 10000"/>
                <a:gd name="connsiteX80" fmla="*/ 4629 w 9951"/>
                <a:gd name="connsiteY80" fmla="*/ 611 h 10000"/>
                <a:gd name="connsiteX81" fmla="*/ 4032 w 9951"/>
                <a:gd name="connsiteY81" fmla="*/ 611 h 10000"/>
                <a:gd name="connsiteX82" fmla="*/ 3433 w 9951"/>
                <a:gd name="connsiteY82" fmla="*/ 611 h 10000"/>
                <a:gd name="connsiteX83" fmla="*/ 2888 w 9951"/>
                <a:gd name="connsiteY83" fmla="*/ 611 h 10000"/>
                <a:gd name="connsiteX84" fmla="*/ 2291 w 9951"/>
                <a:gd name="connsiteY84" fmla="*/ 611 h 10000"/>
                <a:gd name="connsiteX85" fmla="*/ 1743 w 9951"/>
                <a:gd name="connsiteY85" fmla="*/ 611 h 10000"/>
                <a:gd name="connsiteX86" fmla="*/ 1145 w 9951"/>
                <a:gd name="connsiteY86" fmla="*/ 611 h 10000"/>
                <a:gd name="connsiteX87" fmla="*/ 1145 w 9951"/>
                <a:gd name="connsiteY87" fmla="*/ 1061 h 10000"/>
                <a:gd name="connsiteX88" fmla="*/ 1145 w 9951"/>
                <a:gd name="connsiteY88" fmla="*/ 1640 h 10000"/>
                <a:gd name="connsiteX89" fmla="*/ 401 w 9951"/>
                <a:gd name="connsiteY89" fmla="*/ 1640 h 10000"/>
                <a:gd name="connsiteX90" fmla="*/ 401 w 9951"/>
                <a:gd name="connsiteY90" fmla="*/ 1897 h 10000"/>
                <a:gd name="connsiteX0" fmla="*/ 403 w 9600"/>
                <a:gd name="connsiteY0" fmla="*/ 1897 h 10000"/>
                <a:gd name="connsiteX1" fmla="*/ 6208 w 9600"/>
                <a:gd name="connsiteY1" fmla="*/ 6915 h 10000"/>
                <a:gd name="connsiteX2" fmla="*/ 5798 w 9600"/>
                <a:gd name="connsiteY2" fmla="*/ 7114 h 10000"/>
                <a:gd name="connsiteX3" fmla="*/ 5455 w 9600"/>
                <a:gd name="connsiteY3" fmla="*/ 6907 h 10000"/>
                <a:gd name="connsiteX4" fmla="*/ 4953 w 9600"/>
                <a:gd name="connsiteY4" fmla="*/ 6781 h 10000"/>
                <a:gd name="connsiteX5" fmla="*/ 4705 w 9600"/>
                <a:gd name="connsiteY5" fmla="*/ 7064 h 10000"/>
                <a:gd name="connsiteX6" fmla="*/ 4089 w 9600"/>
                <a:gd name="connsiteY6" fmla="*/ 7281 h 10000"/>
                <a:gd name="connsiteX7" fmla="*/ 3694 w 9600"/>
                <a:gd name="connsiteY7" fmla="*/ 7279 h 10000"/>
                <a:gd name="connsiteX8" fmla="*/ 2831 w 9600"/>
                <a:gd name="connsiteY8" fmla="*/ 7095 h 10000"/>
                <a:gd name="connsiteX9" fmla="*/ 2601 w 9600"/>
                <a:gd name="connsiteY9" fmla="*/ 7195 h 10000"/>
                <a:gd name="connsiteX10" fmla="*/ 2025 w 9600"/>
                <a:gd name="connsiteY10" fmla="*/ 6973 h 10000"/>
                <a:gd name="connsiteX11" fmla="*/ 1770 w 9600"/>
                <a:gd name="connsiteY11" fmla="*/ 6638 h 10000"/>
                <a:gd name="connsiteX12" fmla="*/ 1348 w 9600"/>
                <a:gd name="connsiteY12" fmla="*/ 6729 h 10000"/>
                <a:gd name="connsiteX13" fmla="*/ 1232 w 9600"/>
                <a:gd name="connsiteY13" fmla="*/ 6927 h 10000"/>
                <a:gd name="connsiteX14" fmla="*/ 786 w 9600"/>
                <a:gd name="connsiteY14" fmla="*/ 7011 h 10000"/>
                <a:gd name="connsiteX15" fmla="*/ 490 w 9600"/>
                <a:gd name="connsiteY15" fmla="*/ 7004 h 10000"/>
                <a:gd name="connsiteX16" fmla="*/ 329 w 9600"/>
                <a:gd name="connsiteY16" fmla="*/ 7161 h 10000"/>
                <a:gd name="connsiteX17" fmla="*/ 52 w 9600"/>
                <a:gd name="connsiteY17" fmla="*/ 6913 h 10000"/>
                <a:gd name="connsiteX18" fmla="*/ 0 w 9600"/>
                <a:gd name="connsiteY18" fmla="*/ 7363 h 10000"/>
                <a:gd name="connsiteX19" fmla="*/ 99 w 9600"/>
                <a:gd name="connsiteY19" fmla="*/ 7428 h 10000"/>
                <a:gd name="connsiteX20" fmla="*/ 500 w 9600"/>
                <a:gd name="connsiteY20" fmla="*/ 7460 h 10000"/>
                <a:gd name="connsiteX21" fmla="*/ 554 w 9600"/>
                <a:gd name="connsiteY21" fmla="*/ 7588 h 10000"/>
                <a:gd name="connsiteX22" fmla="*/ 1000 w 9600"/>
                <a:gd name="connsiteY22" fmla="*/ 7621 h 10000"/>
                <a:gd name="connsiteX23" fmla="*/ 1252 w 9600"/>
                <a:gd name="connsiteY23" fmla="*/ 7749 h 10000"/>
                <a:gd name="connsiteX24" fmla="*/ 1300 w 9600"/>
                <a:gd name="connsiteY24" fmla="*/ 7974 h 10000"/>
                <a:gd name="connsiteX25" fmla="*/ 2102 w 9600"/>
                <a:gd name="connsiteY25" fmla="*/ 8360 h 10000"/>
                <a:gd name="connsiteX26" fmla="*/ 2302 w 9600"/>
                <a:gd name="connsiteY26" fmla="*/ 8746 h 10000"/>
                <a:gd name="connsiteX27" fmla="*/ 2850 w 9600"/>
                <a:gd name="connsiteY27" fmla="*/ 8939 h 10000"/>
                <a:gd name="connsiteX28" fmla="*/ 3051 w 9600"/>
                <a:gd name="connsiteY28" fmla="*/ 9196 h 10000"/>
                <a:gd name="connsiteX29" fmla="*/ 3450 w 9600"/>
                <a:gd name="connsiteY29" fmla="*/ 9518 h 10000"/>
                <a:gd name="connsiteX30" fmla="*/ 3753 w 9600"/>
                <a:gd name="connsiteY30" fmla="*/ 9614 h 10000"/>
                <a:gd name="connsiteX31" fmla="*/ 3951 w 9600"/>
                <a:gd name="connsiteY31" fmla="*/ 9518 h 10000"/>
                <a:gd name="connsiteX32" fmla="*/ 4451 w 9600"/>
                <a:gd name="connsiteY32" fmla="*/ 9550 h 10000"/>
                <a:gd name="connsiteX33" fmla="*/ 4652 w 9600"/>
                <a:gd name="connsiteY33" fmla="*/ 9486 h 10000"/>
                <a:gd name="connsiteX34" fmla="*/ 5550 w 9600"/>
                <a:gd name="connsiteY34" fmla="*/ 9968 h 10000"/>
                <a:gd name="connsiteX35" fmla="*/ 5601 w 9600"/>
                <a:gd name="connsiteY35" fmla="*/ 9968 h 10000"/>
                <a:gd name="connsiteX36" fmla="*/ 5701 w 9600"/>
                <a:gd name="connsiteY36" fmla="*/ 9904 h 10000"/>
                <a:gd name="connsiteX37" fmla="*/ 6347 w 9600"/>
                <a:gd name="connsiteY37" fmla="*/ 9904 h 10000"/>
                <a:gd name="connsiteX38" fmla="*/ 6451 w 9600"/>
                <a:gd name="connsiteY38" fmla="*/ 10000 h 10000"/>
                <a:gd name="connsiteX39" fmla="*/ 7000 w 9600"/>
                <a:gd name="connsiteY39" fmla="*/ 9871 h 10000"/>
                <a:gd name="connsiteX40" fmla="*/ 7499 w 9600"/>
                <a:gd name="connsiteY40" fmla="*/ 9871 h 10000"/>
                <a:gd name="connsiteX41" fmla="*/ 7849 w 9600"/>
                <a:gd name="connsiteY41" fmla="*/ 9743 h 10000"/>
                <a:gd name="connsiteX42" fmla="*/ 8251 w 9600"/>
                <a:gd name="connsiteY42" fmla="*/ 9486 h 10000"/>
                <a:gd name="connsiteX43" fmla="*/ 9301 w 9600"/>
                <a:gd name="connsiteY43" fmla="*/ 9486 h 10000"/>
                <a:gd name="connsiteX44" fmla="*/ 9301 w 9600"/>
                <a:gd name="connsiteY44" fmla="*/ 9132 h 10000"/>
                <a:gd name="connsiteX45" fmla="*/ 8751 w 9600"/>
                <a:gd name="connsiteY45" fmla="*/ 8971 h 10000"/>
                <a:gd name="connsiteX46" fmla="*/ 8449 w 9600"/>
                <a:gd name="connsiteY46" fmla="*/ 8457 h 10000"/>
                <a:gd name="connsiteX47" fmla="*/ 8051 w 9600"/>
                <a:gd name="connsiteY47" fmla="*/ 8264 h 10000"/>
                <a:gd name="connsiteX48" fmla="*/ 7799 w 9600"/>
                <a:gd name="connsiteY48" fmla="*/ 8006 h 10000"/>
                <a:gd name="connsiteX49" fmla="*/ 7150 w 9600"/>
                <a:gd name="connsiteY49" fmla="*/ 7814 h 10000"/>
                <a:gd name="connsiteX50" fmla="*/ 7300 w 9600"/>
                <a:gd name="connsiteY50" fmla="*/ 7749 h 10000"/>
                <a:gd name="connsiteX51" fmla="*/ 7300 w 9600"/>
                <a:gd name="connsiteY51" fmla="*/ 7588 h 10000"/>
                <a:gd name="connsiteX52" fmla="*/ 7752 w 9600"/>
                <a:gd name="connsiteY52" fmla="*/ 7588 h 10000"/>
                <a:gd name="connsiteX53" fmla="*/ 7999 w 9600"/>
                <a:gd name="connsiteY53" fmla="*/ 7460 h 10000"/>
                <a:gd name="connsiteX54" fmla="*/ 8051 w 9600"/>
                <a:gd name="connsiteY54" fmla="*/ 6527 h 10000"/>
                <a:gd name="connsiteX55" fmla="*/ 8099 w 9600"/>
                <a:gd name="connsiteY55" fmla="*/ 6559 h 10000"/>
                <a:gd name="connsiteX56" fmla="*/ 7922 w 9600"/>
                <a:gd name="connsiteY56" fmla="*/ 6618 h 10000"/>
                <a:gd name="connsiteX57" fmla="*/ 7851 w 9600"/>
                <a:gd name="connsiteY57" fmla="*/ 6745 h 10000"/>
                <a:gd name="connsiteX58" fmla="*/ 7404 w 9600"/>
                <a:gd name="connsiteY58" fmla="*/ 6497 h 10000"/>
                <a:gd name="connsiteX59" fmla="*/ 7324 w 9600"/>
                <a:gd name="connsiteY59" fmla="*/ 5828 h 10000"/>
                <a:gd name="connsiteX60" fmla="*/ 6847 w 9600"/>
                <a:gd name="connsiteY60" fmla="*/ 6118 h 10000"/>
                <a:gd name="connsiteX61" fmla="*/ 6854 w 9600"/>
                <a:gd name="connsiteY61" fmla="*/ 6462 h 10000"/>
                <a:gd name="connsiteX62" fmla="*/ 6469 w 9600"/>
                <a:gd name="connsiteY62" fmla="*/ 6670 h 10000"/>
                <a:gd name="connsiteX63" fmla="*/ 9600 w 9600"/>
                <a:gd name="connsiteY63" fmla="*/ 289 h 10000"/>
                <a:gd name="connsiteX64" fmla="*/ 9249 w 9600"/>
                <a:gd name="connsiteY64" fmla="*/ 161 h 10000"/>
                <a:gd name="connsiteX65" fmla="*/ 9051 w 9600"/>
                <a:gd name="connsiteY65" fmla="*/ 0 h 10000"/>
                <a:gd name="connsiteX66" fmla="*/ 8751 w 9600"/>
                <a:gd name="connsiteY66" fmla="*/ 161 h 10000"/>
                <a:gd name="connsiteX67" fmla="*/ 8549 w 9600"/>
                <a:gd name="connsiteY67" fmla="*/ 129 h 10000"/>
                <a:gd name="connsiteX68" fmla="*/ 8398 w 9600"/>
                <a:gd name="connsiteY68" fmla="*/ 418 h 10000"/>
                <a:gd name="connsiteX69" fmla="*/ 7999 w 9600"/>
                <a:gd name="connsiteY69" fmla="*/ 482 h 10000"/>
                <a:gd name="connsiteX70" fmla="*/ 7900 w 9600"/>
                <a:gd name="connsiteY70" fmla="*/ 707 h 10000"/>
                <a:gd name="connsiteX71" fmla="*/ 7549 w 9600"/>
                <a:gd name="connsiteY71" fmla="*/ 707 h 10000"/>
                <a:gd name="connsiteX72" fmla="*/ 7250 w 9600"/>
                <a:gd name="connsiteY72" fmla="*/ 611 h 10000"/>
                <a:gd name="connsiteX73" fmla="*/ 6600 w 9600"/>
                <a:gd name="connsiteY73" fmla="*/ 611 h 10000"/>
                <a:gd name="connsiteX74" fmla="*/ 5950 w 9600"/>
                <a:gd name="connsiteY74" fmla="*/ 611 h 10000"/>
                <a:gd name="connsiteX75" fmla="*/ 6001 w 9600"/>
                <a:gd name="connsiteY75" fmla="*/ 482 h 10000"/>
                <a:gd name="connsiteX76" fmla="*/ 5900 w 9600"/>
                <a:gd name="connsiteY76" fmla="*/ 482 h 10000"/>
                <a:gd name="connsiteX77" fmla="*/ 5850 w 9600"/>
                <a:gd name="connsiteY77" fmla="*/ 611 h 10000"/>
                <a:gd name="connsiteX78" fmla="*/ 5249 w 9600"/>
                <a:gd name="connsiteY78" fmla="*/ 611 h 10000"/>
                <a:gd name="connsiteX79" fmla="*/ 4652 w 9600"/>
                <a:gd name="connsiteY79" fmla="*/ 611 h 10000"/>
                <a:gd name="connsiteX80" fmla="*/ 4052 w 9600"/>
                <a:gd name="connsiteY80" fmla="*/ 611 h 10000"/>
                <a:gd name="connsiteX81" fmla="*/ 3450 w 9600"/>
                <a:gd name="connsiteY81" fmla="*/ 611 h 10000"/>
                <a:gd name="connsiteX82" fmla="*/ 2902 w 9600"/>
                <a:gd name="connsiteY82" fmla="*/ 611 h 10000"/>
                <a:gd name="connsiteX83" fmla="*/ 2302 w 9600"/>
                <a:gd name="connsiteY83" fmla="*/ 611 h 10000"/>
                <a:gd name="connsiteX84" fmla="*/ 1752 w 9600"/>
                <a:gd name="connsiteY84" fmla="*/ 611 h 10000"/>
                <a:gd name="connsiteX85" fmla="*/ 1151 w 9600"/>
                <a:gd name="connsiteY85" fmla="*/ 611 h 10000"/>
                <a:gd name="connsiteX86" fmla="*/ 1151 w 9600"/>
                <a:gd name="connsiteY86" fmla="*/ 1061 h 10000"/>
                <a:gd name="connsiteX87" fmla="*/ 1151 w 9600"/>
                <a:gd name="connsiteY87" fmla="*/ 1640 h 10000"/>
                <a:gd name="connsiteX88" fmla="*/ 403 w 9600"/>
                <a:gd name="connsiteY88" fmla="*/ 1640 h 10000"/>
                <a:gd name="connsiteX89" fmla="*/ 403 w 9600"/>
                <a:gd name="connsiteY89" fmla="*/ 1897 h 10000"/>
                <a:gd name="connsiteX0" fmla="*/ 420 w 9689"/>
                <a:gd name="connsiteY0" fmla="*/ 1897 h 10000"/>
                <a:gd name="connsiteX1" fmla="*/ 6467 w 9689"/>
                <a:gd name="connsiteY1" fmla="*/ 6915 h 10000"/>
                <a:gd name="connsiteX2" fmla="*/ 6040 w 9689"/>
                <a:gd name="connsiteY2" fmla="*/ 7114 h 10000"/>
                <a:gd name="connsiteX3" fmla="*/ 5682 w 9689"/>
                <a:gd name="connsiteY3" fmla="*/ 6907 h 10000"/>
                <a:gd name="connsiteX4" fmla="*/ 5159 w 9689"/>
                <a:gd name="connsiteY4" fmla="*/ 6781 h 10000"/>
                <a:gd name="connsiteX5" fmla="*/ 4901 w 9689"/>
                <a:gd name="connsiteY5" fmla="*/ 7064 h 10000"/>
                <a:gd name="connsiteX6" fmla="*/ 4259 w 9689"/>
                <a:gd name="connsiteY6" fmla="*/ 7281 h 10000"/>
                <a:gd name="connsiteX7" fmla="*/ 3848 w 9689"/>
                <a:gd name="connsiteY7" fmla="*/ 7279 h 10000"/>
                <a:gd name="connsiteX8" fmla="*/ 2949 w 9689"/>
                <a:gd name="connsiteY8" fmla="*/ 7095 h 10000"/>
                <a:gd name="connsiteX9" fmla="*/ 2709 w 9689"/>
                <a:gd name="connsiteY9" fmla="*/ 7195 h 10000"/>
                <a:gd name="connsiteX10" fmla="*/ 2109 w 9689"/>
                <a:gd name="connsiteY10" fmla="*/ 6973 h 10000"/>
                <a:gd name="connsiteX11" fmla="*/ 1844 w 9689"/>
                <a:gd name="connsiteY11" fmla="*/ 6638 h 10000"/>
                <a:gd name="connsiteX12" fmla="*/ 1404 w 9689"/>
                <a:gd name="connsiteY12" fmla="*/ 6729 h 10000"/>
                <a:gd name="connsiteX13" fmla="*/ 1283 w 9689"/>
                <a:gd name="connsiteY13" fmla="*/ 6927 h 10000"/>
                <a:gd name="connsiteX14" fmla="*/ 819 w 9689"/>
                <a:gd name="connsiteY14" fmla="*/ 7011 h 10000"/>
                <a:gd name="connsiteX15" fmla="*/ 510 w 9689"/>
                <a:gd name="connsiteY15" fmla="*/ 7004 h 10000"/>
                <a:gd name="connsiteX16" fmla="*/ 343 w 9689"/>
                <a:gd name="connsiteY16" fmla="*/ 7161 h 10000"/>
                <a:gd name="connsiteX17" fmla="*/ 54 w 9689"/>
                <a:gd name="connsiteY17" fmla="*/ 6913 h 10000"/>
                <a:gd name="connsiteX18" fmla="*/ 0 w 9689"/>
                <a:gd name="connsiteY18" fmla="*/ 7363 h 10000"/>
                <a:gd name="connsiteX19" fmla="*/ 103 w 9689"/>
                <a:gd name="connsiteY19" fmla="*/ 7428 h 10000"/>
                <a:gd name="connsiteX20" fmla="*/ 521 w 9689"/>
                <a:gd name="connsiteY20" fmla="*/ 7460 h 10000"/>
                <a:gd name="connsiteX21" fmla="*/ 577 w 9689"/>
                <a:gd name="connsiteY21" fmla="*/ 7588 h 10000"/>
                <a:gd name="connsiteX22" fmla="*/ 1042 w 9689"/>
                <a:gd name="connsiteY22" fmla="*/ 7621 h 10000"/>
                <a:gd name="connsiteX23" fmla="*/ 1304 w 9689"/>
                <a:gd name="connsiteY23" fmla="*/ 7749 h 10000"/>
                <a:gd name="connsiteX24" fmla="*/ 1354 w 9689"/>
                <a:gd name="connsiteY24" fmla="*/ 7974 h 10000"/>
                <a:gd name="connsiteX25" fmla="*/ 2190 w 9689"/>
                <a:gd name="connsiteY25" fmla="*/ 8360 h 10000"/>
                <a:gd name="connsiteX26" fmla="*/ 2398 w 9689"/>
                <a:gd name="connsiteY26" fmla="*/ 8746 h 10000"/>
                <a:gd name="connsiteX27" fmla="*/ 2969 w 9689"/>
                <a:gd name="connsiteY27" fmla="*/ 8939 h 10000"/>
                <a:gd name="connsiteX28" fmla="*/ 3178 w 9689"/>
                <a:gd name="connsiteY28" fmla="*/ 9196 h 10000"/>
                <a:gd name="connsiteX29" fmla="*/ 3594 w 9689"/>
                <a:gd name="connsiteY29" fmla="*/ 9518 h 10000"/>
                <a:gd name="connsiteX30" fmla="*/ 3909 w 9689"/>
                <a:gd name="connsiteY30" fmla="*/ 9614 h 10000"/>
                <a:gd name="connsiteX31" fmla="*/ 4116 w 9689"/>
                <a:gd name="connsiteY31" fmla="*/ 9518 h 10000"/>
                <a:gd name="connsiteX32" fmla="*/ 4636 w 9689"/>
                <a:gd name="connsiteY32" fmla="*/ 9550 h 10000"/>
                <a:gd name="connsiteX33" fmla="*/ 4846 w 9689"/>
                <a:gd name="connsiteY33" fmla="*/ 9486 h 10000"/>
                <a:gd name="connsiteX34" fmla="*/ 5781 w 9689"/>
                <a:gd name="connsiteY34" fmla="*/ 9968 h 10000"/>
                <a:gd name="connsiteX35" fmla="*/ 5834 w 9689"/>
                <a:gd name="connsiteY35" fmla="*/ 9968 h 10000"/>
                <a:gd name="connsiteX36" fmla="*/ 5939 w 9689"/>
                <a:gd name="connsiteY36" fmla="*/ 9904 h 10000"/>
                <a:gd name="connsiteX37" fmla="*/ 6611 w 9689"/>
                <a:gd name="connsiteY37" fmla="*/ 9904 h 10000"/>
                <a:gd name="connsiteX38" fmla="*/ 6720 w 9689"/>
                <a:gd name="connsiteY38" fmla="*/ 10000 h 10000"/>
                <a:gd name="connsiteX39" fmla="*/ 7292 w 9689"/>
                <a:gd name="connsiteY39" fmla="*/ 9871 h 10000"/>
                <a:gd name="connsiteX40" fmla="*/ 7811 w 9689"/>
                <a:gd name="connsiteY40" fmla="*/ 9871 h 10000"/>
                <a:gd name="connsiteX41" fmla="*/ 8176 w 9689"/>
                <a:gd name="connsiteY41" fmla="*/ 9743 h 10000"/>
                <a:gd name="connsiteX42" fmla="*/ 8595 w 9689"/>
                <a:gd name="connsiteY42" fmla="*/ 9486 h 10000"/>
                <a:gd name="connsiteX43" fmla="*/ 9689 w 9689"/>
                <a:gd name="connsiteY43" fmla="*/ 9486 h 10000"/>
                <a:gd name="connsiteX44" fmla="*/ 9689 w 9689"/>
                <a:gd name="connsiteY44" fmla="*/ 9132 h 10000"/>
                <a:gd name="connsiteX45" fmla="*/ 9116 w 9689"/>
                <a:gd name="connsiteY45" fmla="*/ 8971 h 10000"/>
                <a:gd name="connsiteX46" fmla="*/ 8801 w 9689"/>
                <a:gd name="connsiteY46" fmla="*/ 8457 h 10000"/>
                <a:gd name="connsiteX47" fmla="*/ 8386 w 9689"/>
                <a:gd name="connsiteY47" fmla="*/ 8264 h 10000"/>
                <a:gd name="connsiteX48" fmla="*/ 8124 w 9689"/>
                <a:gd name="connsiteY48" fmla="*/ 8006 h 10000"/>
                <a:gd name="connsiteX49" fmla="*/ 7448 w 9689"/>
                <a:gd name="connsiteY49" fmla="*/ 7814 h 10000"/>
                <a:gd name="connsiteX50" fmla="*/ 7604 w 9689"/>
                <a:gd name="connsiteY50" fmla="*/ 7749 h 10000"/>
                <a:gd name="connsiteX51" fmla="*/ 7604 w 9689"/>
                <a:gd name="connsiteY51" fmla="*/ 7588 h 10000"/>
                <a:gd name="connsiteX52" fmla="*/ 8075 w 9689"/>
                <a:gd name="connsiteY52" fmla="*/ 7588 h 10000"/>
                <a:gd name="connsiteX53" fmla="*/ 8332 w 9689"/>
                <a:gd name="connsiteY53" fmla="*/ 7460 h 10000"/>
                <a:gd name="connsiteX54" fmla="*/ 8386 w 9689"/>
                <a:gd name="connsiteY54" fmla="*/ 6527 h 10000"/>
                <a:gd name="connsiteX55" fmla="*/ 8436 w 9689"/>
                <a:gd name="connsiteY55" fmla="*/ 6559 h 10000"/>
                <a:gd name="connsiteX56" fmla="*/ 8252 w 9689"/>
                <a:gd name="connsiteY56" fmla="*/ 6618 h 10000"/>
                <a:gd name="connsiteX57" fmla="*/ 8178 w 9689"/>
                <a:gd name="connsiteY57" fmla="*/ 6745 h 10000"/>
                <a:gd name="connsiteX58" fmla="*/ 7713 w 9689"/>
                <a:gd name="connsiteY58" fmla="*/ 6497 h 10000"/>
                <a:gd name="connsiteX59" fmla="*/ 7629 w 9689"/>
                <a:gd name="connsiteY59" fmla="*/ 5828 h 10000"/>
                <a:gd name="connsiteX60" fmla="*/ 7132 w 9689"/>
                <a:gd name="connsiteY60" fmla="*/ 6118 h 10000"/>
                <a:gd name="connsiteX61" fmla="*/ 7140 w 9689"/>
                <a:gd name="connsiteY61" fmla="*/ 6462 h 10000"/>
                <a:gd name="connsiteX62" fmla="*/ 6739 w 9689"/>
                <a:gd name="connsiteY62" fmla="*/ 6670 h 10000"/>
                <a:gd name="connsiteX63" fmla="*/ 9634 w 9689"/>
                <a:gd name="connsiteY63" fmla="*/ 161 h 10000"/>
                <a:gd name="connsiteX64" fmla="*/ 9428 w 9689"/>
                <a:gd name="connsiteY64" fmla="*/ 0 h 10000"/>
                <a:gd name="connsiteX65" fmla="*/ 9116 w 9689"/>
                <a:gd name="connsiteY65" fmla="*/ 161 h 10000"/>
                <a:gd name="connsiteX66" fmla="*/ 8905 w 9689"/>
                <a:gd name="connsiteY66" fmla="*/ 129 h 10000"/>
                <a:gd name="connsiteX67" fmla="*/ 8748 w 9689"/>
                <a:gd name="connsiteY67" fmla="*/ 418 h 10000"/>
                <a:gd name="connsiteX68" fmla="*/ 8332 w 9689"/>
                <a:gd name="connsiteY68" fmla="*/ 482 h 10000"/>
                <a:gd name="connsiteX69" fmla="*/ 8229 w 9689"/>
                <a:gd name="connsiteY69" fmla="*/ 707 h 10000"/>
                <a:gd name="connsiteX70" fmla="*/ 7864 w 9689"/>
                <a:gd name="connsiteY70" fmla="*/ 707 h 10000"/>
                <a:gd name="connsiteX71" fmla="*/ 7552 w 9689"/>
                <a:gd name="connsiteY71" fmla="*/ 611 h 10000"/>
                <a:gd name="connsiteX72" fmla="*/ 6875 w 9689"/>
                <a:gd name="connsiteY72" fmla="*/ 611 h 10000"/>
                <a:gd name="connsiteX73" fmla="*/ 6198 w 9689"/>
                <a:gd name="connsiteY73" fmla="*/ 611 h 10000"/>
                <a:gd name="connsiteX74" fmla="*/ 6251 w 9689"/>
                <a:gd name="connsiteY74" fmla="*/ 482 h 10000"/>
                <a:gd name="connsiteX75" fmla="*/ 6146 w 9689"/>
                <a:gd name="connsiteY75" fmla="*/ 482 h 10000"/>
                <a:gd name="connsiteX76" fmla="*/ 6094 w 9689"/>
                <a:gd name="connsiteY76" fmla="*/ 611 h 10000"/>
                <a:gd name="connsiteX77" fmla="*/ 5468 w 9689"/>
                <a:gd name="connsiteY77" fmla="*/ 611 h 10000"/>
                <a:gd name="connsiteX78" fmla="*/ 4846 w 9689"/>
                <a:gd name="connsiteY78" fmla="*/ 611 h 10000"/>
                <a:gd name="connsiteX79" fmla="*/ 4221 w 9689"/>
                <a:gd name="connsiteY79" fmla="*/ 611 h 10000"/>
                <a:gd name="connsiteX80" fmla="*/ 3594 w 9689"/>
                <a:gd name="connsiteY80" fmla="*/ 611 h 10000"/>
                <a:gd name="connsiteX81" fmla="*/ 3023 w 9689"/>
                <a:gd name="connsiteY81" fmla="*/ 611 h 10000"/>
                <a:gd name="connsiteX82" fmla="*/ 2398 w 9689"/>
                <a:gd name="connsiteY82" fmla="*/ 611 h 10000"/>
                <a:gd name="connsiteX83" fmla="*/ 1825 w 9689"/>
                <a:gd name="connsiteY83" fmla="*/ 611 h 10000"/>
                <a:gd name="connsiteX84" fmla="*/ 1199 w 9689"/>
                <a:gd name="connsiteY84" fmla="*/ 611 h 10000"/>
                <a:gd name="connsiteX85" fmla="*/ 1199 w 9689"/>
                <a:gd name="connsiteY85" fmla="*/ 1061 h 10000"/>
                <a:gd name="connsiteX86" fmla="*/ 1199 w 9689"/>
                <a:gd name="connsiteY86" fmla="*/ 1640 h 10000"/>
                <a:gd name="connsiteX87" fmla="*/ 420 w 9689"/>
                <a:gd name="connsiteY87" fmla="*/ 1640 h 10000"/>
                <a:gd name="connsiteX88" fmla="*/ 420 w 9689"/>
                <a:gd name="connsiteY88" fmla="*/ 1897 h 10000"/>
                <a:gd name="connsiteX0" fmla="*/ 433 w 10000"/>
                <a:gd name="connsiteY0" fmla="*/ 1897 h 10000"/>
                <a:gd name="connsiteX1" fmla="*/ 6675 w 10000"/>
                <a:gd name="connsiteY1" fmla="*/ 6915 h 10000"/>
                <a:gd name="connsiteX2" fmla="*/ 6234 w 10000"/>
                <a:gd name="connsiteY2" fmla="*/ 7114 h 10000"/>
                <a:gd name="connsiteX3" fmla="*/ 5864 w 10000"/>
                <a:gd name="connsiteY3" fmla="*/ 6907 h 10000"/>
                <a:gd name="connsiteX4" fmla="*/ 5325 w 10000"/>
                <a:gd name="connsiteY4" fmla="*/ 6781 h 10000"/>
                <a:gd name="connsiteX5" fmla="*/ 5058 w 10000"/>
                <a:gd name="connsiteY5" fmla="*/ 7064 h 10000"/>
                <a:gd name="connsiteX6" fmla="*/ 4396 w 10000"/>
                <a:gd name="connsiteY6" fmla="*/ 7281 h 10000"/>
                <a:gd name="connsiteX7" fmla="*/ 3972 w 10000"/>
                <a:gd name="connsiteY7" fmla="*/ 7279 h 10000"/>
                <a:gd name="connsiteX8" fmla="*/ 3044 w 10000"/>
                <a:gd name="connsiteY8" fmla="*/ 7095 h 10000"/>
                <a:gd name="connsiteX9" fmla="*/ 2796 w 10000"/>
                <a:gd name="connsiteY9" fmla="*/ 7195 h 10000"/>
                <a:gd name="connsiteX10" fmla="*/ 2177 w 10000"/>
                <a:gd name="connsiteY10" fmla="*/ 6973 h 10000"/>
                <a:gd name="connsiteX11" fmla="*/ 1903 w 10000"/>
                <a:gd name="connsiteY11" fmla="*/ 6638 h 10000"/>
                <a:gd name="connsiteX12" fmla="*/ 1449 w 10000"/>
                <a:gd name="connsiteY12" fmla="*/ 6729 h 10000"/>
                <a:gd name="connsiteX13" fmla="*/ 1324 w 10000"/>
                <a:gd name="connsiteY13" fmla="*/ 6927 h 10000"/>
                <a:gd name="connsiteX14" fmla="*/ 845 w 10000"/>
                <a:gd name="connsiteY14" fmla="*/ 7011 h 10000"/>
                <a:gd name="connsiteX15" fmla="*/ 526 w 10000"/>
                <a:gd name="connsiteY15" fmla="*/ 7004 h 10000"/>
                <a:gd name="connsiteX16" fmla="*/ 354 w 10000"/>
                <a:gd name="connsiteY16" fmla="*/ 7161 h 10000"/>
                <a:gd name="connsiteX17" fmla="*/ 56 w 10000"/>
                <a:gd name="connsiteY17" fmla="*/ 6913 h 10000"/>
                <a:gd name="connsiteX18" fmla="*/ 0 w 10000"/>
                <a:gd name="connsiteY18" fmla="*/ 7363 h 10000"/>
                <a:gd name="connsiteX19" fmla="*/ 106 w 10000"/>
                <a:gd name="connsiteY19" fmla="*/ 7428 h 10000"/>
                <a:gd name="connsiteX20" fmla="*/ 538 w 10000"/>
                <a:gd name="connsiteY20" fmla="*/ 7460 h 10000"/>
                <a:gd name="connsiteX21" fmla="*/ 596 w 10000"/>
                <a:gd name="connsiteY21" fmla="*/ 7588 h 10000"/>
                <a:gd name="connsiteX22" fmla="*/ 1075 w 10000"/>
                <a:gd name="connsiteY22" fmla="*/ 7621 h 10000"/>
                <a:gd name="connsiteX23" fmla="*/ 1346 w 10000"/>
                <a:gd name="connsiteY23" fmla="*/ 7749 h 10000"/>
                <a:gd name="connsiteX24" fmla="*/ 1397 w 10000"/>
                <a:gd name="connsiteY24" fmla="*/ 7974 h 10000"/>
                <a:gd name="connsiteX25" fmla="*/ 2260 w 10000"/>
                <a:gd name="connsiteY25" fmla="*/ 8360 h 10000"/>
                <a:gd name="connsiteX26" fmla="*/ 2475 w 10000"/>
                <a:gd name="connsiteY26" fmla="*/ 8746 h 10000"/>
                <a:gd name="connsiteX27" fmla="*/ 3064 w 10000"/>
                <a:gd name="connsiteY27" fmla="*/ 8939 h 10000"/>
                <a:gd name="connsiteX28" fmla="*/ 3280 w 10000"/>
                <a:gd name="connsiteY28" fmla="*/ 9196 h 10000"/>
                <a:gd name="connsiteX29" fmla="*/ 3709 w 10000"/>
                <a:gd name="connsiteY29" fmla="*/ 9518 h 10000"/>
                <a:gd name="connsiteX30" fmla="*/ 4034 w 10000"/>
                <a:gd name="connsiteY30" fmla="*/ 9614 h 10000"/>
                <a:gd name="connsiteX31" fmla="*/ 4248 w 10000"/>
                <a:gd name="connsiteY31" fmla="*/ 9518 h 10000"/>
                <a:gd name="connsiteX32" fmla="*/ 4785 w 10000"/>
                <a:gd name="connsiteY32" fmla="*/ 9550 h 10000"/>
                <a:gd name="connsiteX33" fmla="*/ 5002 w 10000"/>
                <a:gd name="connsiteY33" fmla="*/ 9486 h 10000"/>
                <a:gd name="connsiteX34" fmla="*/ 5967 w 10000"/>
                <a:gd name="connsiteY34" fmla="*/ 9968 h 10000"/>
                <a:gd name="connsiteX35" fmla="*/ 6021 w 10000"/>
                <a:gd name="connsiteY35" fmla="*/ 9968 h 10000"/>
                <a:gd name="connsiteX36" fmla="*/ 6130 w 10000"/>
                <a:gd name="connsiteY36" fmla="*/ 9904 h 10000"/>
                <a:gd name="connsiteX37" fmla="*/ 6823 w 10000"/>
                <a:gd name="connsiteY37" fmla="*/ 9904 h 10000"/>
                <a:gd name="connsiteX38" fmla="*/ 6936 w 10000"/>
                <a:gd name="connsiteY38" fmla="*/ 10000 h 10000"/>
                <a:gd name="connsiteX39" fmla="*/ 7526 w 10000"/>
                <a:gd name="connsiteY39" fmla="*/ 9871 h 10000"/>
                <a:gd name="connsiteX40" fmla="*/ 8062 w 10000"/>
                <a:gd name="connsiteY40" fmla="*/ 9871 h 10000"/>
                <a:gd name="connsiteX41" fmla="*/ 8438 w 10000"/>
                <a:gd name="connsiteY41" fmla="*/ 9743 h 10000"/>
                <a:gd name="connsiteX42" fmla="*/ 8871 w 10000"/>
                <a:gd name="connsiteY42" fmla="*/ 9486 h 10000"/>
                <a:gd name="connsiteX43" fmla="*/ 10000 w 10000"/>
                <a:gd name="connsiteY43" fmla="*/ 9486 h 10000"/>
                <a:gd name="connsiteX44" fmla="*/ 10000 w 10000"/>
                <a:gd name="connsiteY44" fmla="*/ 9132 h 10000"/>
                <a:gd name="connsiteX45" fmla="*/ 9409 w 10000"/>
                <a:gd name="connsiteY45" fmla="*/ 8971 h 10000"/>
                <a:gd name="connsiteX46" fmla="*/ 9083 w 10000"/>
                <a:gd name="connsiteY46" fmla="*/ 8457 h 10000"/>
                <a:gd name="connsiteX47" fmla="*/ 8655 w 10000"/>
                <a:gd name="connsiteY47" fmla="*/ 8264 h 10000"/>
                <a:gd name="connsiteX48" fmla="*/ 8385 w 10000"/>
                <a:gd name="connsiteY48" fmla="*/ 8006 h 10000"/>
                <a:gd name="connsiteX49" fmla="*/ 7687 w 10000"/>
                <a:gd name="connsiteY49" fmla="*/ 7814 h 10000"/>
                <a:gd name="connsiteX50" fmla="*/ 7848 w 10000"/>
                <a:gd name="connsiteY50" fmla="*/ 7749 h 10000"/>
                <a:gd name="connsiteX51" fmla="*/ 7848 w 10000"/>
                <a:gd name="connsiteY51" fmla="*/ 7588 h 10000"/>
                <a:gd name="connsiteX52" fmla="*/ 8334 w 10000"/>
                <a:gd name="connsiteY52" fmla="*/ 7588 h 10000"/>
                <a:gd name="connsiteX53" fmla="*/ 8599 w 10000"/>
                <a:gd name="connsiteY53" fmla="*/ 7460 h 10000"/>
                <a:gd name="connsiteX54" fmla="*/ 8655 w 10000"/>
                <a:gd name="connsiteY54" fmla="*/ 6527 h 10000"/>
                <a:gd name="connsiteX55" fmla="*/ 8707 w 10000"/>
                <a:gd name="connsiteY55" fmla="*/ 6559 h 10000"/>
                <a:gd name="connsiteX56" fmla="*/ 8517 w 10000"/>
                <a:gd name="connsiteY56" fmla="*/ 6618 h 10000"/>
                <a:gd name="connsiteX57" fmla="*/ 8440 w 10000"/>
                <a:gd name="connsiteY57" fmla="*/ 6745 h 10000"/>
                <a:gd name="connsiteX58" fmla="*/ 7961 w 10000"/>
                <a:gd name="connsiteY58" fmla="*/ 6497 h 10000"/>
                <a:gd name="connsiteX59" fmla="*/ 7874 w 10000"/>
                <a:gd name="connsiteY59" fmla="*/ 5828 h 10000"/>
                <a:gd name="connsiteX60" fmla="*/ 7361 w 10000"/>
                <a:gd name="connsiteY60" fmla="*/ 6118 h 10000"/>
                <a:gd name="connsiteX61" fmla="*/ 7369 w 10000"/>
                <a:gd name="connsiteY61" fmla="*/ 6462 h 10000"/>
                <a:gd name="connsiteX62" fmla="*/ 6955 w 10000"/>
                <a:gd name="connsiteY62" fmla="*/ 6670 h 10000"/>
                <a:gd name="connsiteX63" fmla="*/ 9731 w 10000"/>
                <a:gd name="connsiteY63" fmla="*/ 0 h 10000"/>
                <a:gd name="connsiteX64" fmla="*/ 9409 w 10000"/>
                <a:gd name="connsiteY64" fmla="*/ 161 h 10000"/>
                <a:gd name="connsiteX65" fmla="*/ 9191 w 10000"/>
                <a:gd name="connsiteY65" fmla="*/ 129 h 10000"/>
                <a:gd name="connsiteX66" fmla="*/ 9029 w 10000"/>
                <a:gd name="connsiteY66" fmla="*/ 418 h 10000"/>
                <a:gd name="connsiteX67" fmla="*/ 8599 w 10000"/>
                <a:gd name="connsiteY67" fmla="*/ 482 h 10000"/>
                <a:gd name="connsiteX68" fmla="*/ 8493 w 10000"/>
                <a:gd name="connsiteY68" fmla="*/ 707 h 10000"/>
                <a:gd name="connsiteX69" fmla="*/ 8116 w 10000"/>
                <a:gd name="connsiteY69" fmla="*/ 707 h 10000"/>
                <a:gd name="connsiteX70" fmla="*/ 7794 w 10000"/>
                <a:gd name="connsiteY70" fmla="*/ 611 h 10000"/>
                <a:gd name="connsiteX71" fmla="*/ 7096 w 10000"/>
                <a:gd name="connsiteY71" fmla="*/ 611 h 10000"/>
                <a:gd name="connsiteX72" fmla="*/ 6397 w 10000"/>
                <a:gd name="connsiteY72" fmla="*/ 611 h 10000"/>
                <a:gd name="connsiteX73" fmla="*/ 6452 w 10000"/>
                <a:gd name="connsiteY73" fmla="*/ 482 h 10000"/>
                <a:gd name="connsiteX74" fmla="*/ 6343 w 10000"/>
                <a:gd name="connsiteY74" fmla="*/ 482 h 10000"/>
                <a:gd name="connsiteX75" fmla="*/ 6290 w 10000"/>
                <a:gd name="connsiteY75" fmla="*/ 611 h 10000"/>
                <a:gd name="connsiteX76" fmla="*/ 5644 w 10000"/>
                <a:gd name="connsiteY76" fmla="*/ 611 h 10000"/>
                <a:gd name="connsiteX77" fmla="*/ 5002 w 10000"/>
                <a:gd name="connsiteY77" fmla="*/ 611 h 10000"/>
                <a:gd name="connsiteX78" fmla="*/ 4356 w 10000"/>
                <a:gd name="connsiteY78" fmla="*/ 611 h 10000"/>
                <a:gd name="connsiteX79" fmla="*/ 3709 w 10000"/>
                <a:gd name="connsiteY79" fmla="*/ 611 h 10000"/>
                <a:gd name="connsiteX80" fmla="*/ 3120 w 10000"/>
                <a:gd name="connsiteY80" fmla="*/ 611 h 10000"/>
                <a:gd name="connsiteX81" fmla="*/ 2475 w 10000"/>
                <a:gd name="connsiteY81" fmla="*/ 611 h 10000"/>
                <a:gd name="connsiteX82" fmla="*/ 1884 w 10000"/>
                <a:gd name="connsiteY82" fmla="*/ 611 h 10000"/>
                <a:gd name="connsiteX83" fmla="*/ 1237 w 10000"/>
                <a:gd name="connsiteY83" fmla="*/ 611 h 10000"/>
                <a:gd name="connsiteX84" fmla="*/ 1237 w 10000"/>
                <a:gd name="connsiteY84" fmla="*/ 1061 h 10000"/>
                <a:gd name="connsiteX85" fmla="*/ 1237 w 10000"/>
                <a:gd name="connsiteY85" fmla="*/ 1640 h 10000"/>
                <a:gd name="connsiteX86" fmla="*/ 433 w 10000"/>
                <a:gd name="connsiteY86" fmla="*/ 1640 h 10000"/>
                <a:gd name="connsiteX87" fmla="*/ 433 w 10000"/>
                <a:gd name="connsiteY87" fmla="*/ 1897 h 10000"/>
                <a:gd name="connsiteX0" fmla="*/ 433 w 10000"/>
                <a:gd name="connsiteY0" fmla="*/ 1768 h 9871"/>
                <a:gd name="connsiteX1" fmla="*/ 6675 w 10000"/>
                <a:gd name="connsiteY1" fmla="*/ 6786 h 9871"/>
                <a:gd name="connsiteX2" fmla="*/ 6234 w 10000"/>
                <a:gd name="connsiteY2" fmla="*/ 6985 h 9871"/>
                <a:gd name="connsiteX3" fmla="*/ 5864 w 10000"/>
                <a:gd name="connsiteY3" fmla="*/ 6778 h 9871"/>
                <a:gd name="connsiteX4" fmla="*/ 5325 w 10000"/>
                <a:gd name="connsiteY4" fmla="*/ 6652 h 9871"/>
                <a:gd name="connsiteX5" fmla="*/ 5058 w 10000"/>
                <a:gd name="connsiteY5" fmla="*/ 6935 h 9871"/>
                <a:gd name="connsiteX6" fmla="*/ 4396 w 10000"/>
                <a:gd name="connsiteY6" fmla="*/ 7152 h 9871"/>
                <a:gd name="connsiteX7" fmla="*/ 3972 w 10000"/>
                <a:gd name="connsiteY7" fmla="*/ 7150 h 9871"/>
                <a:gd name="connsiteX8" fmla="*/ 3044 w 10000"/>
                <a:gd name="connsiteY8" fmla="*/ 6966 h 9871"/>
                <a:gd name="connsiteX9" fmla="*/ 2796 w 10000"/>
                <a:gd name="connsiteY9" fmla="*/ 7066 h 9871"/>
                <a:gd name="connsiteX10" fmla="*/ 2177 w 10000"/>
                <a:gd name="connsiteY10" fmla="*/ 6844 h 9871"/>
                <a:gd name="connsiteX11" fmla="*/ 1903 w 10000"/>
                <a:gd name="connsiteY11" fmla="*/ 6509 h 9871"/>
                <a:gd name="connsiteX12" fmla="*/ 1449 w 10000"/>
                <a:gd name="connsiteY12" fmla="*/ 6600 h 9871"/>
                <a:gd name="connsiteX13" fmla="*/ 1324 w 10000"/>
                <a:gd name="connsiteY13" fmla="*/ 6798 h 9871"/>
                <a:gd name="connsiteX14" fmla="*/ 845 w 10000"/>
                <a:gd name="connsiteY14" fmla="*/ 6882 h 9871"/>
                <a:gd name="connsiteX15" fmla="*/ 526 w 10000"/>
                <a:gd name="connsiteY15" fmla="*/ 6875 h 9871"/>
                <a:gd name="connsiteX16" fmla="*/ 354 w 10000"/>
                <a:gd name="connsiteY16" fmla="*/ 7032 h 9871"/>
                <a:gd name="connsiteX17" fmla="*/ 56 w 10000"/>
                <a:gd name="connsiteY17" fmla="*/ 6784 h 9871"/>
                <a:gd name="connsiteX18" fmla="*/ 0 w 10000"/>
                <a:gd name="connsiteY18" fmla="*/ 7234 h 9871"/>
                <a:gd name="connsiteX19" fmla="*/ 106 w 10000"/>
                <a:gd name="connsiteY19" fmla="*/ 7299 h 9871"/>
                <a:gd name="connsiteX20" fmla="*/ 538 w 10000"/>
                <a:gd name="connsiteY20" fmla="*/ 7331 h 9871"/>
                <a:gd name="connsiteX21" fmla="*/ 596 w 10000"/>
                <a:gd name="connsiteY21" fmla="*/ 7459 h 9871"/>
                <a:gd name="connsiteX22" fmla="*/ 1075 w 10000"/>
                <a:gd name="connsiteY22" fmla="*/ 7492 h 9871"/>
                <a:gd name="connsiteX23" fmla="*/ 1346 w 10000"/>
                <a:gd name="connsiteY23" fmla="*/ 7620 h 9871"/>
                <a:gd name="connsiteX24" fmla="*/ 1397 w 10000"/>
                <a:gd name="connsiteY24" fmla="*/ 7845 h 9871"/>
                <a:gd name="connsiteX25" fmla="*/ 2260 w 10000"/>
                <a:gd name="connsiteY25" fmla="*/ 8231 h 9871"/>
                <a:gd name="connsiteX26" fmla="*/ 2475 w 10000"/>
                <a:gd name="connsiteY26" fmla="*/ 8617 h 9871"/>
                <a:gd name="connsiteX27" fmla="*/ 3064 w 10000"/>
                <a:gd name="connsiteY27" fmla="*/ 8810 h 9871"/>
                <a:gd name="connsiteX28" fmla="*/ 3280 w 10000"/>
                <a:gd name="connsiteY28" fmla="*/ 9067 h 9871"/>
                <a:gd name="connsiteX29" fmla="*/ 3709 w 10000"/>
                <a:gd name="connsiteY29" fmla="*/ 9389 h 9871"/>
                <a:gd name="connsiteX30" fmla="*/ 4034 w 10000"/>
                <a:gd name="connsiteY30" fmla="*/ 9485 h 9871"/>
                <a:gd name="connsiteX31" fmla="*/ 4248 w 10000"/>
                <a:gd name="connsiteY31" fmla="*/ 9389 h 9871"/>
                <a:gd name="connsiteX32" fmla="*/ 4785 w 10000"/>
                <a:gd name="connsiteY32" fmla="*/ 9421 h 9871"/>
                <a:gd name="connsiteX33" fmla="*/ 5002 w 10000"/>
                <a:gd name="connsiteY33" fmla="*/ 9357 h 9871"/>
                <a:gd name="connsiteX34" fmla="*/ 5967 w 10000"/>
                <a:gd name="connsiteY34" fmla="*/ 9839 h 9871"/>
                <a:gd name="connsiteX35" fmla="*/ 6021 w 10000"/>
                <a:gd name="connsiteY35" fmla="*/ 9839 h 9871"/>
                <a:gd name="connsiteX36" fmla="*/ 6130 w 10000"/>
                <a:gd name="connsiteY36" fmla="*/ 9775 h 9871"/>
                <a:gd name="connsiteX37" fmla="*/ 6823 w 10000"/>
                <a:gd name="connsiteY37" fmla="*/ 9775 h 9871"/>
                <a:gd name="connsiteX38" fmla="*/ 6936 w 10000"/>
                <a:gd name="connsiteY38" fmla="*/ 9871 h 9871"/>
                <a:gd name="connsiteX39" fmla="*/ 7526 w 10000"/>
                <a:gd name="connsiteY39" fmla="*/ 9742 h 9871"/>
                <a:gd name="connsiteX40" fmla="*/ 8062 w 10000"/>
                <a:gd name="connsiteY40" fmla="*/ 9742 h 9871"/>
                <a:gd name="connsiteX41" fmla="*/ 8438 w 10000"/>
                <a:gd name="connsiteY41" fmla="*/ 9614 h 9871"/>
                <a:gd name="connsiteX42" fmla="*/ 8871 w 10000"/>
                <a:gd name="connsiteY42" fmla="*/ 9357 h 9871"/>
                <a:gd name="connsiteX43" fmla="*/ 10000 w 10000"/>
                <a:gd name="connsiteY43" fmla="*/ 9357 h 9871"/>
                <a:gd name="connsiteX44" fmla="*/ 10000 w 10000"/>
                <a:gd name="connsiteY44" fmla="*/ 9003 h 9871"/>
                <a:gd name="connsiteX45" fmla="*/ 9409 w 10000"/>
                <a:gd name="connsiteY45" fmla="*/ 8842 h 9871"/>
                <a:gd name="connsiteX46" fmla="*/ 9083 w 10000"/>
                <a:gd name="connsiteY46" fmla="*/ 8328 h 9871"/>
                <a:gd name="connsiteX47" fmla="*/ 8655 w 10000"/>
                <a:gd name="connsiteY47" fmla="*/ 8135 h 9871"/>
                <a:gd name="connsiteX48" fmla="*/ 8385 w 10000"/>
                <a:gd name="connsiteY48" fmla="*/ 7877 h 9871"/>
                <a:gd name="connsiteX49" fmla="*/ 7687 w 10000"/>
                <a:gd name="connsiteY49" fmla="*/ 7685 h 9871"/>
                <a:gd name="connsiteX50" fmla="*/ 7848 w 10000"/>
                <a:gd name="connsiteY50" fmla="*/ 7620 h 9871"/>
                <a:gd name="connsiteX51" fmla="*/ 7848 w 10000"/>
                <a:gd name="connsiteY51" fmla="*/ 7459 h 9871"/>
                <a:gd name="connsiteX52" fmla="*/ 8334 w 10000"/>
                <a:gd name="connsiteY52" fmla="*/ 7459 h 9871"/>
                <a:gd name="connsiteX53" fmla="*/ 8599 w 10000"/>
                <a:gd name="connsiteY53" fmla="*/ 7331 h 9871"/>
                <a:gd name="connsiteX54" fmla="*/ 8655 w 10000"/>
                <a:gd name="connsiteY54" fmla="*/ 6398 h 9871"/>
                <a:gd name="connsiteX55" fmla="*/ 8707 w 10000"/>
                <a:gd name="connsiteY55" fmla="*/ 6430 h 9871"/>
                <a:gd name="connsiteX56" fmla="*/ 8517 w 10000"/>
                <a:gd name="connsiteY56" fmla="*/ 6489 h 9871"/>
                <a:gd name="connsiteX57" fmla="*/ 8440 w 10000"/>
                <a:gd name="connsiteY57" fmla="*/ 6616 h 9871"/>
                <a:gd name="connsiteX58" fmla="*/ 7961 w 10000"/>
                <a:gd name="connsiteY58" fmla="*/ 6368 h 9871"/>
                <a:gd name="connsiteX59" fmla="*/ 7874 w 10000"/>
                <a:gd name="connsiteY59" fmla="*/ 5699 h 9871"/>
                <a:gd name="connsiteX60" fmla="*/ 7361 w 10000"/>
                <a:gd name="connsiteY60" fmla="*/ 5989 h 9871"/>
                <a:gd name="connsiteX61" fmla="*/ 7369 w 10000"/>
                <a:gd name="connsiteY61" fmla="*/ 6333 h 9871"/>
                <a:gd name="connsiteX62" fmla="*/ 6955 w 10000"/>
                <a:gd name="connsiteY62" fmla="*/ 6541 h 9871"/>
                <a:gd name="connsiteX63" fmla="*/ 9409 w 10000"/>
                <a:gd name="connsiteY63" fmla="*/ 32 h 9871"/>
                <a:gd name="connsiteX64" fmla="*/ 9191 w 10000"/>
                <a:gd name="connsiteY64" fmla="*/ 0 h 9871"/>
                <a:gd name="connsiteX65" fmla="*/ 9029 w 10000"/>
                <a:gd name="connsiteY65" fmla="*/ 289 h 9871"/>
                <a:gd name="connsiteX66" fmla="*/ 8599 w 10000"/>
                <a:gd name="connsiteY66" fmla="*/ 353 h 9871"/>
                <a:gd name="connsiteX67" fmla="*/ 8493 w 10000"/>
                <a:gd name="connsiteY67" fmla="*/ 578 h 9871"/>
                <a:gd name="connsiteX68" fmla="*/ 8116 w 10000"/>
                <a:gd name="connsiteY68" fmla="*/ 578 h 9871"/>
                <a:gd name="connsiteX69" fmla="*/ 7794 w 10000"/>
                <a:gd name="connsiteY69" fmla="*/ 482 h 9871"/>
                <a:gd name="connsiteX70" fmla="*/ 7096 w 10000"/>
                <a:gd name="connsiteY70" fmla="*/ 482 h 9871"/>
                <a:gd name="connsiteX71" fmla="*/ 6397 w 10000"/>
                <a:gd name="connsiteY71" fmla="*/ 482 h 9871"/>
                <a:gd name="connsiteX72" fmla="*/ 6452 w 10000"/>
                <a:gd name="connsiteY72" fmla="*/ 353 h 9871"/>
                <a:gd name="connsiteX73" fmla="*/ 6343 w 10000"/>
                <a:gd name="connsiteY73" fmla="*/ 353 h 9871"/>
                <a:gd name="connsiteX74" fmla="*/ 6290 w 10000"/>
                <a:gd name="connsiteY74" fmla="*/ 482 h 9871"/>
                <a:gd name="connsiteX75" fmla="*/ 5644 w 10000"/>
                <a:gd name="connsiteY75" fmla="*/ 482 h 9871"/>
                <a:gd name="connsiteX76" fmla="*/ 5002 w 10000"/>
                <a:gd name="connsiteY76" fmla="*/ 482 h 9871"/>
                <a:gd name="connsiteX77" fmla="*/ 4356 w 10000"/>
                <a:gd name="connsiteY77" fmla="*/ 482 h 9871"/>
                <a:gd name="connsiteX78" fmla="*/ 3709 w 10000"/>
                <a:gd name="connsiteY78" fmla="*/ 482 h 9871"/>
                <a:gd name="connsiteX79" fmla="*/ 3120 w 10000"/>
                <a:gd name="connsiteY79" fmla="*/ 482 h 9871"/>
                <a:gd name="connsiteX80" fmla="*/ 2475 w 10000"/>
                <a:gd name="connsiteY80" fmla="*/ 482 h 9871"/>
                <a:gd name="connsiteX81" fmla="*/ 1884 w 10000"/>
                <a:gd name="connsiteY81" fmla="*/ 482 h 9871"/>
                <a:gd name="connsiteX82" fmla="*/ 1237 w 10000"/>
                <a:gd name="connsiteY82" fmla="*/ 482 h 9871"/>
                <a:gd name="connsiteX83" fmla="*/ 1237 w 10000"/>
                <a:gd name="connsiteY83" fmla="*/ 932 h 9871"/>
                <a:gd name="connsiteX84" fmla="*/ 1237 w 10000"/>
                <a:gd name="connsiteY84" fmla="*/ 1511 h 9871"/>
                <a:gd name="connsiteX85" fmla="*/ 433 w 10000"/>
                <a:gd name="connsiteY85" fmla="*/ 1511 h 9871"/>
                <a:gd name="connsiteX86" fmla="*/ 433 w 10000"/>
                <a:gd name="connsiteY86" fmla="*/ 1768 h 9871"/>
                <a:gd name="connsiteX0" fmla="*/ 433 w 10000"/>
                <a:gd name="connsiteY0" fmla="*/ 1791 h 10000"/>
                <a:gd name="connsiteX1" fmla="*/ 6675 w 10000"/>
                <a:gd name="connsiteY1" fmla="*/ 6875 h 10000"/>
                <a:gd name="connsiteX2" fmla="*/ 6234 w 10000"/>
                <a:gd name="connsiteY2" fmla="*/ 7076 h 10000"/>
                <a:gd name="connsiteX3" fmla="*/ 5864 w 10000"/>
                <a:gd name="connsiteY3" fmla="*/ 6867 h 10000"/>
                <a:gd name="connsiteX4" fmla="*/ 5325 w 10000"/>
                <a:gd name="connsiteY4" fmla="*/ 6739 h 10000"/>
                <a:gd name="connsiteX5" fmla="*/ 5058 w 10000"/>
                <a:gd name="connsiteY5" fmla="*/ 7026 h 10000"/>
                <a:gd name="connsiteX6" fmla="*/ 4396 w 10000"/>
                <a:gd name="connsiteY6" fmla="*/ 7245 h 10000"/>
                <a:gd name="connsiteX7" fmla="*/ 3972 w 10000"/>
                <a:gd name="connsiteY7" fmla="*/ 7243 h 10000"/>
                <a:gd name="connsiteX8" fmla="*/ 3044 w 10000"/>
                <a:gd name="connsiteY8" fmla="*/ 7057 h 10000"/>
                <a:gd name="connsiteX9" fmla="*/ 2796 w 10000"/>
                <a:gd name="connsiteY9" fmla="*/ 7158 h 10000"/>
                <a:gd name="connsiteX10" fmla="*/ 2177 w 10000"/>
                <a:gd name="connsiteY10" fmla="*/ 6933 h 10000"/>
                <a:gd name="connsiteX11" fmla="*/ 1903 w 10000"/>
                <a:gd name="connsiteY11" fmla="*/ 6594 h 10000"/>
                <a:gd name="connsiteX12" fmla="*/ 1449 w 10000"/>
                <a:gd name="connsiteY12" fmla="*/ 6686 h 10000"/>
                <a:gd name="connsiteX13" fmla="*/ 1324 w 10000"/>
                <a:gd name="connsiteY13" fmla="*/ 6887 h 10000"/>
                <a:gd name="connsiteX14" fmla="*/ 845 w 10000"/>
                <a:gd name="connsiteY14" fmla="*/ 6972 h 10000"/>
                <a:gd name="connsiteX15" fmla="*/ 526 w 10000"/>
                <a:gd name="connsiteY15" fmla="*/ 6965 h 10000"/>
                <a:gd name="connsiteX16" fmla="*/ 354 w 10000"/>
                <a:gd name="connsiteY16" fmla="*/ 7124 h 10000"/>
                <a:gd name="connsiteX17" fmla="*/ 56 w 10000"/>
                <a:gd name="connsiteY17" fmla="*/ 6873 h 10000"/>
                <a:gd name="connsiteX18" fmla="*/ 0 w 10000"/>
                <a:gd name="connsiteY18" fmla="*/ 7329 h 10000"/>
                <a:gd name="connsiteX19" fmla="*/ 106 w 10000"/>
                <a:gd name="connsiteY19" fmla="*/ 7394 h 10000"/>
                <a:gd name="connsiteX20" fmla="*/ 538 w 10000"/>
                <a:gd name="connsiteY20" fmla="*/ 7427 h 10000"/>
                <a:gd name="connsiteX21" fmla="*/ 596 w 10000"/>
                <a:gd name="connsiteY21" fmla="*/ 7556 h 10000"/>
                <a:gd name="connsiteX22" fmla="*/ 1075 w 10000"/>
                <a:gd name="connsiteY22" fmla="*/ 7590 h 10000"/>
                <a:gd name="connsiteX23" fmla="*/ 1346 w 10000"/>
                <a:gd name="connsiteY23" fmla="*/ 7720 h 10000"/>
                <a:gd name="connsiteX24" fmla="*/ 1397 w 10000"/>
                <a:gd name="connsiteY24" fmla="*/ 7948 h 10000"/>
                <a:gd name="connsiteX25" fmla="*/ 2260 w 10000"/>
                <a:gd name="connsiteY25" fmla="*/ 8339 h 10000"/>
                <a:gd name="connsiteX26" fmla="*/ 2475 w 10000"/>
                <a:gd name="connsiteY26" fmla="*/ 8730 h 10000"/>
                <a:gd name="connsiteX27" fmla="*/ 3064 w 10000"/>
                <a:gd name="connsiteY27" fmla="*/ 8925 h 10000"/>
                <a:gd name="connsiteX28" fmla="*/ 3280 w 10000"/>
                <a:gd name="connsiteY28" fmla="*/ 9185 h 10000"/>
                <a:gd name="connsiteX29" fmla="*/ 3709 w 10000"/>
                <a:gd name="connsiteY29" fmla="*/ 9512 h 10000"/>
                <a:gd name="connsiteX30" fmla="*/ 4034 w 10000"/>
                <a:gd name="connsiteY30" fmla="*/ 9609 h 10000"/>
                <a:gd name="connsiteX31" fmla="*/ 4248 w 10000"/>
                <a:gd name="connsiteY31" fmla="*/ 9512 h 10000"/>
                <a:gd name="connsiteX32" fmla="*/ 4785 w 10000"/>
                <a:gd name="connsiteY32" fmla="*/ 9544 h 10000"/>
                <a:gd name="connsiteX33" fmla="*/ 5002 w 10000"/>
                <a:gd name="connsiteY33" fmla="*/ 9479 h 10000"/>
                <a:gd name="connsiteX34" fmla="*/ 5967 w 10000"/>
                <a:gd name="connsiteY34" fmla="*/ 9968 h 10000"/>
                <a:gd name="connsiteX35" fmla="*/ 6021 w 10000"/>
                <a:gd name="connsiteY35" fmla="*/ 9968 h 10000"/>
                <a:gd name="connsiteX36" fmla="*/ 6130 w 10000"/>
                <a:gd name="connsiteY36" fmla="*/ 9903 h 10000"/>
                <a:gd name="connsiteX37" fmla="*/ 6823 w 10000"/>
                <a:gd name="connsiteY37" fmla="*/ 9903 h 10000"/>
                <a:gd name="connsiteX38" fmla="*/ 6936 w 10000"/>
                <a:gd name="connsiteY38" fmla="*/ 10000 h 10000"/>
                <a:gd name="connsiteX39" fmla="*/ 7526 w 10000"/>
                <a:gd name="connsiteY39" fmla="*/ 9869 h 10000"/>
                <a:gd name="connsiteX40" fmla="*/ 8062 w 10000"/>
                <a:gd name="connsiteY40" fmla="*/ 9869 h 10000"/>
                <a:gd name="connsiteX41" fmla="*/ 8438 w 10000"/>
                <a:gd name="connsiteY41" fmla="*/ 9740 h 10000"/>
                <a:gd name="connsiteX42" fmla="*/ 8871 w 10000"/>
                <a:gd name="connsiteY42" fmla="*/ 9479 h 10000"/>
                <a:gd name="connsiteX43" fmla="*/ 10000 w 10000"/>
                <a:gd name="connsiteY43" fmla="*/ 9479 h 10000"/>
                <a:gd name="connsiteX44" fmla="*/ 10000 w 10000"/>
                <a:gd name="connsiteY44" fmla="*/ 9121 h 10000"/>
                <a:gd name="connsiteX45" fmla="*/ 9409 w 10000"/>
                <a:gd name="connsiteY45" fmla="*/ 8958 h 10000"/>
                <a:gd name="connsiteX46" fmla="*/ 9083 w 10000"/>
                <a:gd name="connsiteY46" fmla="*/ 8437 h 10000"/>
                <a:gd name="connsiteX47" fmla="*/ 8655 w 10000"/>
                <a:gd name="connsiteY47" fmla="*/ 8241 h 10000"/>
                <a:gd name="connsiteX48" fmla="*/ 8385 w 10000"/>
                <a:gd name="connsiteY48" fmla="*/ 7980 h 10000"/>
                <a:gd name="connsiteX49" fmla="*/ 7687 w 10000"/>
                <a:gd name="connsiteY49" fmla="*/ 7785 h 10000"/>
                <a:gd name="connsiteX50" fmla="*/ 7848 w 10000"/>
                <a:gd name="connsiteY50" fmla="*/ 7720 h 10000"/>
                <a:gd name="connsiteX51" fmla="*/ 7848 w 10000"/>
                <a:gd name="connsiteY51" fmla="*/ 7556 h 10000"/>
                <a:gd name="connsiteX52" fmla="*/ 8334 w 10000"/>
                <a:gd name="connsiteY52" fmla="*/ 7556 h 10000"/>
                <a:gd name="connsiteX53" fmla="*/ 8599 w 10000"/>
                <a:gd name="connsiteY53" fmla="*/ 7427 h 10000"/>
                <a:gd name="connsiteX54" fmla="*/ 8655 w 10000"/>
                <a:gd name="connsiteY54" fmla="*/ 6482 h 10000"/>
                <a:gd name="connsiteX55" fmla="*/ 8707 w 10000"/>
                <a:gd name="connsiteY55" fmla="*/ 6514 h 10000"/>
                <a:gd name="connsiteX56" fmla="*/ 8517 w 10000"/>
                <a:gd name="connsiteY56" fmla="*/ 6574 h 10000"/>
                <a:gd name="connsiteX57" fmla="*/ 8440 w 10000"/>
                <a:gd name="connsiteY57" fmla="*/ 6702 h 10000"/>
                <a:gd name="connsiteX58" fmla="*/ 7961 w 10000"/>
                <a:gd name="connsiteY58" fmla="*/ 6451 h 10000"/>
                <a:gd name="connsiteX59" fmla="*/ 7874 w 10000"/>
                <a:gd name="connsiteY59" fmla="*/ 5773 h 10000"/>
                <a:gd name="connsiteX60" fmla="*/ 7361 w 10000"/>
                <a:gd name="connsiteY60" fmla="*/ 6067 h 10000"/>
                <a:gd name="connsiteX61" fmla="*/ 7369 w 10000"/>
                <a:gd name="connsiteY61" fmla="*/ 6416 h 10000"/>
                <a:gd name="connsiteX62" fmla="*/ 6955 w 10000"/>
                <a:gd name="connsiteY62" fmla="*/ 6626 h 10000"/>
                <a:gd name="connsiteX63" fmla="*/ 9191 w 10000"/>
                <a:gd name="connsiteY63" fmla="*/ 0 h 10000"/>
                <a:gd name="connsiteX64" fmla="*/ 9029 w 10000"/>
                <a:gd name="connsiteY64" fmla="*/ 293 h 10000"/>
                <a:gd name="connsiteX65" fmla="*/ 8599 w 10000"/>
                <a:gd name="connsiteY65" fmla="*/ 358 h 10000"/>
                <a:gd name="connsiteX66" fmla="*/ 8493 w 10000"/>
                <a:gd name="connsiteY66" fmla="*/ 586 h 10000"/>
                <a:gd name="connsiteX67" fmla="*/ 8116 w 10000"/>
                <a:gd name="connsiteY67" fmla="*/ 586 h 10000"/>
                <a:gd name="connsiteX68" fmla="*/ 7794 w 10000"/>
                <a:gd name="connsiteY68" fmla="*/ 488 h 10000"/>
                <a:gd name="connsiteX69" fmla="*/ 7096 w 10000"/>
                <a:gd name="connsiteY69" fmla="*/ 488 h 10000"/>
                <a:gd name="connsiteX70" fmla="*/ 6397 w 10000"/>
                <a:gd name="connsiteY70" fmla="*/ 488 h 10000"/>
                <a:gd name="connsiteX71" fmla="*/ 6452 w 10000"/>
                <a:gd name="connsiteY71" fmla="*/ 358 h 10000"/>
                <a:gd name="connsiteX72" fmla="*/ 6343 w 10000"/>
                <a:gd name="connsiteY72" fmla="*/ 358 h 10000"/>
                <a:gd name="connsiteX73" fmla="*/ 6290 w 10000"/>
                <a:gd name="connsiteY73" fmla="*/ 488 h 10000"/>
                <a:gd name="connsiteX74" fmla="*/ 5644 w 10000"/>
                <a:gd name="connsiteY74" fmla="*/ 488 h 10000"/>
                <a:gd name="connsiteX75" fmla="*/ 5002 w 10000"/>
                <a:gd name="connsiteY75" fmla="*/ 488 h 10000"/>
                <a:gd name="connsiteX76" fmla="*/ 4356 w 10000"/>
                <a:gd name="connsiteY76" fmla="*/ 488 h 10000"/>
                <a:gd name="connsiteX77" fmla="*/ 3709 w 10000"/>
                <a:gd name="connsiteY77" fmla="*/ 488 h 10000"/>
                <a:gd name="connsiteX78" fmla="*/ 3120 w 10000"/>
                <a:gd name="connsiteY78" fmla="*/ 488 h 10000"/>
                <a:gd name="connsiteX79" fmla="*/ 2475 w 10000"/>
                <a:gd name="connsiteY79" fmla="*/ 488 h 10000"/>
                <a:gd name="connsiteX80" fmla="*/ 1884 w 10000"/>
                <a:gd name="connsiteY80" fmla="*/ 488 h 10000"/>
                <a:gd name="connsiteX81" fmla="*/ 1237 w 10000"/>
                <a:gd name="connsiteY81" fmla="*/ 488 h 10000"/>
                <a:gd name="connsiteX82" fmla="*/ 1237 w 10000"/>
                <a:gd name="connsiteY82" fmla="*/ 944 h 10000"/>
                <a:gd name="connsiteX83" fmla="*/ 1237 w 10000"/>
                <a:gd name="connsiteY83" fmla="*/ 1531 h 10000"/>
                <a:gd name="connsiteX84" fmla="*/ 433 w 10000"/>
                <a:gd name="connsiteY84" fmla="*/ 1531 h 10000"/>
                <a:gd name="connsiteX85" fmla="*/ 433 w 10000"/>
                <a:gd name="connsiteY85" fmla="*/ 1791 h 10000"/>
                <a:gd name="connsiteX0" fmla="*/ 433 w 10000"/>
                <a:gd name="connsiteY0" fmla="*/ 1498 h 9707"/>
                <a:gd name="connsiteX1" fmla="*/ 6675 w 10000"/>
                <a:gd name="connsiteY1" fmla="*/ 6582 h 9707"/>
                <a:gd name="connsiteX2" fmla="*/ 6234 w 10000"/>
                <a:gd name="connsiteY2" fmla="*/ 6783 h 9707"/>
                <a:gd name="connsiteX3" fmla="*/ 5864 w 10000"/>
                <a:gd name="connsiteY3" fmla="*/ 6574 h 9707"/>
                <a:gd name="connsiteX4" fmla="*/ 5325 w 10000"/>
                <a:gd name="connsiteY4" fmla="*/ 6446 h 9707"/>
                <a:gd name="connsiteX5" fmla="*/ 5058 w 10000"/>
                <a:gd name="connsiteY5" fmla="*/ 6733 h 9707"/>
                <a:gd name="connsiteX6" fmla="*/ 4396 w 10000"/>
                <a:gd name="connsiteY6" fmla="*/ 6952 h 9707"/>
                <a:gd name="connsiteX7" fmla="*/ 3972 w 10000"/>
                <a:gd name="connsiteY7" fmla="*/ 6950 h 9707"/>
                <a:gd name="connsiteX8" fmla="*/ 3044 w 10000"/>
                <a:gd name="connsiteY8" fmla="*/ 6764 h 9707"/>
                <a:gd name="connsiteX9" fmla="*/ 2796 w 10000"/>
                <a:gd name="connsiteY9" fmla="*/ 6865 h 9707"/>
                <a:gd name="connsiteX10" fmla="*/ 2177 w 10000"/>
                <a:gd name="connsiteY10" fmla="*/ 6640 h 9707"/>
                <a:gd name="connsiteX11" fmla="*/ 1903 w 10000"/>
                <a:gd name="connsiteY11" fmla="*/ 6301 h 9707"/>
                <a:gd name="connsiteX12" fmla="*/ 1449 w 10000"/>
                <a:gd name="connsiteY12" fmla="*/ 6393 h 9707"/>
                <a:gd name="connsiteX13" fmla="*/ 1324 w 10000"/>
                <a:gd name="connsiteY13" fmla="*/ 6594 h 9707"/>
                <a:gd name="connsiteX14" fmla="*/ 845 w 10000"/>
                <a:gd name="connsiteY14" fmla="*/ 6679 h 9707"/>
                <a:gd name="connsiteX15" fmla="*/ 526 w 10000"/>
                <a:gd name="connsiteY15" fmla="*/ 6672 h 9707"/>
                <a:gd name="connsiteX16" fmla="*/ 354 w 10000"/>
                <a:gd name="connsiteY16" fmla="*/ 6831 h 9707"/>
                <a:gd name="connsiteX17" fmla="*/ 56 w 10000"/>
                <a:gd name="connsiteY17" fmla="*/ 6580 h 9707"/>
                <a:gd name="connsiteX18" fmla="*/ 0 w 10000"/>
                <a:gd name="connsiteY18" fmla="*/ 7036 h 9707"/>
                <a:gd name="connsiteX19" fmla="*/ 106 w 10000"/>
                <a:gd name="connsiteY19" fmla="*/ 7101 h 9707"/>
                <a:gd name="connsiteX20" fmla="*/ 538 w 10000"/>
                <a:gd name="connsiteY20" fmla="*/ 7134 h 9707"/>
                <a:gd name="connsiteX21" fmla="*/ 596 w 10000"/>
                <a:gd name="connsiteY21" fmla="*/ 7263 h 9707"/>
                <a:gd name="connsiteX22" fmla="*/ 1075 w 10000"/>
                <a:gd name="connsiteY22" fmla="*/ 7297 h 9707"/>
                <a:gd name="connsiteX23" fmla="*/ 1346 w 10000"/>
                <a:gd name="connsiteY23" fmla="*/ 7427 h 9707"/>
                <a:gd name="connsiteX24" fmla="*/ 1397 w 10000"/>
                <a:gd name="connsiteY24" fmla="*/ 7655 h 9707"/>
                <a:gd name="connsiteX25" fmla="*/ 2260 w 10000"/>
                <a:gd name="connsiteY25" fmla="*/ 8046 h 9707"/>
                <a:gd name="connsiteX26" fmla="*/ 2475 w 10000"/>
                <a:gd name="connsiteY26" fmla="*/ 8437 h 9707"/>
                <a:gd name="connsiteX27" fmla="*/ 3064 w 10000"/>
                <a:gd name="connsiteY27" fmla="*/ 8632 h 9707"/>
                <a:gd name="connsiteX28" fmla="*/ 3280 w 10000"/>
                <a:gd name="connsiteY28" fmla="*/ 8892 h 9707"/>
                <a:gd name="connsiteX29" fmla="*/ 3709 w 10000"/>
                <a:gd name="connsiteY29" fmla="*/ 9219 h 9707"/>
                <a:gd name="connsiteX30" fmla="*/ 4034 w 10000"/>
                <a:gd name="connsiteY30" fmla="*/ 9316 h 9707"/>
                <a:gd name="connsiteX31" fmla="*/ 4248 w 10000"/>
                <a:gd name="connsiteY31" fmla="*/ 9219 h 9707"/>
                <a:gd name="connsiteX32" fmla="*/ 4785 w 10000"/>
                <a:gd name="connsiteY32" fmla="*/ 9251 h 9707"/>
                <a:gd name="connsiteX33" fmla="*/ 5002 w 10000"/>
                <a:gd name="connsiteY33" fmla="*/ 9186 h 9707"/>
                <a:gd name="connsiteX34" fmla="*/ 5967 w 10000"/>
                <a:gd name="connsiteY34" fmla="*/ 9675 h 9707"/>
                <a:gd name="connsiteX35" fmla="*/ 6021 w 10000"/>
                <a:gd name="connsiteY35" fmla="*/ 9675 h 9707"/>
                <a:gd name="connsiteX36" fmla="*/ 6130 w 10000"/>
                <a:gd name="connsiteY36" fmla="*/ 9610 h 9707"/>
                <a:gd name="connsiteX37" fmla="*/ 6823 w 10000"/>
                <a:gd name="connsiteY37" fmla="*/ 9610 h 9707"/>
                <a:gd name="connsiteX38" fmla="*/ 6936 w 10000"/>
                <a:gd name="connsiteY38" fmla="*/ 9707 h 9707"/>
                <a:gd name="connsiteX39" fmla="*/ 7526 w 10000"/>
                <a:gd name="connsiteY39" fmla="*/ 9576 h 9707"/>
                <a:gd name="connsiteX40" fmla="*/ 8062 w 10000"/>
                <a:gd name="connsiteY40" fmla="*/ 9576 h 9707"/>
                <a:gd name="connsiteX41" fmla="*/ 8438 w 10000"/>
                <a:gd name="connsiteY41" fmla="*/ 9447 h 9707"/>
                <a:gd name="connsiteX42" fmla="*/ 8871 w 10000"/>
                <a:gd name="connsiteY42" fmla="*/ 9186 h 9707"/>
                <a:gd name="connsiteX43" fmla="*/ 10000 w 10000"/>
                <a:gd name="connsiteY43" fmla="*/ 9186 h 9707"/>
                <a:gd name="connsiteX44" fmla="*/ 10000 w 10000"/>
                <a:gd name="connsiteY44" fmla="*/ 8828 h 9707"/>
                <a:gd name="connsiteX45" fmla="*/ 9409 w 10000"/>
                <a:gd name="connsiteY45" fmla="*/ 8665 h 9707"/>
                <a:gd name="connsiteX46" fmla="*/ 9083 w 10000"/>
                <a:gd name="connsiteY46" fmla="*/ 8144 h 9707"/>
                <a:gd name="connsiteX47" fmla="*/ 8655 w 10000"/>
                <a:gd name="connsiteY47" fmla="*/ 7948 h 9707"/>
                <a:gd name="connsiteX48" fmla="*/ 8385 w 10000"/>
                <a:gd name="connsiteY48" fmla="*/ 7687 h 9707"/>
                <a:gd name="connsiteX49" fmla="*/ 7687 w 10000"/>
                <a:gd name="connsiteY49" fmla="*/ 7492 h 9707"/>
                <a:gd name="connsiteX50" fmla="*/ 7848 w 10000"/>
                <a:gd name="connsiteY50" fmla="*/ 7427 h 9707"/>
                <a:gd name="connsiteX51" fmla="*/ 7848 w 10000"/>
                <a:gd name="connsiteY51" fmla="*/ 7263 h 9707"/>
                <a:gd name="connsiteX52" fmla="*/ 8334 w 10000"/>
                <a:gd name="connsiteY52" fmla="*/ 7263 h 9707"/>
                <a:gd name="connsiteX53" fmla="*/ 8599 w 10000"/>
                <a:gd name="connsiteY53" fmla="*/ 7134 h 9707"/>
                <a:gd name="connsiteX54" fmla="*/ 8655 w 10000"/>
                <a:gd name="connsiteY54" fmla="*/ 6189 h 9707"/>
                <a:gd name="connsiteX55" fmla="*/ 8707 w 10000"/>
                <a:gd name="connsiteY55" fmla="*/ 6221 h 9707"/>
                <a:gd name="connsiteX56" fmla="*/ 8517 w 10000"/>
                <a:gd name="connsiteY56" fmla="*/ 6281 h 9707"/>
                <a:gd name="connsiteX57" fmla="*/ 8440 w 10000"/>
                <a:gd name="connsiteY57" fmla="*/ 6409 h 9707"/>
                <a:gd name="connsiteX58" fmla="*/ 7961 w 10000"/>
                <a:gd name="connsiteY58" fmla="*/ 6158 h 9707"/>
                <a:gd name="connsiteX59" fmla="*/ 7874 w 10000"/>
                <a:gd name="connsiteY59" fmla="*/ 5480 h 9707"/>
                <a:gd name="connsiteX60" fmla="*/ 7361 w 10000"/>
                <a:gd name="connsiteY60" fmla="*/ 5774 h 9707"/>
                <a:gd name="connsiteX61" fmla="*/ 7369 w 10000"/>
                <a:gd name="connsiteY61" fmla="*/ 6123 h 9707"/>
                <a:gd name="connsiteX62" fmla="*/ 6955 w 10000"/>
                <a:gd name="connsiteY62" fmla="*/ 6333 h 9707"/>
                <a:gd name="connsiteX63" fmla="*/ 9029 w 10000"/>
                <a:gd name="connsiteY63" fmla="*/ 0 h 9707"/>
                <a:gd name="connsiteX64" fmla="*/ 8599 w 10000"/>
                <a:gd name="connsiteY64" fmla="*/ 65 h 9707"/>
                <a:gd name="connsiteX65" fmla="*/ 8493 w 10000"/>
                <a:gd name="connsiteY65" fmla="*/ 293 h 9707"/>
                <a:gd name="connsiteX66" fmla="*/ 8116 w 10000"/>
                <a:gd name="connsiteY66" fmla="*/ 293 h 9707"/>
                <a:gd name="connsiteX67" fmla="*/ 7794 w 10000"/>
                <a:gd name="connsiteY67" fmla="*/ 195 h 9707"/>
                <a:gd name="connsiteX68" fmla="*/ 7096 w 10000"/>
                <a:gd name="connsiteY68" fmla="*/ 195 h 9707"/>
                <a:gd name="connsiteX69" fmla="*/ 6397 w 10000"/>
                <a:gd name="connsiteY69" fmla="*/ 195 h 9707"/>
                <a:gd name="connsiteX70" fmla="*/ 6452 w 10000"/>
                <a:gd name="connsiteY70" fmla="*/ 65 h 9707"/>
                <a:gd name="connsiteX71" fmla="*/ 6343 w 10000"/>
                <a:gd name="connsiteY71" fmla="*/ 65 h 9707"/>
                <a:gd name="connsiteX72" fmla="*/ 6290 w 10000"/>
                <a:gd name="connsiteY72" fmla="*/ 195 h 9707"/>
                <a:gd name="connsiteX73" fmla="*/ 5644 w 10000"/>
                <a:gd name="connsiteY73" fmla="*/ 195 h 9707"/>
                <a:gd name="connsiteX74" fmla="*/ 5002 w 10000"/>
                <a:gd name="connsiteY74" fmla="*/ 195 h 9707"/>
                <a:gd name="connsiteX75" fmla="*/ 4356 w 10000"/>
                <a:gd name="connsiteY75" fmla="*/ 195 h 9707"/>
                <a:gd name="connsiteX76" fmla="*/ 3709 w 10000"/>
                <a:gd name="connsiteY76" fmla="*/ 195 h 9707"/>
                <a:gd name="connsiteX77" fmla="*/ 3120 w 10000"/>
                <a:gd name="connsiteY77" fmla="*/ 195 h 9707"/>
                <a:gd name="connsiteX78" fmla="*/ 2475 w 10000"/>
                <a:gd name="connsiteY78" fmla="*/ 195 h 9707"/>
                <a:gd name="connsiteX79" fmla="*/ 1884 w 10000"/>
                <a:gd name="connsiteY79" fmla="*/ 195 h 9707"/>
                <a:gd name="connsiteX80" fmla="*/ 1237 w 10000"/>
                <a:gd name="connsiteY80" fmla="*/ 195 h 9707"/>
                <a:gd name="connsiteX81" fmla="*/ 1237 w 10000"/>
                <a:gd name="connsiteY81" fmla="*/ 651 h 9707"/>
                <a:gd name="connsiteX82" fmla="*/ 1237 w 10000"/>
                <a:gd name="connsiteY82" fmla="*/ 1238 h 9707"/>
                <a:gd name="connsiteX83" fmla="*/ 433 w 10000"/>
                <a:gd name="connsiteY83" fmla="*/ 1238 h 9707"/>
                <a:gd name="connsiteX84" fmla="*/ 433 w 10000"/>
                <a:gd name="connsiteY84" fmla="*/ 1498 h 9707"/>
                <a:gd name="connsiteX0" fmla="*/ 433 w 10000"/>
                <a:gd name="connsiteY0" fmla="*/ 1476 h 9933"/>
                <a:gd name="connsiteX1" fmla="*/ 6675 w 10000"/>
                <a:gd name="connsiteY1" fmla="*/ 6714 h 9933"/>
                <a:gd name="connsiteX2" fmla="*/ 6234 w 10000"/>
                <a:gd name="connsiteY2" fmla="*/ 6921 h 9933"/>
                <a:gd name="connsiteX3" fmla="*/ 5864 w 10000"/>
                <a:gd name="connsiteY3" fmla="*/ 6705 h 9933"/>
                <a:gd name="connsiteX4" fmla="*/ 5325 w 10000"/>
                <a:gd name="connsiteY4" fmla="*/ 6574 h 9933"/>
                <a:gd name="connsiteX5" fmla="*/ 5058 w 10000"/>
                <a:gd name="connsiteY5" fmla="*/ 6869 h 9933"/>
                <a:gd name="connsiteX6" fmla="*/ 4396 w 10000"/>
                <a:gd name="connsiteY6" fmla="*/ 7095 h 9933"/>
                <a:gd name="connsiteX7" fmla="*/ 3972 w 10000"/>
                <a:gd name="connsiteY7" fmla="*/ 7093 h 9933"/>
                <a:gd name="connsiteX8" fmla="*/ 3044 w 10000"/>
                <a:gd name="connsiteY8" fmla="*/ 6901 h 9933"/>
                <a:gd name="connsiteX9" fmla="*/ 2796 w 10000"/>
                <a:gd name="connsiteY9" fmla="*/ 7005 h 9933"/>
                <a:gd name="connsiteX10" fmla="*/ 2177 w 10000"/>
                <a:gd name="connsiteY10" fmla="*/ 6773 h 9933"/>
                <a:gd name="connsiteX11" fmla="*/ 1903 w 10000"/>
                <a:gd name="connsiteY11" fmla="*/ 6424 h 9933"/>
                <a:gd name="connsiteX12" fmla="*/ 1449 w 10000"/>
                <a:gd name="connsiteY12" fmla="*/ 6519 h 9933"/>
                <a:gd name="connsiteX13" fmla="*/ 1324 w 10000"/>
                <a:gd name="connsiteY13" fmla="*/ 6726 h 9933"/>
                <a:gd name="connsiteX14" fmla="*/ 845 w 10000"/>
                <a:gd name="connsiteY14" fmla="*/ 6814 h 9933"/>
                <a:gd name="connsiteX15" fmla="*/ 526 w 10000"/>
                <a:gd name="connsiteY15" fmla="*/ 6806 h 9933"/>
                <a:gd name="connsiteX16" fmla="*/ 354 w 10000"/>
                <a:gd name="connsiteY16" fmla="*/ 6970 h 9933"/>
                <a:gd name="connsiteX17" fmla="*/ 56 w 10000"/>
                <a:gd name="connsiteY17" fmla="*/ 6712 h 9933"/>
                <a:gd name="connsiteX18" fmla="*/ 0 w 10000"/>
                <a:gd name="connsiteY18" fmla="*/ 7181 h 9933"/>
                <a:gd name="connsiteX19" fmla="*/ 106 w 10000"/>
                <a:gd name="connsiteY19" fmla="*/ 7248 h 9933"/>
                <a:gd name="connsiteX20" fmla="*/ 538 w 10000"/>
                <a:gd name="connsiteY20" fmla="*/ 7282 h 9933"/>
                <a:gd name="connsiteX21" fmla="*/ 596 w 10000"/>
                <a:gd name="connsiteY21" fmla="*/ 7415 h 9933"/>
                <a:gd name="connsiteX22" fmla="*/ 1075 w 10000"/>
                <a:gd name="connsiteY22" fmla="*/ 7450 h 9933"/>
                <a:gd name="connsiteX23" fmla="*/ 1346 w 10000"/>
                <a:gd name="connsiteY23" fmla="*/ 7584 h 9933"/>
                <a:gd name="connsiteX24" fmla="*/ 1397 w 10000"/>
                <a:gd name="connsiteY24" fmla="*/ 7819 h 9933"/>
                <a:gd name="connsiteX25" fmla="*/ 2260 w 10000"/>
                <a:gd name="connsiteY25" fmla="*/ 8222 h 9933"/>
                <a:gd name="connsiteX26" fmla="*/ 2475 w 10000"/>
                <a:gd name="connsiteY26" fmla="*/ 8625 h 9933"/>
                <a:gd name="connsiteX27" fmla="*/ 3064 w 10000"/>
                <a:gd name="connsiteY27" fmla="*/ 8826 h 9933"/>
                <a:gd name="connsiteX28" fmla="*/ 3280 w 10000"/>
                <a:gd name="connsiteY28" fmla="*/ 9093 h 9933"/>
                <a:gd name="connsiteX29" fmla="*/ 3709 w 10000"/>
                <a:gd name="connsiteY29" fmla="*/ 9430 h 9933"/>
                <a:gd name="connsiteX30" fmla="*/ 4034 w 10000"/>
                <a:gd name="connsiteY30" fmla="*/ 9530 h 9933"/>
                <a:gd name="connsiteX31" fmla="*/ 4248 w 10000"/>
                <a:gd name="connsiteY31" fmla="*/ 9430 h 9933"/>
                <a:gd name="connsiteX32" fmla="*/ 4785 w 10000"/>
                <a:gd name="connsiteY32" fmla="*/ 9463 h 9933"/>
                <a:gd name="connsiteX33" fmla="*/ 5002 w 10000"/>
                <a:gd name="connsiteY33" fmla="*/ 9396 h 9933"/>
                <a:gd name="connsiteX34" fmla="*/ 5967 w 10000"/>
                <a:gd name="connsiteY34" fmla="*/ 9900 h 9933"/>
                <a:gd name="connsiteX35" fmla="*/ 6021 w 10000"/>
                <a:gd name="connsiteY35" fmla="*/ 9900 h 9933"/>
                <a:gd name="connsiteX36" fmla="*/ 6130 w 10000"/>
                <a:gd name="connsiteY36" fmla="*/ 9833 h 9933"/>
                <a:gd name="connsiteX37" fmla="*/ 6823 w 10000"/>
                <a:gd name="connsiteY37" fmla="*/ 9833 h 9933"/>
                <a:gd name="connsiteX38" fmla="*/ 6936 w 10000"/>
                <a:gd name="connsiteY38" fmla="*/ 9933 h 9933"/>
                <a:gd name="connsiteX39" fmla="*/ 7526 w 10000"/>
                <a:gd name="connsiteY39" fmla="*/ 9798 h 9933"/>
                <a:gd name="connsiteX40" fmla="*/ 8062 w 10000"/>
                <a:gd name="connsiteY40" fmla="*/ 9798 h 9933"/>
                <a:gd name="connsiteX41" fmla="*/ 8438 w 10000"/>
                <a:gd name="connsiteY41" fmla="*/ 9665 h 9933"/>
                <a:gd name="connsiteX42" fmla="*/ 8871 w 10000"/>
                <a:gd name="connsiteY42" fmla="*/ 9396 h 9933"/>
                <a:gd name="connsiteX43" fmla="*/ 10000 w 10000"/>
                <a:gd name="connsiteY43" fmla="*/ 9396 h 9933"/>
                <a:gd name="connsiteX44" fmla="*/ 10000 w 10000"/>
                <a:gd name="connsiteY44" fmla="*/ 9027 h 9933"/>
                <a:gd name="connsiteX45" fmla="*/ 9409 w 10000"/>
                <a:gd name="connsiteY45" fmla="*/ 8860 h 9933"/>
                <a:gd name="connsiteX46" fmla="*/ 9083 w 10000"/>
                <a:gd name="connsiteY46" fmla="*/ 8323 h 9933"/>
                <a:gd name="connsiteX47" fmla="*/ 8655 w 10000"/>
                <a:gd name="connsiteY47" fmla="*/ 8121 h 9933"/>
                <a:gd name="connsiteX48" fmla="*/ 8385 w 10000"/>
                <a:gd name="connsiteY48" fmla="*/ 7852 h 9933"/>
                <a:gd name="connsiteX49" fmla="*/ 7687 w 10000"/>
                <a:gd name="connsiteY49" fmla="*/ 7651 h 9933"/>
                <a:gd name="connsiteX50" fmla="*/ 7848 w 10000"/>
                <a:gd name="connsiteY50" fmla="*/ 7584 h 9933"/>
                <a:gd name="connsiteX51" fmla="*/ 7848 w 10000"/>
                <a:gd name="connsiteY51" fmla="*/ 7415 h 9933"/>
                <a:gd name="connsiteX52" fmla="*/ 8334 w 10000"/>
                <a:gd name="connsiteY52" fmla="*/ 7415 h 9933"/>
                <a:gd name="connsiteX53" fmla="*/ 8599 w 10000"/>
                <a:gd name="connsiteY53" fmla="*/ 7282 h 9933"/>
                <a:gd name="connsiteX54" fmla="*/ 8655 w 10000"/>
                <a:gd name="connsiteY54" fmla="*/ 6309 h 9933"/>
                <a:gd name="connsiteX55" fmla="*/ 8707 w 10000"/>
                <a:gd name="connsiteY55" fmla="*/ 6342 h 9933"/>
                <a:gd name="connsiteX56" fmla="*/ 8517 w 10000"/>
                <a:gd name="connsiteY56" fmla="*/ 6404 h 9933"/>
                <a:gd name="connsiteX57" fmla="*/ 8440 w 10000"/>
                <a:gd name="connsiteY57" fmla="*/ 6535 h 9933"/>
                <a:gd name="connsiteX58" fmla="*/ 7961 w 10000"/>
                <a:gd name="connsiteY58" fmla="*/ 6277 h 9933"/>
                <a:gd name="connsiteX59" fmla="*/ 7874 w 10000"/>
                <a:gd name="connsiteY59" fmla="*/ 5578 h 9933"/>
                <a:gd name="connsiteX60" fmla="*/ 7361 w 10000"/>
                <a:gd name="connsiteY60" fmla="*/ 5881 h 9933"/>
                <a:gd name="connsiteX61" fmla="*/ 7369 w 10000"/>
                <a:gd name="connsiteY61" fmla="*/ 6241 h 9933"/>
                <a:gd name="connsiteX62" fmla="*/ 6955 w 10000"/>
                <a:gd name="connsiteY62" fmla="*/ 6457 h 9933"/>
                <a:gd name="connsiteX63" fmla="*/ 8599 w 10000"/>
                <a:gd name="connsiteY63" fmla="*/ 0 h 9933"/>
                <a:gd name="connsiteX64" fmla="*/ 8493 w 10000"/>
                <a:gd name="connsiteY64" fmla="*/ 235 h 9933"/>
                <a:gd name="connsiteX65" fmla="*/ 8116 w 10000"/>
                <a:gd name="connsiteY65" fmla="*/ 235 h 9933"/>
                <a:gd name="connsiteX66" fmla="*/ 7794 w 10000"/>
                <a:gd name="connsiteY66" fmla="*/ 134 h 9933"/>
                <a:gd name="connsiteX67" fmla="*/ 7096 w 10000"/>
                <a:gd name="connsiteY67" fmla="*/ 134 h 9933"/>
                <a:gd name="connsiteX68" fmla="*/ 6397 w 10000"/>
                <a:gd name="connsiteY68" fmla="*/ 134 h 9933"/>
                <a:gd name="connsiteX69" fmla="*/ 6452 w 10000"/>
                <a:gd name="connsiteY69" fmla="*/ 0 h 9933"/>
                <a:gd name="connsiteX70" fmla="*/ 6343 w 10000"/>
                <a:gd name="connsiteY70" fmla="*/ 0 h 9933"/>
                <a:gd name="connsiteX71" fmla="*/ 6290 w 10000"/>
                <a:gd name="connsiteY71" fmla="*/ 134 h 9933"/>
                <a:gd name="connsiteX72" fmla="*/ 5644 w 10000"/>
                <a:gd name="connsiteY72" fmla="*/ 134 h 9933"/>
                <a:gd name="connsiteX73" fmla="*/ 5002 w 10000"/>
                <a:gd name="connsiteY73" fmla="*/ 134 h 9933"/>
                <a:gd name="connsiteX74" fmla="*/ 4356 w 10000"/>
                <a:gd name="connsiteY74" fmla="*/ 134 h 9933"/>
                <a:gd name="connsiteX75" fmla="*/ 3709 w 10000"/>
                <a:gd name="connsiteY75" fmla="*/ 134 h 9933"/>
                <a:gd name="connsiteX76" fmla="*/ 3120 w 10000"/>
                <a:gd name="connsiteY76" fmla="*/ 134 h 9933"/>
                <a:gd name="connsiteX77" fmla="*/ 2475 w 10000"/>
                <a:gd name="connsiteY77" fmla="*/ 134 h 9933"/>
                <a:gd name="connsiteX78" fmla="*/ 1884 w 10000"/>
                <a:gd name="connsiteY78" fmla="*/ 134 h 9933"/>
                <a:gd name="connsiteX79" fmla="*/ 1237 w 10000"/>
                <a:gd name="connsiteY79" fmla="*/ 134 h 9933"/>
                <a:gd name="connsiteX80" fmla="*/ 1237 w 10000"/>
                <a:gd name="connsiteY80" fmla="*/ 604 h 9933"/>
                <a:gd name="connsiteX81" fmla="*/ 1237 w 10000"/>
                <a:gd name="connsiteY81" fmla="*/ 1208 h 9933"/>
                <a:gd name="connsiteX82" fmla="*/ 433 w 10000"/>
                <a:gd name="connsiteY82" fmla="*/ 1208 h 9933"/>
                <a:gd name="connsiteX83" fmla="*/ 433 w 10000"/>
                <a:gd name="connsiteY83" fmla="*/ 1476 h 9933"/>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493 w 10000"/>
                <a:gd name="connsiteY63" fmla="*/ 237 h 10000"/>
                <a:gd name="connsiteX64" fmla="*/ 8116 w 10000"/>
                <a:gd name="connsiteY64" fmla="*/ 237 h 10000"/>
                <a:gd name="connsiteX65" fmla="*/ 7794 w 10000"/>
                <a:gd name="connsiteY65" fmla="*/ 135 h 10000"/>
                <a:gd name="connsiteX66" fmla="*/ 7096 w 10000"/>
                <a:gd name="connsiteY66" fmla="*/ 135 h 10000"/>
                <a:gd name="connsiteX67" fmla="*/ 6397 w 10000"/>
                <a:gd name="connsiteY67" fmla="*/ 135 h 10000"/>
                <a:gd name="connsiteX68" fmla="*/ 6452 w 10000"/>
                <a:gd name="connsiteY68" fmla="*/ 0 h 10000"/>
                <a:gd name="connsiteX69" fmla="*/ 6343 w 10000"/>
                <a:gd name="connsiteY69" fmla="*/ 0 h 10000"/>
                <a:gd name="connsiteX70" fmla="*/ 6290 w 10000"/>
                <a:gd name="connsiteY70" fmla="*/ 135 h 10000"/>
                <a:gd name="connsiteX71" fmla="*/ 5644 w 10000"/>
                <a:gd name="connsiteY71" fmla="*/ 135 h 10000"/>
                <a:gd name="connsiteX72" fmla="*/ 5002 w 10000"/>
                <a:gd name="connsiteY72" fmla="*/ 135 h 10000"/>
                <a:gd name="connsiteX73" fmla="*/ 4356 w 10000"/>
                <a:gd name="connsiteY73" fmla="*/ 135 h 10000"/>
                <a:gd name="connsiteX74" fmla="*/ 3709 w 10000"/>
                <a:gd name="connsiteY74" fmla="*/ 135 h 10000"/>
                <a:gd name="connsiteX75" fmla="*/ 3120 w 10000"/>
                <a:gd name="connsiteY75" fmla="*/ 135 h 10000"/>
                <a:gd name="connsiteX76" fmla="*/ 2475 w 10000"/>
                <a:gd name="connsiteY76" fmla="*/ 135 h 10000"/>
                <a:gd name="connsiteX77" fmla="*/ 1884 w 10000"/>
                <a:gd name="connsiteY77" fmla="*/ 135 h 10000"/>
                <a:gd name="connsiteX78" fmla="*/ 1237 w 10000"/>
                <a:gd name="connsiteY78" fmla="*/ 135 h 10000"/>
                <a:gd name="connsiteX79" fmla="*/ 1237 w 10000"/>
                <a:gd name="connsiteY79" fmla="*/ 608 h 10000"/>
                <a:gd name="connsiteX80" fmla="*/ 1237 w 10000"/>
                <a:gd name="connsiteY80" fmla="*/ 1216 h 10000"/>
                <a:gd name="connsiteX81" fmla="*/ 433 w 10000"/>
                <a:gd name="connsiteY81" fmla="*/ 1216 h 10000"/>
                <a:gd name="connsiteX82" fmla="*/ 433 w 10000"/>
                <a:gd name="connsiteY82"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8116 w 10000"/>
                <a:gd name="connsiteY63" fmla="*/ 237 h 10000"/>
                <a:gd name="connsiteX64" fmla="*/ 7794 w 10000"/>
                <a:gd name="connsiteY64" fmla="*/ 135 h 10000"/>
                <a:gd name="connsiteX65" fmla="*/ 7096 w 10000"/>
                <a:gd name="connsiteY65" fmla="*/ 135 h 10000"/>
                <a:gd name="connsiteX66" fmla="*/ 6397 w 10000"/>
                <a:gd name="connsiteY66" fmla="*/ 135 h 10000"/>
                <a:gd name="connsiteX67" fmla="*/ 6452 w 10000"/>
                <a:gd name="connsiteY67" fmla="*/ 0 h 10000"/>
                <a:gd name="connsiteX68" fmla="*/ 6343 w 10000"/>
                <a:gd name="connsiteY68" fmla="*/ 0 h 10000"/>
                <a:gd name="connsiteX69" fmla="*/ 6290 w 10000"/>
                <a:gd name="connsiteY69" fmla="*/ 135 h 10000"/>
                <a:gd name="connsiteX70" fmla="*/ 5644 w 10000"/>
                <a:gd name="connsiteY70" fmla="*/ 135 h 10000"/>
                <a:gd name="connsiteX71" fmla="*/ 5002 w 10000"/>
                <a:gd name="connsiteY71" fmla="*/ 135 h 10000"/>
                <a:gd name="connsiteX72" fmla="*/ 4356 w 10000"/>
                <a:gd name="connsiteY72" fmla="*/ 135 h 10000"/>
                <a:gd name="connsiteX73" fmla="*/ 3709 w 10000"/>
                <a:gd name="connsiteY73" fmla="*/ 135 h 10000"/>
                <a:gd name="connsiteX74" fmla="*/ 3120 w 10000"/>
                <a:gd name="connsiteY74" fmla="*/ 135 h 10000"/>
                <a:gd name="connsiteX75" fmla="*/ 2475 w 10000"/>
                <a:gd name="connsiteY75" fmla="*/ 135 h 10000"/>
                <a:gd name="connsiteX76" fmla="*/ 1884 w 10000"/>
                <a:gd name="connsiteY76" fmla="*/ 135 h 10000"/>
                <a:gd name="connsiteX77" fmla="*/ 1237 w 10000"/>
                <a:gd name="connsiteY77" fmla="*/ 135 h 10000"/>
                <a:gd name="connsiteX78" fmla="*/ 1237 w 10000"/>
                <a:gd name="connsiteY78" fmla="*/ 608 h 10000"/>
                <a:gd name="connsiteX79" fmla="*/ 1237 w 10000"/>
                <a:gd name="connsiteY79" fmla="*/ 1216 h 10000"/>
                <a:gd name="connsiteX80" fmla="*/ 433 w 10000"/>
                <a:gd name="connsiteY80" fmla="*/ 1216 h 10000"/>
                <a:gd name="connsiteX81" fmla="*/ 433 w 10000"/>
                <a:gd name="connsiteY81"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7794 w 10000"/>
                <a:gd name="connsiteY63" fmla="*/ 1061 h 10926"/>
                <a:gd name="connsiteX64" fmla="*/ 7096 w 10000"/>
                <a:gd name="connsiteY64" fmla="*/ 1061 h 10926"/>
                <a:gd name="connsiteX65" fmla="*/ 6397 w 10000"/>
                <a:gd name="connsiteY65" fmla="*/ 1061 h 10926"/>
                <a:gd name="connsiteX66" fmla="*/ 6452 w 10000"/>
                <a:gd name="connsiteY66" fmla="*/ 926 h 10926"/>
                <a:gd name="connsiteX67" fmla="*/ 6343 w 10000"/>
                <a:gd name="connsiteY67" fmla="*/ 926 h 10926"/>
                <a:gd name="connsiteX68" fmla="*/ 6290 w 10000"/>
                <a:gd name="connsiteY68" fmla="*/ 1061 h 10926"/>
                <a:gd name="connsiteX69" fmla="*/ 5644 w 10000"/>
                <a:gd name="connsiteY69" fmla="*/ 1061 h 10926"/>
                <a:gd name="connsiteX70" fmla="*/ 5002 w 10000"/>
                <a:gd name="connsiteY70" fmla="*/ 1061 h 10926"/>
                <a:gd name="connsiteX71" fmla="*/ 4356 w 10000"/>
                <a:gd name="connsiteY71" fmla="*/ 1061 h 10926"/>
                <a:gd name="connsiteX72" fmla="*/ 3709 w 10000"/>
                <a:gd name="connsiteY72" fmla="*/ 1061 h 10926"/>
                <a:gd name="connsiteX73" fmla="*/ 3120 w 10000"/>
                <a:gd name="connsiteY73" fmla="*/ 1061 h 10926"/>
                <a:gd name="connsiteX74" fmla="*/ 2475 w 10000"/>
                <a:gd name="connsiteY74" fmla="*/ 1061 h 10926"/>
                <a:gd name="connsiteX75" fmla="*/ 1884 w 10000"/>
                <a:gd name="connsiteY75" fmla="*/ 1061 h 10926"/>
                <a:gd name="connsiteX76" fmla="*/ 1237 w 10000"/>
                <a:gd name="connsiteY76" fmla="*/ 1061 h 10926"/>
                <a:gd name="connsiteX77" fmla="*/ 1237 w 10000"/>
                <a:gd name="connsiteY77" fmla="*/ 1534 h 10926"/>
                <a:gd name="connsiteX78" fmla="*/ 1237 w 10000"/>
                <a:gd name="connsiteY78" fmla="*/ 2142 h 10926"/>
                <a:gd name="connsiteX79" fmla="*/ 433 w 10000"/>
                <a:gd name="connsiteY79" fmla="*/ 2142 h 10926"/>
                <a:gd name="connsiteX80" fmla="*/ 433 w 10000"/>
                <a:gd name="connsiteY80" fmla="*/ 2412 h 10926"/>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7096 w 10000"/>
                <a:gd name="connsiteY63" fmla="*/ 135 h 10000"/>
                <a:gd name="connsiteX64" fmla="*/ 6397 w 10000"/>
                <a:gd name="connsiteY64" fmla="*/ 135 h 10000"/>
                <a:gd name="connsiteX65" fmla="*/ 6452 w 10000"/>
                <a:gd name="connsiteY65" fmla="*/ 0 h 10000"/>
                <a:gd name="connsiteX66" fmla="*/ 6343 w 10000"/>
                <a:gd name="connsiteY66" fmla="*/ 0 h 10000"/>
                <a:gd name="connsiteX67" fmla="*/ 6290 w 10000"/>
                <a:gd name="connsiteY67" fmla="*/ 135 h 10000"/>
                <a:gd name="connsiteX68" fmla="*/ 5644 w 10000"/>
                <a:gd name="connsiteY68" fmla="*/ 135 h 10000"/>
                <a:gd name="connsiteX69" fmla="*/ 5002 w 10000"/>
                <a:gd name="connsiteY69" fmla="*/ 135 h 10000"/>
                <a:gd name="connsiteX70" fmla="*/ 4356 w 10000"/>
                <a:gd name="connsiteY70" fmla="*/ 135 h 10000"/>
                <a:gd name="connsiteX71" fmla="*/ 3709 w 10000"/>
                <a:gd name="connsiteY71" fmla="*/ 135 h 10000"/>
                <a:gd name="connsiteX72" fmla="*/ 3120 w 10000"/>
                <a:gd name="connsiteY72" fmla="*/ 135 h 10000"/>
                <a:gd name="connsiteX73" fmla="*/ 2475 w 10000"/>
                <a:gd name="connsiteY73" fmla="*/ 135 h 10000"/>
                <a:gd name="connsiteX74" fmla="*/ 1884 w 10000"/>
                <a:gd name="connsiteY74" fmla="*/ 135 h 10000"/>
                <a:gd name="connsiteX75" fmla="*/ 1237 w 10000"/>
                <a:gd name="connsiteY75" fmla="*/ 135 h 10000"/>
                <a:gd name="connsiteX76" fmla="*/ 1237 w 10000"/>
                <a:gd name="connsiteY76" fmla="*/ 608 h 10000"/>
                <a:gd name="connsiteX77" fmla="*/ 1237 w 10000"/>
                <a:gd name="connsiteY77" fmla="*/ 1216 h 10000"/>
                <a:gd name="connsiteX78" fmla="*/ 433 w 10000"/>
                <a:gd name="connsiteY78" fmla="*/ 1216 h 10000"/>
                <a:gd name="connsiteX79" fmla="*/ 433 w 10000"/>
                <a:gd name="connsiteY79"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397 w 10000"/>
                <a:gd name="connsiteY63" fmla="*/ 135 h 10000"/>
                <a:gd name="connsiteX64" fmla="*/ 6452 w 10000"/>
                <a:gd name="connsiteY64" fmla="*/ 0 h 10000"/>
                <a:gd name="connsiteX65" fmla="*/ 6343 w 10000"/>
                <a:gd name="connsiteY65" fmla="*/ 0 h 10000"/>
                <a:gd name="connsiteX66" fmla="*/ 6290 w 10000"/>
                <a:gd name="connsiteY66" fmla="*/ 135 h 10000"/>
                <a:gd name="connsiteX67" fmla="*/ 5644 w 10000"/>
                <a:gd name="connsiteY67" fmla="*/ 135 h 10000"/>
                <a:gd name="connsiteX68" fmla="*/ 5002 w 10000"/>
                <a:gd name="connsiteY68" fmla="*/ 135 h 10000"/>
                <a:gd name="connsiteX69" fmla="*/ 4356 w 10000"/>
                <a:gd name="connsiteY69" fmla="*/ 135 h 10000"/>
                <a:gd name="connsiteX70" fmla="*/ 3709 w 10000"/>
                <a:gd name="connsiteY70" fmla="*/ 135 h 10000"/>
                <a:gd name="connsiteX71" fmla="*/ 3120 w 10000"/>
                <a:gd name="connsiteY71" fmla="*/ 135 h 10000"/>
                <a:gd name="connsiteX72" fmla="*/ 2475 w 10000"/>
                <a:gd name="connsiteY72" fmla="*/ 135 h 10000"/>
                <a:gd name="connsiteX73" fmla="*/ 1884 w 10000"/>
                <a:gd name="connsiteY73" fmla="*/ 135 h 10000"/>
                <a:gd name="connsiteX74" fmla="*/ 1237 w 10000"/>
                <a:gd name="connsiteY74" fmla="*/ 135 h 10000"/>
                <a:gd name="connsiteX75" fmla="*/ 1237 w 10000"/>
                <a:gd name="connsiteY75" fmla="*/ 608 h 10000"/>
                <a:gd name="connsiteX76" fmla="*/ 1237 w 10000"/>
                <a:gd name="connsiteY76" fmla="*/ 1216 h 10000"/>
                <a:gd name="connsiteX77" fmla="*/ 433 w 10000"/>
                <a:gd name="connsiteY77" fmla="*/ 1216 h 10000"/>
                <a:gd name="connsiteX78" fmla="*/ 433 w 10000"/>
                <a:gd name="connsiteY78"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6290 w 10000"/>
                <a:gd name="connsiteY65" fmla="*/ 135 h 10000"/>
                <a:gd name="connsiteX66" fmla="*/ 5644 w 10000"/>
                <a:gd name="connsiteY66" fmla="*/ 135 h 10000"/>
                <a:gd name="connsiteX67" fmla="*/ 5002 w 10000"/>
                <a:gd name="connsiteY67" fmla="*/ 135 h 10000"/>
                <a:gd name="connsiteX68" fmla="*/ 4356 w 10000"/>
                <a:gd name="connsiteY68" fmla="*/ 135 h 10000"/>
                <a:gd name="connsiteX69" fmla="*/ 3709 w 10000"/>
                <a:gd name="connsiteY69" fmla="*/ 135 h 10000"/>
                <a:gd name="connsiteX70" fmla="*/ 3120 w 10000"/>
                <a:gd name="connsiteY70" fmla="*/ 135 h 10000"/>
                <a:gd name="connsiteX71" fmla="*/ 2475 w 10000"/>
                <a:gd name="connsiteY71" fmla="*/ 135 h 10000"/>
                <a:gd name="connsiteX72" fmla="*/ 1884 w 10000"/>
                <a:gd name="connsiteY72" fmla="*/ 135 h 10000"/>
                <a:gd name="connsiteX73" fmla="*/ 1237 w 10000"/>
                <a:gd name="connsiteY73" fmla="*/ 135 h 10000"/>
                <a:gd name="connsiteX74" fmla="*/ 1237 w 10000"/>
                <a:gd name="connsiteY74" fmla="*/ 608 h 10000"/>
                <a:gd name="connsiteX75" fmla="*/ 1237 w 10000"/>
                <a:gd name="connsiteY75" fmla="*/ 1216 h 10000"/>
                <a:gd name="connsiteX76" fmla="*/ 433 w 10000"/>
                <a:gd name="connsiteY76" fmla="*/ 1216 h 10000"/>
                <a:gd name="connsiteX77" fmla="*/ 433 w 10000"/>
                <a:gd name="connsiteY77"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6343 w 10000"/>
                <a:gd name="connsiteY64" fmla="*/ 0 h 10000"/>
                <a:gd name="connsiteX65" fmla="*/ 5644 w 10000"/>
                <a:gd name="connsiteY65" fmla="*/ 135 h 10000"/>
                <a:gd name="connsiteX66" fmla="*/ 5002 w 10000"/>
                <a:gd name="connsiteY66" fmla="*/ 135 h 10000"/>
                <a:gd name="connsiteX67" fmla="*/ 4356 w 10000"/>
                <a:gd name="connsiteY67" fmla="*/ 135 h 10000"/>
                <a:gd name="connsiteX68" fmla="*/ 3709 w 10000"/>
                <a:gd name="connsiteY68" fmla="*/ 135 h 10000"/>
                <a:gd name="connsiteX69" fmla="*/ 3120 w 10000"/>
                <a:gd name="connsiteY69" fmla="*/ 135 h 10000"/>
                <a:gd name="connsiteX70" fmla="*/ 2475 w 10000"/>
                <a:gd name="connsiteY70" fmla="*/ 135 h 10000"/>
                <a:gd name="connsiteX71" fmla="*/ 1884 w 10000"/>
                <a:gd name="connsiteY71" fmla="*/ 135 h 10000"/>
                <a:gd name="connsiteX72" fmla="*/ 1237 w 10000"/>
                <a:gd name="connsiteY72" fmla="*/ 135 h 10000"/>
                <a:gd name="connsiteX73" fmla="*/ 1237 w 10000"/>
                <a:gd name="connsiteY73" fmla="*/ 608 h 10000"/>
                <a:gd name="connsiteX74" fmla="*/ 1237 w 10000"/>
                <a:gd name="connsiteY74" fmla="*/ 1216 h 10000"/>
                <a:gd name="connsiteX75" fmla="*/ 433 w 10000"/>
                <a:gd name="connsiteY75" fmla="*/ 1216 h 10000"/>
                <a:gd name="connsiteX76" fmla="*/ 433 w 10000"/>
                <a:gd name="connsiteY76" fmla="*/ 1486 h 10000"/>
                <a:gd name="connsiteX0" fmla="*/ 433 w 10000"/>
                <a:gd name="connsiteY0" fmla="*/ 1486 h 10000"/>
                <a:gd name="connsiteX1" fmla="*/ 6675 w 10000"/>
                <a:gd name="connsiteY1" fmla="*/ 6759 h 10000"/>
                <a:gd name="connsiteX2" fmla="*/ 6234 w 10000"/>
                <a:gd name="connsiteY2" fmla="*/ 6968 h 10000"/>
                <a:gd name="connsiteX3" fmla="*/ 5864 w 10000"/>
                <a:gd name="connsiteY3" fmla="*/ 6750 h 10000"/>
                <a:gd name="connsiteX4" fmla="*/ 5325 w 10000"/>
                <a:gd name="connsiteY4" fmla="*/ 6618 h 10000"/>
                <a:gd name="connsiteX5" fmla="*/ 5058 w 10000"/>
                <a:gd name="connsiteY5" fmla="*/ 6915 h 10000"/>
                <a:gd name="connsiteX6" fmla="*/ 4396 w 10000"/>
                <a:gd name="connsiteY6" fmla="*/ 7143 h 10000"/>
                <a:gd name="connsiteX7" fmla="*/ 3972 w 10000"/>
                <a:gd name="connsiteY7" fmla="*/ 7141 h 10000"/>
                <a:gd name="connsiteX8" fmla="*/ 3044 w 10000"/>
                <a:gd name="connsiteY8" fmla="*/ 6948 h 10000"/>
                <a:gd name="connsiteX9" fmla="*/ 2796 w 10000"/>
                <a:gd name="connsiteY9" fmla="*/ 7052 h 10000"/>
                <a:gd name="connsiteX10" fmla="*/ 2177 w 10000"/>
                <a:gd name="connsiteY10" fmla="*/ 6819 h 10000"/>
                <a:gd name="connsiteX11" fmla="*/ 1903 w 10000"/>
                <a:gd name="connsiteY11" fmla="*/ 6467 h 10000"/>
                <a:gd name="connsiteX12" fmla="*/ 1449 w 10000"/>
                <a:gd name="connsiteY12" fmla="*/ 6563 h 10000"/>
                <a:gd name="connsiteX13" fmla="*/ 1324 w 10000"/>
                <a:gd name="connsiteY13" fmla="*/ 6771 h 10000"/>
                <a:gd name="connsiteX14" fmla="*/ 845 w 10000"/>
                <a:gd name="connsiteY14" fmla="*/ 6860 h 10000"/>
                <a:gd name="connsiteX15" fmla="*/ 526 w 10000"/>
                <a:gd name="connsiteY15" fmla="*/ 6852 h 10000"/>
                <a:gd name="connsiteX16" fmla="*/ 354 w 10000"/>
                <a:gd name="connsiteY16" fmla="*/ 7017 h 10000"/>
                <a:gd name="connsiteX17" fmla="*/ 56 w 10000"/>
                <a:gd name="connsiteY17" fmla="*/ 6757 h 10000"/>
                <a:gd name="connsiteX18" fmla="*/ 0 w 10000"/>
                <a:gd name="connsiteY18" fmla="*/ 7229 h 10000"/>
                <a:gd name="connsiteX19" fmla="*/ 106 w 10000"/>
                <a:gd name="connsiteY19" fmla="*/ 7297 h 10000"/>
                <a:gd name="connsiteX20" fmla="*/ 538 w 10000"/>
                <a:gd name="connsiteY20" fmla="*/ 7331 h 10000"/>
                <a:gd name="connsiteX21" fmla="*/ 596 w 10000"/>
                <a:gd name="connsiteY21" fmla="*/ 7465 h 10000"/>
                <a:gd name="connsiteX22" fmla="*/ 1075 w 10000"/>
                <a:gd name="connsiteY22" fmla="*/ 7500 h 10000"/>
                <a:gd name="connsiteX23" fmla="*/ 1346 w 10000"/>
                <a:gd name="connsiteY23" fmla="*/ 7635 h 10000"/>
                <a:gd name="connsiteX24" fmla="*/ 1397 w 10000"/>
                <a:gd name="connsiteY24" fmla="*/ 7872 h 10000"/>
                <a:gd name="connsiteX25" fmla="*/ 2260 w 10000"/>
                <a:gd name="connsiteY25" fmla="*/ 8277 h 10000"/>
                <a:gd name="connsiteX26" fmla="*/ 2475 w 10000"/>
                <a:gd name="connsiteY26" fmla="*/ 8683 h 10000"/>
                <a:gd name="connsiteX27" fmla="*/ 3064 w 10000"/>
                <a:gd name="connsiteY27" fmla="*/ 8886 h 10000"/>
                <a:gd name="connsiteX28" fmla="*/ 3280 w 10000"/>
                <a:gd name="connsiteY28" fmla="*/ 9154 h 10000"/>
                <a:gd name="connsiteX29" fmla="*/ 3709 w 10000"/>
                <a:gd name="connsiteY29" fmla="*/ 9494 h 10000"/>
                <a:gd name="connsiteX30" fmla="*/ 4034 w 10000"/>
                <a:gd name="connsiteY30" fmla="*/ 9594 h 10000"/>
                <a:gd name="connsiteX31" fmla="*/ 4248 w 10000"/>
                <a:gd name="connsiteY31" fmla="*/ 9494 h 10000"/>
                <a:gd name="connsiteX32" fmla="*/ 4785 w 10000"/>
                <a:gd name="connsiteY32" fmla="*/ 9527 h 10000"/>
                <a:gd name="connsiteX33" fmla="*/ 5002 w 10000"/>
                <a:gd name="connsiteY33" fmla="*/ 9459 h 10000"/>
                <a:gd name="connsiteX34" fmla="*/ 5967 w 10000"/>
                <a:gd name="connsiteY34" fmla="*/ 9967 h 10000"/>
                <a:gd name="connsiteX35" fmla="*/ 6021 w 10000"/>
                <a:gd name="connsiteY35" fmla="*/ 9967 h 10000"/>
                <a:gd name="connsiteX36" fmla="*/ 6130 w 10000"/>
                <a:gd name="connsiteY36" fmla="*/ 9899 h 10000"/>
                <a:gd name="connsiteX37" fmla="*/ 6823 w 10000"/>
                <a:gd name="connsiteY37" fmla="*/ 9899 h 10000"/>
                <a:gd name="connsiteX38" fmla="*/ 6936 w 10000"/>
                <a:gd name="connsiteY38" fmla="*/ 10000 h 10000"/>
                <a:gd name="connsiteX39" fmla="*/ 7526 w 10000"/>
                <a:gd name="connsiteY39" fmla="*/ 9864 h 10000"/>
                <a:gd name="connsiteX40" fmla="*/ 8062 w 10000"/>
                <a:gd name="connsiteY40" fmla="*/ 9864 h 10000"/>
                <a:gd name="connsiteX41" fmla="*/ 8438 w 10000"/>
                <a:gd name="connsiteY41" fmla="*/ 9730 h 10000"/>
                <a:gd name="connsiteX42" fmla="*/ 8871 w 10000"/>
                <a:gd name="connsiteY42" fmla="*/ 9459 h 10000"/>
                <a:gd name="connsiteX43" fmla="*/ 10000 w 10000"/>
                <a:gd name="connsiteY43" fmla="*/ 9459 h 10000"/>
                <a:gd name="connsiteX44" fmla="*/ 10000 w 10000"/>
                <a:gd name="connsiteY44" fmla="*/ 9088 h 10000"/>
                <a:gd name="connsiteX45" fmla="*/ 9409 w 10000"/>
                <a:gd name="connsiteY45" fmla="*/ 8920 h 10000"/>
                <a:gd name="connsiteX46" fmla="*/ 9083 w 10000"/>
                <a:gd name="connsiteY46" fmla="*/ 8379 h 10000"/>
                <a:gd name="connsiteX47" fmla="*/ 8655 w 10000"/>
                <a:gd name="connsiteY47" fmla="*/ 8176 h 10000"/>
                <a:gd name="connsiteX48" fmla="*/ 8385 w 10000"/>
                <a:gd name="connsiteY48" fmla="*/ 7905 h 10000"/>
                <a:gd name="connsiteX49" fmla="*/ 7687 w 10000"/>
                <a:gd name="connsiteY49" fmla="*/ 7703 h 10000"/>
                <a:gd name="connsiteX50" fmla="*/ 7848 w 10000"/>
                <a:gd name="connsiteY50" fmla="*/ 7635 h 10000"/>
                <a:gd name="connsiteX51" fmla="*/ 7848 w 10000"/>
                <a:gd name="connsiteY51" fmla="*/ 7465 h 10000"/>
                <a:gd name="connsiteX52" fmla="*/ 8334 w 10000"/>
                <a:gd name="connsiteY52" fmla="*/ 7465 h 10000"/>
                <a:gd name="connsiteX53" fmla="*/ 8599 w 10000"/>
                <a:gd name="connsiteY53" fmla="*/ 7331 h 10000"/>
                <a:gd name="connsiteX54" fmla="*/ 8655 w 10000"/>
                <a:gd name="connsiteY54" fmla="*/ 6352 h 10000"/>
                <a:gd name="connsiteX55" fmla="*/ 8707 w 10000"/>
                <a:gd name="connsiteY55" fmla="*/ 6385 h 10000"/>
                <a:gd name="connsiteX56" fmla="*/ 8517 w 10000"/>
                <a:gd name="connsiteY56" fmla="*/ 6447 h 10000"/>
                <a:gd name="connsiteX57" fmla="*/ 8440 w 10000"/>
                <a:gd name="connsiteY57" fmla="*/ 6579 h 10000"/>
                <a:gd name="connsiteX58" fmla="*/ 7961 w 10000"/>
                <a:gd name="connsiteY58" fmla="*/ 6319 h 10000"/>
                <a:gd name="connsiteX59" fmla="*/ 7874 w 10000"/>
                <a:gd name="connsiteY59" fmla="*/ 5616 h 10000"/>
                <a:gd name="connsiteX60" fmla="*/ 7361 w 10000"/>
                <a:gd name="connsiteY60" fmla="*/ 5921 h 10000"/>
                <a:gd name="connsiteX61" fmla="*/ 7369 w 10000"/>
                <a:gd name="connsiteY61" fmla="*/ 6283 h 10000"/>
                <a:gd name="connsiteX62" fmla="*/ 6955 w 10000"/>
                <a:gd name="connsiteY62" fmla="*/ 6501 h 10000"/>
                <a:gd name="connsiteX63" fmla="*/ 6452 w 10000"/>
                <a:gd name="connsiteY63" fmla="*/ 0 h 10000"/>
                <a:gd name="connsiteX64" fmla="*/ 5644 w 10000"/>
                <a:gd name="connsiteY64" fmla="*/ 135 h 10000"/>
                <a:gd name="connsiteX65" fmla="*/ 5002 w 10000"/>
                <a:gd name="connsiteY65" fmla="*/ 135 h 10000"/>
                <a:gd name="connsiteX66" fmla="*/ 4356 w 10000"/>
                <a:gd name="connsiteY66" fmla="*/ 135 h 10000"/>
                <a:gd name="connsiteX67" fmla="*/ 3709 w 10000"/>
                <a:gd name="connsiteY67" fmla="*/ 135 h 10000"/>
                <a:gd name="connsiteX68" fmla="*/ 3120 w 10000"/>
                <a:gd name="connsiteY68" fmla="*/ 135 h 10000"/>
                <a:gd name="connsiteX69" fmla="*/ 2475 w 10000"/>
                <a:gd name="connsiteY69" fmla="*/ 135 h 10000"/>
                <a:gd name="connsiteX70" fmla="*/ 1884 w 10000"/>
                <a:gd name="connsiteY70" fmla="*/ 135 h 10000"/>
                <a:gd name="connsiteX71" fmla="*/ 1237 w 10000"/>
                <a:gd name="connsiteY71" fmla="*/ 135 h 10000"/>
                <a:gd name="connsiteX72" fmla="*/ 1237 w 10000"/>
                <a:gd name="connsiteY72" fmla="*/ 608 h 10000"/>
                <a:gd name="connsiteX73" fmla="*/ 1237 w 10000"/>
                <a:gd name="connsiteY73" fmla="*/ 1216 h 10000"/>
                <a:gd name="connsiteX74" fmla="*/ 433 w 10000"/>
                <a:gd name="connsiteY74" fmla="*/ 1216 h 10000"/>
                <a:gd name="connsiteX75" fmla="*/ 433 w 10000"/>
                <a:gd name="connsiteY75" fmla="*/ 1486 h 10000"/>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644 w 10000"/>
                <a:gd name="connsiteY63" fmla="*/ 1061 h 10926"/>
                <a:gd name="connsiteX64" fmla="*/ 5002 w 10000"/>
                <a:gd name="connsiteY64" fmla="*/ 1061 h 10926"/>
                <a:gd name="connsiteX65" fmla="*/ 4356 w 10000"/>
                <a:gd name="connsiteY65" fmla="*/ 1061 h 10926"/>
                <a:gd name="connsiteX66" fmla="*/ 3709 w 10000"/>
                <a:gd name="connsiteY66" fmla="*/ 1061 h 10926"/>
                <a:gd name="connsiteX67" fmla="*/ 3120 w 10000"/>
                <a:gd name="connsiteY67" fmla="*/ 1061 h 10926"/>
                <a:gd name="connsiteX68" fmla="*/ 2475 w 10000"/>
                <a:gd name="connsiteY68" fmla="*/ 1061 h 10926"/>
                <a:gd name="connsiteX69" fmla="*/ 1884 w 10000"/>
                <a:gd name="connsiteY69" fmla="*/ 1061 h 10926"/>
                <a:gd name="connsiteX70" fmla="*/ 1237 w 10000"/>
                <a:gd name="connsiteY70" fmla="*/ 1061 h 10926"/>
                <a:gd name="connsiteX71" fmla="*/ 1237 w 10000"/>
                <a:gd name="connsiteY71" fmla="*/ 1534 h 10926"/>
                <a:gd name="connsiteX72" fmla="*/ 1237 w 10000"/>
                <a:gd name="connsiteY72" fmla="*/ 2142 h 10926"/>
                <a:gd name="connsiteX73" fmla="*/ 433 w 10000"/>
                <a:gd name="connsiteY73" fmla="*/ 2142 h 10926"/>
                <a:gd name="connsiteX74" fmla="*/ 433 w 10000"/>
                <a:gd name="connsiteY74" fmla="*/ 2412 h 10926"/>
                <a:gd name="connsiteX0" fmla="*/ 433 w 10000"/>
                <a:gd name="connsiteY0" fmla="*/ 2412 h 10926"/>
                <a:gd name="connsiteX1" fmla="*/ 6675 w 10000"/>
                <a:gd name="connsiteY1" fmla="*/ 7685 h 10926"/>
                <a:gd name="connsiteX2" fmla="*/ 6234 w 10000"/>
                <a:gd name="connsiteY2" fmla="*/ 7894 h 10926"/>
                <a:gd name="connsiteX3" fmla="*/ 5864 w 10000"/>
                <a:gd name="connsiteY3" fmla="*/ 7676 h 10926"/>
                <a:gd name="connsiteX4" fmla="*/ 5325 w 10000"/>
                <a:gd name="connsiteY4" fmla="*/ 7544 h 10926"/>
                <a:gd name="connsiteX5" fmla="*/ 5058 w 10000"/>
                <a:gd name="connsiteY5" fmla="*/ 7841 h 10926"/>
                <a:gd name="connsiteX6" fmla="*/ 4396 w 10000"/>
                <a:gd name="connsiteY6" fmla="*/ 8069 h 10926"/>
                <a:gd name="connsiteX7" fmla="*/ 3972 w 10000"/>
                <a:gd name="connsiteY7" fmla="*/ 8067 h 10926"/>
                <a:gd name="connsiteX8" fmla="*/ 3044 w 10000"/>
                <a:gd name="connsiteY8" fmla="*/ 7874 h 10926"/>
                <a:gd name="connsiteX9" fmla="*/ 2796 w 10000"/>
                <a:gd name="connsiteY9" fmla="*/ 7978 h 10926"/>
                <a:gd name="connsiteX10" fmla="*/ 2177 w 10000"/>
                <a:gd name="connsiteY10" fmla="*/ 7745 h 10926"/>
                <a:gd name="connsiteX11" fmla="*/ 1903 w 10000"/>
                <a:gd name="connsiteY11" fmla="*/ 7393 h 10926"/>
                <a:gd name="connsiteX12" fmla="*/ 1449 w 10000"/>
                <a:gd name="connsiteY12" fmla="*/ 7489 h 10926"/>
                <a:gd name="connsiteX13" fmla="*/ 1324 w 10000"/>
                <a:gd name="connsiteY13" fmla="*/ 7697 h 10926"/>
                <a:gd name="connsiteX14" fmla="*/ 845 w 10000"/>
                <a:gd name="connsiteY14" fmla="*/ 7786 h 10926"/>
                <a:gd name="connsiteX15" fmla="*/ 526 w 10000"/>
                <a:gd name="connsiteY15" fmla="*/ 7778 h 10926"/>
                <a:gd name="connsiteX16" fmla="*/ 354 w 10000"/>
                <a:gd name="connsiteY16" fmla="*/ 7943 h 10926"/>
                <a:gd name="connsiteX17" fmla="*/ 56 w 10000"/>
                <a:gd name="connsiteY17" fmla="*/ 7683 h 10926"/>
                <a:gd name="connsiteX18" fmla="*/ 0 w 10000"/>
                <a:gd name="connsiteY18" fmla="*/ 8155 h 10926"/>
                <a:gd name="connsiteX19" fmla="*/ 106 w 10000"/>
                <a:gd name="connsiteY19" fmla="*/ 8223 h 10926"/>
                <a:gd name="connsiteX20" fmla="*/ 538 w 10000"/>
                <a:gd name="connsiteY20" fmla="*/ 8257 h 10926"/>
                <a:gd name="connsiteX21" fmla="*/ 596 w 10000"/>
                <a:gd name="connsiteY21" fmla="*/ 8391 h 10926"/>
                <a:gd name="connsiteX22" fmla="*/ 1075 w 10000"/>
                <a:gd name="connsiteY22" fmla="*/ 8426 h 10926"/>
                <a:gd name="connsiteX23" fmla="*/ 1346 w 10000"/>
                <a:gd name="connsiteY23" fmla="*/ 8561 h 10926"/>
                <a:gd name="connsiteX24" fmla="*/ 1397 w 10000"/>
                <a:gd name="connsiteY24" fmla="*/ 8798 h 10926"/>
                <a:gd name="connsiteX25" fmla="*/ 2260 w 10000"/>
                <a:gd name="connsiteY25" fmla="*/ 9203 h 10926"/>
                <a:gd name="connsiteX26" fmla="*/ 2475 w 10000"/>
                <a:gd name="connsiteY26" fmla="*/ 9609 h 10926"/>
                <a:gd name="connsiteX27" fmla="*/ 3064 w 10000"/>
                <a:gd name="connsiteY27" fmla="*/ 9812 h 10926"/>
                <a:gd name="connsiteX28" fmla="*/ 3280 w 10000"/>
                <a:gd name="connsiteY28" fmla="*/ 10080 h 10926"/>
                <a:gd name="connsiteX29" fmla="*/ 3709 w 10000"/>
                <a:gd name="connsiteY29" fmla="*/ 10420 h 10926"/>
                <a:gd name="connsiteX30" fmla="*/ 4034 w 10000"/>
                <a:gd name="connsiteY30" fmla="*/ 10520 h 10926"/>
                <a:gd name="connsiteX31" fmla="*/ 4248 w 10000"/>
                <a:gd name="connsiteY31" fmla="*/ 10420 h 10926"/>
                <a:gd name="connsiteX32" fmla="*/ 4785 w 10000"/>
                <a:gd name="connsiteY32" fmla="*/ 10453 h 10926"/>
                <a:gd name="connsiteX33" fmla="*/ 5002 w 10000"/>
                <a:gd name="connsiteY33" fmla="*/ 10385 h 10926"/>
                <a:gd name="connsiteX34" fmla="*/ 5967 w 10000"/>
                <a:gd name="connsiteY34" fmla="*/ 10893 h 10926"/>
                <a:gd name="connsiteX35" fmla="*/ 6021 w 10000"/>
                <a:gd name="connsiteY35" fmla="*/ 10893 h 10926"/>
                <a:gd name="connsiteX36" fmla="*/ 6130 w 10000"/>
                <a:gd name="connsiteY36" fmla="*/ 10825 h 10926"/>
                <a:gd name="connsiteX37" fmla="*/ 6823 w 10000"/>
                <a:gd name="connsiteY37" fmla="*/ 10825 h 10926"/>
                <a:gd name="connsiteX38" fmla="*/ 6936 w 10000"/>
                <a:gd name="connsiteY38" fmla="*/ 10926 h 10926"/>
                <a:gd name="connsiteX39" fmla="*/ 7526 w 10000"/>
                <a:gd name="connsiteY39" fmla="*/ 10790 h 10926"/>
                <a:gd name="connsiteX40" fmla="*/ 8062 w 10000"/>
                <a:gd name="connsiteY40" fmla="*/ 10790 h 10926"/>
                <a:gd name="connsiteX41" fmla="*/ 8438 w 10000"/>
                <a:gd name="connsiteY41" fmla="*/ 10656 h 10926"/>
                <a:gd name="connsiteX42" fmla="*/ 8871 w 10000"/>
                <a:gd name="connsiteY42" fmla="*/ 10385 h 10926"/>
                <a:gd name="connsiteX43" fmla="*/ 10000 w 10000"/>
                <a:gd name="connsiteY43" fmla="*/ 10385 h 10926"/>
                <a:gd name="connsiteX44" fmla="*/ 10000 w 10000"/>
                <a:gd name="connsiteY44" fmla="*/ 10014 h 10926"/>
                <a:gd name="connsiteX45" fmla="*/ 9409 w 10000"/>
                <a:gd name="connsiteY45" fmla="*/ 9846 h 10926"/>
                <a:gd name="connsiteX46" fmla="*/ 9083 w 10000"/>
                <a:gd name="connsiteY46" fmla="*/ 9305 h 10926"/>
                <a:gd name="connsiteX47" fmla="*/ 8655 w 10000"/>
                <a:gd name="connsiteY47" fmla="*/ 9102 h 10926"/>
                <a:gd name="connsiteX48" fmla="*/ 8385 w 10000"/>
                <a:gd name="connsiteY48" fmla="*/ 8831 h 10926"/>
                <a:gd name="connsiteX49" fmla="*/ 7687 w 10000"/>
                <a:gd name="connsiteY49" fmla="*/ 8629 h 10926"/>
                <a:gd name="connsiteX50" fmla="*/ 7848 w 10000"/>
                <a:gd name="connsiteY50" fmla="*/ 8561 h 10926"/>
                <a:gd name="connsiteX51" fmla="*/ 7848 w 10000"/>
                <a:gd name="connsiteY51" fmla="*/ 8391 h 10926"/>
                <a:gd name="connsiteX52" fmla="*/ 8334 w 10000"/>
                <a:gd name="connsiteY52" fmla="*/ 8391 h 10926"/>
                <a:gd name="connsiteX53" fmla="*/ 8599 w 10000"/>
                <a:gd name="connsiteY53" fmla="*/ 8257 h 10926"/>
                <a:gd name="connsiteX54" fmla="*/ 8655 w 10000"/>
                <a:gd name="connsiteY54" fmla="*/ 7278 h 10926"/>
                <a:gd name="connsiteX55" fmla="*/ 8707 w 10000"/>
                <a:gd name="connsiteY55" fmla="*/ 7311 h 10926"/>
                <a:gd name="connsiteX56" fmla="*/ 8517 w 10000"/>
                <a:gd name="connsiteY56" fmla="*/ 7373 h 10926"/>
                <a:gd name="connsiteX57" fmla="*/ 8440 w 10000"/>
                <a:gd name="connsiteY57" fmla="*/ 7505 h 10926"/>
                <a:gd name="connsiteX58" fmla="*/ 7961 w 10000"/>
                <a:gd name="connsiteY58" fmla="*/ 7245 h 10926"/>
                <a:gd name="connsiteX59" fmla="*/ 7874 w 10000"/>
                <a:gd name="connsiteY59" fmla="*/ 6542 h 10926"/>
                <a:gd name="connsiteX60" fmla="*/ 7361 w 10000"/>
                <a:gd name="connsiteY60" fmla="*/ 6847 h 10926"/>
                <a:gd name="connsiteX61" fmla="*/ 7369 w 10000"/>
                <a:gd name="connsiteY61" fmla="*/ 7209 h 10926"/>
                <a:gd name="connsiteX62" fmla="*/ 6955 w 10000"/>
                <a:gd name="connsiteY62" fmla="*/ 7427 h 10926"/>
                <a:gd name="connsiteX63" fmla="*/ 5002 w 10000"/>
                <a:gd name="connsiteY63" fmla="*/ 1061 h 10926"/>
                <a:gd name="connsiteX64" fmla="*/ 4356 w 10000"/>
                <a:gd name="connsiteY64" fmla="*/ 1061 h 10926"/>
                <a:gd name="connsiteX65" fmla="*/ 3709 w 10000"/>
                <a:gd name="connsiteY65" fmla="*/ 1061 h 10926"/>
                <a:gd name="connsiteX66" fmla="*/ 3120 w 10000"/>
                <a:gd name="connsiteY66" fmla="*/ 1061 h 10926"/>
                <a:gd name="connsiteX67" fmla="*/ 2475 w 10000"/>
                <a:gd name="connsiteY67" fmla="*/ 1061 h 10926"/>
                <a:gd name="connsiteX68" fmla="*/ 1884 w 10000"/>
                <a:gd name="connsiteY68" fmla="*/ 1061 h 10926"/>
                <a:gd name="connsiteX69" fmla="*/ 1237 w 10000"/>
                <a:gd name="connsiteY69" fmla="*/ 1061 h 10926"/>
                <a:gd name="connsiteX70" fmla="*/ 1237 w 10000"/>
                <a:gd name="connsiteY70" fmla="*/ 1534 h 10926"/>
                <a:gd name="connsiteX71" fmla="*/ 1237 w 10000"/>
                <a:gd name="connsiteY71" fmla="*/ 2142 h 10926"/>
                <a:gd name="connsiteX72" fmla="*/ 433 w 10000"/>
                <a:gd name="connsiteY72" fmla="*/ 2142 h 10926"/>
                <a:gd name="connsiteX73" fmla="*/ 433 w 10000"/>
                <a:gd name="connsiteY73" fmla="*/ 2412 h 10926"/>
                <a:gd name="connsiteX0" fmla="*/ 433 w 10000"/>
                <a:gd name="connsiteY0" fmla="*/ 1351 h 9865"/>
                <a:gd name="connsiteX1" fmla="*/ 6675 w 10000"/>
                <a:gd name="connsiteY1" fmla="*/ 6624 h 9865"/>
                <a:gd name="connsiteX2" fmla="*/ 6234 w 10000"/>
                <a:gd name="connsiteY2" fmla="*/ 6833 h 9865"/>
                <a:gd name="connsiteX3" fmla="*/ 5864 w 10000"/>
                <a:gd name="connsiteY3" fmla="*/ 6615 h 9865"/>
                <a:gd name="connsiteX4" fmla="*/ 5325 w 10000"/>
                <a:gd name="connsiteY4" fmla="*/ 6483 h 9865"/>
                <a:gd name="connsiteX5" fmla="*/ 5058 w 10000"/>
                <a:gd name="connsiteY5" fmla="*/ 6780 h 9865"/>
                <a:gd name="connsiteX6" fmla="*/ 4396 w 10000"/>
                <a:gd name="connsiteY6" fmla="*/ 7008 h 9865"/>
                <a:gd name="connsiteX7" fmla="*/ 3972 w 10000"/>
                <a:gd name="connsiteY7" fmla="*/ 7006 h 9865"/>
                <a:gd name="connsiteX8" fmla="*/ 3044 w 10000"/>
                <a:gd name="connsiteY8" fmla="*/ 6813 h 9865"/>
                <a:gd name="connsiteX9" fmla="*/ 2796 w 10000"/>
                <a:gd name="connsiteY9" fmla="*/ 6917 h 9865"/>
                <a:gd name="connsiteX10" fmla="*/ 2177 w 10000"/>
                <a:gd name="connsiteY10" fmla="*/ 6684 h 9865"/>
                <a:gd name="connsiteX11" fmla="*/ 1903 w 10000"/>
                <a:gd name="connsiteY11" fmla="*/ 6332 h 9865"/>
                <a:gd name="connsiteX12" fmla="*/ 1449 w 10000"/>
                <a:gd name="connsiteY12" fmla="*/ 6428 h 9865"/>
                <a:gd name="connsiteX13" fmla="*/ 1324 w 10000"/>
                <a:gd name="connsiteY13" fmla="*/ 6636 h 9865"/>
                <a:gd name="connsiteX14" fmla="*/ 845 w 10000"/>
                <a:gd name="connsiteY14" fmla="*/ 6725 h 9865"/>
                <a:gd name="connsiteX15" fmla="*/ 526 w 10000"/>
                <a:gd name="connsiteY15" fmla="*/ 6717 h 9865"/>
                <a:gd name="connsiteX16" fmla="*/ 354 w 10000"/>
                <a:gd name="connsiteY16" fmla="*/ 6882 h 9865"/>
                <a:gd name="connsiteX17" fmla="*/ 56 w 10000"/>
                <a:gd name="connsiteY17" fmla="*/ 6622 h 9865"/>
                <a:gd name="connsiteX18" fmla="*/ 0 w 10000"/>
                <a:gd name="connsiteY18" fmla="*/ 7094 h 9865"/>
                <a:gd name="connsiteX19" fmla="*/ 106 w 10000"/>
                <a:gd name="connsiteY19" fmla="*/ 7162 h 9865"/>
                <a:gd name="connsiteX20" fmla="*/ 538 w 10000"/>
                <a:gd name="connsiteY20" fmla="*/ 7196 h 9865"/>
                <a:gd name="connsiteX21" fmla="*/ 596 w 10000"/>
                <a:gd name="connsiteY21" fmla="*/ 7330 h 9865"/>
                <a:gd name="connsiteX22" fmla="*/ 1075 w 10000"/>
                <a:gd name="connsiteY22" fmla="*/ 7365 h 9865"/>
                <a:gd name="connsiteX23" fmla="*/ 1346 w 10000"/>
                <a:gd name="connsiteY23" fmla="*/ 7500 h 9865"/>
                <a:gd name="connsiteX24" fmla="*/ 1397 w 10000"/>
                <a:gd name="connsiteY24" fmla="*/ 7737 h 9865"/>
                <a:gd name="connsiteX25" fmla="*/ 2260 w 10000"/>
                <a:gd name="connsiteY25" fmla="*/ 8142 h 9865"/>
                <a:gd name="connsiteX26" fmla="*/ 2475 w 10000"/>
                <a:gd name="connsiteY26" fmla="*/ 8548 h 9865"/>
                <a:gd name="connsiteX27" fmla="*/ 3064 w 10000"/>
                <a:gd name="connsiteY27" fmla="*/ 8751 h 9865"/>
                <a:gd name="connsiteX28" fmla="*/ 3280 w 10000"/>
                <a:gd name="connsiteY28" fmla="*/ 9019 h 9865"/>
                <a:gd name="connsiteX29" fmla="*/ 3709 w 10000"/>
                <a:gd name="connsiteY29" fmla="*/ 9359 h 9865"/>
                <a:gd name="connsiteX30" fmla="*/ 4034 w 10000"/>
                <a:gd name="connsiteY30" fmla="*/ 9459 h 9865"/>
                <a:gd name="connsiteX31" fmla="*/ 4248 w 10000"/>
                <a:gd name="connsiteY31" fmla="*/ 9359 h 9865"/>
                <a:gd name="connsiteX32" fmla="*/ 4785 w 10000"/>
                <a:gd name="connsiteY32" fmla="*/ 9392 h 9865"/>
                <a:gd name="connsiteX33" fmla="*/ 5002 w 10000"/>
                <a:gd name="connsiteY33" fmla="*/ 9324 h 9865"/>
                <a:gd name="connsiteX34" fmla="*/ 5967 w 10000"/>
                <a:gd name="connsiteY34" fmla="*/ 9832 h 9865"/>
                <a:gd name="connsiteX35" fmla="*/ 6021 w 10000"/>
                <a:gd name="connsiteY35" fmla="*/ 9832 h 9865"/>
                <a:gd name="connsiteX36" fmla="*/ 6130 w 10000"/>
                <a:gd name="connsiteY36" fmla="*/ 9764 h 9865"/>
                <a:gd name="connsiteX37" fmla="*/ 6823 w 10000"/>
                <a:gd name="connsiteY37" fmla="*/ 9764 h 9865"/>
                <a:gd name="connsiteX38" fmla="*/ 6936 w 10000"/>
                <a:gd name="connsiteY38" fmla="*/ 9865 h 9865"/>
                <a:gd name="connsiteX39" fmla="*/ 7526 w 10000"/>
                <a:gd name="connsiteY39" fmla="*/ 9729 h 9865"/>
                <a:gd name="connsiteX40" fmla="*/ 8062 w 10000"/>
                <a:gd name="connsiteY40" fmla="*/ 9729 h 9865"/>
                <a:gd name="connsiteX41" fmla="*/ 8438 w 10000"/>
                <a:gd name="connsiteY41" fmla="*/ 9595 h 9865"/>
                <a:gd name="connsiteX42" fmla="*/ 8871 w 10000"/>
                <a:gd name="connsiteY42" fmla="*/ 9324 h 9865"/>
                <a:gd name="connsiteX43" fmla="*/ 10000 w 10000"/>
                <a:gd name="connsiteY43" fmla="*/ 9324 h 9865"/>
                <a:gd name="connsiteX44" fmla="*/ 10000 w 10000"/>
                <a:gd name="connsiteY44" fmla="*/ 8953 h 9865"/>
                <a:gd name="connsiteX45" fmla="*/ 9409 w 10000"/>
                <a:gd name="connsiteY45" fmla="*/ 8785 h 9865"/>
                <a:gd name="connsiteX46" fmla="*/ 9083 w 10000"/>
                <a:gd name="connsiteY46" fmla="*/ 8244 h 9865"/>
                <a:gd name="connsiteX47" fmla="*/ 8655 w 10000"/>
                <a:gd name="connsiteY47" fmla="*/ 8041 h 9865"/>
                <a:gd name="connsiteX48" fmla="*/ 8385 w 10000"/>
                <a:gd name="connsiteY48" fmla="*/ 7770 h 9865"/>
                <a:gd name="connsiteX49" fmla="*/ 7687 w 10000"/>
                <a:gd name="connsiteY49" fmla="*/ 7568 h 9865"/>
                <a:gd name="connsiteX50" fmla="*/ 7848 w 10000"/>
                <a:gd name="connsiteY50" fmla="*/ 7500 h 9865"/>
                <a:gd name="connsiteX51" fmla="*/ 7848 w 10000"/>
                <a:gd name="connsiteY51" fmla="*/ 7330 h 9865"/>
                <a:gd name="connsiteX52" fmla="*/ 8334 w 10000"/>
                <a:gd name="connsiteY52" fmla="*/ 7330 h 9865"/>
                <a:gd name="connsiteX53" fmla="*/ 8599 w 10000"/>
                <a:gd name="connsiteY53" fmla="*/ 7196 h 9865"/>
                <a:gd name="connsiteX54" fmla="*/ 8655 w 10000"/>
                <a:gd name="connsiteY54" fmla="*/ 6217 h 9865"/>
                <a:gd name="connsiteX55" fmla="*/ 8707 w 10000"/>
                <a:gd name="connsiteY55" fmla="*/ 6250 h 9865"/>
                <a:gd name="connsiteX56" fmla="*/ 8517 w 10000"/>
                <a:gd name="connsiteY56" fmla="*/ 6312 h 9865"/>
                <a:gd name="connsiteX57" fmla="*/ 8440 w 10000"/>
                <a:gd name="connsiteY57" fmla="*/ 6444 h 9865"/>
                <a:gd name="connsiteX58" fmla="*/ 7961 w 10000"/>
                <a:gd name="connsiteY58" fmla="*/ 6184 h 9865"/>
                <a:gd name="connsiteX59" fmla="*/ 7874 w 10000"/>
                <a:gd name="connsiteY59" fmla="*/ 5481 h 9865"/>
                <a:gd name="connsiteX60" fmla="*/ 7361 w 10000"/>
                <a:gd name="connsiteY60" fmla="*/ 5786 h 9865"/>
                <a:gd name="connsiteX61" fmla="*/ 7369 w 10000"/>
                <a:gd name="connsiteY61" fmla="*/ 6148 h 9865"/>
                <a:gd name="connsiteX62" fmla="*/ 6955 w 10000"/>
                <a:gd name="connsiteY62" fmla="*/ 6366 h 9865"/>
                <a:gd name="connsiteX63" fmla="*/ 4356 w 10000"/>
                <a:gd name="connsiteY63" fmla="*/ 0 h 9865"/>
                <a:gd name="connsiteX64" fmla="*/ 3709 w 10000"/>
                <a:gd name="connsiteY64" fmla="*/ 0 h 9865"/>
                <a:gd name="connsiteX65" fmla="*/ 3120 w 10000"/>
                <a:gd name="connsiteY65" fmla="*/ 0 h 9865"/>
                <a:gd name="connsiteX66" fmla="*/ 2475 w 10000"/>
                <a:gd name="connsiteY66" fmla="*/ 0 h 9865"/>
                <a:gd name="connsiteX67" fmla="*/ 1884 w 10000"/>
                <a:gd name="connsiteY67" fmla="*/ 0 h 9865"/>
                <a:gd name="connsiteX68" fmla="*/ 1237 w 10000"/>
                <a:gd name="connsiteY68" fmla="*/ 0 h 9865"/>
                <a:gd name="connsiteX69" fmla="*/ 1237 w 10000"/>
                <a:gd name="connsiteY69" fmla="*/ 473 h 9865"/>
                <a:gd name="connsiteX70" fmla="*/ 1237 w 10000"/>
                <a:gd name="connsiteY70" fmla="*/ 1081 h 9865"/>
                <a:gd name="connsiteX71" fmla="*/ 433 w 10000"/>
                <a:gd name="connsiteY71" fmla="*/ 1081 h 9865"/>
                <a:gd name="connsiteX72" fmla="*/ 433 w 10000"/>
                <a:gd name="connsiteY72" fmla="*/ 1351 h 9865"/>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709 w 10000"/>
                <a:gd name="connsiteY63" fmla="*/ 0 h 10000"/>
                <a:gd name="connsiteX64" fmla="*/ 3120 w 10000"/>
                <a:gd name="connsiteY64" fmla="*/ 0 h 10000"/>
                <a:gd name="connsiteX65" fmla="*/ 2475 w 10000"/>
                <a:gd name="connsiteY65" fmla="*/ 0 h 10000"/>
                <a:gd name="connsiteX66" fmla="*/ 1884 w 10000"/>
                <a:gd name="connsiteY66" fmla="*/ 0 h 10000"/>
                <a:gd name="connsiteX67" fmla="*/ 1237 w 10000"/>
                <a:gd name="connsiteY67" fmla="*/ 0 h 10000"/>
                <a:gd name="connsiteX68" fmla="*/ 1237 w 10000"/>
                <a:gd name="connsiteY68" fmla="*/ 479 h 10000"/>
                <a:gd name="connsiteX69" fmla="*/ 1237 w 10000"/>
                <a:gd name="connsiteY69" fmla="*/ 1096 h 10000"/>
                <a:gd name="connsiteX70" fmla="*/ 433 w 10000"/>
                <a:gd name="connsiteY70" fmla="*/ 1096 h 10000"/>
                <a:gd name="connsiteX71" fmla="*/ 433 w 10000"/>
                <a:gd name="connsiteY71"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3120 w 10000"/>
                <a:gd name="connsiteY63" fmla="*/ 0 h 10000"/>
                <a:gd name="connsiteX64" fmla="*/ 2475 w 10000"/>
                <a:gd name="connsiteY64" fmla="*/ 0 h 10000"/>
                <a:gd name="connsiteX65" fmla="*/ 1884 w 10000"/>
                <a:gd name="connsiteY65" fmla="*/ 0 h 10000"/>
                <a:gd name="connsiteX66" fmla="*/ 1237 w 10000"/>
                <a:gd name="connsiteY66" fmla="*/ 0 h 10000"/>
                <a:gd name="connsiteX67" fmla="*/ 1237 w 10000"/>
                <a:gd name="connsiteY67" fmla="*/ 479 h 10000"/>
                <a:gd name="connsiteX68" fmla="*/ 1237 w 10000"/>
                <a:gd name="connsiteY68" fmla="*/ 1096 h 10000"/>
                <a:gd name="connsiteX69" fmla="*/ 433 w 10000"/>
                <a:gd name="connsiteY69" fmla="*/ 1096 h 10000"/>
                <a:gd name="connsiteX70" fmla="*/ 433 w 10000"/>
                <a:gd name="connsiteY70"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2475 w 10000"/>
                <a:gd name="connsiteY63" fmla="*/ 0 h 10000"/>
                <a:gd name="connsiteX64" fmla="*/ 1884 w 10000"/>
                <a:gd name="connsiteY64" fmla="*/ 0 h 10000"/>
                <a:gd name="connsiteX65" fmla="*/ 1237 w 10000"/>
                <a:gd name="connsiteY65" fmla="*/ 0 h 10000"/>
                <a:gd name="connsiteX66" fmla="*/ 1237 w 10000"/>
                <a:gd name="connsiteY66" fmla="*/ 479 h 10000"/>
                <a:gd name="connsiteX67" fmla="*/ 1237 w 10000"/>
                <a:gd name="connsiteY67" fmla="*/ 1096 h 10000"/>
                <a:gd name="connsiteX68" fmla="*/ 433 w 10000"/>
                <a:gd name="connsiteY68" fmla="*/ 1096 h 10000"/>
                <a:gd name="connsiteX69" fmla="*/ 433 w 10000"/>
                <a:gd name="connsiteY69"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884 w 10000"/>
                <a:gd name="connsiteY63" fmla="*/ 0 h 10000"/>
                <a:gd name="connsiteX64" fmla="*/ 1237 w 10000"/>
                <a:gd name="connsiteY64" fmla="*/ 0 h 10000"/>
                <a:gd name="connsiteX65" fmla="*/ 1237 w 10000"/>
                <a:gd name="connsiteY65" fmla="*/ 479 h 10000"/>
                <a:gd name="connsiteX66" fmla="*/ 1237 w 10000"/>
                <a:gd name="connsiteY66" fmla="*/ 1096 h 10000"/>
                <a:gd name="connsiteX67" fmla="*/ 433 w 10000"/>
                <a:gd name="connsiteY67" fmla="*/ 1096 h 10000"/>
                <a:gd name="connsiteX68" fmla="*/ 433 w 10000"/>
                <a:gd name="connsiteY68" fmla="*/ 1369 h 10000"/>
                <a:gd name="connsiteX0" fmla="*/ 433 w 10000"/>
                <a:gd name="connsiteY0" fmla="*/ 1369 h 10000"/>
                <a:gd name="connsiteX1" fmla="*/ 6675 w 10000"/>
                <a:gd name="connsiteY1" fmla="*/ 6715 h 10000"/>
                <a:gd name="connsiteX2" fmla="*/ 6234 w 10000"/>
                <a:gd name="connsiteY2" fmla="*/ 6927 h 10000"/>
                <a:gd name="connsiteX3" fmla="*/ 5864 w 10000"/>
                <a:gd name="connsiteY3" fmla="*/ 6706 h 10000"/>
                <a:gd name="connsiteX4" fmla="*/ 5325 w 10000"/>
                <a:gd name="connsiteY4" fmla="*/ 6572 h 10000"/>
                <a:gd name="connsiteX5" fmla="*/ 5058 w 10000"/>
                <a:gd name="connsiteY5" fmla="*/ 6873 h 10000"/>
                <a:gd name="connsiteX6" fmla="*/ 4396 w 10000"/>
                <a:gd name="connsiteY6" fmla="*/ 7104 h 10000"/>
                <a:gd name="connsiteX7" fmla="*/ 3972 w 10000"/>
                <a:gd name="connsiteY7" fmla="*/ 7102 h 10000"/>
                <a:gd name="connsiteX8" fmla="*/ 3044 w 10000"/>
                <a:gd name="connsiteY8" fmla="*/ 6906 h 10000"/>
                <a:gd name="connsiteX9" fmla="*/ 2796 w 10000"/>
                <a:gd name="connsiteY9" fmla="*/ 7012 h 10000"/>
                <a:gd name="connsiteX10" fmla="*/ 2177 w 10000"/>
                <a:gd name="connsiteY10" fmla="*/ 6775 h 10000"/>
                <a:gd name="connsiteX11" fmla="*/ 1903 w 10000"/>
                <a:gd name="connsiteY11" fmla="*/ 6419 h 10000"/>
                <a:gd name="connsiteX12" fmla="*/ 1449 w 10000"/>
                <a:gd name="connsiteY12" fmla="*/ 6516 h 10000"/>
                <a:gd name="connsiteX13" fmla="*/ 1324 w 10000"/>
                <a:gd name="connsiteY13" fmla="*/ 6727 h 10000"/>
                <a:gd name="connsiteX14" fmla="*/ 845 w 10000"/>
                <a:gd name="connsiteY14" fmla="*/ 6817 h 10000"/>
                <a:gd name="connsiteX15" fmla="*/ 526 w 10000"/>
                <a:gd name="connsiteY15" fmla="*/ 6809 h 10000"/>
                <a:gd name="connsiteX16" fmla="*/ 354 w 10000"/>
                <a:gd name="connsiteY16" fmla="*/ 6976 h 10000"/>
                <a:gd name="connsiteX17" fmla="*/ 56 w 10000"/>
                <a:gd name="connsiteY17" fmla="*/ 6713 h 10000"/>
                <a:gd name="connsiteX18" fmla="*/ 0 w 10000"/>
                <a:gd name="connsiteY18" fmla="*/ 7191 h 10000"/>
                <a:gd name="connsiteX19" fmla="*/ 106 w 10000"/>
                <a:gd name="connsiteY19" fmla="*/ 7260 h 10000"/>
                <a:gd name="connsiteX20" fmla="*/ 538 w 10000"/>
                <a:gd name="connsiteY20" fmla="*/ 7294 h 10000"/>
                <a:gd name="connsiteX21" fmla="*/ 596 w 10000"/>
                <a:gd name="connsiteY21" fmla="*/ 7430 h 10000"/>
                <a:gd name="connsiteX22" fmla="*/ 1075 w 10000"/>
                <a:gd name="connsiteY22" fmla="*/ 7466 h 10000"/>
                <a:gd name="connsiteX23" fmla="*/ 1346 w 10000"/>
                <a:gd name="connsiteY23" fmla="*/ 7603 h 10000"/>
                <a:gd name="connsiteX24" fmla="*/ 1397 w 10000"/>
                <a:gd name="connsiteY24" fmla="*/ 7843 h 10000"/>
                <a:gd name="connsiteX25" fmla="*/ 2260 w 10000"/>
                <a:gd name="connsiteY25" fmla="*/ 8253 h 10000"/>
                <a:gd name="connsiteX26" fmla="*/ 2475 w 10000"/>
                <a:gd name="connsiteY26" fmla="*/ 8665 h 10000"/>
                <a:gd name="connsiteX27" fmla="*/ 3064 w 10000"/>
                <a:gd name="connsiteY27" fmla="*/ 8871 h 10000"/>
                <a:gd name="connsiteX28" fmla="*/ 3280 w 10000"/>
                <a:gd name="connsiteY28" fmla="*/ 9142 h 10000"/>
                <a:gd name="connsiteX29" fmla="*/ 3709 w 10000"/>
                <a:gd name="connsiteY29" fmla="*/ 9487 h 10000"/>
                <a:gd name="connsiteX30" fmla="*/ 4034 w 10000"/>
                <a:gd name="connsiteY30" fmla="*/ 9588 h 10000"/>
                <a:gd name="connsiteX31" fmla="*/ 4248 w 10000"/>
                <a:gd name="connsiteY31" fmla="*/ 9487 h 10000"/>
                <a:gd name="connsiteX32" fmla="*/ 4785 w 10000"/>
                <a:gd name="connsiteY32" fmla="*/ 9521 h 10000"/>
                <a:gd name="connsiteX33" fmla="*/ 5002 w 10000"/>
                <a:gd name="connsiteY33" fmla="*/ 9452 h 10000"/>
                <a:gd name="connsiteX34" fmla="*/ 5967 w 10000"/>
                <a:gd name="connsiteY34" fmla="*/ 9967 h 10000"/>
                <a:gd name="connsiteX35" fmla="*/ 6021 w 10000"/>
                <a:gd name="connsiteY35" fmla="*/ 9967 h 10000"/>
                <a:gd name="connsiteX36" fmla="*/ 6130 w 10000"/>
                <a:gd name="connsiteY36" fmla="*/ 9898 h 10000"/>
                <a:gd name="connsiteX37" fmla="*/ 6823 w 10000"/>
                <a:gd name="connsiteY37" fmla="*/ 9898 h 10000"/>
                <a:gd name="connsiteX38" fmla="*/ 6936 w 10000"/>
                <a:gd name="connsiteY38" fmla="*/ 10000 h 10000"/>
                <a:gd name="connsiteX39" fmla="*/ 7526 w 10000"/>
                <a:gd name="connsiteY39" fmla="*/ 9862 h 10000"/>
                <a:gd name="connsiteX40" fmla="*/ 8062 w 10000"/>
                <a:gd name="connsiteY40" fmla="*/ 9862 h 10000"/>
                <a:gd name="connsiteX41" fmla="*/ 8438 w 10000"/>
                <a:gd name="connsiteY41" fmla="*/ 9726 h 10000"/>
                <a:gd name="connsiteX42" fmla="*/ 8871 w 10000"/>
                <a:gd name="connsiteY42" fmla="*/ 9452 h 10000"/>
                <a:gd name="connsiteX43" fmla="*/ 10000 w 10000"/>
                <a:gd name="connsiteY43" fmla="*/ 9452 h 10000"/>
                <a:gd name="connsiteX44" fmla="*/ 10000 w 10000"/>
                <a:gd name="connsiteY44" fmla="*/ 9076 h 10000"/>
                <a:gd name="connsiteX45" fmla="*/ 9409 w 10000"/>
                <a:gd name="connsiteY45" fmla="*/ 8905 h 10000"/>
                <a:gd name="connsiteX46" fmla="*/ 9083 w 10000"/>
                <a:gd name="connsiteY46" fmla="*/ 8357 h 10000"/>
                <a:gd name="connsiteX47" fmla="*/ 8655 w 10000"/>
                <a:gd name="connsiteY47" fmla="*/ 8151 h 10000"/>
                <a:gd name="connsiteX48" fmla="*/ 8385 w 10000"/>
                <a:gd name="connsiteY48" fmla="*/ 7876 h 10000"/>
                <a:gd name="connsiteX49" fmla="*/ 7687 w 10000"/>
                <a:gd name="connsiteY49" fmla="*/ 7672 h 10000"/>
                <a:gd name="connsiteX50" fmla="*/ 7848 w 10000"/>
                <a:gd name="connsiteY50" fmla="*/ 7603 h 10000"/>
                <a:gd name="connsiteX51" fmla="*/ 7848 w 10000"/>
                <a:gd name="connsiteY51" fmla="*/ 7430 h 10000"/>
                <a:gd name="connsiteX52" fmla="*/ 8334 w 10000"/>
                <a:gd name="connsiteY52" fmla="*/ 7430 h 10000"/>
                <a:gd name="connsiteX53" fmla="*/ 8599 w 10000"/>
                <a:gd name="connsiteY53" fmla="*/ 7294 h 10000"/>
                <a:gd name="connsiteX54" fmla="*/ 8655 w 10000"/>
                <a:gd name="connsiteY54" fmla="*/ 6302 h 10000"/>
                <a:gd name="connsiteX55" fmla="*/ 8707 w 10000"/>
                <a:gd name="connsiteY55" fmla="*/ 6336 h 10000"/>
                <a:gd name="connsiteX56" fmla="*/ 8517 w 10000"/>
                <a:gd name="connsiteY56" fmla="*/ 6398 h 10000"/>
                <a:gd name="connsiteX57" fmla="*/ 8440 w 10000"/>
                <a:gd name="connsiteY57" fmla="*/ 6532 h 10000"/>
                <a:gd name="connsiteX58" fmla="*/ 7961 w 10000"/>
                <a:gd name="connsiteY58" fmla="*/ 6269 h 10000"/>
                <a:gd name="connsiteX59" fmla="*/ 7874 w 10000"/>
                <a:gd name="connsiteY59" fmla="*/ 5556 h 10000"/>
                <a:gd name="connsiteX60" fmla="*/ 7361 w 10000"/>
                <a:gd name="connsiteY60" fmla="*/ 5865 h 10000"/>
                <a:gd name="connsiteX61" fmla="*/ 7369 w 10000"/>
                <a:gd name="connsiteY61" fmla="*/ 6232 h 10000"/>
                <a:gd name="connsiteX62" fmla="*/ 6955 w 10000"/>
                <a:gd name="connsiteY62" fmla="*/ 6453 h 10000"/>
                <a:gd name="connsiteX63" fmla="*/ 1237 w 10000"/>
                <a:gd name="connsiteY63" fmla="*/ 0 h 10000"/>
                <a:gd name="connsiteX64" fmla="*/ 1237 w 10000"/>
                <a:gd name="connsiteY64" fmla="*/ 479 h 10000"/>
                <a:gd name="connsiteX65" fmla="*/ 1237 w 10000"/>
                <a:gd name="connsiteY65" fmla="*/ 1096 h 10000"/>
                <a:gd name="connsiteX66" fmla="*/ 433 w 10000"/>
                <a:gd name="connsiteY66" fmla="*/ 1096 h 10000"/>
                <a:gd name="connsiteX67" fmla="*/ 433 w 10000"/>
                <a:gd name="connsiteY67" fmla="*/ 1369 h 10000"/>
                <a:gd name="connsiteX0" fmla="*/ 433 w 10000"/>
                <a:gd name="connsiteY0" fmla="*/ 890 h 9521"/>
                <a:gd name="connsiteX1" fmla="*/ 6675 w 10000"/>
                <a:gd name="connsiteY1" fmla="*/ 6236 h 9521"/>
                <a:gd name="connsiteX2" fmla="*/ 6234 w 10000"/>
                <a:gd name="connsiteY2" fmla="*/ 6448 h 9521"/>
                <a:gd name="connsiteX3" fmla="*/ 5864 w 10000"/>
                <a:gd name="connsiteY3" fmla="*/ 6227 h 9521"/>
                <a:gd name="connsiteX4" fmla="*/ 5325 w 10000"/>
                <a:gd name="connsiteY4" fmla="*/ 6093 h 9521"/>
                <a:gd name="connsiteX5" fmla="*/ 5058 w 10000"/>
                <a:gd name="connsiteY5" fmla="*/ 6394 h 9521"/>
                <a:gd name="connsiteX6" fmla="*/ 4396 w 10000"/>
                <a:gd name="connsiteY6" fmla="*/ 6625 h 9521"/>
                <a:gd name="connsiteX7" fmla="*/ 3972 w 10000"/>
                <a:gd name="connsiteY7" fmla="*/ 6623 h 9521"/>
                <a:gd name="connsiteX8" fmla="*/ 3044 w 10000"/>
                <a:gd name="connsiteY8" fmla="*/ 6427 h 9521"/>
                <a:gd name="connsiteX9" fmla="*/ 2796 w 10000"/>
                <a:gd name="connsiteY9" fmla="*/ 6533 h 9521"/>
                <a:gd name="connsiteX10" fmla="*/ 2177 w 10000"/>
                <a:gd name="connsiteY10" fmla="*/ 6296 h 9521"/>
                <a:gd name="connsiteX11" fmla="*/ 1903 w 10000"/>
                <a:gd name="connsiteY11" fmla="*/ 5940 h 9521"/>
                <a:gd name="connsiteX12" fmla="*/ 1449 w 10000"/>
                <a:gd name="connsiteY12" fmla="*/ 6037 h 9521"/>
                <a:gd name="connsiteX13" fmla="*/ 1324 w 10000"/>
                <a:gd name="connsiteY13" fmla="*/ 6248 h 9521"/>
                <a:gd name="connsiteX14" fmla="*/ 845 w 10000"/>
                <a:gd name="connsiteY14" fmla="*/ 6338 h 9521"/>
                <a:gd name="connsiteX15" fmla="*/ 526 w 10000"/>
                <a:gd name="connsiteY15" fmla="*/ 6330 h 9521"/>
                <a:gd name="connsiteX16" fmla="*/ 354 w 10000"/>
                <a:gd name="connsiteY16" fmla="*/ 6497 h 9521"/>
                <a:gd name="connsiteX17" fmla="*/ 56 w 10000"/>
                <a:gd name="connsiteY17" fmla="*/ 6234 h 9521"/>
                <a:gd name="connsiteX18" fmla="*/ 0 w 10000"/>
                <a:gd name="connsiteY18" fmla="*/ 6712 h 9521"/>
                <a:gd name="connsiteX19" fmla="*/ 106 w 10000"/>
                <a:gd name="connsiteY19" fmla="*/ 6781 h 9521"/>
                <a:gd name="connsiteX20" fmla="*/ 538 w 10000"/>
                <a:gd name="connsiteY20" fmla="*/ 6815 h 9521"/>
                <a:gd name="connsiteX21" fmla="*/ 596 w 10000"/>
                <a:gd name="connsiteY21" fmla="*/ 6951 h 9521"/>
                <a:gd name="connsiteX22" fmla="*/ 1075 w 10000"/>
                <a:gd name="connsiteY22" fmla="*/ 6987 h 9521"/>
                <a:gd name="connsiteX23" fmla="*/ 1346 w 10000"/>
                <a:gd name="connsiteY23" fmla="*/ 7124 h 9521"/>
                <a:gd name="connsiteX24" fmla="*/ 1397 w 10000"/>
                <a:gd name="connsiteY24" fmla="*/ 7364 h 9521"/>
                <a:gd name="connsiteX25" fmla="*/ 2260 w 10000"/>
                <a:gd name="connsiteY25" fmla="*/ 7774 h 9521"/>
                <a:gd name="connsiteX26" fmla="*/ 2475 w 10000"/>
                <a:gd name="connsiteY26" fmla="*/ 8186 h 9521"/>
                <a:gd name="connsiteX27" fmla="*/ 3064 w 10000"/>
                <a:gd name="connsiteY27" fmla="*/ 8392 h 9521"/>
                <a:gd name="connsiteX28" fmla="*/ 3280 w 10000"/>
                <a:gd name="connsiteY28" fmla="*/ 8663 h 9521"/>
                <a:gd name="connsiteX29" fmla="*/ 3709 w 10000"/>
                <a:gd name="connsiteY29" fmla="*/ 9008 h 9521"/>
                <a:gd name="connsiteX30" fmla="*/ 4034 w 10000"/>
                <a:gd name="connsiteY30" fmla="*/ 9109 h 9521"/>
                <a:gd name="connsiteX31" fmla="*/ 4248 w 10000"/>
                <a:gd name="connsiteY31" fmla="*/ 9008 h 9521"/>
                <a:gd name="connsiteX32" fmla="*/ 4785 w 10000"/>
                <a:gd name="connsiteY32" fmla="*/ 9042 h 9521"/>
                <a:gd name="connsiteX33" fmla="*/ 5002 w 10000"/>
                <a:gd name="connsiteY33" fmla="*/ 8973 h 9521"/>
                <a:gd name="connsiteX34" fmla="*/ 5967 w 10000"/>
                <a:gd name="connsiteY34" fmla="*/ 9488 h 9521"/>
                <a:gd name="connsiteX35" fmla="*/ 6021 w 10000"/>
                <a:gd name="connsiteY35" fmla="*/ 9488 h 9521"/>
                <a:gd name="connsiteX36" fmla="*/ 6130 w 10000"/>
                <a:gd name="connsiteY36" fmla="*/ 9419 h 9521"/>
                <a:gd name="connsiteX37" fmla="*/ 6823 w 10000"/>
                <a:gd name="connsiteY37" fmla="*/ 9419 h 9521"/>
                <a:gd name="connsiteX38" fmla="*/ 6936 w 10000"/>
                <a:gd name="connsiteY38" fmla="*/ 9521 h 9521"/>
                <a:gd name="connsiteX39" fmla="*/ 7526 w 10000"/>
                <a:gd name="connsiteY39" fmla="*/ 9383 h 9521"/>
                <a:gd name="connsiteX40" fmla="*/ 8062 w 10000"/>
                <a:gd name="connsiteY40" fmla="*/ 9383 h 9521"/>
                <a:gd name="connsiteX41" fmla="*/ 8438 w 10000"/>
                <a:gd name="connsiteY41" fmla="*/ 9247 h 9521"/>
                <a:gd name="connsiteX42" fmla="*/ 8871 w 10000"/>
                <a:gd name="connsiteY42" fmla="*/ 8973 h 9521"/>
                <a:gd name="connsiteX43" fmla="*/ 10000 w 10000"/>
                <a:gd name="connsiteY43" fmla="*/ 8973 h 9521"/>
                <a:gd name="connsiteX44" fmla="*/ 10000 w 10000"/>
                <a:gd name="connsiteY44" fmla="*/ 8597 h 9521"/>
                <a:gd name="connsiteX45" fmla="*/ 9409 w 10000"/>
                <a:gd name="connsiteY45" fmla="*/ 8426 h 9521"/>
                <a:gd name="connsiteX46" fmla="*/ 9083 w 10000"/>
                <a:gd name="connsiteY46" fmla="*/ 7878 h 9521"/>
                <a:gd name="connsiteX47" fmla="*/ 8655 w 10000"/>
                <a:gd name="connsiteY47" fmla="*/ 7672 h 9521"/>
                <a:gd name="connsiteX48" fmla="*/ 8385 w 10000"/>
                <a:gd name="connsiteY48" fmla="*/ 7397 h 9521"/>
                <a:gd name="connsiteX49" fmla="*/ 7687 w 10000"/>
                <a:gd name="connsiteY49" fmla="*/ 7193 h 9521"/>
                <a:gd name="connsiteX50" fmla="*/ 7848 w 10000"/>
                <a:gd name="connsiteY50" fmla="*/ 7124 h 9521"/>
                <a:gd name="connsiteX51" fmla="*/ 7848 w 10000"/>
                <a:gd name="connsiteY51" fmla="*/ 6951 h 9521"/>
                <a:gd name="connsiteX52" fmla="*/ 8334 w 10000"/>
                <a:gd name="connsiteY52" fmla="*/ 6951 h 9521"/>
                <a:gd name="connsiteX53" fmla="*/ 8599 w 10000"/>
                <a:gd name="connsiteY53" fmla="*/ 6815 h 9521"/>
                <a:gd name="connsiteX54" fmla="*/ 8655 w 10000"/>
                <a:gd name="connsiteY54" fmla="*/ 5823 h 9521"/>
                <a:gd name="connsiteX55" fmla="*/ 8707 w 10000"/>
                <a:gd name="connsiteY55" fmla="*/ 5857 h 9521"/>
                <a:gd name="connsiteX56" fmla="*/ 8517 w 10000"/>
                <a:gd name="connsiteY56" fmla="*/ 5919 h 9521"/>
                <a:gd name="connsiteX57" fmla="*/ 8440 w 10000"/>
                <a:gd name="connsiteY57" fmla="*/ 6053 h 9521"/>
                <a:gd name="connsiteX58" fmla="*/ 7961 w 10000"/>
                <a:gd name="connsiteY58" fmla="*/ 5790 h 9521"/>
                <a:gd name="connsiteX59" fmla="*/ 7874 w 10000"/>
                <a:gd name="connsiteY59" fmla="*/ 5077 h 9521"/>
                <a:gd name="connsiteX60" fmla="*/ 7361 w 10000"/>
                <a:gd name="connsiteY60" fmla="*/ 5386 h 9521"/>
                <a:gd name="connsiteX61" fmla="*/ 7369 w 10000"/>
                <a:gd name="connsiteY61" fmla="*/ 5753 h 9521"/>
                <a:gd name="connsiteX62" fmla="*/ 6955 w 10000"/>
                <a:gd name="connsiteY62" fmla="*/ 5974 h 9521"/>
                <a:gd name="connsiteX63" fmla="*/ 1237 w 10000"/>
                <a:gd name="connsiteY63" fmla="*/ 0 h 9521"/>
                <a:gd name="connsiteX64" fmla="*/ 1237 w 10000"/>
                <a:gd name="connsiteY64" fmla="*/ 617 h 9521"/>
                <a:gd name="connsiteX65" fmla="*/ 433 w 10000"/>
                <a:gd name="connsiteY65" fmla="*/ 617 h 9521"/>
                <a:gd name="connsiteX66" fmla="*/ 433 w 10000"/>
                <a:gd name="connsiteY66" fmla="*/ 890 h 9521"/>
                <a:gd name="connsiteX0" fmla="*/ 433 w 10000"/>
                <a:gd name="connsiteY0" fmla="*/ 287 h 9352"/>
                <a:gd name="connsiteX1" fmla="*/ 6675 w 10000"/>
                <a:gd name="connsiteY1" fmla="*/ 5902 h 9352"/>
                <a:gd name="connsiteX2" fmla="*/ 6234 w 10000"/>
                <a:gd name="connsiteY2" fmla="*/ 6124 h 9352"/>
                <a:gd name="connsiteX3" fmla="*/ 5864 w 10000"/>
                <a:gd name="connsiteY3" fmla="*/ 5892 h 9352"/>
                <a:gd name="connsiteX4" fmla="*/ 5325 w 10000"/>
                <a:gd name="connsiteY4" fmla="*/ 5752 h 9352"/>
                <a:gd name="connsiteX5" fmla="*/ 5058 w 10000"/>
                <a:gd name="connsiteY5" fmla="*/ 6068 h 9352"/>
                <a:gd name="connsiteX6" fmla="*/ 4396 w 10000"/>
                <a:gd name="connsiteY6" fmla="*/ 6310 h 9352"/>
                <a:gd name="connsiteX7" fmla="*/ 3972 w 10000"/>
                <a:gd name="connsiteY7" fmla="*/ 6308 h 9352"/>
                <a:gd name="connsiteX8" fmla="*/ 3044 w 10000"/>
                <a:gd name="connsiteY8" fmla="*/ 6102 h 9352"/>
                <a:gd name="connsiteX9" fmla="*/ 2796 w 10000"/>
                <a:gd name="connsiteY9" fmla="*/ 6214 h 9352"/>
                <a:gd name="connsiteX10" fmla="*/ 2177 w 10000"/>
                <a:gd name="connsiteY10" fmla="*/ 5965 h 9352"/>
                <a:gd name="connsiteX11" fmla="*/ 1903 w 10000"/>
                <a:gd name="connsiteY11" fmla="*/ 5591 h 9352"/>
                <a:gd name="connsiteX12" fmla="*/ 1449 w 10000"/>
                <a:gd name="connsiteY12" fmla="*/ 5693 h 9352"/>
                <a:gd name="connsiteX13" fmla="*/ 1324 w 10000"/>
                <a:gd name="connsiteY13" fmla="*/ 5914 h 9352"/>
                <a:gd name="connsiteX14" fmla="*/ 845 w 10000"/>
                <a:gd name="connsiteY14" fmla="*/ 6009 h 9352"/>
                <a:gd name="connsiteX15" fmla="*/ 526 w 10000"/>
                <a:gd name="connsiteY15" fmla="*/ 6000 h 9352"/>
                <a:gd name="connsiteX16" fmla="*/ 354 w 10000"/>
                <a:gd name="connsiteY16" fmla="*/ 6176 h 9352"/>
                <a:gd name="connsiteX17" fmla="*/ 56 w 10000"/>
                <a:gd name="connsiteY17" fmla="*/ 5900 h 9352"/>
                <a:gd name="connsiteX18" fmla="*/ 0 w 10000"/>
                <a:gd name="connsiteY18" fmla="*/ 6402 h 9352"/>
                <a:gd name="connsiteX19" fmla="*/ 106 w 10000"/>
                <a:gd name="connsiteY19" fmla="*/ 6474 h 9352"/>
                <a:gd name="connsiteX20" fmla="*/ 538 w 10000"/>
                <a:gd name="connsiteY20" fmla="*/ 6510 h 9352"/>
                <a:gd name="connsiteX21" fmla="*/ 596 w 10000"/>
                <a:gd name="connsiteY21" fmla="*/ 6653 h 9352"/>
                <a:gd name="connsiteX22" fmla="*/ 1075 w 10000"/>
                <a:gd name="connsiteY22" fmla="*/ 6691 h 9352"/>
                <a:gd name="connsiteX23" fmla="*/ 1346 w 10000"/>
                <a:gd name="connsiteY23" fmla="*/ 6834 h 9352"/>
                <a:gd name="connsiteX24" fmla="*/ 1397 w 10000"/>
                <a:gd name="connsiteY24" fmla="*/ 7086 h 9352"/>
                <a:gd name="connsiteX25" fmla="*/ 2260 w 10000"/>
                <a:gd name="connsiteY25" fmla="*/ 7517 h 9352"/>
                <a:gd name="connsiteX26" fmla="*/ 2475 w 10000"/>
                <a:gd name="connsiteY26" fmla="*/ 7950 h 9352"/>
                <a:gd name="connsiteX27" fmla="*/ 3064 w 10000"/>
                <a:gd name="connsiteY27" fmla="*/ 8166 h 9352"/>
                <a:gd name="connsiteX28" fmla="*/ 3280 w 10000"/>
                <a:gd name="connsiteY28" fmla="*/ 8451 h 9352"/>
                <a:gd name="connsiteX29" fmla="*/ 3709 w 10000"/>
                <a:gd name="connsiteY29" fmla="*/ 8813 h 9352"/>
                <a:gd name="connsiteX30" fmla="*/ 4034 w 10000"/>
                <a:gd name="connsiteY30" fmla="*/ 8919 h 9352"/>
                <a:gd name="connsiteX31" fmla="*/ 4248 w 10000"/>
                <a:gd name="connsiteY31" fmla="*/ 8813 h 9352"/>
                <a:gd name="connsiteX32" fmla="*/ 4785 w 10000"/>
                <a:gd name="connsiteY32" fmla="*/ 8849 h 9352"/>
                <a:gd name="connsiteX33" fmla="*/ 5002 w 10000"/>
                <a:gd name="connsiteY33" fmla="*/ 8776 h 9352"/>
                <a:gd name="connsiteX34" fmla="*/ 5967 w 10000"/>
                <a:gd name="connsiteY34" fmla="*/ 9317 h 9352"/>
                <a:gd name="connsiteX35" fmla="*/ 6021 w 10000"/>
                <a:gd name="connsiteY35" fmla="*/ 9317 h 9352"/>
                <a:gd name="connsiteX36" fmla="*/ 6130 w 10000"/>
                <a:gd name="connsiteY36" fmla="*/ 9245 h 9352"/>
                <a:gd name="connsiteX37" fmla="*/ 6823 w 10000"/>
                <a:gd name="connsiteY37" fmla="*/ 9245 h 9352"/>
                <a:gd name="connsiteX38" fmla="*/ 6936 w 10000"/>
                <a:gd name="connsiteY38" fmla="*/ 9352 h 9352"/>
                <a:gd name="connsiteX39" fmla="*/ 7526 w 10000"/>
                <a:gd name="connsiteY39" fmla="*/ 9207 h 9352"/>
                <a:gd name="connsiteX40" fmla="*/ 8062 w 10000"/>
                <a:gd name="connsiteY40" fmla="*/ 9207 h 9352"/>
                <a:gd name="connsiteX41" fmla="*/ 8438 w 10000"/>
                <a:gd name="connsiteY41" fmla="*/ 9064 h 9352"/>
                <a:gd name="connsiteX42" fmla="*/ 8871 w 10000"/>
                <a:gd name="connsiteY42" fmla="*/ 8776 h 9352"/>
                <a:gd name="connsiteX43" fmla="*/ 10000 w 10000"/>
                <a:gd name="connsiteY43" fmla="*/ 8776 h 9352"/>
                <a:gd name="connsiteX44" fmla="*/ 10000 w 10000"/>
                <a:gd name="connsiteY44" fmla="*/ 8382 h 9352"/>
                <a:gd name="connsiteX45" fmla="*/ 9409 w 10000"/>
                <a:gd name="connsiteY45" fmla="*/ 8202 h 9352"/>
                <a:gd name="connsiteX46" fmla="*/ 9083 w 10000"/>
                <a:gd name="connsiteY46" fmla="*/ 7626 h 9352"/>
                <a:gd name="connsiteX47" fmla="*/ 8655 w 10000"/>
                <a:gd name="connsiteY47" fmla="*/ 7410 h 9352"/>
                <a:gd name="connsiteX48" fmla="*/ 8385 w 10000"/>
                <a:gd name="connsiteY48" fmla="*/ 7121 h 9352"/>
                <a:gd name="connsiteX49" fmla="*/ 7687 w 10000"/>
                <a:gd name="connsiteY49" fmla="*/ 6907 h 9352"/>
                <a:gd name="connsiteX50" fmla="*/ 7848 w 10000"/>
                <a:gd name="connsiteY50" fmla="*/ 6834 h 9352"/>
                <a:gd name="connsiteX51" fmla="*/ 7848 w 10000"/>
                <a:gd name="connsiteY51" fmla="*/ 6653 h 9352"/>
                <a:gd name="connsiteX52" fmla="*/ 8334 w 10000"/>
                <a:gd name="connsiteY52" fmla="*/ 6653 h 9352"/>
                <a:gd name="connsiteX53" fmla="*/ 8599 w 10000"/>
                <a:gd name="connsiteY53" fmla="*/ 6510 h 9352"/>
                <a:gd name="connsiteX54" fmla="*/ 8655 w 10000"/>
                <a:gd name="connsiteY54" fmla="*/ 5468 h 9352"/>
                <a:gd name="connsiteX55" fmla="*/ 8707 w 10000"/>
                <a:gd name="connsiteY55" fmla="*/ 5504 h 9352"/>
                <a:gd name="connsiteX56" fmla="*/ 8517 w 10000"/>
                <a:gd name="connsiteY56" fmla="*/ 5569 h 9352"/>
                <a:gd name="connsiteX57" fmla="*/ 8440 w 10000"/>
                <a:gd name="connsiteY57" fmla="*/ 5710 h 9352"/>
                <a:gd name="connsiteX58" fmla="*/ 7961 w 10000"/>
                <a:gd name="connsiteY58" fmla="*/ 5433 h 9352"/>
                <a:gd name="connsiteX59" fmla="*/ 7874 w 10000"/>
                <a:gd name="connsiteY59" fmla="*/ 4684 h 9352"/>
                <a:gd name="connsiteX60" fmla="*/ 7361 w 10000"/>
                <a:gd name="connsiteY60" fmla="*/ 5009 h 9352"/>
                <a:gd name="connsiteX61" fmla="*/ 7369 w 10000"/>
                <a:gd name="connsiteY61" fmla="*/ 5394 h 9352"/>
                <a:gd name="connsiteX62" fmla="*/ 6955 w 10000"/>
                <a:gd name="connsiteY62" fmla="*/ 5627 h 9352"/>
                <a:gd name="connsiteX63" fmla="*/ 1237 w 10000"/>
                <a:gd name="connsiteY63" fmla="*/ 0 h 9352"/>
                <a:gd name="connsiteX64" fmla="*/ 433 w 10000"/>
                <a:gd name="connsiteY64" fmla="*/ 0 h 9352"/>
                <a:gd name="connsiteX65" fmla="*/ 433 w 10000"/>
                <a:gd name="connsiteY65" fmla="*/ 287 h 9352"/>
                <a:gd name="connsiteX0" fmla="*/ 433 w 10000"/>
                <a:gd name="connsiteY0" fmla="*/ 307 h 10000"/>
                <a:gd name="connsiteX1" fmla="*/ 6675 w 10000"/>
                <a:gd name="connsiteY1" fmla="*/ 6311 h 10000"/>
                <a:gd name="connsiteX2" fmla="*/ 6234 w 10000"/>
                <a:gd name="connsiteY2" fmla="*/ 6548 h 10000"/>
                <a:gd name="connsiteX3" fmla="*/ 5864 w 10000"/>
                <a:gd name="connsiteY3" fmla="*/ 6300 h 10000"/>
                <a:gd name="connsiteX4" fmla="*/ 5325 w 10000"/>
                <a:gd name="connsiteY4" fmla="*/ 6151 h 10000"/>
                <a:gd name="connsiteX5" fmla="*/ 5058 w 10000"/>
                <a:gd name="connsiteY5" fmla="*/ 6488 h 10000"/>
                <a:gd name="connsiteX6" fmla="*/ 4396 w 10000"/>
                <a:gd name="connsiteY6" fmla="*/ 6747 h 10000"/>
                <a:gd name="connsiteX7" fmla="*/ 3972 w 10000"/>
                <a:gd name="connsiteY7" fmla="*/ 6745 h 10000"/>
                <a:gd name="connsiteX8" fmla="*/ 3044 w 10000"/>
                <a:gd name="connsiteY8" fmla="*/ 6525 h 10000"/>
                <a:gd name="connsiteX9" fmla="*/ 2796 w 10000"/>
                <a:gd name="connsiteY9" fmla="*/ 6645 h 10000"/>
                <a:gd name="connsiteX10" fmla="*/ 2177 w 10000"/>
                <a:gd name="connsiteY10" fmla="*/ 6378 h 10000"/>
                <a:gd name="connsiteX11" fmla="*/ 1903 w 10000"/>
                <a:gd name="connsiteY11" fmla="*/ 5978 h 10000"/>
                <a:gd name="connsiteX12" fmla="*/ 1449 w 10000"/>
                <a:gd name="connsiteY12" fmla="*/ 6087 h 10000"/>
                <a:gd name="connsiteX13" fmla="*/ 1324 w 10000"/>
                <a:gd name="connsiteY13" fmla="*/ 6324 h 10000"/>
                <a:gd name="connsiteX14" fmla="*/ 845 w 10000"/>
                <a:gd name="connsiteY14" fmla="*/ 6425 h 10000"/>
                <a:gd name="connsiteX15" fmla="*/ 526 w 10000"/>
                <a:gd name="connsiteY15" fmla="*/ 6416 h 10000"/>
                <a:gd name="connsiteX16" fmla="*/ 354 w 10000"/>
                <a:gd name="connsiteY16" fmla="*/ 6604 h 10000"/>
                <a:gd name="connsiteX17" fmla="*/ 56 w 10000"/>
                <a:gd name="connsiteY17" fmla="*/ 6309 h 10000"/>
                <a:gd name="connsiteX18" fmla="*/ 0 w 10000"/>
                <a:gd name="connsiteY18" fmla="*/ 6846 h 10000"/>
                <a:gd name="connsiteX19" fmla="*/ 106 w 10000"/>
                <a:gd name="connsiteY19" fmla="*/ 6923 h 10000"/>
                <a:gd name="connsiteX20" fmla="*/ 538 w 10000"/>
                <a:gd name="connsiteY20" fmla="*/ 6961 h 10000"/>
                <a:gd name="connsiteX21" fmla="*/ 596 w 10000"/>
                <a:gd name="connsiteY21" fmla="*/ 7114 h 10000"/>
                <a:gd name="connsiteX22" fmla="*/ 1075 w 10000"/>
                <a:gd name="connsiteY22" fmla="*/ 7155 h 10000"/>
                <a:gd name="connsiteX23" fmla="*/ 1346 w 10000"/>
                <a:gd name="connsiteY23" fmla="*/ 7308 h 10000"/>
                <a:gd name="connsiteX24" fmla="*/ 1397 w 10000"/>
                <a:gd name="connsiteY24" fmla="*/ 7577 h 10000"/>
                <a:gd name="connsiteX25" fmla="*/ 2260 w 10000"/>
                <a:gd name="connsiteY25" fmla="*/ 8038 h 10000"/>
                <a:gd name="connsiteX26" fmla="*/ 2475 w 10000"/>
                <a:gd name="connsiteY26" fmla="*/ 8501 h 10000"/>
                <a:gd name="connsiteX27" fmla="*/ 3064 w 10000"/>
                <a:gd name="connsiteY27" fmla="*/ 8732 h 10000"/>
                <a:gd name="connsiteX28" fmla="*/ 3280 w 10000"/>
                <a:gd name="connsiteY28" fmla="*/ 9037 h 10000"/>
                <a:gd name="connsiteX29" fmla="*/ 3709 w 10000"/>
                <a:gd name="connsiteY29" fmla="*/ 9424 h 10000"/>
                <a:gd name="connsiteX30" fmla="*/ 4034 w 10000"/>
                <a:gd name="connsiteY30" fmla="*/ 9537 h 10000"/>
                <a:gd name="connsiteX31" fmla="*/ 4248 w 10000"/>
                <a:gd name="connsiteY31" fmla="*/ 9424 h 10000"/>
                <a:gd name="connsiteX32" fmla="*/ 4785 w 10000"/>
                <a:gd name="connsiteY32" fmla="*/ 9462 h 10000"/>
                <a:gd name="connsiteX33" fmla="*/ 5002 w 10000"/>
                <a:gd name="connsiteY33" fmla="*/ 9384 h 10000"/>
                <a:gd name="connsiteX34" fmla="*/ 5967 w 10000"/>
                <a:gd name="connsiteY34" fmla="*/ 9963 h 10000"/>
                <a:gd name="connsiteX35" fmla="*/ 6021 w 10000"/>
                <a:gd name="connsiteY35" fmla="*/ 9963 h 10000"/>
                <a:gd name="connsiteX36" fmla="*/ 6130 w 10000"/>
                <a:gd name="connsiteY36" fmla="*/ 9886 h 10000"/>
                <a:gd name="connsiteX37" fmla="*/ 6823 w 10000"/>
                <a:gd name="connsiteY37" fmla="*/ 9886 h 10000"/>
                <a:gd name="connsiteX38" fmla="*/ 6936 w 10000"/>
                <a:gd name="connsiteY38" fmla="*/ 10000 h 10000"/>
                <a:gd name="connsiteX39" fmla="*/ 7526 w 10000"/>
                <a:gd name="connsiteY39" fmla="*/ 9845 h 10000"/>
                <a:gd name="connsiteX40" fmla="*/ 8062 w 10000"/>
                <a:gd name="connsiteY40" fmla="*/ 9845 h 10000"/>
                <a:gd name="connsiteX41" fmla="*/ 8438 w 10000"/>
                <a:gd name="connsiteY41" fmla="*/ 9692 h 10000"/>
                <a:gd name="connsiteX42" fmla="*/ 8871 w 10000"/>
                <a:gd name="connsiteY42" fmla="*/ 9384 h 10000"/>
                <a:gd name="connsiteX43" fmla="*/ 10000 w 10000"/>
                <a:gd name="connsiteY43" fmla="*/ 9384 h 10000"/>
                <a:gd name="connsiteX44" fmla="*/ 10000 w 10000"/>
                <a:gd name="connsiteY44" fmla="*/ 8963 h 10000"/>
                <a:gd name="connsiteX45" fmla="*/ 9409 w 10000"/>
                <a:gd name="connsiteY45" fmla="*/ 8770 h 10000"/>
                <a:gd name="connsiteX46" fmla="*/ 9083 w 10000"/>
                <a:gd name="connsiteY46" fmla="*/ 8154 h 10000"/>
                <a:gd name="connsiteX47" fmla="*/ 8655 w 10000"/>
                <a:gd name="connsiteY47" fmla="*/ 7923 h 10000"/>
                <a:gd name="connsiteX48" fmla="*/ 8385 w 10000"/>
                <a:gd name="connsiteY48" fmla="*/ 7614 h 10000"/>
                <a:gd name="connsiteX49" fmla="*/ 7687 w 10000"/>
                <a:gd name="connsiteY49" fmla="*/ 7386 h 10000"/>
                <a:gd name="connsiteX50" fmla="*/ 7848 w 10000"/>
                <a:gd name="connsiteY50" fmla="*/ 7308 h 10000"/>
                <a:gd name="connsiteX51" fmla="*/ 7848 w 10000"/>
                <a:gd name="connsiteY51" fmla="*/ 7114 h 10000"/>
                <a:gd name="connsiteX52" fmla="*/ 8334 w 10000"/>
                <a:gd name="connsiteY52" fmla="*/ 7114 h 10000"/>
                <a:gd name="connsiteX53" fmla="*/ 8599 w 10000"/>
                <a:gd name="connsiteY53" fmla="*/ 6961 h 10000"/>
                <a:gd name="connsiteX54" fmla="*/ 8655 w 10000"/>
                <a:gd name="connsiteY54" fmla="*/ 5847 h 10000"/>
                <a:gd name="connsiteX55" fmla="*/ 8707 w 10000"/>
                <a:gd name="connsiteY55" fmla="*/ 5885 h 10000"/>
                <a:gd name="connsiteX56" fmla="*/ 8517 w 10000"/>
                <a:gd name="connsiteY56" fmla="*/ 5955 h 10000"/>
                <a:gd name="connsiteX57" fmla="*/ 8440 w 10000"/>
                <a:gd name="connsiteY57" fmla="*/ 6106 h 10000"/>
                <a:gd name="connsiteX58" fmla="*/ 7961 w 10000"/>
                <a:gd name="connsiteY58" fmla="*/ 5809 h 10000"/>
                <a:gd name="connsiteX59" fmla="*/ 7874 w 10000"/>
                <a:gd name="connsiteY59" fmla="*/ 5009 h 10000"/>
                <a:gd name="connsiteX60" fmla="*/ 7361 w 10000"/>
                <a:gd name="connsiteY60" fmla="*/ 5356 h 10000"/>
                <a:gd name="connsiteX61" fmla="*/ 7369 w 10000"/>
                <a:gd name="connsiteY61" fmla="*/ 5768 h 10000"/>
                <a:gd name="connsiteX62" fmla="*/ 6955 w 10000"/>
                <a:gd name="connsiteY62" fmla="*/ 6017 h 10000"/>
                <a:gd name="connsiteX63" fmla="*/ 433 w 10000"/>
                <a:gd name="connsiteY63" fmla="*/ 0 h 10000"/>
                <a:gd name="connsiteX64" fmla="*/ 433 w 10000"/>
                <a:gd name="connsiteY64" fmla="*/ 307 h 10000"/>
                <a:gd name="connsiteX0" fmla="*/ 433 w 10000"/>
                <a:gd name="connsiteY0" fmla="*/ 49 h 9742"/>
                <a:gd name="connsiteX1" fmla="*/ 6675 w 10000"/>
                <a:gd name="connsiteY1" fmla="*/ 6053 h 9742"/>
                <a:gd name="connsiteX2" fmla="*/ 6234 w 10000"/>
                <a:gd name="connsiteY2" fmla="*/ 6290 h 9742"/>
                <a:gd name="connsiteX3" fmla="*/ 5864 w 10000"/>
                <a:gd name="connsiteY3" fmla="*/ 6042 h 9742"/>
                <a:gd name="connsiteX4" fmla="*/ 5325 w 10000"/>
                <a:gd name="connsiteY4" fmla="*/ 5893 h 9742"/>
                <a:gd name="connsiteX5" fmla="*/ 5058 w 10000"/>
                <a:gd name="connsiteY5" fmla="*/ 6230 h 9742"/>
                <a:gd name="connsiteX6" fmla="*/ 4396 w 10000"/>
                <a:gd name="connsiteY6" fmla="*/ 6489 h 9742"/>
                <a:gd name="connsiteX7" fmla="*/ 3972 w 10000"/>
                <a:gd name="connsiteY7" fmla="*/ 6487 h 9742"/>
                <a:gd name="connsiteX8" fmla="*/ 3044 w 10000"/>
                <a:gd name="connsiteY8" fmla="*/ 6267 h 9742"/>
                <a:gd name="connsiteX9" fmla="*/ 2796 w 10000"/>
                <a:gd name="connsiteY9" fmla="*/ 6387 h 9742"/>
                <a:gd name="connsiteX10" fmla="*/ 2177 w 10000"/>
                <a:gd name="connsiteY10" fmla="*/ 6120 h 9742"/>
                <a:gd name="connsiteX11" fmla="*/ 1903 w 10000"/>
                <a:gd name="connsiteY11" fmla="*/ 5720 h 9742"/>
                <a:gd name="connsiteX12" fmla="*/ 1449 w 10000"/>
                <a:gd name="connsiteY12" fmla="*/ 5829 h 9742"/>
                <a:gd name="connsiteX13" fmla="*/ 1324 w 10000"/>
                <a:gd name="connsiteY13" fmla="*/ 6066 h 9742"/>
                <a:gd name="connsiteX14" fmla="*/ 845 w 10000"/>
                <a:gd name="connsiteY14" fmla="*/ 6167 h 9742"/>
                <a:gd name="connsiteX15" fmla="*/ 526 w 10000"/>
                <a:gd name="connsiteY15" fmla="*/ 6158 h 9742"/>
                <a:gd name="connsiteX16" fmla="*/ 354 w 10000"/>
                <a:gd name="connsiteY16" fmla="*/ 6346 h 9742"/>
                <a:gd name="connsiteX17" fmla="*/ 56 w 10000"/>
                <a:gd name="connsiteY17" fmla="*/ 6051 h 9742"/>
                <a:gd name="connsiteX18" fmla="*/ 0 w 10000"/>
                <a:gd name="connsiteY18" fmla="*/ 6588 h 9742"/>
                <a:gd name="connsiteX19" fmla="*/ 106 w 10000"/>
                <a:gd name="connsiteY19" fmla="*/ 6665 h 9742"/>
                <a:gd name="connsiteX20" fmla="*/ 538 w 10000"/>
                <a:gd name="connsiteY20" fmla="*/ 6703 h 9742"/>
                <a:gd name="connsiteX21" fmla="*/ 596 w 10000"/>
                <a:gd name="connsiteY21" fmla="*/ 6856 h 9742"/>
                <a:gd name="connsiteX22" fmla="*/ 1075 w 10000"/>
                <a:gd name="connsiteY22" fmla="*/ 6897 h 9742"/>
                <a:gd name="connsiteX23" fmla="*/ 1346 w 10000"/>
                <a:gd name="connsiteY23" fmla="*/ 7050 h 9742"/>
                <a:gd name="connsiteX24" fmla="*/ 1397 w 10000"/>
                <a:gd name="connsiteY24" fmla="*/ 7319 h 9742"/>
                <a:gd name="connsiteX25" fmla="*/ 2260 w 10000"/>
                <a:gd name="connsiteY25" fmla="*/ 7780 h 9742"/>
                <a:gd name="connsiteX26" fmla="*/ 2475 w 10000"/>
                <a:gd name="connsiteY26" fmla="*/ 8243 h 9742"/>
                <a:gd name="connsiteX27" fmla="*/ 3064 w 10000"/>
                <a:gd name="connsiteY27" fmla="*/ 8474 h 9742"/>
                <a:gd name="connsiteX28" fmla="*/ 3280 w 10000"/>
                <a:gd name="connsiteY28" fmla="*/ 8779 h 9742"/>
                <a:gd name="connsiteX29" fmla="*/ 3709 w 10000"/>
                <a:gd name="connsiteY29" fmla="*/ 9166 h 9742"/>
                <a:gd name="connsiteX30" fmla="*/ 4034 w 10000"/>
                <a:gd name="connsiteY30" fmla="*/ 9279 h 9742"/>
                <a:gd name="connsiteX31" fmla="*/ 4248 w 10000"/>
                <a:gd name="connsiteY31" fmla="*/ 9166 h 9742"/>
                <a:gd name="connsiteX32" fmla="*/ 4785 w 10000"/>
                <a:gd name="connsiteY32" fmla="*/ 9204 h 9742"/>
                <a:gd name="connsiteX33" fmla="*/ 5002 w 10000"/>
                <a:gd name="connsiteY33" fmla="*/ 9126 h 9742"/>
                <a:gd name="connsiteX34" fmla="*/ 5967 w 10000"/>
                <a:gd name="connsiteY34" fmla="*/ 9705 h 9742"/>
                <a:gd name="connsiteX35" fmla="*/ 6021 w 10000"/>
                <a:gd name="connsiteY35" fmla="*/ 9705 h 9742"/>
                <a:gd name="connsiteX36" fmla="*/ 6130 w 10000"/>
                <a:gd name="connsiteY36" fmla="*/ 9628 h 9742"/>
                <a:gd name="connsiteX37" fmla="*/ 6823 w 10000"/>
                <a:gd name="connsiteY37" fmla="*/ 9628 h 9742"/>
                <a:gd name="connsiteX38" fmla="*/ 6936 w 10000"/>
                <a:gd name="connsiteY38" fmla="*/ 9742 h 9742"/>
                <a:gd name="connsiteX39" fmla="*/ 7526 w 10000"/>
                <a:gd name="connsiteY39" fmla="*/ 9587 h 9742"/>
                <a:gd name="connsiteX40" fmla="*/ 8062 w 10000"/>
                <a:gd name="connsiteY40" fmla="*/ 9587 h 9742"/>
                <a:gd name="connsiteX41" fmla="*/ 8438 w 10000"/>
                <a:gd name="connsiteY41" fmla="*/ 9434 h 9742"/>
                <a:gd name="connsiteX42" fmla="*/ 8871 w 10000"/>
                <a:gd name="connsiteY42" fmla="*/ 9126 h 9742"/>
                <a:gd name="connsiteX43" fmla="*/ 10000 w 10000"/>
                <a:gd name="connsiteY43" fmla="*/ 9126 h 9742"/>
                <a:gd name="connsiteX44" fmla="*/ 10000 w 10000"/>
                <a:gd name="connsiteY44" fmla="*/ 8705 h 9742"/>
                <a:gd name="connsiteX45" fmla="*/ 9409 w 10000"/>
                <a:gd name="connsiteY45" fmla="*/ 8512 h 9742"/>
                <a:gd name="connsiteX46" fmla="*/ 9083 w 10000"/>
                <a:gd name="connsiteY46" fmla="*/ 7896 h 9742"/>
                <a:gd name="connsiteX47" fmla="*/ 8655 w 10000"/>
                <a:gd name="connsiteY47" fmla="*/ 7665 h 9742"/>
                <a:gd name="connsiteX48" fmla="*/ 8385 w 10000"/>
                <a:gd name="connsiteY48" fmla="*/ 7356 h 9742"/>
                <a:gd name="connsiteX49" fmla="*/ 7687 w 10000"/>
                <a:gd name="connsiteY49" fmla="*/ 7128 h 9742"/>
                <a:gd name="connsiteX50" fmla="*/ 7848 w 10000"/>
                <a:gd name="connsiteY50" fmla="*/ 7050 h 9742"/>
                <a:gd name="connsiteX51" fmla="*/ 7848 w 10000"/>
                <a:gd name="connsiteY51" fmla="*/ 6856 h 9742"/>
                <a:gd name="connsiteX52" fmla="*/ 8334 w 10000"/>
                <a:gd name="connsiteY52" fmla="*/ 6856 h 9742"/>
                <a:gd name="connsiteX53" fmla="*/ 8599 w 10000"/>
                <a:gd name="connsiteY53" fmla="*/ 6703 h 9742"/>
                <a:gd name="connsiteX54" fmla="*/ 8655 w 10000"/>
                <a:gd name="connsiteY54" fmla="*/ 5589 h 9742"/>
                <a:gd name="connsiteX55" fmla="*/ 8707 w 10000"/>
                <a:gd name="connsiteY55" fmla="*/ 5627 h 9742"/>
                <a:gd name="connsiteX56" fmla="*/ 8517 w 10000"/>
                <a:gd name="connsiteY56" fmla="*/ 5697 h 9742"/>
                <a:gd name="connsiteX57" fmla="*/ 8440 w 10000"/>
                <a:gd name="connsiteY57" fmla="*/ 5848 h 9742"/>
                <a:gd name="connsiteX58" fmla="*/ 7961 w 10000"/>
                <a:gd name="connsiteY58" fmla="*/ 5551 h 9742"/>
                <a:gd name="connsiteX59" fmla="*/ 7874 w 10000"/>
                <a:gd name="connsiteY59" fmla="*/ 4751 h 9742"/>
                <a:gd name="connsiteX60" fmla="*/ 7361 w 10000"/>
                <a:gd name="connsiteY60" fmla="*/ 5098 h 9742"/>
                <a:gd name="connsiteX61" fmla="*/ 7369 w 10000"/>
                <a:gd name="connsiteY61" fmla="*/ 5510 h 9742"/>
                <a:gd name="connsiteX62" fmla="*/ 6955 w 10000"/>
                <a:gd name="connsiteY62" fmla="*/ 5759 h 9742"/>
                <a:gd name="connsiteX63" fmla="*/ 433 w 10000"/>
                <a:gd name="connsiteY63" fmla="*/ 49 h 9742"/>
                <a:gd name="connsiteX0" fmla="*/ 6955 w 10000"/>
                <a:gd name="connsiteY0" fmla="*/ 1035 h 5123"/>
                <a:gd name="connsiteX1" fmla="*/ 6675 w 10000"/>
                <a:gd name="connsiteY1" fmla="*/ 1336 h 5123"/>
                <a:gd name="connsiteX2" fmla="*/ 6234 w 10000"/>
                <a:gd name="connsiteY2" fmla="*/ 1580 h 5123"/>
                <a:gd name="connsiteX3" fmla="*/ 5864 w 10000"/>
                <a:gd name="connsiteY3" fmla="*/ 1325 h 5123"/>
                <a:gd name="connsiteX4" fmla="*/ 5325 w 10000"/>
                <a:gd name="connsiteY4" fmla="*/ 1172 h 5123"/>
                <a:gd name="connsiteX5" fmla="*/ 5058 w 10000"/>
                <a:gd name="connsiteY5" fmla="*/ 1518 h 5123"/>
                <a:gd name="connsiteX6" fmla="*/ 4396 w 10000"/>
                <a:gd name="connsiteY6" fmla="*/ 1784 h 5123"/>
                <a:gd name="connsiteX7" fmla="*/ 3972 w 10000"/>
                <a:gd name="connsiteY7" fmla="*/ 1782 h 5123"/>
                <a:gd name="connsiteX8" fmla="*/ 3044 w 10000"/>
                <a:gd name="connsiteY8" fmla="*/ 1556 h 5123"/>
                <a:gd name="connsiteX9" fmla="*/ 2796 w 10000"/>
                <a:gd name="connsiteY9" fmla="*/ 1679 h 5123"/>
                <a:gd name="connsiteX10" fmla="*/ 2177 w 10000"/>
                <a:gd name="connsiteY10" fmla="*/ 1405 h 5123"/>
                <a:gd name="connsiteX11" fmla="*/ 1903 w 10000"/>
                <a:gd name="connsiteY11" fmla="*/ 994 h 5123"/>
                <a:gd name="connsiteX12" fmla="*/ 1449 w 10000"/>
                <a:gd name="connsiteY12" fmla="*/ 1106 h 5123"/>
                <a:gd name="connsiteX13" fmla="*/ 1324 w 10000"/>
                <a:gd name="connsiteY13" fmla="*/ 1350 h 5123"/>
                <a:gd name="connsiteX14" fmla="*/ 845 w 10000"/>
                <a:gd name="connsiteY14" fmla="*/ 1453 h 5123"/>
                <a:gd name="connsiteX15" fmla="*/ 526 w 10000"/>
                <a:gd name="connsiteY15" fmla="*/ 1444 h 5123"/>
                <a:gd name="connsiteX16" fmla="*/ 354 w 10000"/>
                <a:gd name="connsiteY16" fmla="*/ 1637 h 5123"/>
                <a:gd name="connsiteX17" fmla="*/ 56 w 10000"/>
                <a:gd name="connsiteY17" fmla="*/ 1334 h 5123"/>
                <a:gd name="connsiteX18" fmla="*/ 0 w 10000"/>
                <a:gd name="connsiteY18" fmla="*/ 1885 h 5123"/>
                <a:gd name="connsiteX19" fmla="*/ 106 w 10000"/>
                <a:gd name="connsiteY19" fmla="*/ 1965 h 5123"/>
                <a:gd name="connsiteX20" fmla="*/ 538 w 10000"/>
                <a:gd name="connsiteY20" fmla="*/ 2004 h 5123"/>
                <a:gd name="connsiteX21" fmla="*/ 596 w 10000"/>
                <a:gd name="connsiteY21" fmla="*/ 2161 h 5123"/>
                <a:gd name="connsiteX22" fmla="*/ 1075 w 10000"/>
                <a:gd name="connsiteY22" fmla="*/ 2203 h 5123"/>
                <a:gd name="connsiteX23" fmla="*/ 1346 w 10000"/>
                <a:gd name="connsiteY23" fmla="*/ 2360 h 5123"/>
                <a:gd name="connsiteX24" fmla="*/ 1397 w 10000"/>
                <a:gd name="connsiteY24" fmla="*/ 2636 h 5123"/>
                <a:gd name="connsiteX25" fmla="*/ 2260 w 10000"/>
                <a:gd name="connsiteY25" fmla="*/ 3109 h 5123"/>
                <a:gd name="connsiteX26" fmla="*/ 2475 w 10000"/>
                <a:gd name="connsiteY26" fmla="*/ 3584 h 5123"/>
                <a:gd name="connsiteX27" fmla="*/ 3064 w 10000"/>
                <a:gd name="connsiteY27" fmla="*/ 3821 h 5123"/>
                <a:gd name="connsiteX28" fmla="*/ 3280 w 10000"/>
                <a:gd name="connsiteY28" fmla="*/ 4134 h 5123"/>
                <a:gd name="connsiteX29" fmla="*/ 3709 w 10000"/>
                <a:gd name="connsiteY29" fmla="*/ 4532 h 5123"/>
                <a:gd name="connsiteX30" fmla="*/ 4034 w 10000"/>
                <a:gd name="connsiteY30" fmla="*/ 4648 h 5123"/>
                <a:gd name="connsiteX31" fmla="*/ 4248 w 10000"/>
                <a:gd name="connsiteY31" fmla="*/ 4532 h 5123"/>
                <a:gd name="connsiteX32" fmla="*/ 4785 w 10000"/>
                <a:gd name="connsiteY32" fmla="*/ 4571 h 5123"/>
                <a:gd name="connsiteX33" fmla="*/ 5002 w 10000"/>
                <a:gd name="connsiteY33" fmla="*/ 4491 h 5123"/>
                <a:gd name="connsiteX34" fmla="*/ 5967 w 10000"/>
                <a:gd name="connsiteY34" fmla="*/ 5085 h 5123"/>
                <a:gd name="connsiteX35" fmla="*/ 6021 w 10000"/>
                <a:gd name="connsiteY35" fmla="*/ 5085 h 5123"/>
                <a:gd name="connsiteX36" fmla="*/ 6130 w 10000"/>
                <a:gd name="connsiteY36" fmla="*/ 5006 h 5123"/>
                <a:gd name="connsiteX37" fmla="*/ 6823 w 10000"/>
                <a:gd name="connsiteY37" fmla="*/ 5006 h 5123"/>
                <a:gd name="connsiteX38" fmla="*/ 6936 w 10000"/>
                <a:gd name="connsiteY38" fmla="*/ 5123 h 5123"/>
                <a:gd name="connsiteX39" fmla="*/ 7526 w 10000"/>
                <a:gd name="connsiteY39" fmla="*/ 4964 h 5123"/>
                <a:gd name="connsiteX40" fmla="*/ 8062 w 10000"/>
                <a:gd name="connsiteY40" fmla="*/ 4964 h 5123"/>
                <a:gd name="connsiteX41" fmla="*/ 8438 w 10000"/>
                <a:gd name="connsiteY41" fmla="*/ 4807 h 5123"/>
                <a:gd name="connsiteX42" fmla="*/ 8871 w 10000"/>
                <a:gd name="connsiteY42" fmla="*/ 4491 h 5123"/>
                <a:gd name="connsiteX43" fmla="*/ 10000 w 10000"/>
                <a:gd name="connsiteY43" fmla="*/ 4491 h 5123"/>
                <a:gd name="connsiteX44" fmla="*/ 10000 w 10000"/>
                <a:gd name="connsiteY44" fmla="*/ 4059 h 5123"/>
                <a:gd name="connsiteX45" fmla="*/ 9409 w 10000"/>
                <a:gd name="connsiteY45" fmla="*/ 3860 h 5123"/>
                <a:gd name="connsiteX46" fmla="*/ 9083 w 10000"/>
                <a:gd name="connsiteY46" fmla="*/ 3228 h 5123"/>
                <a:gd name="connsiteX47" fmla="*/ 8655 w 10000"/>
                <a:gd name="connsiteY47" fmla="*/ 2991 h 5123"/>
                <a:gd name="connsiteX48" fmla="*/ 8385 w 10000"/>
                <a:gd name="connsiteY48" fmla="*/ 2674 h 5123"/>
                <a:gd name="connsiteX49" fmla="*/ 7687 w 10000"/>
                <a:gd name="connsiteY49" fmla="*/ 2440 h 5123"/>
                <a:gd name="connsiteX50" fmla="*/ 7848 w 10000"/>
                <a:gd name="connsiteY50" fmla="*/ 2360 h 5123"/>
                <a:gd name="connsiteX51" fmla="*/ 7848 w 10000"/>
                <a:gd name="connsiteY51" fmla="*/ 2161 h 5123"/>
                <a:gd name="connsiteX52" fmla="*/ 8334 w 10000"/>
                <a:gd name="connsiteY52" fmla="*/ 2161 h 5123"/>
                <a:gd name="connsiteX53" fmla="*/ 8599 w 10000"/>
                <a:gd name="connsiteY53" fmla="*/ 2004 h 5123"/>
                <a:gd name="connsiteX54" fmla="*/ 8655 w 10000"/>
                <a:gd name="connsiteY54" fmla="*/ 860 h 5123"/>
                <a:gd name="connsiteX55" fmla="*/ 8707 w 10000"/>
                <a:gd name="connsiteY55" fmla="*/ 899 h 5123"/>
                <a:gd name="connsiteX56" fmla="*/ 8517 w 10000"/>
                <a:gd name="connsiteY56" fmla="*/ 971 h 5123"/>
                <a:gd name="connsiteX57" fmla="*/ 8440 w 10000"/>
                <a:gd name="connsiteY57" fmla="*/ 1126 h 5123"/>
                <a:gd name="connsiteX58" fmla="*/ 7961 w 10000"/>
                <a:gd name="connsiteY58" fmla="*/ 821 h 5123"/>
                <a:gd name="connsiteX59" fmla="*/ 7874 w 10000"/>
                <a:gd name="connsiteY59" fmla="*/ 0 h 5123"/>
                <a:gd name="connsiteX60" fmla="*/ 7361 w 10000"/>
                <a:gd name="connsiteY60" fmla="*/ 356 h 5123"/>
                <a:gd name="connsiteX61" fmla="*/ 7369 w 10000"/>
                <a:gd name="connsiteY61" fmla="*/ 779 h 5123"/>
                <a:gd name="connsiteX62" fmla="*/ 6955 w 10000"/>
                <a:gd name="connsiteY62" fmla="*/ 1035 h 5123"/>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96 w 10000"/>
                <a:gd name="connsiteY9" fmla="*/ 3277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34 w 10000"/>
                <a:gd name="connsiteY2" fmla="*/ 3084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361 w 10000"/>
                <a:gd name="connsiteY60" fmla="*/ 695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237 w 10000"/>
                <a:gd name="connsiteY61" fmla="*/ 1489 h 10000"/>
                <a:gd name="connsiteX62" fmla="*/ 6955 w 10000"/>
                <a:gd name="connsiteY62"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329 w 10000"/>
                <a:gd name="connsiteY61" fmla="*/ 107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237 w 10000"/>
                <a:gd name="connsiteY62" fmla="*/ 1489 h 10000"/>
                <a:gd name="connsiteX63" fmla="*/ 6955 w 10000"/>
                <a:gd name="connsiteY63"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972 w 10000"/>
                <a:gd name="connsiteY7" fmla="*/ 3478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82 w 10000"/>
                <a:gd name="connsiteY60" fmla="*/ 379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 name="connsiteX0" fmla="*/ 6955 w 10000"/>
                <a:gd name="connsiteY0" fmla="*/ 2020 h 10000"/>
                <a:gd name="connsiteX1" fmla="*/ 6675 w 10000"/>
                <a:gd name="connsiteY1" fmla="*/ 2608 h 10000"/>
                <a:gd name="connsiteX2" fmla="*/ 6212 w 10000"/>
                <a:gd name="connsiteY2" fmla="*/ 2957 h 10000"/>
                <a:gd name="connsiteX3" fmla="*/ 5864 w 10000"/>
                <a:gd name="connsiteY3" fmla="*/ 2586 h 10000"/>
                <a:gd name="connsiteX4" fmla="*/ 5325 w 10000"/>
                <a:gd name="connsiteY4" fmla="*/ 2288 h 10000"/>
                <a:gd name="connsiteX5" fmla="*/ 5058 w 10000"/>
                <a:gd name="connsiteY5" fmla="*/ 2963 h 10000"/>
                <a:gd name="connsiteX6" fmla="*/ 4396 w 10000"/>
                <a:gd name="connsiteY6" fmla="*/ 3482 h 10000"/>
                <a:gd name="connsiteX7" fmla="*/ 3840 w 10000"/>
                <a:gd name="connsiteY7" fmla="*/ 3351 h 10000"/>
                <a:gd name="connsiteX8" fmla="*/ 3044 w 10000"/>
                <a:gd name="connsiteY8" fmla="*/ 3037 h 10000"/>
                <a:gd name="connsiteX9" fmla="*/ 2774 w 10000"/>
                <a:gd name="connsiteY9" fmla="*/ 3182 h 10000"/>
                <a:gd name="connsiteX10" fmla="*/ 2177 w 10000"/>
                <a:gd name="connsiteY10" fmla="*/ 2743 h 10000"/>
                <a:gd name="connsiteX11" fmla="*/ 1903 w 10000"/>
                <a:gd name="connsiteY11" fmla="*/ 1940 h 10000"/>
                <a:gd name="connsiteX12" fmla="*/ 1449 w 10000"/>
                <a:gd name="connsiteY12" fmla="*/ 2159 h 10000"/>
                <a:gd name="connsiteX13" fmla="*/ 1324 w 10000"/>
                <a:gd name="connsiteY13" fmla="*/ 2635 h 10000"/>
                <a:gd name="connsiteX14" fmla="*/ 845 w 10000"/>
                <a:gd name="connsiteY14" fmla="*/ 2836 h 10000"/>
                <a:gd name="connsiteX15" fmla="*/ 526 w 10000"/>
                <a:gd name="connsiteY15" fmla="*/ 2819 h 10000"/>
                <a:gd name="connsiteX16" fmla="*/ 354 w 10000"/>
                <a:gd name="connsiteY16" fmla="*/ 3195 h 10000"/>
                <a:gd name="connsiteX17" fmla="*/ 56 w 10000"/>
                <a:gd name="connsiteY17" fmla="*/ 2604 h 10000"/>
                <a:gd name="connsiteX18" fmla="*/ 0 w 10000"/>
                <a:gd name="connsiteY18" fmla="*/ 3679 h 10000"/>
                <a:gd name="connsiteX19" fmla="*/ 106 w 10000"/>
                <a:gd name="connsiteY19" fmla="*/ 3836 h 10000"/>
                <a:gd name="connsiteX20" fmla="*/ 538 w 10000"/>
                <a:gd name="connsiteY20" fmla="*/ 3912 h 10000"/>
                <a:gd name="connsiteX21" fmla="*/ 596 w 10000"/>
                <a:gd name="connsiteY21" fmla="*/ 4218 h 10000"/>
                <a:gd name="connsiteX22" fmla="*/ 1075 w 10000"/>
                <a:gd name="connsiteY22" fmla="*/ 4300 h 10000"/>
                <a:gd name="connsiteX23" fmla="*/ 1346 w 10000"/>
                <a:gd name="connsiteY23" fmla="*/ 4607 h 10000"/>
                <a:gd name="connsiteX24" fmla="*/ 1397 w 10000"/>
                <a:gd name="connsiteY24" fmla="*/ 5145 h 10000"/>
                <a:gd name="connsiteX25" fmla="*/ 2260 w 10000"/>
                <a:gd name="connsiteY25" fmla="*/ 6069 h 10000"/>
                <a:gd name="connsiteX26" fmla="*/ 2475 w 10000"/>
                <a:gd name="connsiteY26" fmla="*/ 6996 h 10000"/>
                <a:gd name="connsiteX27" fmla="*/ 3064 w 10000"/>
                <a:gd name="connsiteY27" fmla="*/ 7459 h 10000"/>
                <a:gd name="connsiteX28" fmla="*/ 3280 w 10000"/>
                <a:gd name="connsiteY28" fmla="*/ 8069 h 10000"/>
                <a:gd name="connsiteX29" fmla="*/ 3709 w 10000"/>
                <a:gd name="connsiteY29" fmla="*/ 8846 h 10000"/>
                <a:gd name="connsiteX30" fmla="*/ 4034 w 10000"/>
                <a:gd name="connsiteY30" fmla="*/ 9073 h 10000"/>
                <a:gd name="connsiteX31" fmla="*/ 4248 w 10000"/>
                <a:gd name="connsiteY31" fmla="*/ 8846 h 10000"/>
                <a:gd name="connsiteX32" fmla="*/ 4785 w 10000"/>
                <a:gd name="connsiteY32" fmla="*/ 8923 h 10000"/>
                <a:gd name="connsiteX33" fmla="*/ 5002 w 10000"/>
                <a:gd name="connsiteY33" fmla="*/ 8766 h 10000"/>
                <a:gd name="connsiteX34" fmla="*/ 5967 w 10000"/>
                <a:gd name="connsiteY34" fmla="*/ 9926 h 10000"/>
                <a:gd name="connsiteX35" fmla="*/ 6021 w 10000"/>
                <a:gd name="connsiteY35" fmla="*/ 9926 h 10000"/>
                <a:gd name="connsiteX36" fmla="*/ 6130 w 10000"/>
                <a:gd name="connsiteY36" fmla="*/ 9772 h 10000"/>
                <a:gd name="connsiteX37" fmla="*/ 6823 w 10000"/>
                <a:gd name="connsiteY37" fmla="*/ 9772 h 10000"/>
                <a:gd name="connsiteX38" fmla="*/ 6936 w 10000"/>
                <a:gd name="connsiteY38" fmla="*/ 10000 h 10000"/>
                <a:gd name="connsiteX39" fmla="*/ 7526 w 10000"/>
                <a:gd name="connsiteY39" fmla="*/ 9690 h 10000"/>
                <a:gd name="connsiteX40" fmla="*/ 8062 w 10000"/>
                <a:gd name="connsiteY40" fmla="*/ 9690 h 10000"/>
                <a:gd name="connsiteX41" fmla="*/ 8438 w 10000"/>
                <a:gd name="connsiteY41" fmla="*/ 9383 h 10000"/>
                <a:gd name="connsiteX42" fmla="*/ 8871 w 10000"/>
                <a:gd name="connsiteY42" fmla="*/ 8766 h 10000"/>
                <a:gd name="connsiteX43" fmla="*/ 10000 w 10000"/>
                <a:gd name="connsiteY43" fmla="*/ 8766 h 10000"/>
                <a:gd name="connsiteX44" fmla="*/ 10000 w 10000"/>
                <a:gd name="connsiteY44" fmla="*/ 7923 h 10000"/>
                <a:gd name="connsiteX45" fmla="*/ 9409 w 10000"/>
                <a:gd name="connsiteY45" fmla="*/ 7535 h 10000"/>
                <a:gd name="connsiteX46" fmla="*/ 9083 w 10000"/>
                <a:gd name="connsiteY46" fmla="*/ 6301 h 10000"/>
                <a:gd name="connsiteX47" fmla="*/ 8655 w 10000"/>
                <a:gd name="connsiteY47" fmla="*/ 5838 h 10000"/>
                <a:gd name="connsiteX48" fmla="*/ 8385 w 10000"/>
                <a:gd name="connsiteY48" fmla="*/ 5220 h 10000"/>
                <a:gd name="connsiteX49" fmla="*/ 7687 w 10000"/>
                <a:gd name="connsiteY49" fmla="*/ 4763 h 10000"/>
                <a:gd name="connsiteX50" fmla="*/ 7848 w 10000"/>
                <a:gd name="connsiteY50" fmla="*/ 4607 h 10000"/>
                <a:gd name="connsiteX51" fmla="*/ 7848 w 10000"/>
                <a:gd name="connsiteY51" fmla="*/ 4218 h 10000"/>
                <a:gd name="connsiteX52" fmla="*/ 8334 w 10000"/>
                <a:gd name="connsiteY52" fmla="*/ 4218 h 10000"/>
                <a:gd name="connsiteX53" fmla="*/ 8599 w 10000"/>
                <a:gd name="connsiteY53" fmla="*/ 3912 h 10000"/>
                <a:gd name="connsiteX54" fmla="*/ 8655 w 10000"/>
                <a:gd name="connsiteY54" fmla="*/ 1679 h 10000"/>
                <a:gd name="connsiteX55" fmla="*/ 8707 w 10000"/>
                <a:gd name="connsiteY55" fmla="*/ 1755 h 10000"/>
                <a:gd name="connsiteX56" fmla="*/ 8517 w 10000"/>
                <a:gd name="connsiteY56" fmla="*/ 1895 h 10000"/>
                <a:gd name="connsiteX57" fmla="*/ 8440 w 10000"/>
                <a:gd name="connsiteY57" fmla="*/ 2198 h 10000"/>
                <a:gd name="connsiteX58" fmla="*/ 7961 w 10000"/>
                <a:gd name="connsiteY58" fmla="*/ 1603 h 10000"/>
                <a:gd name="connsiteX59" fmla="*/ 7874 w 10000"/>
                <a:gd name="connsiteY59" fmla="*/ 0 h 10000"/>
                <a:gd name="connsiteX60" fmla="*/ 7538 w 10000"/>
                <a:gd name="connsiteY60" fmla="*/ 316 h 10000"/>
                <a:gd name="connsiteX61" fmla="*/ 7506 w 10000"/>
                <a:gd name="connsiteY61" fmla="*/ 885 h 10000"/>
                <a:gd name="connsiteX62" fmla="*/ 7351 w 10000"/>
                <a:gd name="connsiteY62" fmla="*/ 1297 h 10000"/>
                <a:gd name="connsiteX63" fmla="*/ 7237 w 10000"/>
                <a:gd name="connsiteY63" fmla="*/ 1489 h 10000"/>
                <a:gd name="connsiteX64" fmla="*/ 6955 w 10000"/>
                <a:gd name="connsiteY64" fmla="*/ 202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6955" y="2020"/>
                  </a:moveTo>
                  <a:cubicBezTo>
                    <a:pt x="6839" y="2202"/>
                    <a:pt x="6795" y="2430"/>
                    <a:pt x="6675" y="2608"/>
                  </a:cubicBezTo>
                  <a:lnTo>
                    <a:pt x="6212" y="2957"/>
                  </a:lnTo>
                  <a:lnTo>
                    <a:pt x="5864" y="2586"/>
                  </a:lnTo>
                  <a:cubicBezTo>
                    <a:pt x="5808" y="2795"/>
                    <a:pt x="5376" y="2079"/>
                    <a:pt x="5325" y="2288"/>
                  </a:cubicBezTo>
                  <a:lnTo>
                    <a:pt x="5058" y="2963"/>
                  </a:lnTo>
                  <a:lnTo>
                    <a:pt x="4396" y="3482"/>
                  </a:lnTo>
                  <a:cubicBezTo>
                    <a:pt x="4343" y="3535"/>
                    <a:pt x="3891" y="3301"/>
                    <a:pt x="3840" y="3351"/>
                  </a:cubicBezTo>
                  <a:lnTo>
                    <a:pt x="3044" y="3037"/>
                  </a:lnTo>
                  <a:lnTo>
                    <a:pt x="2774" y="3182"/>
                  </a:lnTo>
                  <a:lnTo>
                    <a:pt x="2177" y="2743"/>
                  </a:lnTo>
                  <a:cubicBezTo>
                    <a:pt x="2086" y="2475"/>
                    <a:pt x="1994" y="2208"/>
                    <a:pt x="1903" y="1940"/>
                  </a:cubicBezTo>
                  <a:cubicBezTo>
                    <a:pt x="1921" y="2173"/>
                    <a:pt x="1434" y="1931"/>
                    <a:pt x="1449" y="2159"/>
                  </a:cubicBezTo>
                  <a:cubicBezTo>
                    <a:pt x="1409" y="2317"/>
                    <a:pt x="1369" y="2479"/>
                    <a:pt x="1324" y="2635"/>
                  </a:cubicBezTo>
                  <a:lnTo>
                    <a:pt x="845" y="2836"/>
                  </a:lnTo>
                  <a:lnTo>
                    <a:pt x="526" y="2819"/>
                  </a:lnTo>
                  <a:cubicBezTo>
                    <a:pt x="469" y="2946"/>
                    <a:pt x="411" y="3069"/>
                    <a:pt x="354" y="3195"/>
                  </a:cubicBezTo>
                  <a:cubicBezTo>
                    <a:pt x="373" y="3326"/>
                    <a:pt x="37" y="2475"/>
                    <a:pt x="56" y="2604"/>
                  </a:cubicBezTo>
                  <a:cubicBezTo>
                    <a:pt x="37" y="2961"/>
                    <a:pt x="17" y="3322"/>
                    <a:pt x="0" y="3679"/>
                  </a:cubicBezTo>
                  <a:cubicBezTo>
                    <a:pt x="36" y="3732"/>
                    <a:pt x="73" y="3785"/>
                    <a:pt x="106" y="3836"/>
                  </a:cubicBezTo>
                  <a:lnTo>
                    <a:pt x="538" y="3912"/>
                  </a:lnTo>
                  <a:cubicBezTo>
                    <a:pt x="559" y="4013"/>
                    <a:pt x="575" y="4117"/>
                    <a:pt x="596" y="4218"/>
                  </a:cubicBezTo>
                  <a:lnTo>
                    <a:pt x="1075" y="4300"/>
                  </a:lnTo>
                  <a:lnTo>
                    <a:pt x="1346" y="4607"/>
                  </a:lnTo>
                  <a:cubicBezTo>
                    <a:pt x="1361" y="4784"/>
                    <a:pt x="1382" y="4964"/>
                    <a:pt x="1397" y="5145"/>
                  </a:cubicBezTo>
                  <a:lnTo>
                    <a:pt x="2260" y="6069"/>
                  </a:lnTo>
                  <a:cubicBezTo>
                    <a:pt x="2330" y="6377"/>
                    <a:pt x="2404" y="6686"/>
                    <a:pt x="2475" y="6996"/>
                  </a:cubicBezTo>
                  <a:lnTo>
                    <a:pt x="3064" y="7459"/>
                  </a:lnTo>
                  <a:lnTo>
                    <a:pt x="3280" y="8069"/>
                  </a:lnTo>
                  <a:lnTo>
                    <a:pt x="3709" y="8846"/>
                  </a:lnTo>
                  <a:lnTo>
                    <a:pt x="4034" y="9073"/>
                  </a:lnTo>
                  <a:lnTo>
                    <a:pt x="4248" y="8846"/>
                  </a:lnTo>
                  <a:lnTo>
                    <a:pt x="4785" y="8923"/>
                  </a:lnTo>
                  <a:lnTo>
                    <a:pt x="5002" y="8766"/>
                  </a:lnTo>
                  <a:lnTo>
                    <a:pt x="5967" y="9926"/>
                  </a:lnTo>
                  <a:lnTo>
                    <a:pt x="6021" y="9926"/>
                  </a:lnTo>
                  <a:cubicBezTo>
                    <a:pt x="6057" y="9871"/>
                    <a:pt x="6094" y="9822"/>
                    <a:pt x="6130" y="9772"/>
                  </a:cubicBezTo>
                  <a:lnTo>
                    <a:pt x="6823" y="9772"/>
                  </a:lnTo>
                  <a:cubicBezTo>
                    <a:pt x="6863" y="9848"/>
                    <a:pt x="6901" y="9926"/>
                    <a:pt x="6936" y="10000"/>
                  </a:cubicBezTo>
                  <a:lnTo>
                    <a:pt x="7526" y="9690"/>
                  </a:lnTo>
                  <a:lnTo>
                    <a:pt x="8062" y="9690"/>
                  </a:lnTo>
                  <a:lnTo>
                    <a:pt x="8438" y="9383"/>
                  </a:lnTo>
                  <a:lnTo>
                    <a:pt x="8871" y="8766"/>
                  </a:lnTo>
                  <a:lnTo>
                    <a:pt x="10000" y="8766"/>
                  </a:lnTo>
                  <a:lnTo>
                    <a:pt x="10000" y="7923"/>
                  </a:lnTo>
                  <a:lnTo>
                    <a:pt x="9409" y="7535"/>
                  </a:lnTo>
                  <a:cubicBezTo>
                    <a:pt x="9299" y="7125"/>
                    <a:pt x="9193" y="6711"/>
                    <a:pt x="9083" y="6301"/>
                  </a:cubicBezTo>
                  <a:lnTo>
                    <a:pt x="8655" y="5838"/>
                  </a:lnTo>
                  <a:lnTo>
                    <a:pt x="8385" y="5220"/>
                  </a:lnTo>
                  <a:lnTo>
                    <a:pt x="7687" y="4763"/>
                  </a:lnTo>
                  <a:cubicBezTo>
                    <a:pt x="7740" y="4706"/>
                    <a:pt x="7794" y="4657"/>
                    <a:pt x="7848" y="4607"/>
                  </a:cubicBezTo>
                  <a:lnTo>
                    <a:pt x="7848" y="4218"/>
                  </a:lnTo>
                  <a:lnTo>
                    <a:pt x="8334" y="4218"/>
                  </a:lnTo>
                  <a:lnTo>
                    <a:pt x="8599" y="3912"/>
                  </a:lnTo>
                  <a:cubicBezTo>
                    <a:pt x="8620" y="3168"/>
                    <a:pt x="8640" y="2424"/>
                    <a:pt x="8655" y="1679"/>
                  </a:cubicBezTo>
                  <a:cubicBezTo>
                    <a:pt x="8673" y="1704"/>
                    <a:pt x="8690" y="1726"/>
                    <a:pt x="8707" y="1755"/>
                  </a:cubicBezTo>
                  <a:cubicBezTo>
                    <a:pt x="8758" y="1599"/>
                    <a:pt x="8463" y="2050"/>
                    <a:pt x="8517" y="1895"/>
                  </a:cubicBezTo>
                  <a:cubicBezTo>
                    <a:pt x="8491" y="1993"/>
                    <a:pt x="8467" y="2098"/>
                    <a:pt x="8440" y="2198"/>
                  </a:cubicBezTo>
                  <a:cubicBezTo>
                    <a:pt x="8494" y="1917"/>
                    <a:pt x="7910" y="1888"/>
                    <a:pt x="7961" y="1603"/>
                  </a:cubicBezTo>
                  <a:cubicBezTo>
                    <a:pt x="7933" y="1068"/>
                    <a:pt x="7903" y="533"/>
                    <a:pt x="7874" y="0"/>
                  </a:cubicBezTo>
                  <a:lnTo>
                    <a:pt x="7538" y="316"/>
                  </a:lnTo>
                  <a:cubicBezTo>
                    <a:pt x="7447" y="495"/>
                    <a:pt x="7563" y="700"/>
                    <a:pt x="7506" y="885"/>
                  </a:cubicBezTo>
                  <a:cubicBezTo>
                    <a:pt x="7468" y="1038"/>
                    <a:pt x="7396" y="1196"/>
                    <a:pt x="7351" y="1297"/>
                  </a:cubicBezTo>
                  <a:cubicBezTo>
                    <a:pt x="7306" y="1398"/>
                    <a:pt x="7303" y="1368"/>
                    <a:pt x="7237" y="1489"/>
                  </a:cubicBezTo>
                  <a:lnTo>
                    <a:pt x="6955" y="2020"/>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64" name="Freeform 320"/>
            <p:cNvSpPr>
              <a:spLocks/>
            </p:cNvSpPr>
            <p:nvPr>
              <p:custDataLst>
                <p:tags r:id="rId41"/>
              </p:custDataLst>
            </p:nvPr>
          </p:nvSpPr>
          <p:spPr bwMode="gray">
            <a:xfrm>
              <a:off x="4073736" y="3535358"/>
              <a:ext cx="1331828" cy="1331134"/>
            </a:xfrm>
            <a:custGeom>
              <a:avLst/>
              <a:gdLst/>
              <a:ahLst/>
              <a:cxnLst>
                <a:cxn ang="0">
                  <a:pos x="275" y="58"/>
                </a:cxn>
                <a:cxn ang="0">
                  <a:pos x="281" y="43"/>
                </a:cxn>
                <a:cxn ang="0">
                  <a:pos x="281" y="25"/>
                </a:cxn>
                <a:cxn ang="0">
                  <a:pos x="262" y="10"/>
                </a:cxn>
                <a:cxn ang="0">
                  <a:pos x="248" y="11"/>
                </a:cxn>
                <a:cxn ang="0">
                  <a:pos x="238" y="11"/>
                </a:cxn>
                <a:cxn ang="0">
                  <a:pos x="223" y="1"/>
                </a:cxn>
                <a:cxn ang="0">
                  <a:pos x="217" y="1"/>
                </a:cxn>
                <a:cxn ang="0">
                  <a:pos x="211" y="0"/>
                </a:cxn>
                <a:cxn ang="0">
                  <a:pos x="195" y="0"/>
                </a:cxn>
                <a:cxn ang="0">
                  <a:pos x="189" y="5"/>
                </a:cxn>
                <a:cxn ang="0">
                  <a:pos x="167" y="9"/>
                </a:cxn>
                <a:cxn ang="0">
                  <a:pos x="156" y="9"/>
                </a:cxn>
                <a:cxn ang="0">
                  <a:pos x="154" y="15"/>
                </a:cxn>
                <a:cxn ang="0">
                  <a:pos x="130" y="10"/>
                </a:cxn>
                <a:cxn ang="0">
                  <a:pos x="125" y="11"/>
                </a:cxn>
                <a:cxn ang="0">
                  <a:pos x="108" y="1"/>
                </a:cxn>
                <a:cxn ang="0">
                  <a:pos x="99" y="23"/>
                </a:cxn>
                <a:cxn ang="0">
                  <a:pos x="95" y="34"/>
                </a:cxn>
                <a:cxn ang="0">
                  <a:pos x="82" y="91"/>
                </a:cxn>
                <a:cxn ang="0">
                  <a:pos x="61" y="113"/>
                </a:cxn>
                <a:cxn ang="0">
                  <a:pos x="58" y="130"/>
                </a:cxn>
                <a:cxn ang="0">
                  <a:pos x="39" y="153"/>
                </a:cxn>
                <a:cxn ang="0">
                  <a:pos x="31" y="155"/>
                </a:cxn>
                <a:cxn ang="0">
                  <a:pos x="23" y="150"/>
                </a:cxn>
                <a:cxn ang="0">
                  <a:pos x="15" y="156"/>
                </a:cxn>
                <a:cxn ang="0">
                  <a:pos x="5" y="157"/>
                </a:cxn>
                <a:cxn ang="0">
                  <a:pos x="0" y="171"/>
                </a:cxn>
                <a:cxn ang="0">
                  <a:pos x="15" y="171"/>
                </a:cxn>
                <a:cxn ang="0">
                  <a:pos x="37" y="171"/>
                </a:cxn>
                <a:cxn ang="0">
                  <a:pos x="60" y="171"/>
                </a:cxn>
                <a:cxn ang="0">
                  <a:pos x="70" y="194"/>
                </a:cxn>
                <a:cxn ang="0">
                  <a:pos x="82" y="206"/>
                </a:cxn>
                <a:cxn ang="0">
                  <a:pos x="106" y="204"/>
                </a:cxn>
                <a:cxn ang="0">
                  <a:pos x="129" y="187"/>
                </a:cxn>
                <a:cxn ang="0">
                  <a:pos x="140" y="193"/>
                </a:cxn>
                <a:cxn ang="0">
                  <a:pos x="144" y="219"/>
                </a:cxn>
                <a:cxn ang="0">
                  <a:pos x="148" y="244"/>
                </a:cxn>
                <a:cxn ang="0">
                  <a:pos x="150" y="255"/>
                </a:cxn>
                <a:cxn ang="0">
                  <a:pos x="163" y="250"/>
                </a:cxn>
                <a:cxn ang="0">
                  <a:pos x="177" y="249"/>
                </a:cxn>
                <a:cxn ang="0">
                  <a:pos x="184" y="255"/>
                </a:cxn>
                <a:cxn ang="0">
                  <a:pos x="198" y="259"/>
                </a:cxn>
                <a:cxn ang="0">
                  <a:pos x="223" y="263"/>
                </a:cxn>
                <a:cxn ang="0">
                  <a:pos x="238" y="271"/>
                </a:cxn>
                <a:cxn ang="0">
                  <a:pos x="250" y="284"/>
                </a:cxn>
                <a:cxn ang="0">
                  <a:pos x="258" y="285"/>
                </a:cxn>
                <a:cxn ang="0">
                  <a:pos x="262" y="270"/>
                </a:cxn>
                <a:cxn ang="0">
                  <a:pos x="245" y="263"/>
                </a:cxn>
                <a:cxn ang="0">
                  <a:pos x="250" y="234"/>
                </a:cxn>
                <a:cxn ang="0">
                  <a:pos x="250" y="220"/>
                </a:cxn>
                <a:cxn ang="0">
                  <a:pos x="252" y="214"/>
                </a:cxn>
                <a:cxn ang="0">
                  <a:pos x="275" y="207"/>
                </a:cxn>
                <a:cxn ang="0">
                  <a:pos x="263" y="189"/>
                </a:cxn>
                <a:cxn ang="0">
                  <a:pos x="257" y="168"/>
                </a:cxn>
                <a:cxn ang="0">
                  <a:pos x="254" y="160"/>
                </a:cxn>
                <a:cxn ang="0">
                  <a:pos x="256" y="146"/>
                </a:cxn>
                <a:cxn ang="0">
                  <a:pos x="255" y="141"/>
                </a:cxn>
                <a:cxn ang="0">
                  <a:pos x="256" y="125"/>
                </a:cxn>
                <a:cxn ang="0">
                  <a:pos x="252" y="117"/>
                </a:cxn>
                <a:cxn ang="0">
                  <a:pos x="263" y="101"/>
                </a:cxn>
                <a:cxn ang="0">
                  <a:pos x="264" y="82"/>
                </a:cxn>
                <a:cxn ang="0">
                  <a:pos x="275" y="61"/>
                </a:cxn>
              </a:cxnLst>
              <a:rect l="0" t="0" r="r" b="b"/>
              <a:pathLst>
                <a:path w="287" h="287">
                  <a:moveTo>
                    <a:pt x="275" y="61"/>
                  </a:moveTo>
                  <a:lnTo>
                    <a:pt x="275" y="58"/>
                  </a:lnTo>
                  <a:lnTo>
                    <a:pt x="287" y="47"/>
                  </a:lnTo>
                  <a:lnTo>
                    <a:pt x="281" y="43"/>
                  </a:lnTo>
                  <a:lnTo>
                    <a:pt x="280" y="39"/>
                  </a:lnTo>
                  <a:lnTo>
                    <a:pt x="281" y="25"/>
                  </a:lnTo>
                  <a:lnTo>
                    <a:pt x="280" y="25"/>
                  </a:lnTo>
                  <a:lnTo>
                    <a:pt x="262" y="10"/>
                  </a:lnTo>
                  <a:lnTo>
                    <a:pt x="258" y="12"/>
                  </a:lnTo>
                  <a:lnTo>
                    <a:pt x="248" y="11"/>
                  </a:lnTo>
                  <a:lnTo>
                    <a:pt x="244" y="14"/>
                  </a:lnTo>
                  <a:lnTo>
                    <a:pt x="238" y="11"/>
                  </a:lnTo>
                  <a:lnTo>
                    <a:pt x="230" y="1"/>
                  </a:lnTo>
                  <a:lnTo>
                    <a:pt x="223" y="1"/>
                  </a:lnTo>
                  <a:lnTo>
                    <a:pt x="220" y="4"/>
                  </a:lnTo>
                  <a:lnTo>
                    <a:pt x="217" y="1"/>
                  </a:lnTo>
                  <a:lnTo>
                    <a:pt x="215" y="4"/>
                  </a:lnTo>
                  <a:lnTo>
                    <a:pt x="211" y="0"/>
                  </a:lnTo>
                  <a:lnTo>
                    <a:pt x="201" y="1"/>
                  </a:lnTo>
                  <a:lnTo>
                    <a:pt x="195" y="0"/>
                  </a:lnTo>
                  <a:lnTo>
                    <a:pt x="194" y="4"/>
                  </a:lnTo>
                  <a:lnTo>
                    <a:pt x="189" y="5"/>
                  </a:lnTo>
                  <a:lnTo>
                    <a:pt x="186" y="2"/>
                  </a:lnTo>
                  <a:lnTo>
                    <a:pt x="167" y="9"/>
                  </a:lnTo>
                  <a:lnTo>
                    <a:pt x="160" y="6"/>
                  </a:lnTo>
                  <a:lnTo>
                    <a:pt x="156" y="9"/>
                  </a:lnTo>
                  <a:lnTo>
                    <a:pt x="156" y="14"/>
                  </a:lnTo>
                  <a:lnTo>
                    <a:pt x="154" y="15"/>
                  </a:lnTo>
                  <a:lnTo>
                    <a:pt x="139" y="15"/>
                  </a:lnTo>
                  <a:lnTo>
                    <a:pt x="130" y="10"/>
                  </a:lnTo>
                  <a:lnTo>
                    <a:pt x="127" y="12"/>
                  </a:lnTo>
                  <a:lnTo>
                    <a:pt x="125" y="11"/>
                  </a:lnTo>
                  <a:lnTo>
                    <a:pt x="117" y="1"/>
                  </a:lnTo>
                  <a:lnTo>
                    <a:pt x="108" y="1"/>
                  </a:lnTo>
                  <a:lnTo>
                    <a:pt x="100" y="11"/>
                  </a:lnTo>
                  <a:lnTo>
                    <a:pt x="99" y="23"/>
                  </a:lnTo>
                  <a:lnTo>
                    <a:pt x="95" y="23"/>
                  </a:lnTo>
                  <a:lnTo>
                    <a:pt x="95" y="34"/>
                  </a:lnTo>
                  <a:lnTo>
                    <a:pt x="87" y="50"/>
                  </a:lnTo>
                  <a:lnTo>
                    <a:pt x="82" y="91"/>
                  </a:lnTo>
                  <a:lnTo>
                    <a:pt x="68" y="103"/>
                  </a:lnTo>
                  <a:lnTo>
                    <a:pt x="61" y="113"/>
                  </a:lnTo>
                  <a:lnTo>
                    <a:pt x="60" y="119"/>
                  </a:lnTo>
                  <a:lnTo>
                    <a:pt x="58" y="130"/>
                  </a:lnTo>
                  <a:lnTo>
                    <a:pt x="54" y="141"/>
                  </a:lnTo>
                  <a:lnTo>
                    <a:pt x="39" y="153"/>
                  </a:lnTo>
                  <a:lnTo>
                    <a:pt x="33" y="155"/>
                  </a:lnTo>
                  <a:lnTo>
                    <a:pt x="31" y="155"/>
                  </a:lnTo>
                  <a:lnTo>
                    <a:pt x="30" y="149"/>
                  </a:lnTo>
                  <a:lnTo>
                    <a:pt x="23" y="150"/>
                  </a:lnTo>
                  <a:lnTo>
                    <a:pt x="19" y="155"/>
                  </a:lnTo>
                  <a:lnTo>
                    <a:pt x="15" y="156"/>
                  </a:lnTo>
                  <a:lnTo>
                    <a:pt x="11" y="153"/>
                  </a:lnTo>
                  <a:lnTo>
                    <a:pt x="5" y="157"/>
                  </a:lnTo>
                  <a:lnTo>
                    <a:pt x="2" y="169"/>
                  </a:lnTo>
                  <a:lnTo>
                    <a:pt x="0" y="171"/>
                  </a:lnTo>
                  <a:lnTo>
                    <a:pt x="0" y="177"/>
                  </a:lnTo>
                  <a:lnTo>
                    <a:pt x="15" y="171"/>
                  </a:lnTo>
                  <a:lnTo>
                    <a:pt x="26" y="171"/>
                  </a:lnTo>
                  <a:lnTo>
                    <a:pt x="37" y="171"/>
                  </a:lnTo>
                  <a:lnTo>
                    <a:pt x="49" y="171"/>
                  </a:lnTo>
                  <a:lnTo>
                    <a:pt x="60" y="171"/>
                  </a:lnTo>
                  <a:lnTo>
                    <a:pt x="65" y="174"/>
                  </a:lnTo>
                  <a:lnTo>
                    <a:pt x="70" y="194"/>
                  </a:lnTo>
                  <a:lnTo>
                    <a:pt x="79" y="205"/>
                  </a:lnTo>
                  <a:lnTo>
                    <a:pt x="82" y="206"/>
                  </a:lnTo>
                  <a:lnTo>
                    <a:pt x="95" y="204"/>
                  </a:lnTo>
                  <a:lnTo>
                    <a:pt x="106" y="204"/>
                  </a:lnTo>
                  <a:lnTo>
                    <a:pt x="110" y="189"/>
                  </a:lnTo>
                  <a:lnTo>
                    <a:pt x="129" y="187"/>
                  </a:lnTo>
                  <a:lnTo>
                    <a:pt x="127" y="193"/>
                  </a:lnTo>
                  <a:lnTo>
                    <a:pt x="140" y="193"/>
                  </a:lnTo>
                  <a:lnTo>
                    <a:pt x="143" y="196"/>
                  </a:lnTo>
                  <a:lnTo>
                    <a:pt x="144" y="219"/>
                  </a:lnTo>
                  <a:lnTo>
                    <a:pt x="144" y="227"/>
                  </a:lnTo>
                  <a:lnTo>
                    <a:pt x="148" y="244"/>
                  </a:lnTo>
                  <a:lnTo>
                    <a:pt x="145" y="253"/>
                  </a:lnTo>
                  <a:lnTo>
                    <a:pt x="150" y="255"/>
                  </a:lnTo>
                  <a:lnTo>
                    <a:pt x="154" y="250"/>
                  </a:lnTo>
                  <a:lnTo>
                    <a:pt x="163" y="250"/>
                  </a:lnTo>
                  <a:lnTo>
                    <a:pt x="174" y="250"/>
                  </a:lnTo>
                  <a:lnTo>
                    <a:pt x="177" y="249"/>
                  </a:lnTo>
                  <a:lnTo>
                    <a:pt x="181" y="248"/>
                  </a:lnTo>
                  <a:lnTo>
                    <a:pt x="184" y="255"/>
                  </a:lnTo>
                  <a:lnTo>
                    <a:pt x="194" y="253"/>
                  </a:lnTo>
                  <a:lnTo>
                    <a:pt x="198" y="259"/>
                  </a:lnTo>
                  <a:lnTo>
                    <a:pt x="209" y="265"/>
                  </a:lnTo>
                  <a:lnTo>
                    <a:pt x="223" y="263"/>
                  </a:lnTo>
                  <a:lnTo>
                    <a:pt x="229" y="268"/>
                  </a:lnTo>
                  <a:lnTo>
                    <a:pt x="238" y="271"/>
                  </a:lnTo>
                  <a:lnTo>
                    <a:pt x="243" y="279"/>
                  </a:lnTo>
                  <a:lnTo>
                    <a:pt x="250" y="284"/>
                  </a:lnTo>
                  <a:lnTo>
                    <a:pt x="255" y="285"/>
                  </a:lnTo>
                  <a:lnTo>
                    <a:pt x="258" y="285"/>
                  </a:lnTo>
                  <a:lnTo>
                    <a:pt x="263" y="287"/>
                  </a:lnTo>
                  <a:lnTo>
                    <a:pt x="262" y="270"/>
                  </a:lnTo>
                  <a:lnTo>
                    <a:pt x="251" y="270"/>
                  </a:lnTo>
                  <a:lnTo>
                    <a:pt x="245" y="263"/>
                  </a:lnTo>
                  <a:lnTo>
                    <a:pt x="250" y="242"/>
                  </a:lnTo>
                  <a:lnTo>
                    <a:pt x="250" y="234"/>
                  </a:lnTo>
                  <a:lnTo>
                    <a:pt x="250" y="225"/>
                  </a:lnTo>
                  <a:lnTo>
                    <a:pt x="250" y="220"/>
                  </a:lnTo>
                  <a:lnTo>
                    <a:pt x="252" y="217"/>
                  </a:lnTo>
                  <a:lnTo>
                    <a:pt x="252" y="214"/>
                  </a:lnTo>
                  <a:lnTo>
                    <a:pt x="255" y="211"/>
                  </a:lnTo>
                  <a:lnTo>
                    <a:pt x="275" y="207"/>
                  </a:lnTo>
                  <a:lnTo>
                    <a:pt x="273" y="198"/>
                  </a:lnTo>
                  <a:lnTo>
                    <a:pt x="263" y="189"/>
                  </a:lnTo>
                  <a:lnTo>
                    <a:pt x="257" y="179"/>
                  </a:lnTo>
                  <a:lnTo>
                    <a:pt x="257" y="168"/>
                  </a:lnTo>
                  <a:lnTo>
                    <a:pt x="256" y="163"/>
                  </a:lnTo>
                  <a:lnTo>
                    <a:pt x="254" y="160"/>
                  </a:lnTo>
                  <a:lnTo>
                    <a:pt x="256" y="149"/>
                  </a:lnTo>
                  <a:lnTo>
                    <a:pt x="256" y="146"/>
                  </a:lnTo>
                  <a:lnTo>
                    <a:pt x="255" y="146"/>
                  </a:lnTo>
                  <a:lnTo>
                    <a:pt x="255" y="141"/>
                  </a:lnTo>
                  <a:lnTo>
                    <a:pt x="257" y="133"/>
                  </a:lnTo>
                  <a:lnTo>
                    <a:pt x="256" y="125"/>
                  </a:lnTo>
                  <a:lnTo>
                    <a:pt x="254" y="122"/>
                  </a:lnTo>
                  <a:lnTo>
                    <a:pt x="252" y="117"/>
                  </a:lnTo>
                  <a:lnTo>
                    <a:pt x="256" y="110"/>
                  </a:lnTo>
                  <a:lnTo>
                    <a:pt x="263" y="101"/>
                  </a:lnTo>
                  <a:lnTo>
                    <a:pt x="263" y="86"/>
                  </a:lnTo>
                  <a:lnTo>
                    <a:pt x="264" y="82"/>
                  </a:lnTo>
                  <a:lnTo>
                    <a:pt x="265" y="74"/>
                  </a:lnTo>
                  <a:lnTo>
                    <a:pt x="275" y="61"/>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65" name="Freeform 333"/>
            <p:cNvSpPr>
              <a:spLocks/>
            </p:cNvSpPr>
            <p:nvPr>
              <p:custDataLst>
                <p:tags r:id="rId42"/>
              </p:custDataLst>
            </p:nvPr>
          </p:nvSpPr>
          <p:spPr bwMode="gray">
            <a:xfrm>
              <a:off x="5585598" y="3581695"/>
              <a:ext cx="552735" cy="658195"/>
            </a:xfrm>
            <a:custGeom>
              <a:avLst/>
              <a:gdLst/>
              <a:ahLst/>
              <a:cxnLst>
                <a:cxn ang="0">
                  <a:pos x="5" y="86"/>
                </a:cxn>
                <a:cxn ang="0">
                  <a:pos x="3" y="83"/>
                </a:cxn>
                <a:cxn ang="0">
                  <a:pos x="5" y="80"/>
                </a:cxn>
                <a:cxn ang="0">
                  <a:pos x="7" y="80"/>
                </a:cxn>
                <a:cxn ang="0">
                  <a:pos x="10" y="77"/>
                </a:cxn>
                <a:cxn ang="0">
                  <a:pos x="13" y="76"/>
                </a:cxn>
                <a:cxn ang="0">
                  <a:pos x="13" y="75"/>
                </a:cxn>
                <a:cxn ang="0">
                  <a:pos x="10" y="75"/>
                </a:cxn>
                <a:cxn ang="0">
                  <a:pos x="7" y="75"/>
                </a:cxn>
                <a:cxn ang="0">
                  <a:pos x="5" y="76"/>
                </a:cxn>
                <a:cxn ang="0">
                  <a:pos x="4" y="76"/>
                </a:cxn>
                <a:cxn ang="0">
                  <a:pos x="3" y="73"/>
                </a:cxn>
                <a:cxn ang="0">
                  <a:pos x="1" y="71"/>
                </a:cxn>
                <a:cxn ang="0">
                  <a:pos x="1" y="67"/>
                </a:cxn>
                <a:cxn ang="0">
                  <a:pos x="1" y="67"/>
                </a:cxn>
                <a:cxn ang="0">
                  <a:pos x="16" y="48"/>
                </a:cxn>
                <a:cxn ang="0">
                  <a:pos x="16" y="38"/>
                </a:cxn>
                <a:cxn ang="0">
                  <a:pos x="16" y="28"/>
                </a:cxn>
                <a:cxn ang="0">
                  <a:pos x="8" y="23"/>
                </a:cxn>
                <a:cxn ang="0">
                  <a:pos x="6" y="10"/>
                </a:cxn>
                <a:cxn ang="0">
                  <a:pos x="0" y="8"/>
                </a:cxn>
                <a:cxn ang="0">
                  <a:pos x="8" y="0"/>
                </a:cxn>
                <a:cxn ang="0">
                  <a:pos x="29" y="0"/>
                </a:cxn>
                <a:cxn ang="0">
                  <a:pos x="41" y="1"/>
                </a:cxn>
                <a:cxn ang="0">
                  <a:pos x="58" y="13"/>
                </a:cxn>
                <a:cxn ang="0">
                  <a:pos x="75" y="17"/>
                </a:cxn>
                <a:cxn ang="0">
                  <a:pos x="81" y="17"/>
                </a:cxn>
                <a:cxn ang="0">
                  <a:pos x="88" y="13"/>
                </a:cxn>
                <a:cxn ang="0">
                  <a:pos x="92" y="8"/>
                </a:cxn>
                <a:cxn ang="0">
                  <a:pos x="102" y="6"/>
                </a:cxn>
                <a:cxn ang="0">
                  <a:pos x="112" y="11"/>
                </a:cxn>
                <a:cxn ang="0">
                  <a:pos x="119" y="11"/>
                </a:cxn>
                <a:cxn ang="0">
                  <a:pos x="113" y="21"/>
                </a:cxn>
                <a:cxn ang="0">
                  <a:pos x="106" y="28"/>
                </a:cxn>
                <a:cxn ang="0">
                  <a:pos x="106" y="42"/>
                </a:cxn>
                <a:cxn ang="0">
                  <a:pos x="106" y="56"/>
                </a:cxn>
                <a:cxn ang="0">
                  <a:pos x="106" y="70"/>
                </a:cxn>
                <a:cxn ang="0">
                  <a:pos x="106" y="85"/>
                </a:cxn>
                <a:cxn ang="0">
                  <a:pos x="114" y="96"/>
                </a:cxn>
                <a:cxn ang="0">
                  <a:pos x="111" y="100"/>
                </a:cxn>
                <a:cxn ang="0">
                  <a:pos x="107" y="102"/>
                </a:cxn>
                <a:cxn ang="0">
                  <a:pos x="104" y="108"/>
                </a:cxn>
                <a:cxn ang="0">
                  <a:pos x="99" y="110"/>
                </a:cxn>
                <a:cxn ang="0">
                  <a:pos x="97" y="113"/>
                </a:cxn>
                <a:cxn ang="0">
                  <a:pos x="86" y="137"/>
                </a:cxn>
                <a:cxn ang="0">
                  <a:pos x="81" y="142"/>
                </a:cxn>
                <a:cxn ang="0">
                  <a:pos x="61" y="129"/>
                </a:cxn>
                <a:cxn ang="0">
                  <a:pos x="57" y="116"/>
                </a:cxn>
                <a:cxn ang="0">
                  <a:pos x="5" y="86"/>
                </a:cxn>
                <a:cxn ang="0">
                  <a:pos x="5" y="86"/>
                </a:cxn>
              </a:cxnLst>
              <a:rect l="0" t="0" r="r" b="b"/>
              <a:pathLst>
                <a:path w="119" h="142">
                  <a:moveTo>
                    <a:pt x="5" y="86"/>
                  </a:moveTo>
                  <a:lnTo>
                    <a:pt x="3" y="83"/>
                  </a:lnTo>
                  <a:lnTo>
                    <a:pt x="5" y="80"/>
                  </a:lnTo>
                  <a:lnTo>
                    <a:pt x="7" y="80"/>
                  </a:lnTo>
                  <a:lnTo>
                    <a:pt x="10" y="77"/>
                  </a:lnTo>
                  <a:lnTo>
                    <a:pt x="13" y="76"/>
                  </a:lnTo>
                  <a:lnTo>
                    <a:pt x="13" y="75"/>
                  </a:lnTo>
                  <a:lnTo>
                    <a:pt x="10" y="75"/>
                  </a:lnTo>
                  <a:lnTo>
                    <a:pt x="7" y="75"/>
                  </a:lnTo>
                  <a:lnTo>
                    <a:pt x="5" y="76"/>
                  </a:lnTo>
                  <a:lnTo>
                    <a:pt x="4" y="76"/>
                  </a:lnTo>
                  <a:lnTo>
                    <a:pt x="3" y="73"/>
                  </a:lnTo>
                  <a:lnTo>
                    <a:pt x="1" y="71"/>
                  </a:lnTo>
                  <a:lnTo>
                    <a:pt x="1" y="67"/>
                  </a:lnTo>
                  <a:lnTo>
                    <a:pt x="1" y="67"/>
                  </a:lnTo>
                  <a:lnTo>
                    <a:pt x="16" y="48"/>
                  </a:lnTo>
                  <a:lnTo>
                    <a:pt x="16" y="38"/>
                  </a:lnTo>
                  <a:lnTo>
                    <a:pt x="16" y="28"/>
                  </a:lnTo>
                  <a:lnTo>
                    <a:pt x="8" y="23"/>
                  </a:lnTo>
                  <a:lnTo>
                    <a:pt x="6" y="10"/>
                  </a:lnTo>
                  <a:lnTo>
                    <a:pt x="0" y="8"/>
                  </a:lnTo>
                  <a:lnTo>
                    <a:pt x="8" y="0"/>
                  </a:lnTo>
                  <a:lnTo>
                    <a:pt x="29" y="0"/>
                  </a:lnTo>
                  <a:lnTo>
                    <a:pt x="41" y="1"/>
                  </a:lnTo>
                  <a:lnTo>
                    <a:pt x="58" y="13"/>
                  </a:lnTo>
                  <a:lnTo>
                    <a:pt x="75" y="17"/>
                  </a:lnTo>
                  <a:lnTo>
                    <a:pt x="81" y="17"/>
                  </a:lnTo>
                  <a:lnTo>
                    <a:pt x="88" y="13"/>
                  </a:lnTo>
                  <a:lnTo>
                    <a:pt x="92" y="8"/>
                  </a:lnTo>
                  <a:lnTo>
                    <a:pt x="102" y="6"/>
                  </a:lnTo>
                  <a:lnTo>
                    <a:pt x="112" y="11"/>
                  </a:lnTo>
                  <a:lnTo>
                    <a:pt x="119" y="11"/>
                  </a:lnTo>
                  <a:lnTo>
                    <a:pt x="113" y="21"/>
                  </a:lnTo>
                  <a:lnTo>
                    <a:pt x="106" y="28"/>
                  </a:lnTo>
                  <a:lnTo>
                    <a:pt x="106" y="42"/>
                  </a:lnTo>
                  <a:lnTo>
                    <a:pt x="106" y="56"/>
                  </a:lnTo>
                  <a:lnTo>
                    <a:pt x="106" y="70"/>
                  </a:lnTo>
                  <a:lnTo>
                    <a:pt x="106" y="85"/>
                  </a:lnTo>
                  <a:lnTo>
                    <a:pt x="114" y="96"/>
                  </a:lnTo>
                  <a:lnTo>
                    <a:pt x="111" y="100"/>
                  </a:lnTo>
                  <a:lnTo>
                    <a:pt x="107" y="102"/>
                  </a:lnTo>
                  <a:lnTo>
                    <a:pt x="104" y="108"/>
                  </a:lnTo>
                  <a:lnTo>
                    <a:pt x="99" y="110"/>
                  </a:lnTo>
                  <a:lnTo>
                    <a:pt x="97" y="113"/>
                  </a:lnTo>
                  <a:lnTo>
                    <a:pt x="86" y="137"/>
                  </a:lnTo>
                  <a:lnTo>
                    <a:pt x="81" y="142"/>
                  </a:lnTo>
                  <a:lnTo>
                    <a:pt x="61" y="129"/>
                  </a:lnTo>
                  <a:lnTo>
                    <a:pt x="57" y="116"/>
                  </a:lnTo>
                  <a:lnTo>
                    <a:pt x="5" y="86"/>
                  </a:lnTo>
                  <a:lnTo>
                    <a:pt x="5" y="86"/>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66" name="Freeform 334"/>
            <p:cNvSpPr>
              <a:spLocks/>
            </p:cNvSpPr>
            <p:nvPr>
              <p:custDataLst>
                <p:tags r:id="rId43"/>
              </p:custDataLst>
            </p:nvPr>
          </p:nvSpPr>
          <p:spPr bwMode="gray">
            <a:xfrm>
              <a:off x="5288701" y="3980824"/>
              <a:ext cx="751720" cy="774038"/>
            </a:xfrm>
            <a:custGeom>
              <a:avLst/>
              <a:gdLst/>
              <a:ahLst/>
              <a:cxnLst>
                <a:cxn ang="0">
                  <a:pos x="14" y="98"/>
                </a:cxn>
                <a:cxn ang="0">
                  <a:pos x="8" y="87"/>
                </a:cxn>
                <a:cxn ang="0">
                  <a:pos x="1" y="80"/>
                </a:cxn>
                <a:cxn ang="0">
                  <a:pos x="2" y="65"/>
                </a:cxn>
                <a:cxn ang="0">
                  <a:pos x="0" y="53"/>
                </a:cxn>
                <a:cxn ang="0">
                  <a:pos x="18" y="34"/>
                </a:cxn>
                <a:cxn ang="0">
                  <a:pos x="13" y="27"/>
                </a:cxn>
                <a:cxn ang="0">
                  <a:pos x="19" y="14"/>
                </a:cxn>
                <a:cxn ang="0">
                  <a:pos x="32" y="0"/>
                </a:cxn>
                <a:cxn ang="0">
                  <a:pos x="32" y="7"/>
                </a:cxn>
                <a:cxn ang="0">
                  <a:pos x="31" y="16"/>
                </a:cxn>
                <a:cxn ang="0">
                  <a:pos x="32" y="24"/>
                </a:cxn>
                <a:cxn ang="0">
                  <a:pos x="36" y="26"/>
                </a:cxn>
                <a:cxn ang="0">
                  <a:pos x="38" y="24"/>
                </a:cxn>
                <a:cxn ang="0">
                  <a:pos x="39" y="19"/>
                </a:cxn>
                <a:cxn ang="0">
                  <a:pos x="43" y="23"/>
                </a:cxn>
                <a:cxn ang="0">
                  <a:pos x="46" y="23"/>
                </a:cxn>
                <a:cxn ang="0">
                  <a:pos x="49" y="29"/>
                </a:cxn>
                <a:cxn ang="0">
                  <a:pos x="50" y="26"/>
                </a:cxn>
                <a:cxn ang="0">
                  <a:pos x="52" y="23"/>
                </a:cxn>
                <a:cxn ang="0">
                  <a:pos x="56" y="23"/>
                </a:cxn>
                <a:cxn ang="0">
                  <a:pos x="62" y="19"/>
                </a:cxn>
                <a:cxn ang="0">
                  <a:pos x="61" y="17"/>
                </a:cxn>
                <a:cxn ang="0">
                  <a:pos x="55" y="17"/>
                </a:cxn>
                <a:cxn ang="0">
                  <a:pos x="58" y="14"/>
                </a:cxn>
                <a:cxn ang="0">
                  <a:pos x="58" y="12"/>
                </a:cxn>
                <a:cxn ang="0">
                  <a:pos x="61" y="11"/>
                </a:cxn>
                <a:cxn ang="0">
                  <a:pos x="62" y="8"/>
                </a:cxn>
                <a:cxn ang="0">
                  <a:pos x="64" y="5"/>
                </a:cxn>
                <a:cxn ang="0">
                  <a:pos x="65" y="5"/>
                </a:cxn>
                <a:cxn ang="0">
                  <a:pos x="65" y="1"/>
                </a:cxn>
                <a:cxn ang="0">
                  <a:pos x="69" y="0"/>
                </a:cxn>
                <a:cxn ang="0">
                  <a:pos x="125" y="43"/>
                </a:cxn>
                <a:cxn ang="0">
                  <a:pos x="138" y="78"/>
                </a:cxn>
                <a:cxn ang="0">
                  <a:pos x="149" y="94"/>
                </a:cxn>
                <a:cxn ang="0">
                  <a:pos x="147" y="107"/>
                </a:cxn>
                <a:cxn ang="0">
                  <a:pos x="145" y="111"/>
                </a:cxn>
                <a:cxn ang="0">
                  <a:pos x="149" y="120"/>
                </a:cxn>
                <a:cxn ang="0">
                  <a:pos x="151" y="127"/>
                </a:cxn>
                <a:cxn ang="0">
                  <a:pos x="162" y="146"/>
                </a:cxn>
                <a:cxn ang="0">
                  <a:pos x="155" y="154"/>
                </a:cxn>
                <a:cxn ang="0">
                  <a:pos x="134" y="161"/>
                </a:cxn>
                <a:cxn ang="0">
                  <a:pos x="124" y="159"/>
                </a:cxn>
                <a:cxn ang="0">
                  <a:pos x="109" y="164"/>
                </a:cxn>
                <a:cxn ang="0">
                  <a:pos x="95" y="163"/>
                </a:cxn>
                <a:cxn ang="0">
                  <a:pos x="80" y="164"/>
                </a:cxn>
                <a:cxn ang="0">
                  <a:pos x="72" y="140"/>
                </a:cxn>
                <a:cxn ang="0">
                  <a:pos x="65" y="132"/>
                </a:cxn>
                <a:cxn ang="0">
                  <a:pos x="62" y="132"/>
                </a:cxn>
                <a:cxn ang="0">
                  <a:pos x="50" y="130"/>
                </a:cxn>
                <a:cxn ang="0">
                  <a:pos x="26" y="118"/>
                </a:cxn>
              </a:cxnLst>
              <a:rect l="0" t="0" r="r" b="b"/>
              <a:pathLst>
                <a:path w="162" h="167">
                  <a:moveTo>
                    <a:pt x="22" y="118"/>
                  </a:moveTo>
                  <a:lnTo>
                    <a:pt x="14" y="98"/>
                  </a:lnTo>
                  <a:lnTo>
                    <a:pt x="13" y="92"/>
                  </a:lnTo>
                  <a:lnTo>
                    <a:pt x="8" y="87"/>
                  </a:lnTo>
                  <a:lnTo>
                    <a:pt x="2" y="83"/>
                  </a:lnTo>
                  <a:lnTo>
                    <a:pt x="1" y="80"/>
                  </a:lnTo>
                  <a:lnTo>
                    <a:pt x="3" y="76"/>
                  </a:lnTo>
                  <a:lnTo>
                    <a:pt x="2" y="65"/>
                  </a:lnTo>
                  <a:lnTo>
                    <a:pt x="0" y="62"/>
                  </a:lnTo>
                  <a:lnTo>
                    <a:pt x="0" y="53"/>
                  </a:lnTo>
                  <a:lnTo>
                    <a:pt x="8" y="50"/>
                  </a:lnTo>
                  <a:lnTo>
                    <a:pt x="18" y="34"/>
                  </a:lnTo>
                  <a:lnTo>
                    <a:pt x="17" y="29"/>
                  </a:lnTo>
                  <a:lnTo>
                    <a:pt x="13" y="27"/>
                  </a:lnTo>
                  <a:lnTo>
                    <a:pt x="15" y="21"/>
                  </a:lnTo>
                  <a:lnTo>
                    <a:pt x="19" y="14"/>
                  </a:lnTo>
                  <a:lnTo>
                    <a:pt x="12" y="0"/>
                  </a:lnTo>
                  <a:lnTo>
                    <a:pt x="32" y="0"/>
                  </a:lnTo>
                  <a:lnTo>
                    <a:pt x="32" y="1"/>
                  </a:lnTo>
                  <a:lnTo>
                    <a:pt x="32" y="7"/>
                  </a:lnTo>
                  <a:lnTo>
                    <a:pt x="31" y="11"/>
                  </a:lnTo>
                  <a:lnTo>
                    <a:pt x="31" y="16"/>
                  </a:lnTo>
                  <a:lnTo>
                    <a:pt x="32" y="23"/>
                  </a:lnTo>
                  <a:lnTo>
                    <a:pt x="32" y="24"/>
                  </a:lnTo>
                  <a:lnTo>
                    <a:pt x="33" y="27"/>
                  </a:lnTo>
                  <a:lnTo>
                    <a:pt x="36" y="26"/>
                  </a:lnTo>
                  <a:lnTo>
                    <a:pt x="37" y="24"/>
                  </a:lnTo>
                  <a:lnTo>
                    <a:pt x="38" y="24"/>
                  </a:lnTo>
                  <a:lnTo>
                    <a:pt x="38" y="22"/>
                  </a:lnTo>
                  <a:lnTo>
                    <a:pt x="39" y="19"/>
                  </a:lnTo>
                  <a:lnTo>
                    <a:pt x="40" y="21"/>
                  </a:lnTo>
                  <a:lnTo>
                    <a:pt x="43" y="23"/>
                  </a:lnTo>
                  <a:lnTo>
                    <a:pt x="45" y="24"/>
                  </a:lnTo>
                  <a:lnTo>
                    <a:pt x="46" y="23"/>
                  </a:lnTo>
                  <a:lnTo>
                    <a:pt x="47" y="24"/>
                  </a:lnTo>
                  <a:lnTo>
                    <a:pt x="49" y="29"/>
                  </a:lnTo>
                  <a:lnTo>
                    <a:pt x="50" y="28"/>
                  </a:lnTo>
                  <a:lnTo>
                    <a:pt x="50" y="26"/>
                  </a:lnTo>
                  <a:lnTo>
                    <a:pt x="51" y="23"/>
                  </a:lnTo>
                  <a:lnTo>
                    <a:pt x="52" y="23"/>
                  </a:lnTo>
                  <a:lnTo>
                    <a:pt x="55" y="23"/>
                  </a:lnTo>
                  <a:lnTo>
                    <a:pt x="56" y="23"/>
                  </a:lnTo>
                  <a:lnTo>
                    <a:pt x="58" y="22"/>
                  </a:lnTo>
                  <a:lnTo>
                    <a:pt x="62" y="19"/>
                  </a:lnTo>
                  <a:lnTo>
                    <a:pt x="62" y="18"/>
                  </a:lnTo>
                  <a:lnTo>
                    <a:pt x="61" y="17"/>
                  </a:lnTo>
                  <a:lnTo>
                    <a:pt x="57" y="18"/>
                  </a:lnTo>
                  <a:lnTo>
                    <a:pt x="55" y="17"/>
                  </a:lnTo>
                  <a:lnTo>
                    <a:pt x="56" y="16"/>
                  </a:lnTo>
                  <a:lnTo>
                    <a:pt x="58" y="14"/>
                  </a:lnTo>
                  <a:lnTo>
                    <a:pt x="57" y="13"/>
                  </a:lnTo>
                  <a:lnTo>
                    <a:pt x="58" y="12"/>
                  </a:lnTo>
                  <a:lnTo>
                    <a:pt x="59" y="12"/>
                  </a:lnTo>
                  <a:lnTo>
                    <a:pt x="61" y="11"/>
                  </a:lnTo>
                  <a:lnTo>
                    <a:pt x="62" y="10"/>
                  </a:lnTo>
                  <a:lnTo>
                    <a:pt x="62" y="8"/>
                  </a:lnTo>
                  <a:lnTo>
                    <a:pt x="63" y="7"/>
                  </a:lnTo>
                  <a:lnTo>
                    <a:pt x="64" y="5"/>
                  </a:lnTo>
                  <a:lnTo>
                    <a:pt x="65" y="5"/>
                  </a:lnTo>
                  <a:lnTo>
                    <a:pt x="65" y="5"/>
                  </a:lnTo>
                  <a:lnTo>
                    <a:pt x="65" y="2"/>
                  </a:lnTo>
                  <a:lnTo>
                    <a:pt x="65" y="1"/>
                  </a:lnTo>
                  <a:lnTo>
                    <a:pt x="69" y="0"/>
                  </a:lnTo>
                  <a:lnTo>
                    <a:pt x="69" y="0"/>
                  </a:lnTo>
                  <a:lnTo>
                    <a:pt x="121" y="30"/>
                  </a:lnTo>
                  <a:lnTo>
                    <a:pt x="125" y="43"/>
                  </a:lnTo>
                  <a:lnTo>
                    <a:pt x="145" y="56"/>
                  </a:lnTo>
                  <a:lnTo>
                    <a:pt x="138" y="78"/>
                  </a:lnTo>
                  <a:lnTo>
                    <a:pt x="138" y="82"/>
                  </a:lnTo>
                  <a:lnTo>
                    <a:pt x="149" y="94"/>
                  </a:lnTo>
                  <a:lnTo>
                    <a:pt x="146" y="103"/>
                  </a:lnTo>
                  <a:lnTo>
                    <a:pt x="147" y="107"/>
                  </a:lnTo>
                  <a:lnTo>
                    <a:pt x="147" y="110"/>
                  </a:lnTo>
                  <a:lnTo>
                    <a:pt x="145" y="111"/>
                  </a:lnTo>
                  <a:lnTo>
                    <a:pt x="145" y="113"/>
                  </a:lnTo>
                  <a:lnTo>
                    <a:pt x="149" y="120"/>
                  </a:lnTo>
                  <a:lnTo>
                    <a:pt x="147" y="123"/>
                  </a:lnTo>
                  <a:lnTo>
                    <a:pt x="151" y="127"/>
                  </a:lnTo>
                  <a:lnTo>
                    <a:pt x="153" y="140"/>
                  </a:lnTo>
                  <a:lnTo>
                    <a:pt x="162" y="146"/>
                  </a:lnTo>
                  <a:lnTo>
                    <a:pt x="162" y="148"/>
                  </a:lnTo>
                  <a:lnTo>
                    <a:pt x="155" y="154"/>
                  </a:lnTo>
                  <a:lnTo>
                    <a:pt x="139" y="161"/>
                  </a:lnTo>
                  <a:lnTo>
                    <a:pt x="134" y="161"/>
                  </a:lnTo>
                  <a:lnTo>
                    <a:pt x="131" y="158"/>
                  </a:lnTo>
                  <a:lnTo>
                    <a:pt x="124" y="159"/>
                  </a:lnTo>
                  <a:lnTo>
                    <a:pt x="120" y="164"/>
                  </a:lnTo>
                  <a:lnTo>
                    <a:pt x="109" y="164"/>
                  </a:lnTo>
                  <a:lnTo>
                    <a:pt x="101" y="167"/>
                  </a:lnTo>
                  <a:lnTo>
                    <a:pt x="95" y="163"/>
                  </a:lnTo>
                  <a:lnTo>
                    <a:pt x="90" y="164"/>
                  </a:lnTo>
                  <a:lnTo>
                    <a:pt x="80" y="164"/>
                  </a:lnTo>
                  <a:lnTo>
                    <a:pt x="75" y="157"/>
                  </a:lnTo>
                  <a:lnTo>
                    <a:pt x="72" y="140"/>
                  </a:lnTo>
                  <a:lnTo>
                    <a:pt x="68" y="134"/>
                  </a:lnTo>
                  <a:lnTo>
                    <a:pt x="65" y="132"/>
                  </a:lnTo>
                  <a:lnTo>
                    <a:pt x="64" y="135"/>
                  </a:lnTo>
                  <a:lnTo>
                    <a:pt x="62" y="132"/>
                  </a:lnTo>
                  <a:lnTo>
                    <a:pt x="57" y="134"/>
                  </a:lnTo>
                  <a:lnTo>
                    <a:pt x="50" y="130"/>
                  </a:lnTo>
                  <a:lnTo>
                    <a:pt x="32" y="123"/>
                  </a:lnTo>
                  <a:lnTo>
                    <a:pt x="26" y="118"/>
                  </a:lnTo>
                  <a:lnTo>
                    <a:pt x="22" y="118"/>
                  </a:lnTo>
                  <a:close/>
                </a:path>
              </a:pathLst>
            </a:custGeom>
            <a:solidFill>
              <a:schemeClr val="bg1">
                <a:lumMod val="85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67" name="Freeform 392"/>
            <p:cNvSpPr>
              <a:spLocks/>
            </p:cNvSpPr>
            <p:nvPr>
              <p:custDataLst>
                <p:tags r:id="rId44"/>
              </p:custDataLst>
            </p:nvPr>
          </p:nvSpPr>
          <p:spPr bwMode="gray">
            <a:xfrm>
              <a:off x="6133069" y="2987740"/>
              <a:ext cx="107389" cy="139011"/>
            </a:xfrm>
            <a:custGeom>
              <a:avLst/>
              <a:gdLst/>
              <a:ahLst/>
              <a:cxnLst>
                <a:cxn ang="0">
                  <a:pos x="18" y="0"/>
                </a:cxn>
                <a:cxn ang="0">
                  <a:pos x="8" y="8"/>
                </a:cxn>
                <a:cxn ang="0">
                  <a:pos x="7" y="9"/>
                </a:cxn>
                <a:cxn ang="0">
                  <a:pos x="5" y="17"/>
                </a:cxn>
                <a:cxn ang="0">
                  <a:pos x="0" y="25"/>
                </a:cxn>
                <a:cxn ang="0">
                  <a:pos x="2" y="30"/>
                </a:cxn>
                <a:cxn ang="0">
                  <a:pos x="8" y="30"/>
                </a:cxn>
                <a:cxn ang="0">
                  <a:pos x="13" y="27"/>
                </a:cxn>
                <a:cxn ang="0">
                  <a:pos x="17" y="30"/>
                </a:cxn>
                <a:cxn ang="0">
                  <a:pos x="21" y="21"/>
                </a:cxn>
                <a:cxn ang="0">
                  <a:pos x="20" y="20"/>
                </a:cxn>
                <a:cxn ang="0">
                  <a:pos x="13" y="21"/>
                </a:cxn>
                <a:cxn ang="0">
                  <a:pos x="11" y="20"/>
                </a:cxn>
                <a:cxn ang="0">
                  <a:pos x="13" y="20"/>
                </a:cxn>
                <a:cxn ang="0">
                  <a:pos x="15" y="17"/>
                </a:cxn>
                <a:cxn ang="0">
                  <a:pos x="23" y="12"/>
                </a:cxn>
                <a:cxn ang="0">
                  <a:pos x="23" y="6"/>
                </a:cxn>
                <a:cxn ang="0">
                  <a:pos x="18" y="0"/>
                </a:cxn>
              </a:cxnLst>
              <a:rect l="0" t="0" r="r" b="b"/>
              <a:pathLst>
                <a:path w="23" h="30">
                  <a:moveTo>
                    <a:pt x="18" y="0"/>
                  </a:moveTo>
                  <a:lnTo>
                    <a:pt x="8" y="8"/>
                  </a:lnTo>
                  <a:lnTo>
                    <a:pt x="7" y="9"/>
                  </a:lnTo>
                  <a:lnTo>
                    <a:pt x="5" y="17"/>
                  </a:lnTo>
                  <a:lnTo>
                    <a:pt x="0" y="25"/>
                  </a:lnTo>
                  <a:lnTo>
                    <a:pt x="2" y="30"/>
                  </a:lnTo>
                  <a:lnTo>
                    <a:pt x="8" y="30"/>
                  </a:lnTo>
                  <a:lnTo>
                    <a:pt x="13" y="27"/>
                  </a:lnTo>
                  <a:lnTo>
                    <a:pt x="17" y="30"/>
                  </a:lnTo>
                  <a:lnTo>
                    <a:pt x="21" y="21"/>
                  </a:lnTo>
                  <a:lnTo>
                    <a:pt x="20" y="20"/>
                  </a:lnTo>
                  <a:lnTo>
                    <a:pt x="13" y="21"/>
                  </a:lnTo>
                  <a:lnTo>
                    <a:pt x="11" y="20"/>
                  </a:lnTo>
                  <a:lnTo>
                    <a:pt x="13" y="20"/>
                  </a:lnTo>
                  <a:lnTo>
                    <a:pt x="15" y="17"/>
                  </a:lnTo>
                  <a:lnTo>
                    <a:pt x="23" y="12"/>
                  </a:lnTo>
                  <a:lnTo>
                    <a:pt x="23" y="6"/>
                  </a:lnTo>
                  <a:lnTo>
                    <a:pt x="18" y="0"/>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68" name="Freeform 395"/>
            <p:cNvSpPr>
              <a:spLocks/>
            </p:cNvSpPr>
            <p:nvPr>
              <p:custDataLst>
                <p:tags r:id="rId45"/>
              </p:custDataLst>
            </p:nvPr>
          </p:nvSpPr>
          <p:spPr bwMode="gray">
            <a:xfrm>
              <a:off x="5242376" y="3980824"/>
              <a:ext cx="134762" cy="125321"/>
            </a:xfrm>
            <a:custGeom>
              <a:avLst/>
              <a:gdLst/>
              <a:ahLst/>
              <a:cxnLst>
                <a:cxn ang="0">
                  <a:pos x="22" y="0"/>
                </a:cxn>
                <a:cxn ang="0">
                  <a:pos x="18" y="1"/>
                </a:cxn>
                <a:cxn ang="0">
                  <a:pos x="16" y="6"/>
                </a:cxn>
                <a:cxn ang="0">
                  <a:pos x="11" y="5"/>
                </a:cxn>
                <a:cxn ang="0">
                  <a:pos x="4" y="14"/>
                </a:cxn>
                <a:cxn ang="0">
                  <a:pos x="0" y="21"/>
                </a:cxn>
                <a:cxn ang="0">
                  <a:pos x="2" y="26"/>
                </a:cxn>
                <a:cxn ang="0">
                  <a:pos x="4" y="23"/>
                </a:cxn>
                <a:cxn ang="0">
                  <a:pos x="5" y="23"/>
                </a:cxn>
                <a:cxn ang="0">
                  <a:pos x="9" y="27"/>
                </a:cxn>
                <a:cxn ang="0">
                  <a:pos x="13" y="26"/>
                </a:cxn>
                <a:cxn ang="0">
                  <a:pos x="16" y="21"/>
                </a:cxn>
                <a:cxn ang="0">
                  <a:pos x="23" y="19"/>
                </a:cxn>
                <a:cxn ang="0">
                  <a:pos x="25" y="21"/>
                </a:cxn>
                <a:cxn ang="0">
                  <a:pos x="29" y="14"/>
                </a:cxn>
                <a:cxn ang="0">
                  <a:pos x="22" y="0"/>
                </a:cxn>
              </a:cxnLst>
              <a:rect l="0" t="0" r="r" b="b"/>
              <a:pathLst>
                <a:path w="29" h="27">
                  <a:moveTo>
                    <a:pt x="22" y="0"/>
                  </a:moveTo>
                  <a:lnTo>
                    <a:pt x="18" y="1"/>
                  </a:lnTo>
                  <a:lnTo>
                    <a:pt x="16" y="6"/>
                  </a:lnTo>
                  <a:lnTo>
                    <a:pt x="11" y="5"/>
                  </a:lnTo>
                  <a:lnTo>
                    <a:pt x="4" y="14"/>
                  </a:lnTo>
                  <a:lnTo>
                    <a:pt x="0" y="21"/>
                  </a:lnTo>
                  <a:lnTo>
                    <a:pt x="2" y="26"/>
                  </a:lnTo>
                  <a:lnTo>
                    <a:pt x="4" y="23"/>
                  </a:lnTo>
                  <a:lnTo>
                    <a:pt x="5" y="23"/>
                  </a:lnTo>
                  <a:lnTo>
                    <a:pt x="9" y="27"/>
                  </a:lnTo>
                  <a:lnTo>
                    <a:pt x="13" y="26"/>
                  </a:lnTo>
                  <a:lnTo>
                    <a:pt x="16" y="21"/>
                  </a:lnTo>
                  <a:lnTo>
                    <a:pt x="23" y="19"/>
                  </a:lnTo>
                  <a:lnTo>
                    <a:pt x="25" y="21"/>
                  </a:lnTo>
                  <a:lnTo>
                    <a:pt x="29" y="14"/>
                  </a:lnTo>
                  <a:lnTo>
                    <a:pt x="22" y="0"/>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69" name="Freeform 400"/>
            <p:cNvSpPr>
              <a:spLocks/>
            </p:cNvSpPr>
            <p:nvPr>
              <p:custDataLst>
                <p:tags r:id="rId46"/>
              </p:custDataLst>
            </p:nvPr>
          </p:nvSpPr>
          <p:spPr bwMode="gray">
            <a:xfrm>
              <a:off x="5251851" y="4068233"/>
              <a:ext cx="121076" cy="157967"/>
            </a:xfrm>
            <a:custGeom>
              <a:avLst/>
              <a:gdLst/>
              <a:ahLst/>
              <a:cxnLst>
                <a:cxn ang="0">
                  <a:pos x="5" y="32"/>
                </a:cxn>
                <a:cxn ang="0">
                  <a:pos x="3" y="25"/>
                </a:cxn>
                <a:cxn ang="0">
                  <a:pos x="3" y="18"/>
                </a:cxn>
                <a:cxn ang="0">
                  <a:pos x="2" y="10"/>
                </a:cxn>
                <a:cxn ang="0">
                  <a:pos x="0" y="7"/>
                </a:cxn>
                <a:cxn ang="0">
                  <a:pos x="2" y="4"/>
                </a:cxn>
                <a:cxn ang="0">
                  <a:pos x="3" y="4"/>
                </a:cxn>
                <a:cxn ang="0">
                  <a:pos x="7" y="8"/>
                </a:cxn>
                <a:cxn ang="0">
                  <a:pos x="11" y="7"/>
                </a:cxn>
                <a:cxn ang="0">
                  <a:pos x="14" y="2"/>
                </a:cxn>
                <a:cxn ang="0">
                  <a:pos x="21" y="0"/>
                </a:cxn>
                <a:cxn ang="0">
                  <a:pos x="23" y="2"/>
                </a:cxn>
                <a:cxn ang="0">
                  <a:pos x="21" y="8"/>
                </a:cxn>
                <a:cxn ang="0">
                  <a:pos x="25" y="10"/>
                </a:cxn>
                <a:cxn ang="0">
                  <a:pos x="26" y="15"/>
                </a:cxn>
                <a:cxn ang="0">
                  <a:pos x="16" y="31"/>
                </a:cxn>
                <a:cxn ang="0">
                  <a:pos x="8" y="34"/>
                </a:cxn>
                <a:cxn ang="0">
                  <a:pos x="5" y="32"/>
                </a:cxn>
              </a:cxnLst>
              <a:rect l="0" t="0" r="r" b="b"/>
              <a:pathLst>
                <a:path w="26" h="34">
                  <a:moveTo>
                    <a:pt x="5" y="32"/>
                  </a:moveTo>
                  <a:lnTo>
                    <a:pt x="3" y="25"/>
                  </a:lnTo>
                  <a:lnTo>
                    <a:pt x="3" y="18"/>
                  </a:lnTo>
                  <a:lnTo>
                    <a:pt x="2" y="10"/>
                  </a:lnTo>
                  <a:lnTo>
                    <a:pt x="0" y="7"/>
                  </a:lnTo>
                  <a:lnTo>
                    <a:pt x="2" y="4"/>
                  </a:lnTo>
                  <a:lnTo>
                    <a:pt x="3" y="4"/>
                  </a:lnTo>
                  <a:lnTo>
                    <a:pt x="7" y="8"/>
                  </a:lnTo>
                  <a:lnTo>
                    <a:pt x="11" y="7"/>
                  </a:lnTo>
                  <a:lnTo>
                    <a:pt x="14" y="2"/>
                  </a:lnTo>
                  <a:lnTo>
                    <a:pt x="21" y="0"/>
                  </a:lnTo>
                  <a:lnTo>
                    <a:pt x="23" y="2"/>
                  </a:lnTo>
                  <a:lnTo>
                    <a:pt x="21" y="8"/>
                  </a:lnTo>
                  <a:lnTo>
                    <a:pt x="25" y="10"/>
                  </a:lnTo>
                  <a:lnTo>
                    <a:pt x="26" y="15"/>
                  </a:lnTo>
                  <a:lnTo>
                    <a:pt x="16" y="31"/>
                  </a:lnTo>
                  <a:lnTo>
                    <a:pt x="8" y="34"/>
                  </a:lnTo>
                  <a:lnTo>
                    <a:pt x="5" y="32"/>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70" name="Freeform 440"/>
            <p:cNvSpPr>
              <a:spLocks/>
            </p:cNvSpPr>
            <p:nvPr>
              <p:custDataLst>
                <p:tags r:id="rId47"/>
              </p:custDataLst>
            </p:nvPr>
          </p:nvSpPr>
          <p:spPr bwMode="gray">
            <a:xfrm>
              <a:off x="5293964" y="3618554"/>
              <a:ext cx="366384" cy="389651"/>
            </a:xfrm>
            <a:custGeom>
              <a:avLst/>
              <a:gdLst/>
              <a:ahLst/>
              <a:cxnLst>
                <a:cxn ang="0">
                  <a:pos x="12" y="43"/>
                </a:cxn>
                <a:cxn ang="0">
                  <a:pos x="12" y="46"/>
                </a:cxn>
                <a:cxn ang="0">
                  <a:pos x="14" y="46"/>
                </a:cxn>
                <a:cxn ang="0">
                  <a:pos x="19" y="40"/>
                </a:cxn>
                <a:cxn ang="0">
                  <a:pos x="24" y="37"/>
                </a:cxn>
                <a:cxn ang="0">
                  <a:pos x="25" y="34"/>
                </a:cxn>
                <a:cxn ang="0">
                  <a:pos x="25" y="29"/>
                </a:cxn>
                <a:cxn ang="0">
                  <a:pos x="24" y="29"/>
                </a:cxn>
                <a:cxn ang="0">
                  <a:pos x="18" y="25"/>
                </a:cxn>
                <a:cxn ang="0">
                  <a:pos x="17" y="21"/>
                </a:cxn>
                <a:cxn ang="0">
                  <a:pos x="18" y="7"/>
                </a:cxn>
                <a:cxn ang="0">
                  <a:pos x="20" y="5"/>
                </a:cxn>
                <a:cxn ang="0">
                  <a:pos x="33" y="5"/>
                </a:cxn>
                <a:cxn ang="0">
                  <a:pos x="35" y="8"/>
                </a:cxn>
                <a:cxn ang="0">
                  <a:pos x="46" y="4"/>
                </a:cxn>
                <a:cxn ang="0">
                  <a:pos x="56" y="4"/>
                </a:cxn>
                <a:cxn ang="0">
                  <a:pos x="63" y="0"/>
                </a:cxn>
                <a:cxn ang="0">
                  <a:pos x="69" y="2"/>
                </a:cxn>
                <a:cxn ang="0">
                  <a:pos x="71" y="15"/>
                </a:cxn>
                <a:cxn ang="0">
                  <a:pos x="79" y="20"/>
                </a:cxn>
                <a:cxn ang="0">
                  <a:pos x="79" y="30"/>
                </a:cxn>
                <a:cxn ang="0">
                  <a:pos x="79" y="40"/>
                </a:cxn>
                <a:cxn ang="0">
                  <a:pos x="64" y="59"/>
                </a:cxn>
                <a:cxn ang="0">
                  <a:pos x="64" y="59"/>
                </a:cxn>
                <a:cxn ang="0">
                  <a:pos x="63" y="59"/>
                </a:cxn>
                <a:cxn ang="0">
                  <a:pos x="61" y="59"/>
                </a:cxn>
                <a:cxn ang="0">
                  <a:pos x="58" y="59"/>
                </a:cxn>
                <a:cxn ang="0">
                  <a:pos x="55" y="58"/>
                </a:cxn>
                <a:cxn ang="0">
                  <a:pos x="54" y="57"/>
                </a:cxn>
                <a:cxn ang="0">
                  <a:pos x="50" y="62"/>
                </a:cxn>
                <a:cxn ang="0">
                  <a:pos x="48" y="61"/>
                </a:cxn>
                <a:cxn ang="0">
                  <a:pos x="45" y="61"/>
                </a:cxn>
                <a:cxn ang="0">
                  <a:pos x="43" y="59"/>
                </a:cxn>
                <a:cxn ang="0">
                  <a:pos x="43" y="62"/>
                </a:cxn>
                <a:cxn ang="0">
                  <a:pos x="42" y="62"/>
                </a:cxn>
                <a:cxn ang="0">
                  <a:pos x="39" y="62"/>
                </a:cxn>
                <a:cxn ang="0">
                  <a:pos x="38" y="63"/>
                </a:cxn>
                <a:cxn ang="0">
                  <a:pos x="36" y="64"/>
                </a:cxn>
                <a:cxn ang="0">
                  <a:pos x="33" y="65"/>
                </a:cxn>
                <a:cxn ang="0">
                  <a:pos x="32" y="67"/>
                </a:cxn>
                <a:cxn ang="0">
                  <a:pos x="33" y="68"/>
                </a:cxn>
                <a:cxn ang="0">
                  <a:pos x="30" y="77"/>
                </a:cxn>
                <a:cxn ang="0">
                  <a:pos x="31" y="78"/>
                </a:cxn>
                <a:cxn ang="0">
                  <a:pos x="11" y="78"/>
                </a:cxn>
                <a:cxn ang="0">
                  <a:pos x="7" y="79"/>
                </a:cxn>
                <a:cxn ang="0">
                  <a:pos x="5" y="84"/>
                </a:cxn>
                <a:cxn ang="0">
                  <a:pos x="0" y="83"/>
                </a:cxn>
                <a:cxn ang="0">
                  <a:pos x="0" y="68"/>
                </a:cxn>
                <a:cxn ang="0">
                  <a:pos x="1" y="64"/>
                </a:cxn>
                <a:cxn ang="0">
                  <a:pos x="2" y="56"/>
                </a:cxn>
                <a:cxn ang="0">
                  <a:pos x="12" y="43"/>
                </a:cxn>
              </a:cxnLst>
              <a:rect l="0" t="0" r="r" b="b"/>
              <a:pathLst>
                <a:path w="79" h="84">
                  <a:moveTo>
                    <a:pt x="12" y="43"/>
                  </a:moveTo>
                  <a:lnTo>
                    <a:pt x="12" y="46"/>
                  </a:lnTo>
                  <a:lnTo>
                    <a:pt x="14" y="46"/>
                  </a:lnTo>
                  <a:lnTo>
                    <a:pt x="19" y="40"/>
                  </a:lnTo>
                  <a:lnTo>
                    <a:pt x="24" y="37"/>
                  </a:lnTo>
                  <a:lnTo>
                    <a:pt x="25" y="34"/>
                  </a:lnTo>
                  <a:lnTo>
                    <a:pt x="25" y="29"/>
                  </a:lnTo>
                  <a:lnTo>
                    <a:pt x="24" y="29"/>
                  </a:lnTo>
                  <a:lnTo>
                    <a:pt x="18" y="25"/>
                  </a:lnTo>
                  <a:lnTo>
                    <a:pt x="17" y="21"/>
                  </a:lnTo>
                  <a:lnTo>
                    <a:pt x="18" y="7"/>
                  </a:lnTo>
                  <a:lnTo>
                    <a:pt x="20" y="5"/>
                  </a:lnTo>
                  <a:lnTo>
                    <a:pt x="33" y="5"/>
                  </a:lnTo>
                  <a:lnTo>
                    <a:pt x="35" y="8"/>
                  </a:lnTo>
                  <a:lnTo>
                    <a:pt x="46" y="4"/>
                  </a:lnTo>
                  <a:lnTo>
                    <a:pt x="56" y="4"/>
                  </a:lnTo>
                  <a:lnTo>
                    <a:pt x="63" y="0"/>
                  </a:lnTo>
                  <a:lnTo>
                    <a:pt x="69" y="2"/>
                  </a:lnTo>
                  <a:lnTo>
                    <a:pt x="71" y="15"/>
                  </a:lnTo>
                  <a:lnTo>
                    <a:pt x="79" y="20"/>
                  </a:lnTo>
                  <a:lnTo>
                    <a:pt x="79" y="30"/>
                  </a:lnTo>
                  <a:lnTo>
                    <a:pt x="79" y="40"/>
                  </a:lnTo>
                  <a:lnTo>
                    <a:pt x="64" y="59"/>
                  </a:lnTo>
                  <a:lnTo>
                    <a:pt x="64" y="59"/>
                  </a:lnTo>
                  <a:lnTo>
                    <a:pt x="63" y="59"/>
                  </a:lnTo>
                  <a:lnTo>
                    <a:pt x="61" y="59"/>
                  </a:lnTo>
                  <a:lnTo>
                    <a:pt x="58" y="59"/>
                  </a:lnTo>
                  <a:lnTo>
                    <a:pt x="55" y="58"/>
                  </a:lnTo>
                  <a:lnTo>
                    <a:pt x="54" y="57"/>
                  </a:lnTo>
                  <a:lnTo>
                    <a:pt x="50" y="62"/>
                  </a:lnTo>
                  <a:lnTo>
                    <a:pt x="48" y="61"/>
                  </a:lnTo>
                  <a:lnTo>
                    <a:pt x="45" y="61"/>
                  </a:lnTo>
                  <a:lnTo>
                    <a:pt x="43" y="59"/>
                  </a:lnTo>
                  <a:lnTo>
                    <a:pt x="43" y="62"/>
                  </a:lnTo>
                  <a:lnTo>
                    <a:pt x="42" y="62"/>
                  </a:lnTo>
                  <a:lnTo>
                    <a:pt x="39" y="62"/>
                  </a:lnTo>
                  <a:lnTo>
                    <a:pt x="38" y="63"/>
                  </a:lnTo>
                  <a:lnTo>
                    <a:pt x="36" y="64"/>
                  </a:lnTo>
                  <a:lnTo>
                    <a:pt x="33" y="65"/>
                  </a:lnTo>
                  <a:lnTo>
                    <a:pt x="32" y="67"/>
                  </a:lnTo>
                  <a:lnTo>
                    <a:pt x="33" y="68"/>
                  </a:lnTo>
                  <a:lnTo>
                    <a:pt x="30" y="77"/>
                  </a:lnTo>
                  <a:lnTo>
                    <a:pt x="31" y="78"/>
                  </a:lnTo>
                  <a:lnTo>
                    <a:pt x="11" y="78"/>
                  </a:lnTo>
                  <a:lnTo>
                    <a:pt x="7" y="79"/>
                  </a:lnTo>
                  <a:lnTo>
                    <a:pt x="5" y="84"/>
                  </a:lnTo>
                  <a:lnTo>
                    <a:pt x="0" y="83"/>
                  </a:lnTo>
                  <a:lnTo>
                    <a:pt x="0" y="68"/>
                  </a:lnTo>
                  <a:lnTo>
                    <a:pt x="1" y="64"/>
                  </a:lnTo>
                  <a:lnTo>
                    <a:pt x="2" y="56"/>
                  </a:lnTo>
                  <a:lnTo>
                    <a:pt x="12" y="43"/>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71" name="Freeform 443"/>
            <p:cNvSpPr>
              <a:spLocks/>
            </p:cNvSpPr>
            <p:nvPr>
              <p:custDataLst>
                <p:tags r:id="rId48"/>
              </p:custDataLst>
            </p:nvPr>
          </p:nvSpPr>
          <p:spPr bwMode="gray">
            <a:xfrm>
              <a:off x="5521376" y="2839251"/>
              <a:ext cx="1048618" cy="821427"/>
            </a:xfrm>
            <a:custGeom>
              <a:avLst/>
              <a:gdLst/>
              <a:ahLst/>
              <a:cxnLst>
                <a:cxn ang="0">
                  <a:pos x="212" y="122"/>
                </a:cxn>
                <a:cxn ang="0">
                  <a:pos x="191" y="143"/>
                </a:cxn>
                <a:cxn ang="0">
                  <a:pos x="163" y="154"/>
                </a:cxn>
                <a:cxn ang="0">
                  <a:pos x="149" y="164"/>
                </a:cxn>
                <a:cxn ang="0">
                  <a:pos x="138" y="167"/>
                </a:cxn>
                <a:cxn ang="0">
                  <a:pos x="126" y="171"/>
                </a:cxn>
                <a:cxn ang="0">
                  <a:pos x="106" y="168"/>
                </a:cxn>
                <a:cxn ang="0">
                  <a:pos x="95" y="177"/>
                </a:cxn>
                <a:cxn ang="0">
                  <a:pos x="72" y="173"/>
                </a:cxn>
                <a:cxn ang="0">
                  <a:pos x="43" y="160"/>
                </a:cxn>
                <a:cxn ang="0">
                  <a:pos x="32" y="144"/>
                </a:cxn>
                <a:cxn ang="0">
                  <a:pos x="18" y="122"/>
                </a:cxn>
                <a:cxn ang="0">
                  <a:pos x="0" y="108"/>
                </a:cxn>
                <a:cxn ang="0">
                  <a:pos x="3" y="101"/>
                </a:cxn>
                <a:cxn ang="0">
                  <a:pos x="17" y="97"/>
                </a:cxn>
                <a:cxn ang="0">
                  <a:pos x="19" y="69"/>
                </a:cxn>
                <a:cxn ang="0">
                  <a:pos x="28" y="60"/>
                </a:cxn>
                <a:cxn ang="0">
                  <a:pos x="40" y="36"/>
                </a:cxn>
                <a:cxn ang="0">
                  <a:pos x="52" y="13"/>
                </a:cxn>
                <a:cxn ang="0">
                  <a:pos x="59" y="10"/>
                </a:cxn>
                <a:cxn ang="0">
                  <a:pos x="63" y="6"/>
                </a:cxn>
                <a:cxn ang="0">
                  <a:pos x="72" y="0"/>
                </a:cxn>
                <a:cxn ang="0">
                  <a:pos x="80" y="6"/>
                </a:cxn>
                <a:cxn ang="0">
                  <a:pos x="88" y="4"/>
                </a:cxn>
                <a:cxn ang="0">
                  <a:pos x="96" y="5"/>
                </a:cxn>
                <a:cxn ang="0">
                  <a:pos x="107" y="6"/>
                </a:cxn>
                <a:cxn ang="0">
                  <a:pos x="121" y="20"/>
                </a:cxn>
                <a:cxn ang="0">
                  <a:pos x="133" y="32"/>
                </a:cxn>
                <a:cxn ang="0">
                  <a:pos x="139" y="41"/>
                </a:cxn>
                <a:cxn ang="0">
                  <a:pos x="132" y="57"/>
                </a:cxn>
                <a:cxn ang="0">
                  <a:pos x="140" y="62"/>
                </a:cxn>
                <a:cxn ang="0">
                  <a:pos x="149" y="62"/>
                </a:cxn>
                <a:cxn ang="0">
                  <a:pos x="149" y="71"/>
                </a:cxn>
                <a:cxn ang="0">
                  <a:pos x="165" y="90"/>
                </a:cxn>
                <a:cxn ang="0">
                  <a:pos x="188" y="98"/>
                </a:cxn>
                <a:cxn ang="0">
                  <a:pos x="212" y="107"/>
                </a:cxn>
                <a:cxn ang="0">
                  <a:pos x="222" y="111"/>
                </a:cxn>
              </a:cxnLst>
              <a:rect l="0" t="0" r="r" b="b"/>
              <a:pathLst>
                <a:path w="226" h="177">
                  <a:moveTo>
                    <a:pt x="222" y="111"/>
                  </a:moveTo>
                  <a:lnTo>
                    <a:pt x="212" y="122"/>
                  </a:lnTo>
                  <a:lnTo>
                    <a:pt x="202" y="133"/>
                  </a:lnTo>
                  <a:lnTo>
                    <a:pt x="191" y="143"/>
                  </a:lnTo>
                  <a:lnTo>
                    <a:pt x="181" y="154"/>
                  </a:lnTo>
                  <a:lnTo>
                    <a:pt x="163" y="154"/>
                  </a:lnTo>
                  <a:lnTo>
                    <a:pt x="155" y="157"/>
                  </a:lnTo>
                  <a:lnTo>
                    <a:pt x="149" y="164"/>
                  </a:lnTo>
                  <a:lnTo>
                    <a:pt x="139" y="166"/>
                  </a:lnTo>
                  <a:lnTo>
                    <a:pt x="138" y="167"/>
                  </a:lnTo>
                  <a:lnTo>
                    <a:pt x="133" y="171"/>
                  </a:lnTo>
                  <a:lnTo>
                    <a:pt x="126" y="171"/>
                  </a:lnTo>
                  <a:lnTo>
                    <a:pt x="116" y="166"/>
                  </a:lnTo>
                  <a:lnTo>
                    <a:pt x="106" y="168"/>
                  </a:lnTo>
                  <a:lnTo>
                    <a:pt x="102" y="173"/>
                  </a:lnTo>
                  <a:lnTo>
                    <a:pt x="95" y="177"/>
                  </a:lnTo>
                  <a:lnTo>
                    <a:pt x="89" y="177"/>
                  </a:lnTo>
                  <a:lnTo>
                    <a:pt x="72" y="173"/>
                  </a:lnTo>
                  <a:lnTo>
                    <a:pt x="55" y="161"/>
                  </a:lnTo>
                  <a:lnTo>
                    <a:pt x="43" y="160"/>
                  </a:lnTo>
                  <a:lnTo>
                    <a:pt x="43" y="149"/>
                  </a:lnTo>
                  <a:lnTo>
                    <a:pt x="32" y="144"/>
                  </a:lnTo>
                  <a:lnTo>
                    <a:pt x="26" y="128"/>
                  </a:lnTo>
                  <a:lnTo>
                    <a:pt x="18" y="122"/>
                  </a:lnTo>
                  <a:lnTo>
                    <a:pt x="13" y="114"/>
                  </a:lnTo>
                  <a:lnTo>
                    <a:pt x="0" y="108"/>
                  </a:lnTo>
                  <a:lnTo>
                    <a:pt x="3" y="106"/>
                  </a:lnTo>
                  <a:lnTo>
                    <a:pt x="3" y="101"/>
                  </a:lnTo>
                  <a:lnTo>
                    <a:pt x="12" y="101"/>
                  </a:lnTo>
                  <a:lnTo>
                    <a:pt x="17" y="97"/>
                  </a:lnTo>
                  <a:lnTo>
                    <a:pt x="18" y="68"/>
                  </a:lnTo>
                  <a:lnTo>
                    <a:pt x="19" y="69"/>
                  </a:lnTo>
                  <a:lnTo>
                    <a:pt x="22" y="63"/>
                  </a:lnTo>
                  <a:lnTo>
                    <a:pt x="28" y="60"/>
                  </a:lnTo>
                  <a:lnTo>
                    <a:pt x="31" y="49"/>
                  </a:lnTo>
                  <a:lnTo>
                    <a:pt x="40" y="36"/>
                  </a:lnTo>
                  <a:lnTo>
                    <a:pt x="47" y="30"/>
                  </a:lnTo>
                  <a:lnTo>
                    <a:pt x="52" y="13"/>
                  </a:lnTo>
                  <a:lnTo>
                    <a:pt x="52" y="9"/>
                  </a:lnTo>
                  <a:lnTo>
                    <a:pt x="59" y="10"/>
                  </a:lnTo>
                  <a:lnTo>
                    <a:pt x="61" y="6"/>
                  </a:lnTo>
                  <a:lnTo>
                    <a:pt x="63" y="6"/>
                  </a:lnTo>
                  <a:lnTo>
                    <a:pt x="66" y="13"/>
                  </a:lnTo>
                  <a:lnTo>
                    <a:pt x="72" y="0"/>
                  </a:lnTo>
                  <a:lnTo>
                    <a:pt x="77" y="3"/>
                  </a:lnTo>
                  <a:lnTo>
                    <a:pt x="80" y="6"/>
                  </a:lnTo>
                  <a:lnTo>
                    <a:pt x="87" y="6"/>
                  </a:lnTo>
                  <a:lnTo>
                    <a:pt x="88" y="4"/>
                  </a:lnTo>
                  <a:lnTo>
                    <a:pt x="91" y="6"/>
                  </a:lnTo>
                  <a:lnTo>
                    <a:pt x="96" y="5"/>
                  </a:lnTo>
                  <a:lnTo>
                    <a:pt x="102" y="6"/>
                  </a:lnTo>
                  <a:lnTo>
                    <a:pt x="107" y="6"/>
                  </a:lnTo>
                  <a:lnTo>
                    <a:pt x="115" y="11"/>
                  </a:lnTo>
                  <a:lnTo>
                    <a:pt x="121" y="20"/>
                  </a:lnTo>
                  <a:lnTo>
                    <a:pt x="130" y="26"/>
                  </a:lnTo>
                  <a:lnTo>
                    <a:pt x="133" y="32"/>
                  </a:lnTo>
                  <a:lnTo>
                    <a:pt x="140" y="40"/>
                  </a:lnTo>
                  <a:lnTo>
                    <a:pt x="139" y="41"/>
                  </a:lnTo>
                  <a:lnTo>
                    <a:pt x="137" y="49"/>
                  </a:lnTo>
                  <a:lnTo>
                    <a:pt x="132" y="57"/>
                  </a:lnTo>
                  <a:lnTo>
                    <a:pt x="134" y="62"/>
                  </a:lnTo>
                  <a:lnTo>
                    <a:pt x="140" y="62"/>
                  </a:lnTo>
                  <a:lnTo>
                    <a:pt x="145" y="59"/>
                  </a:lnTo>
                  <a:lnTo>
                    <a:pt x="149" y="62"/>
                  </a:lnTo>
                  <a:lnTo>
                    <a:pt x="147" y="65"/>
                  </a:lnTo>
                  <a:lnTo>
                    <a:pt x="149" y="71"/>
                  </a:lnTo>
                  <a:lnTo>
                    <a:pt x="158" y="84"/>
                  </a:lnTo>
                  <a:lnTo>
                    <a:pt x="165" y="90"/>
                  </a:lnTo>
                  <a:lnTo>
                    <a:pt x="177" y="95"/>
                  </a:lnTo>
                  <a:lnTo>
                    <a:pt x="188" y="98"/>
                  </a:lnTo>
                  <a:lnTo>
                    <a:pt x="200" y="103"/>
                  </a:lnTo>
                  <a:lnTo>
                    <a:pt x="212" y="107"/>
                  </a:lnTo>
                  <a:lnTo>
                    <a:pt x="226" y="107"/>
                  </a:lnTo>
                  <a:lnTo>
                    <a:pt x="222" y="111"/>
                  </a:lnTo>
                  <a:close/>
                </a:path>
              </a:pathLst>
            </a:custGeom>
            <a:solidFill>
              <a:schemeClr val="accent2">
                <a:lumMod val="40000"/>
                <a:lumOff val="60000"/>
              </a:schemeClr>
            </a:solidFill>
            <a:ln w="3175" cap="flat" cmpd="sng">
              <a:solidFill>
                <a:schemeClr val="bg1">
                  <a:lumMod val="50000"/>
                </a:schemeClr>
              </a:solidFill>
              <a:prstDash val="solid"/>
              <a:round/>
              <a:headEnd type="none" w="med" len="med"/>
              <a:tailEnd type="none" w="med" len="med"/>
            </a:ln>
            <a:effectLst/>
          </p:spPr>
          <p:txBody>
            <a:bodyPr/>
            <a:lstStyle/>
            <a:p>
              <a:pPr algn="ctr" fontAlgn="auto">
                <a:spcBef>
                  <a:spcPts val="0"/>
                </a:spcBef>
                <a:spcAft>
                  <a:spcPts val="0"/>
                </a:spcAft>
                <a:defRPr/>
              </a:pPr>
              <a:endParaRPr lang="en-US" sz="3200" dirty="0">
                <a:latin typeface="+mn-lt"/>
                <a:ea typeface="+mn-ea"/>
              </a:endParaRPr>
            </a:p>
          </p:txBody>
        </p:sp>
        <p:sp>
          <p:nvSpPr>
            <p:cNvPr id="72" name="Freeform 978"/>
            <p:cNvSpPr>
              <a:spLocks/>
            </p:cNvSpPr>
            <p:nvPr>
              <p:custDataLst>
                <p:tags r:id="rId49"/>
              </p:custDataLst>
            </p:nvPr>
          </p:nvSpPr>
          <p:spPr bwMode="gray">
            <a:xfrm>
              <a:off x="5349765" y="3753352"/>
              <a:ext cx="60011" cy="78984"/>
            </a:xfrm>
            <a:custGeom>
              <a:avLst/>
              <a:gdLst/>
              <a:ahLst/>
              <a:cxnLst>
                <a:cxn ang="0">
                  <a:pos x="12" y="0"/>
                </a:cxn>
                <a:cxn ang="0">
                  <a:pos x="0" y="11"/>
                </a:cxn>
                <a:cxn ang="0">
                  <a:pos x="0" y="14"/>
                </a:cxn>
                <a:cxn ang="0">
                  <a:pos x="0" y="17"/>
                </a:cxn>
                <a:cxn ang="0">
                  <a:pos x="2" y="17"/>
                </a:cxn>
                <a:cxn ang="0">
                  <a:pos x="7" y="11"/>
                </a:cxn>
                <a:cxn ang="0">
                  <a:pos x="12" y="8"/>
                </a:cxn>
                <a:cxn ang="0">
                  <a:pos x="13" y="5"/>
                </a:cxn>
                <a:cxn ang="0">
                  <a:pos x="13" y="0"/>
                </a:cxn>
                <a:cxn ang="0">
                  <a:pos x="12" y="0"/>
                </a:cxn>
              </a:cxnLst>
              <a:rect l="0" t="0" r="r" b="b"/>
              <a:pathLst>
                <a:path w="13" h="17">
                  <a:moveTo>
                    <a:pt x="12" y="0"/>
                  </a:moveTo>
                  <a:lnTo>
                    <a:pt x="0" y="11"/>
                  </a:lnTo>
                  <a:lnTo>
                    <a:pt x="0" y="14"/>
                  </a:lnTo>
                  <a:lnTo>
                    <a:pt x="0" y="17"/>
                  </a:lnTo>
                  <a:lnTo>
                    <a:pt x="2" y="17"/>
                  </a:lnTo>
                  <a:lnTo>
                    <a:pt x="7" y="11"/>
                  </a:lnTo>
                  <a:lnTo>
                    <a:pt x="12" y="8"/>
                  </a:lnTo>
                  <a:lnTo>
                    <a:pt x="13" y="5"/>
                  </a:lnTo>
                  <a:lnTo>
                    <a:pt x="13" y="0"/>
                  </a:lnTo>
                  <a:lnTo>
                    <a:pt x="12" y="0"/>
                  </a:lnTo>
                  <a:close/>
                </a:path>
              </a:pathLst>
            </a:custGeom>
            <a:solidFill>
              <a:schemeClr val="accent2">
                <a:lumMod val="40000"/>
                <a:lumOff val="60000"/>
              </a:schemeClr>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sp>
          <p:nvSpPr>
            <p:cNvPr id="73" name="Freeform 981"/>
            <p:cNvSpPr>
              <a:spLocks/>
            </p:cNvSpPr>
            <p:nvPr>
              <p:custDataLst>
                <p:tags r:id="rId50"/>
              </p:custDataLst>
            </p:nvPr>
          </p:nvSpPr>
          <p:spPr bwMode="gray">
            <a:xfrm>
              <a:off x="5725624" y="3585908"/>
              <a:ext cx="54747" cy="153754"/>
            </a:xfrm>
            <a:custGeom>
              <a:avLst/>
              <a:gdLst/>
              <a:ahLst/>
              <a:cxnLst>
                <a:cxn ang="0">
                  <a:pos x="2" y="0"/>
                </a:cxn>
                <a:cxn ang="0">
                  <a:pos x="6" y="6"/>
                </a:cxn>
                <a:cxn ang="0">
                  <a:pos x="7" y="22"/>
                </a:cxn>
                <a:cxn ang="0">
                  <a:pos x="12" y="28"/>
                </a:cxn>
                <a:cxn ang="0">
                  <a:pos x="12" y="33"/>
                </a:cxn>
                <a:cxn ang="0">
                  <a:pos x="11" y="33"/>
                </a:cxn>
                <a:cxn ang="0">
                  <a:pos x="9" y="28"/>
                </a:cxn>
                <a:cxn ang="0">
                  <a:pos x="2" y="22"/>
                </a:cxn>
                <a:cxn ang="0">
                  <a:pos x="0" y="10"/>
                </a:cxn>
                <a:cxn ang="0">
                  <a:pos x="0" y="3"/>
                </a:cxn>
                <a:cxn ang="0">
                  <a:pos x="2" y="0"/>
                </a:cxn>
              </a:cxnLst>
              <a:rect l="0" t="0" r="r" b="b"/>
              <a:pathLst>
                <a:path w="12" h="33">
                  <a:moveTo>
                    <a:pt x="2" y="0"/>
                  </a:moveTo>
                  <a:lnTo>
                    <a:pt x="6" y="6"/>
                  </a:lnTo>
                  <a:lnTo>
                    <a:pt x="7" y="22"/>
                  </a:lnTo>
                  <a:lnTo>
                    <a:pt x="12" y="28"/>
                  </a:lnTo>
                  <a:lnTo>
                    <a:pt x="12" y="33"/>
                  </a:lnTo>
                  <a:lnTo>
                    <a:pt x="11" y="33"/>
                  </a:lnTo>
                  <a:lnTo>
                    <a:pt x="9" y="28"/>
                  </a:lnTo>
                  <a:lnTo>
                    <a:pt x="2" y="22"/>
                  </a:lnTo>
                  <a:lnTo>
                    <a:pt x="0" y="10"/>
                  </a:lnTo>
                  <a:lnTo>
                    <a:pt x="0" y="3"/>
                  </a:lnTo>
                  <a:lnTo>
                    <a:pt x="2" y="0"/>
                  </a:lnTo>
                  <a:close/>
                </a:path>
              </a:pathLst>
            </a:custGeom>
            <a:solidFill>
              <a:schemeClr val="accent2">
                <a:lumMod val="40000"/>
                <a:lumOff val="60000"/>
              </a:schemeClr>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sp>
          <p:nvSpPr>
            <p:cNvPr id="74" name="Freeform 983"/>
            <p:cNvSpPr>
              <a:spLocks/>
            </p:cNvSpPr>
            <p:nvPr>
              <p:custDataLst>
                <p:tags r:id="rId51"/>
              </p:custDataLst>
            </p:nvPr>
          </p:nvSpPr>
          <p:spPr bwMode="gray">
            <a:xfrm>
              <a:off x="5251851" y="4152482"/>
              <a:ext cx="138973" cy="384386"/>
            </a:xfrm>
            <a:custGeom>
              <a:avLst/>
              <a:gdLst/>
              <a:ahLst/>
              <a:cxnLst>
                <a:cxn ang="0">
                  <a:pos x="3" y="0"/>
                </a:cxn>
                <a:cxn ang="0">
                  <a:pos x="1" y="8"/>
                </a:cxn>
                <a:cxn ang="0">
                  <a:pos x="1" y="13"/>
                </a:cxn>
                <a:cxn ang="0">
                  <a:pos x="2" y="13"/>
                </a:cxn>
                <a:cxn ang="0">
                  <a:pos x="2" y="16"/>
                </a:cxn>
                <a:cxn ang="0">
                  <a:pos x="0" y="27"/>
                </a:cxn>
                <a:cxn ang="0">
                  <a:pos x="2" y="30"/>
                </a:cxn>
                <a:cxn ang="0">
                  <a:pos x="3" y="35"/>
                </a:cxn>
                <a:cxn ang="0">
                  <a:pos x="3" y="46"/>
                </a:cxn>
                <a:cxn ang="0">
                  <a:pos x="9" y="56"/>
                </a:cxn>
                <a:cxn ang="0">
                  <a:pos x="19" y="65"/>
                </a:cxn>
                <a:cxn ang="0">
                  <a:pos x="21" y="74"/>
                </a:cxn>
                <a:cxn ang="0">
                  <a:pos x="22" y="81"/>
                </a:cxn>
                <a:cxn ang="0">
                  <a:pos x="28" y="83"/>
                </a:cxn>
                <a:cxn ang="0">
                  <a:pos x="30" y="81"/>
                </a:cxn>
                <a:cxn ang="0">
                  <a:pos x="22" y="61"/>
                </a:cxn>
                <a:cxn ang="0">
                  <a:pos x="21" y="55"/>
                </a:cxn>
                <a:cxn ang="0">
                  <a:pos x="16" y="50"/>
                </a:cxn>
                <a:cxn ang="0">
                  <a:pos x="10" y="46"/>
                </a:cxn>
                <a:cxn ang="0">
                  <a:pos x="9" y="43"/>
                </a:cxn>
                <a:cxn ang="0">
                  <a:pos x="11" y="39"/>
                </a:cxn>
                <a:cxn ang="0">
                  <a:pos x="10" y="28"/>
                </a:cxn>
                <a:cxn ang="0">
                  <a:pos x="8" y="25"/>
                </a:cxn>
                <a:cxn ang="0">
                  <a:pos x="8" y="16"/>
                </a:cxn>
                <a:cxn ang="0">
                  <a:pos x="5" y="12"/>
                </a:cxn>
                <a:cxn ang="0">
                  <a:pos x="3" y="0"/>
                </a:cxn>
              </a:cxnLst>
              <a:rect l="0" t="0" r="r" b="b"/>
              <a:pathLst>
                <a:path w="30" h="83">
                  <a:moveTo>
                    <a:pt x="3" y="0"/>
                  </a:moveTo>
                  <a:lnTo>
                    <a:pt x="1" y="8"/>
                  </a:lnTo>
                  <a:lnTo>
                    <a:pt x="1" y="13"/>
                  </a:lnTo>
                  <a:lnTo>
                    <a:pt x="2" y="13"/>
                  </a:lnTo>
                  <a:lnTo>
                    <a:pt x="2" y="16"/>
                  </a:lnTo>
                  <a:lnTo>
                    <a:pt x="0" y="27"/>
                  </a:lnTo>
                  <a:lnTo>
                    <a:pt x="2" y="30"/>
                  </a:lnTo>
                  <a:lnTo>
                    <a:pt x="3" y="35"/>
                  </a:lnTo>
                  <a:lnTo>
                    <a:pt x="3" y="46"/>
                  </a:lnTo>
                  <a:lnTo>
                    <a:pt x="9" y="56"/>
                  </a:lnTo>
                  <a:lnTo>
                    <a:pt x="19" y="65"/>
                  </a:lnTo>
                  <a:lnTo>
                    <a:pt x="21" y="74"/>
                  </a:lnTo>
                  <a:lnTo>
                    <a:pt x="22" y="81"/>
                  </a:lnTo>
                  <a:lnTo>
                    <a:pt x="28" y="83"/>
                  </a:lnTo>
                  <a:lnTo>
                    <a:pt x="30" y="81"/>
                  </a:lnTo>
                  <a:lnTo>
                    <a:pt x="22" y="61"/>
                  </a:lnTo>
                  <a:lnTo>
                    <a:pt x="21" y="55"/>
                  </a:lnTo>
                  <a:lnTo>
                    <a:pt x="16" y="50"/>
                  </a:lnTo>
                  <a:lnTo>
                    <a:pt x="10" y="46"/>
                  </a:lnTo>
                  <a:lnTo>
                    <a:pt x="9" y="43"/>
                  </a:lnTo>
                  <a:lnTo>
                    <a:pt x="11" y="39"/>
                  </a:lnTo>
                  <a:lnTo>
                    <a:pt x="10" y="28"/>
                  </a:lnTo>
                  <a:lnTo>
                    <a:pt x="8" y="25"/>
                  </a:lnTo>
                  <a:lnTo>
                    <a:pt x="8" y="16"/>
                  </a:lnTo>
                  <a:lnTo>
                    <a:pt x="5" y="12"/>
                  </a:lnTo>
                  <a:lnTo>
                    <a:pt x="3" y="0"/>
                  </a:lnTo>
                  <a:close/>
                </a:path>
              </a:pathLst>
            </a:custGeom>
            <a:solidFill>
              <a:schemeClr val="bg1"/>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sp>
          <p:nvSpPr>
            <p:cNvPr id="75" name="Freeform 1000"/>
            <p:cNvSpPr>
              <a:spLocks/>
            </p:cNvSpPr>
            <p:nvPr>
              <p:custDataLst>
                <p:tags r:id="rId52"/>
              </p:custDataLst>
            </p:nvPr>
          </p:nvSpPr>
          <p:spPr bwMode="gray">
            <a:xfrm>
              <a:off x="5261327" y="3915532"/>
              <a:ext cx="36849" cy="42124"/>
            </a:xfrm>
            <a:custGeom>
              <a:avLst/>
              <a:gdLst/>
              <a:ahLst/>
              <a:cxnLst>
                <a:cxn ang="0">
                  <a:pos x="5" y="1"/>
                </a:cxn>
                <a:cxn ang="0">
                  <a:pos x="0" y="6"/>
                </a:cxn>
                <a:cxn ang="0">
                  <a:pos x="1" y="9"/>
                </a:cxn>
                <a:cxn ang="0">
                  <a:pos x="7" y="4"/>
                </a:cxn>
                <a:cxn ang="0">
                  <a:pos x="8" y="0"/>
                </a:cxn>
                <a:cxn ang="0">
                  <a:pos x="7" y="0"/>
                </a:cxn>
                <a:cxn ang="0">
                  <a:pos x="5" y="1"/>
                </a:cxn>
              </a:cxnLst>
              <a:rect l="0" t="0" r="r" b="b"/>
              <a:pathLst>
                <a:path w="8" h="9">
                  <a:moveTo>
                    <a:pt x="5" y="1"/>
                  </a:moveTo>
                  <a:lnTo>
                    <a:pt x="0" y="6"/>
                  </a:lnTo>
                  <a:lnTo>
                    <a:pt x="1" y="9"/>
                  </a:lnTo>
                  <a:lnTo>
                    <a:pt x="7" y="4"/>
                  </a:lnTo>
                  <a:lnTo>
                    <a:pt x="8" y="0"/>
                  </a:lnTo>
                  <a:lnTo>
                    <a:pt x="7" y="0"/>
                  </a:lnTo>
                  <a:lnTo>
                    <a:pt x="5" y="1"/>
                  </a:lnTo>
                  <a:close/>
                </a:path>
              </a:pathLst>
            </a:custGeom>
            <a:solidFill>
              <a:schemeClr val="accent2">
                <a:lumMod val="40000"/>
                <a:lumOff val="60000"/>
              </a:schemeClr>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sp>
          <p:nvSpPr>
            <p:cNvPr id="76" name="Freeform 1001"/>
            <p:cNvSpPr>
              <a:spLocks/>
            </p:cNvSpPr>
            <p:nvPr>
              <p:custDataLst>
                <p:tags r:id="rId53"/>
              </p:custDataLst>
            </p:nvPr>
          </p:nvSpPr>
          <p:spPr bwMode="gray">
            <a:xfrm>
              <a:off x="5228689" y="4027161"/>
              <a:ext cx="32638" cy="60028"/>
            </a:xfrm>
            <a:custGeom>
              <a:avLst/>
              <a:gdLst/>
              <a:ahLst/>
              <a:cxnLst>
                <a:cxn ang="0">
                  <a:pos x="7" y="4"/>
                </a:cxn>
                <a:cxn ang="0">
                  <a:pos x="7" y="1"/>
                </a:cxn>
                <a:cxn ang="0">
                  <a:pos x="3" y="0"/>
                </a:cxn>
                <a:cxn ang="0">
                  <a:pos x="1" y="6"/>
                </a:cxn>
                <a:cxn ang="0">
                  <a:pos x="0" y="12"/>
                </a:cxn>
                <a:cxn ang="0">
                  <a:pos x="1" y="13"/>
                </a:cxn>
                <a:cxn ang="0">
                  <a:pos x="3" y="11"/>
                </a:cxn>
                <a:cxn ang="0">
                  <a:pos x="7" y="4"/>
                </a:cxn>
              </a:cxnLst>
              <a:rect l="0" t="0" r="r" b="b"/>
              <a:pathLst>
                <a:path w="7" h="13">
                  <a:moveTo>
                    <a:pt x="7" y="4"/>
                  </a:moveTo>
                  <a:lnTo>
                    <a:pt x="7" y="1"/>
                  </a:lnTo>
                  <a:lnTo>
                    <a:pt x="3" y="0"/>
                  </a:lnTo>
                  <a:lnTo>
                    <a:pt x="1" y="6"/>
                  </a:lnTo>
                  <a:lnTo>
                    <a:pt x="0" y="12"/>
                  </a:lnTo>
                  <a:lnTo>
                    <a:pt x="1" y="13"/>
                  </a:lnTo>
                  <a:lnTo>
                    <a:pt x="3" y="11"/>
                  </a:lnTo>
                  <a:lnTo>
                    <a:pt x="7" y="4"/>
                  </a:lnTo>
                  <a:close/>
                </a:path>
              </a:pathLst>
            </a:custGeom>
            <a:solidFill>
              <a:schemeClr val="accent4">
                <a:lumMod val="40000"/>
                <a:lumOff val="60000"/>
              </a:schemeClr>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sp>
          <p:nvSpPr>
            <p:cNvPr id="77" name="Freeform 1011"/>
            <p:cNvSpPr>
              <a:spLocks/>
            </p:cNvSpPr>
            <p:nvPr>
              <p:custDataLst>
                <p:tags r:id="rId54"/>
              </p:custDataLst>
            </p:nvPr>
          </p:nvSpPr>
          <p:spPr bwMode="gray">
            <a:xfrm>
              <a:off x="5432938" y="3882885"/>
              <a:ext cx="213725" cy="231685"/>
            </a:xfrm>
            <a:custGeom>
              <a:avLst/>
              <a:gdLst/>
              <a:ahLst/>
              <a:cxnLst>
                <a:cxn ang="0">
                  <a:pos x="0" y="20"/>
                </a:cxn>
                <a:cxn ang="0">
                  <a:pos x="2" y="10"/>
                </a:cxn>
                <a:cxn ang="0">
                  <a:pos x="6" y="7"/>
                </a:cxn>
                <a:cxn ang="0">
                  <a:pos x="9" y="5"/>
                </a:cxn>
                <a:cxn ang="0">
                  <a:pos x="13" y="5"/>
                </a:cxn>
                <a:cxn ang="0">
                  <a:pos x="15" y="4"/>
                </a:cxn>
                <a:cxn ang="0">
                  <a:pos x="20" y="5"/>
                </a:cxn>
                <a:cxn ang="0">
                  <a:pos x="25" y="1"/>
                </a:cxn>
                <a:cxn ang="0">
                  <a:pos x="31" y="2"/>
                </a:cxn>
                <a:cxn ang="0">
                  <a:pos x="34" y="2"/>
                </a:cxn>
                <a:cxn ang="0">
                  <a:pos x="34" y="2"/>
                </a:cxn>
                <a:cxn ang="0">
                  <a:pos x="36" y="8"/>
                </a:cxn>
                <a:cxn ang="0">
                  <a:pos x="38" y="11"/>
                </a:cxn>
                <a:cxn ang="0">
                  <a:pos x="43" y="10"/>
                </a:cxn>
                <a:cxn ang="0">
                  <a:pos x="46" y="11"/>
                </a:cxn>
                <a:cxn ang="0">
                  <a:pos x="40" y="15"/>
                </a:cxn>
                <a:cxn ang="0">
                  <a:pos x="36" y="18"/>
                </a:cxn>
                <a:cxn ang="0">
                  <a:pos x="38" y="21"/>
                </a:cxn>
                <a:cxn ang="0">
                  <a:pos x="34" y="22"/>
                </a:cxn>
                <a:cxn ang="0">
                  <a:pos x="34" y="26"/>
                </a:cxn>
                <a:cxn ang="0">
                  <a:pos x="33" y="26"/>
                </a:cxn>
                <a:cxn ang="0">
                  <a:pos x="31" y="29"/>
                </a:cxn>
                <a:cxn ang="0">
                  <a:pos x="30" y="32"/>
                </a:cxn>
                <a:cxn ang="0">
                  <a:pos x="27" y="33"/>
                </a:cxn>
                <a:cxn ang="0">
                  <a:pos x="27" y="35"/>
                </a:cxn>
                <a:cxn ang="0">
                  <a:pos x="24" y="38"/>
                </a:cxn>
                <a:cxn ang="0">
                  <a:pos x="30" y="38"/>
                </a:cxn>
                <a:cxn ang="0">
                  <a:pos x="31" y="40"/>
                </a:cxn>
                <a:cxn ang="0">
                  <a:pos x="25" y="44"/>
                </a:cxn>
                <a:cxn ang="0">
                  <a:pos x="21" y="44"/>
                </a:cxn>
                <a:cxn ang="0">
                  <a:pos x="19" y="47"/>
                </a:cxn>
                <a:cxn ang="0">
                  <a:pos x="18" y="50"/>
                </a:cxn>
                <a:cxn ang="0">
                  <a:pos x="15" y="44"/>
                </a:cxn>
                <a:cxn ang="0">
                  <a:pos x="12" y="44"/>
                </a:cxn>
                <a:cxn ang="0">
                  <a:pos x="8" y="40"/>
                </a:cxn>
                <a:cxn ang="0">
                  <a:pos x="7" y="45"/>
                </a:cxn>
                <a:cxn ang="0">
                  <a:pos x="5" y="47"/>
                </a:cxn>
                <a:cxn ang="0">
                  <a:pos x="1" y="45"/>
                </a:cxn>
                <a:cxn ang="0">
                  <a:pos x="0" y="37"/>
                </a:cxn>
                <a:cxn ang="0">
                  <a:pos x="1" y="28"/>
                </a:cxn>
                <a:cxn ang="0">
                  <a:pos x="1" y="21"/>
                </a:cxn>
              </a:cxnLst>
              <a:rect l="0" t="0" r="r" b="b"/>
              <a:pathLst>
                <a:path w="46" h="50">
                  <a:moveTo>
                    <a:pt x="1" y="21"/>
                  </a:moveTo>
                  <a:lnTo>
                    <a:pt x="0" y="20"/>
                  </a:lnTo>
                  <a:lnTo>
                    <a:pt x="3" y="11"/>
                  </a:lnTo>
                  <a:lnTo>
                    <a:pt x="2" y="10"/>
                  </a:lnTo>
                  <a:lnTo>
                    <a:pt x="3" y="8"/>
                  </a:lnTo>
                  <a:lnTo>
                    <a:pt x="6" y="7"/>
                  </a:lnTo>
                  <a:lnTo>
                    <a:pt x="8" y="6"/>
                  </a:lnTo>
                  <a:lnTo>
                    <a:pt x="9" y="5"/>
                  </a:lnTo>
                  <a:lnTo>
                    <a:pt x="12" y="5"/>
                  </a:lnTo>
                  <a:lnTo>
                    <a:pt x="13" y="5"/>
                  </a:lnTo>
                  <a:lnTo>
                    <a:pt x="13" y="2"/>
                  </a:lnTo>
                  <a:lnTo>
                    <a:pt x="15" y="4"/>
                  </a:lnTo>
                  <a:lnTo>
                    <a:pt x="18" y="4"/>
                  </a:lnTo>
                  <a:lnTo>
                    <a:pt x="20" y="5"/>
                  </a:lnTo>
                  <a:lnTo>
                    <a:pt x="24" y="0"/>
                  </a:lnTo>
                  <a:lnTo>
                    <a:pt x="25" y="1"/>
                  </a:lnTo>
                  <a:lnTo>
                    <a:pt x="28" y="2"/>
                  </a:lnTo>
                  <a:lnTo>
                    <a:pt x="31" y="2"/>
                  </a:lnTo>
                  <a:lnTo>
                    <a:pt x="33" y="2"/>
                  </a:lnTo>
                  <a:lnTo>
                    <a:pt x="34" y="2"/>
                  </a:lnTo>
                  <a:lnTo>
                    <a:pt x="34" y="2"/>
                  </a:lnTo>
                  <a:lnTo>
                    <a:pt x="34" y="2"/>
                  </a:lnTo>
                  <a:lnTo>
                    <a:pt x="34" y="6"/>
                  </a:lnTo>
                  <a:lnTo>
                    <a:pt x="36" y="8"/>
                  </a:lnTo>
                  <a:lnTo>
                    <a:pt x="37" y="11"/>
                  </a:lnTo>
                  <a:lnTo>
                    <a:pt x="38" y="11"/>
                  </a:lnTo>
                  <a:lnTo>
                    <a:pt x="40" y="10"/>
                  </a:lnTo>
                  <a:lnTo>
                    <a:pt x="43" y="10"/>
                  </a:lnTo>
                  <a:lnTo>
                    <a:pt x="46" y="10"/>
                  </a:lnTo>
                  <a:lnTo>
                    <a:pt x="46" y="11"/>
                  </a:lnTo>
                  <a:lnTo>
                    <a:pt x="43" y="12"/>
                  </a:lnTo>
                  <a:lnTo>
                    <a:pt x="40" y="15"/>
                  </a:lnTo>
                  <a:lnTo>
                    <a:pt x="38" y="15"/>
                  </a:lnTo>
                  <a:lnTo>
                    <a:pt x="36" y="18"/>
                  </a:lnTo>
                  <a:lnTo>
                    <a:pt x="38" y="21"/>
                  </a:lnTo>
                  <a:lnTo>
                    <a:pt x="38" y="21"/>
                  </a:lnTo>
                  <a:lnTo>
                    <a:pt x="38" y="21"/>
                  </a:lnTo>
                  <a:lnTo>
                    <a:pt x="34" y="22"/>
                  </a:lnTo>
                  <a:lnTo>
                    <a:pt x="34" y="23"/>
                  </a:lnTo>
                  <a:lnTo>
                    <a:pt x="34" y="26"/>
                  </a:lnTo>
                  <a:lnTo>
                    <a:pt x="34" y="26"/>
                  </a:lnTo>
                  <a:lnTo>
                    <a:pt x="33" y="26"/>
                  </a:lnTo>
                  <a:lnTo>
                    <a:pt x="32" y="28"/>
                  </a:lnTo>
                  <a:lnTo>
                    <a:pt x="31" y="29"/>
                  </a:lnTo>
                  <a:lnTo>
                    <a:pt x="31" y="31"/>
                  </a:lnTo>
                  <a:lnTo>
                    <a:pt x="30" y="32"/>
                  </a:lnTo>
                  <a:lnTo>
                    <a:pt x="28" y="33"/>
                  </a:lnTo>
                  <a:lnTo>
                    <a:pt x="27" y="33"/>
                  </a:lnTo>
                  <a:lnTo>
                    <a:pt x="26" y="34"/>
                  </a:lnTo>
                  <a:lnTo>
                    <a:pt x="27" y="35"/>
                  </a:lnTo>
                  <a:lnTo>
                    <a:pt x="25" y="37"/>
                  </a:lnTo>
                  <a:lnTo>
                    <a:pt x="24" y="38"/>
                  </a:lnTo>
                  <a:lnTo>
                    <a:pt x="26" y="39"/>
                  </a:lnTo>
                  <a:lnTo>
                    <a:pt x="30" y="38"/>
                  </a:lnTo>
                  <a:lnTo>
                    <a:pt x="31" y="39"/>
                  </a:lnTo>
                  <a:lnTo>
                    <a:pt x="31" y="40"/>
                  </a:lnTo>
                  <a:lnTo>
                    <a:pt x="27" y="43"/>
                  </a:lnTo>
                  <a:lnTo>
                    <a:pt x="25" y="44"/>
                  </a:lnTo>
                  <a:lnTo>
                    <a:pt x="24" y="44"/>
                  </a:lnTo>
                  <a:lnTo>
                    <a:pt x="21" y="44"/>
                  </a:lnTo>
                  <a:lnTo>
                    <a:pt x="20" y="44"/>
                  </a:lnTo>
                  <a:lnTo>
                    <a:pt x="19" y="47"/>
                  </a:lnTo>
                  <a:lnTo>
                    <a:pt x="19" y="49"/>
                  </a:lnTo>
                  <a:lnTo>
                    <a:pt x="18" y="50"/>
                  </a:lnTo>
                  <a:lnTo>
                    <a:pt x="16" y="45"/>
                  </a:lnTo>
                  <a:lnTo>
                    <a:pt x="15" y="44"/>
                  </a:lnTo>
                  <a:lnTo>
                    <a:pt x="14" y="45"/>
                  </a:lnTo>
                  <a:lnTo>
                    <a:pt x="12" y="44"/>
                  </a:lnTo>
                  <a:lnTo>
                    <a:pt x="9" y="42"/>
                  </a:lnTo>
                  <a:lnTo>
                    <a:pt x="8" y="40"/>
                  </a:lnTo>
                  <a:lnTo>
                    <a:pt x="7" y="43"/>
                  </a:lnTo>
                  <a:lnTo>
                    <a:pt x="7" y="45"/>
                  </a:lnTo>
                  <a:lnTo>
                    <a:pt x="6" y="45"/>
                  </a:lnTo>
                  <a:lnTo>
                    <a:pt x="5" y="47"/>
                  </a:lnTo>
                  <a:lnTo>
                    <a:pt x="2" y="48"/>
                  </a:lnTo>
                  <a:lnTo>
                    <a:pt x="1" y="45"/>
                  </a:lnTo>
                  <a:lnTo>
                    <a:pt x="1" y="44"/>
                  </a:lnTo>
                  <a:lnTo>
                    <a:pt x="0" y="37"/>
                  </a:lnTo>
                  <a:lnTo>
                    <a:pt x="0" y="32"/>
                  </a:lnTo>
                  <a:lnTo>
                    <a:pt x="1" y="28"/>
                  </a:lnTo>
                  <a:lnTo>
                    <a:pt x="1" y="22"/>
                  </a:lnTo>
                  <a:lnTo>
                    <a:pt x="1" y="21"/>
                  </a:lnTo>
                  <a:close/>
                </a:path>
              </a:pathLst>
            </a:custGeom>
            <a:solidFill>
              <a:schemeClr val="bg1"/>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sp>
          <p:nvSpPr>
            <p:cNvPr id="78" name="Freeform 1013"/>
            <p:cNvSpPr>
              <a:spLocks/>
            </p:cNvSpPr>
            <p:nvPr>
              <p:custDataLst>
                <p:tags r:id="rId55"/>
              </p:custDataLst>
            </p:nvPr>
          </p:nvSpPr>
          <p:spPr bwMode="gray">
            <a:xfrm>
              <a:off x="5228689" y="4527390"/>
              <a:ext cx="32638" cy="42124"/>
            </a:xfrm>
            <a:custGeom>
              <a:avLst/>
              <a:gdLst/>
              <a:ahLst/>
              <a:cxnLst>
                <a:cxn ang="0">
                  <a:pos x="1" y="6"/>
                </a:cxn>
                <a:cxn ang="0">
                  <a:pos x="0" y="8"/>
                </a:cxn>
                <a:cxn ang="0">
                  <a:pos x="0" y="8"/>
                </a:cxn>
                <a:cxn ang="0">
                  <a:pos x="1" y="9"/>
                </a:cxn>
                <a:cxn ang="0">
                  <a:pos x="1" y="9"/>
                </a:cxn>
                <a:cxn ang="0">
                  <a:pos x="2" y="9"/>
                </a:cxn>
                <a:cxn ang="0">
                  <a:pos x="3" y="9"/>
                </a:cxn>
                <a:cxn ang="0">
                  <a:pos x="3" y="9"/>
                </a:cxn>
                <a:cxn ang="0">
                  <a:pos x="5" y="8"/>
                </a:cxn>
                <a:cxn ang="0">
                  <a:pos x="5" y="7"/>
                </a:cxn>
                <a:cxn ang="0">
                  <a:pos x="5" y="6"/>
                </a:cxn>
                <a:cxn ang="0">
                  <a:pos x="6" y="5"/>
                </a:cxn>
                <a:cxn ang="0">
                  <a:pos x="7" y="3"/>
                </a:cxn>
                <a:cxn ang="0">
                  <a:pos x="7" y="2"/>
                </a:cxn>
                <a:cxn ang="0">
                  <a:pos x="6" y="1"/>
                </a:cxn>
                <a:cxn ang="0">
                  <a:pos x="6" y="0"/>
                </a:cxn>
                <a:cxn ang="0">
                  <a:pos x="5" y="0"/>
                </a:cxn>
                <a:cxn ang="0">
                  <a:pos x="3" y="0"/>
                </a:cxn>
                <a:cxn ang="0">
                  <a:pos x="3" y="0"/>
                </a:cxn>
                <a:cxn ang="0">
                  <a:pos x="2" y="0"/>
                </a:cxn>
                <a:cxn ang="0">
                  <a:pos x="2" y="1"/>
                </a:cxn>
                <a:cxn ang="0">
                  <a:pos x="2" y="3"/>
                </a:cxn>
                <a:cxn ang="0">
                  <a:pos x="1" y="6"/>
                </a:cxn>
              </a:cxnLst>
              <a:rect l="0" t="0" r="r" b="b"/>
              <a:pathLst>
                <a:path w="7" h="9">
                  <a:moveTo>
                    <a:pt x="1" y="6"/>
                  </a:moveTo>
                  <a:lnTo>
                    <a:pt x="0" y="8"/>
                  </a:lnTo>
                  <a:lnTo>
                    <a:pt x="0" y="8"/>
                  </a:lnTo>
                  <a:lnTo>
                    <a:pt x="1" y="9"/>
                  </a:lnTo>
                  <a:lnTo>
                    <a:pt x="1" y="9"/>
                  </a:lnTo>
                  <a:lnTo>
                    <a:pt x="2" y="9"/>
                  </a:lnTo>
                  <a:lnTo>
                    <a:pt x="3" y="9"/>
                  </a:lnTo>
                  <a:lnTo>
                    <a:pt x="3" y="9"/>
                  </a:lnTo>
                  <a:lnTo>
                    <a:pt x="5" y="8"/>
                  </a:lnTo>
                  <a:lnTo>
                    <a:pt x="5" y="7"/>
                  </a:lnTo>
                  <a:lnTo>
                    <a:pt x="5" y="6"/>
                  </a:lnTo>
                  <a:lnTo>
                    <a:pt x="6" y="5"/>
                  </a:lnTo>
                  <a:lnTo>
                    <a:pt x="7" y="3"/>
                  </a:lnTo>
                  <a:lnTo>
                    <a:pt x="7" y="2"/>
                  </a:lnTo>
                  <a:lnTo>
                    <a:pt x="6" y="1"/>
                  </a:lnTo>
                  <a:lnTo>
                    <a:pt x="6" y="0"/>
                  </a:lnTo>
                  <a:lnTo>
                    <a:pt x="5" y="0"/>
                  </a:lnTo>
                  <a:lnTo>
                    <a:pt x="3" y="0"/>
                  </a:lnTo>
                  <a:lnTo>
                    <a:pt x="3" y="0"/>
                  </a:lnTo>
                  <a:lnTo>
                    <a:pt x="2" y="0"/>
                  </a:lnTo>
                  <a:lnTo>
                    <a:pt x="2" y="1"/>
                  </a:lnTo>
                  <a:lnTo>
                    <a:pt x="2" y="3"/>
                  </a:lnTo>
                  <a:lnTo>
                    <a:pt x="1" y="6"/>
                  </a:lnTo>
                  <a:close/>
                </a:path>
              </a:pathLst>
            </a:custGeom>
            <a:solidFill>
              <a:schemeClr val="accent4">
                <a:lumMod val="40000"/>
                <a:lumOff val="60000"/>
              </a:schemeClr>
            </a:solidFill>
            <a:ln w="1588" cap="rnd">
              <a:solidFill>
                <a:schemeClr val="bg1">
                  <a:lumMod val="50000"/>
                </a:schemeClr>
              </a:solidFill>
              <a:prstDash val="solid"/>
              <a:round/>
              <a:headEnd/>
              <a:tailEnd/>
            </a:ln>
          </p:spPr>
          <p:txBody>
            <a:bodyPr/>
            <a:lstStyle/>
            <a:p>
              <a:pPr algn="ctr" fontAlgn="auto">
                <a:spcBef>
                  <a:spcPts val="0"/>
                </a:spcBef>
                <a:spcAft>
                  <a:spcPts val="0"/>
                </a:spcAft>
                <a:defRPr/>
              </a:pPr>
              <a:endParaRPr lang="en-US" sz="3200" dirty="0">
                <a:latin typeface="+mn-lt"/>
                <a:ea typeface="+mn-ea"/>
              </a:endParaRPr>
            </a:p>
          </p:txBody>
        </p:sp>
        <p:grpSp>
          <p:nvGrpSpPr>
            <p:cNvPr id="21562" name="Group 162"/>
            <p:cNvGrpSpPr>
              <a:grpSpLocks/>
            </p:cNvGrpSpPr>
            <p:nvPr/>
          </p:nvGrpSpPr>
          <p:grpSpPr bwMode="auto">
            <a:xfrm>
              <a:off x="4490731" y="2996976"/>
              <a:ext cx="2082421" cy="1560854"/>
              <a:chOff x="4490731" y="2996976"/>
              <a:chExt cx="2082421" cy="1560854"/>
            </a:xfrm>
          </p:grpSpPr>
          <p:sp>
            <p:nvSpPr>
              <p:cNvPr id="21564" name="Rectangle 1361"/>
              <p:cNvSpPr>
                <a:spLocks noChangeArrowheads="1"/>
              </p:cNvSpPr>
              <p:nvPr/>
            </p:nvSpPr>
            <p:spPr bwMode="gray">
              <a:xfrm>
                <a:off x="4892846" y="4450108"/>
                <a:ext cx="307777" cy="10772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Burundi</a:t>
                </a:r>
                <a:endParaRPr lang="en-US" sz="700"/>
              </a:p>
            </p:txBody>
          </p:sp>
          <p:sp>
            <p:nvSpPr>
              <p:cNvPr id="21565" name="Rectangle 1307"/>
              <p:cNvSpPr>
                <a:spLocks noChangeArrowheads="1"/>
              </p:cNvSpPr>
              <p:nvPr/>
            </p:nvSpPr>
            <p:spPr bwMode="gray">
              <a:xfrm>
                <a:off x="5687442" y="3831996"/>
                <a:ext cx="253274" cy="10772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Kenya</a:t>
                </a:r>
                <a:endParaRPr lang="en-US" sz="700"/>
              </a:p>
            </p:txBody>
          </p:sp>
          <p:sp>
            <p:nvSpPr>
              <p:cNvPr id="21566" name="Rectangle 1308"/>
              <p:cNvSpPr>
                <a:spLocks noChangeArrowheads="1"/>
              </p:cNvSpPr>
              <p:nvPr/>
            </p:nvSpPr>
            <p:spPr bwMode="gray">
              <a:xfrm>
                <a:off x="5903682" y="3274261"/>
                <a:ext cx="322203" cy="10772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Ethiopia</a:t>
                </a:r>
                <a:endParaRPr lang="en-US" sz="700"/>
              </a:p>
            </p:txBody>
          </p:sp>
          <p:sp>
            <p:nvSpPr>
              <p:cNvPr id="21567" name="Rectangle 1319"/>
              <p:cNvSpPr>
                <a:spLocks noChangeArrowheads="1"/>
              </p:cNvSpPr>
              <p:nvPr/>
            </p:nvSpPr>
            <p:spPr bwMode="gray">
              <a:xfrm>
                <a:off x="5346841" y="3797484"/>
                <a:ext cx="312586" cy="10772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Uganda</a:t>
                </a:r>
                <a:endParaRPr lang="en-US" sz="700"/>
              </a:p>
            </p:txBody>
          </p:sp>
          <p:sp>
            <p:nvSpPr>
              <p:cNvPr id="21568" name="Rectangle 1329"/>
              <p:cNvSpPr>
                <a:spLocks noChangeArrowheads="1"/>
              </p:cNvSpPr>
              <p:nvPr/>
            </p:nvSpPr>
            <p:spPr bwMode="gray">
              <a:xfrm>
                <a:off x="6276596" y="2996976"/>
                <a:ext cx="296556" cy="10772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Djibouti</a:t>
                </a:r>
                <a:endParaRPr lang="en-US" sz="700"/>
              </a:p>
            </p:txBody>
          </p:sp>
          <p:sp>
            <p:nvSpPr>
              <p:cNvPr id="21569" name="Rectangle 1351"/>
              <p:cNvSpPr>
                <a:spLocks noChangeArrowheads="1"/>
              </p:cNvSpPr>
              <p:nvPr/>
            </p:nvSpPr>
            <p:spPr bwMode="gray">
              <a:xfrm>
                <a:off x="5345654" y="4239356"/>
                <a:ext cx="367088" cy="10772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Tanzania</a:t>
                </a:r>
                <a:endParaRPr lang="en-US" sz="700"/>
              </a:p>
            </p:txBody>
          </p:sp>
          <p:sp>
            <p:nvSpPr>
              <p:cNvPr id="21570" name="Rectangle 1352"/>
              <p:cNvSpPr>
                <a:spLocks noChangeArrowheads="1"/>
              </p:cNvSpPr>
              <p:nvPr/>
            </p:nvSpPr>
            <p:spPr bwMode="gray">
              <a:xfrm>
                <a:off x="4490731" y="4026609"/>
                <a:ext cx="579210" cy="323165"/>
              </a:xfrm>
              <a:prstGeom prst="rect">
                <a:avLst/>
              </a:prstGeom>
              <a:noFill/>
              <a:ln w="9525">
                <a:noFill/>
                <a:miter lim="800000"/>
                <a:headEnd/>
                <a:tailEnd/>
              </a:ln>
            </p:spPr>
            <p:txBody>
              <a:bodyPr lIns="0" tIns="0" rIns="0" bIns="0">
                <a:spAutoFit/>
              </a:bodyPr>
              <a:lstStyle/>
              <a:p>
                <a:pPr algn="ctr">
                  <a:spcBef>
                    <a:spcPct val="50000"/>
                  </a:spcBef>
                </a:pPr>
                <a:r>
                  <a:rPr lang="en-US" sz="700">
                    <a:solidFill>
                      <a:srgbClr val="000000"/>
                    </a:solidFill>
                  </a:rPr>
                  <a:t>Democratic Republic of the Congo</a:t>
                </a:r>
                <a:endParaRPr lang="en-US" sz="700"/>
              </a:p>
            </p:txBody>
          </p:sp>
        </p:grpSp>
        <p:sp>
          <p:nvSpPr>
            <p:cNvPr id="21563" name="Rectangle 1310"/>
            <p:cNvSpPr>
              <a:spLocks noChangeArrowheads="1"/>
            </p:cNvSpPr>
            <p:nvPr/>
          </p:nvSpPr>
          <p:spPr bwMode="gray">
            <a:xfrm>
              <a:off x="5132165" y="3387113"/>
              <a:ext cx="333411" cy="66397"/>
            </a:xfrm>
            <a:prstGeom prst="rect">
              <a:avLst/>
            </a:prstGeom>
            <a:noFill/>
            <a:ln w="9525">
              <a:noFill/>
              <a:miter lim="800000"/>
              <a:headEnd/>
              <a:tailEnd/>
            </a:ln>
          </p:spPr>
          <p:txBody>
            <a:bodyPr lIns="0" tIns="0" rIns="0" bIns="0">
              <a:spAutoFit/>
            </a:bodyPr>
            <a:lstStyle/>
            <a:p>
              <a:pPr algn="ctr">
                <a:spcBef>
                  <a:spcPct val="50000"/>
                </a:spcBef>
              </a:pPr>
              <a:r>
                <a:rPr lang="en-US" sz="700">
                  <a:solidFill>
                    <a:srgbClr val="000000"/>
                  </a:solidFill>
                </a:rPr>
                <a:t>South Sudan</a:t>
              </a:r>
              <a:endParaRPr lang="en-US" sz="700"/>
            </a:p>
          </p:txBody>
        </p:sp>
      </p:grpSp>
      <p:sp>
        <p:nvSpPr>
          <p:cNvPr id="94" name="Rectangle 93"/>
          <p:cNvSpPr/>
          <p:nvPr>
            <p:custDataLst>
              <p:tags r:id="rId19"/>
            </p:custDataLst>
          </p:nvPr>
        </p:nvSpPr>
        <p:spPr>
          <a:xfrm>
            <a:off x="3801292" y="2826326"/>
            <a:ext cx="137160" cy="18288"/>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95" name="Rectangle 94"/>
          <p:cNvSpPr/>
          <p:nvPr>
            <p:custDataLst>
              <p:tags r:id="rId20"/>
            </p:custDataLst>
          </p:nvPr>
        </p:nvSpPr>
        <p:spPr>
          <a:xfrm>
            <a:off x="3482145" y="3561111"/>
            <a:ext cx="137160" cy="740664"/>
          </a:xfrm>
          <a:prstGeom prst="rect">
            <a:avLst/>
          </a:prstGeom>
          <a:solidFill>
            <a:schemeClr val="accent2">
              <a:lumMod val="75000"/>
            </a:schemeClr>
          </a:solidFill>
          <a:ln w="9525">
            <a:solidFill>
              <a:srgbClr val="000000"/>
            </a:solid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96" name="Rectangle 95"/>
          <p:cNvSpPr/>
          <p:nvPr>
            <p:custDataLst>
              <p:tags r:id="rId21"/>
            </p:custDataLst>
          </p:nvPr>
        </p:nvSpPr>
        <p:spPr>
          <a:xfrm>
            <a:off x="2732021" y="3256482"/>
            <a:ext cx="137160" cy="612648"/>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97" name="Rectangle 96"/>
          <p:cNvSpPr/>
          <p:nvPr>
            <p:custDataLst>
              <p:tags r:id="rId22"/>
            </p:custDataLst>
          </p:nvPr>
        </p:nvSpPr>
        <p:spPr>
          <a:xfrm>
            <a:off x="3083992" y="4510800"/>
            <a:ext cx="137160" cy="822960"/>
          </a:xfrm>
          <a:prstGeom prst="rect">
            <a:avLst/>
          </a:prstGeom>
          <a:solidFill>
            <a:schemeClr val="bg1">
              <a:lumMod val="50000"/>
            </a:schemeClr>
          </a:solidFill>
          <a:ln w="9525">
            <a:solidFill>
              <a:srgbClr val="17496F"/>
            </a:solidFill>
          </a:ln>
          <a:scene3d>
            <a:camera prst="orthographicFront">
              <a:rot lat="1200000" lon="2700000" rev="0"/>
            </a:camera>
            <a:lightRig rig="flood" dir="t"/>
          </a:scene3d>
          <a:sp3d extrusionH="76200" contourW="12700">
            <a:bevelT w="0" h="0"/>
            <a:bevelB w="0" h="0"/>
            <a:extrusionClr>
              <a:schemeClr val="bg1">
                <a:lumMod val="75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98" name="Rectangle 97"/>
          <p:cNvSpPr/>
          <p:nvPr>
            <p:custDataLst>
              <p:tags r:id="rId23"/>
            </p:custDataLst>
          </p:nvPr>
        </p:nvSpPr>
        <p:spPr>
          <a:xfrm>
            <a:off x="2042098" y="4696035"/>
            <a:ext cx="137160" cy="155448"/>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100" name="Rectangle 99"/>
          <p:cNvSpPr/>
          <p:nvPr>
            <p:custDataLst>
              <p:tags r:id="rId24"/>
            </p:custDataLst>
          </p:nvPr>
        </p:nvSpPr>
        <p:spPr>
          <a:xfrm>
            <a:off x="1427876" y="2777674"/>
            <a:ext cx="137160" cy="1316736"/>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530" name="TextBox 100"/>
          <p:cNvSpPr txBox="1">
            <a:spLocks noChangeArrowheads="1"/>
          </p:cNvSpPr>
          <p:nvPr>
            <p:custDataLst>
              <p:tags r:id="rId25"/>
            </p:custDataLst>
          </p:nvPr>
        </p:nvSpPr>
        <p:spPr bwMode="auto">
          <a:xfrm>
            <a:off x="3725863" y="2549525"/>
            <a:ext cx="330200" cy="230188"/>
          </a:xfrm>
          <a:prstGeom prst="rect">
            <a:avLst/>
          </a:prstGeom>
          <a:noFill/>
          <a:ln w="9525">
            <a:noFill/>
            <a:miter lim="800000"/>
            <a:headEnd/>
            <a:tailEnd/>
          </a:ln>
        </p:spPr>
        <p:txBody>
          <a:bodyPr lIns="45720" rIns="45720">
            <a:spAutoFit/>
          </a:bodyPr>
          <a:lstStyle/>
          <a:p>
            <a:pPr algn="ctr">
              <a:spcBef>
                <a:spcPts val="400"/>
              </a:spcBef>
            </a:pPr>
            <a:r>
              <a:rPr lang="en-US" sz="900"/>
              <a:t>0.9</a:t>
            </a:r>
          </a:p>
        </p:txBody>
      </p:sp>
      <p:sp>
        <p:nvSpPr>
          <p:cNvPr id="21531" name="TextBox 101"/>
          <p:cNvSpPr txBox="1">
            <a:spLocks noChangeArrowheads="1"/>
          </p:cNvSpPr>
          <p:nvPr>
            <p:custDataLst>
              <p:tags r:id="rId26"/>
            </p:custDataLst>
          </p:nvPr>
        </p:nvSpPr>
        <p:spPr bwMode="auto">
          <a:xfrm>
            <a:off x="3417888" y="3332163"/>
            <a:ext cx="330200" cy="231775"/>
          </a:xfrm>
          <a:prstGeom prst="rect">
            <a:avLst/>
          </a:prstGeom>
          <a:noFill/>
          <a:ln w="9525">
            <a:noFill/>
            <a:miter lim="800000"/>
            <a:headEnd/>
            <a:tailEnd/>
          </a:ln>
        </p:spPr>
        <p:txBody>
          <a:bodyPr lIns="45720" rIns="45720">
            <a:spAutoFit/>
          </a:bodyPr>
          <a:lstStyle/>
          <a:p>
            <a:pPr algn="ctr">
              <a:spcBef>
                <a:spcPts val="400"/>
              </a:spcBef>
            </a:pPr>
            <a:r>
              <a:rPr lang="en-US" sz="900"/>
              <a:t>40.5</a:t>
            </a:r>
          </a:p>
        </p:txBody>
      </p:sp>
      <p:sp>
        <p:nvSpPr>
          <p:cNvPr id="21532" name="TextBox 102"/>
          <p:cNvSpPr txBox="1">
            <a:spLocks noChangeArrowheads="1"/>
          </p:cNvSpPr>
          <p:nvPr>
            <p:custDataLst>
              <p:tags r:id="rId27"/>
            </p:custDataLst>
          </p:nvPr>
        </p:nvSpPr>
        <p:spPr bwMode="auto">
          <a:xfrm>
            <a:off x="2655888" y="3014663"/>
            <a:ext cx="330200" cy="231775"/>
          </a:xfrm>
          <a:prstGeom prst="rect">
            <a:avLst/>
          </a:prstGeom>
          <a:noFill/>
          <a:ln w="9525">
            <a:noFill/>
            <a:miter lim="800000"/>
            <a:headEnd/>
            <a:tailEnd/>
          </a:ln>
        </p:spPr>
        <p:txBody>
          <a:bodyPr lIns="45720" rIns="45720">
            <a:spAutoFit/>
          </a:bodyPr>
          <a:lstStyle/>
          <a:p>
            <a:pPr algn="ctr">
              <a:spcBef>
                <a:spcPts val="400"/>
              </a:spcBef>
            </a:pPr>
            <a:r>
              <a:rPr lang="en-US" sz="900"/>
              <a:t>33.4</a:t>
            </a:r>
          </a:p>
        </p:txBody>
      </p:sp>
      <p:sp>
        <p:nvSpPr>
          <p:cNvPr id="21533" name="TextBox 103"/>
          <p:cNvSpPr txBox="1">
            <a:spLocks noChangeArrowheads="1"/>
          </p:cNvSpPr>
          <p:nvPr>
            <p:custDataLst>
              <p:tags r:id="rId28"/>
            </p:custDataLst>
          </p:nvPr>
        </p:nvSpPr>
        <p:spPr bwMode="auto">
          <a:xfrm>
            <a:off x="3021013" y="4294188"/>
            <a:ext cx="330200" cy="231775"/>
          </a:xfrm>
          <a:prstGeom prst="rect">
            <a:avLst/>
          </a:prstGeom>
          <a:noFill/>
          <a:ln w="9525">
            <a:noFill/>
            <a:miter lim="800000"/>
            <a:headEnd/>
            <a:tailEnd/>
          </a:ln>
        </p:spPr>
        <p:txBody>
          <a:bodyPr lIns="45720" rIns="45720">
            <a:spAutoFit/>
          </a:bodyPr>
          <a:lstStyle/>
          <a:p>
            <a:pPr algn="ctr">
              <a:spcBef>
                <a:spcPts val="400"/>
              </a:spcBef>
            </a:pPr>
            <a:r>
              <a:rPr lang="en-US" sz="900"/>
              <a:t>44.8</a:t>
            </a:r>
          </a:p>
        </p:txBody>
      </p:sp>
      <p:sp>
        <p:nvSpPr>
          <p:cNvPr id="21534" name="TextBox 104"/>
          <p:cNvSpPr txBox="1">
            <a:spLocks noChangeArrowheads="1"/>
          </p:cNvSpPr>
          <p:nvPr>
            <p:custDataLst>
              <p:tags r:id="rId29"/>
            </p:custDataLst>
          </p:nvPr>
        </p:nvSpPr>
        <p:spPr bwMode="auto">
          <a:xfrm>
            <a:off x="1952625" y="4454525"/>
            <a:ext cx="330200" cy="231775"/>
          </a:xfrm>
          <a:prstGeom prst="rect">
            <a:avLst/>
          </a:prstGeom>
          <a:noFill/>
          <a:ln w="9525">
            <a:noFill/>
            <a:miter lim="800000"/>
            <a:headEnd/>
            <a:tailEnd/>
          </a:ln>
        </p:spPr>
        <p:txBody>
          <a:bodyPr lIns="45720" rIns="45720">
            <a:spAutoFit/>
          </a:bodyPr>
          <a:lstStyle/>
          <a:p>
            <a:pPr algn="ctr">
              <a:spcBef>
                <a:spcPts val="400"/>
              </a:spcBef>
            </a:pPr>
            <a:r>
              <a:rPr lang="en-US" sz="900"/>
              <a:t>8.4</a:t>
            </a:r>
          </a:p>
        </p:txBody>
      </p:sp>
      <p:sp>
        <p:nvSpPr>
          <p:cNvPr id="21535" name="TextBox 106"/>
          <p:cNvSpPr txBox="1">
            <a:spLocks noChangeArrowheads="1"/>
          </p:cNvSpPr>
          <p:nvPr>
            <p:custDataLst>
              <p:tags r:id="rId30"/>
            </p:custDataLst>
          </p:nvPr>
        </p:nvSpPr>
        <p:spPr bwMode="auto">
          <a:xfrm>
            <a:off x="1338263" y="2562225"/>
            <a:ext cx="330200" cy="230188"/>
          </a:xfrm>
          <a:prstGeom prst="rect">
            <a:avLst/>
          </a:prstGeom>
          <a:noFill/>
          <a:ln w="9525">
            <a:noFill/>
            <a:miter lim="800000"/>
            <a:headEnd/>
            <a:tailEnd/>
          </a:ln>
        </p:spPr>
        <p:txBody>
          <a:bodyPr lIns="45720" rIns="45720">
            <a:spAutoFit/>
          </a:bodyPr>
          <a:lstStyle/>
          <a:p>
            <a:pPr algn="ctr">
              <a:spcBef>
                <a:spcPts val="400"/>
              </a:spcBef>
            </a:pPr>
            <a:r>
              <a:rPr lang="en-US" sz="900"/>
              <a:t>71.7</a:t>
            </a:r>
          </a:p>
        </p:txBody>
      </p:sp>
      <p:cxnSp>
        <p:nvCxnSpPr>
          <p:cNvPr id="109" name="Straight Connector 108"/>
          <p:cNvCxnSpPr/>
          <p:nvPr>
            <p:custDataLst>
              <p:tags r:id="rId31"/>
            </p:custDataLst>
          </p:nvPr>
        </p:nvCxnSpPr>
        <p:spPr bwMode="gray">
          <a:xfrm flipV="1">
            <a:off x="2295525" y="4394200"/>
            <a:ext cx="274638"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37" name="Rectangle 1362"/>
          <p:cNvSpPr>
            <a:spLocks noChangeArrowheads="1"/>
          </p:cNvSpPr>
          <p:nvPr>
            <p:custDataLst>
              <p:tags r:id="rId32"/>
            </p:custDataLst>
          </p:nvPr>
        </p:nvSpPr>
        <p:spPr bwMode="gray">
          <a:xfrm>
            <a:off x="1981200" y="3998913"/>
            <a:ext cx="327025" cy="106362"/>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Rwanda</a:t>
            </a:r>
            <a:endParaRPr lang="en-US" sz="700"/>
          </a:p>
        </p:txBody>
      </p:sp>
      <p:cxnSp>
        <p:nvCxnSpPr>
          <p:cNvPr id="111" name="Straight Connector 110"/>
          <p:cNvCxnSpPr/>
          <p:nvPr>
            <p:custDataLst>
              <p:tags r:id="rId33"/>
            </p:custDataLst>
          </p:nvPr>
        </p:nvCxnSpPr>
        <p:spPr bwMode="gray">
          <a:xfrm flipH="1" flipV="1">
            <a:off x="2212975" y="4125913"/>
            <a:ext cx="319088" cy="136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custDataLst>
              <p:tags r:id="rId34"/>
            </p:custDataLst>
          </p:nvPr>
        </p:nvSpPr>
        <p:spPr>
          <a:xfrm>
            <a:off x="1980602" y="3778830"/>
            <a:ext cx="137160" cy="192024"/>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540" name="TextBox 112"/>
          <p:cNvSpPr txBox="1">
            <a:spLocks noChangeArrowheads="1"/>
          </p:cNvSpPr>
          <p:nvPr>
            <p:custDataLst>
              <p:tags r:id="rId35"/>
            </p:custDataLst>
          </p:nvPr>
        </p:nvSpPr>
        <p:spPr bwMode="auto">
          <a:xfrm>
            <a:off x="1905000" y="3536950"/>
            <a:ext cx="330200" cy="231775"/>
          </a:xfrm>
          <a:prstGeom prst="rect">
            <a:avLst/>
          </a:prstGeom>
          <a:noFill/>
          <a:ln w="9525">
            <a:noFill/>
            <a:miter lim="800000"/>
            <a:headEnd/>
            <a:tailEnd/>
          </a:ln>
        </p:spPr>
        <p:txBody>
          <a:bodyPr lIns="45720" rIns="45720">
            <a:spAutoFit/>
          </a:bodyPr>
          <a:lstStyle/>
          <a:p>
            <a:pPr algn="ctr">
              <a:spcBef>
                <a:spcPts val="400"/>
              </a:spcBef>
            </a:pPr>
            <a:r>
              <a:rPr lang="en-US" sz="900"/>
              <a:t>10.6</a:t>
            </a:r>
          </a:p>
        </p:txBody>
      </p:sp>
      <p:sp>
        <p:nvSpPr>
          <p:cNvPr id="88" name="Rectangle 87"/>
          <p:cNvSpPr/>
          <p:nvPr>
            <p:custDataLst>
              <p:tags r:id="rId36"/>
            </p:custDataLst>
          </p:nvPr>
        </p:nvSpPr>
        <p:spPr>
          <a:xfrm>
            <a:off x="3221051" y="2112654"/>
            <a:ext cx="137160" cy="1517904"/>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542" name="TextBox 88"/>
          <p:cNvSpPr txBox="1">
            <a:spLocks noChangeArrowheads="1"/>
          </p:cNvSpPr>
          <p:nvPr>
            <p:custDataLst>
              <p:tags r:id="rId37"/>
            </p:custDataLst>
          </p:nvPr>
        </p:nvSpPr>
        <p:spPr bwMode="auto">
          <a:xfrm>
            <a:off x="3452813" y="2133600"/>
            <a:ext cx="330200" cy="231775"/>
          </a:xfrm>
          <a:prstGeom prst="rect">
            <a:avLst/>
          </a:prstGeom>
          <a:noFill/>
          <a:ln w="9525">
            <a:noFill/>
            <a:miter lim="800000"/>
            <a:headEnd/>
            <a:tailEnd/>
          </a:ln>
        </p:spPr>
        <p:txBody>
          <a:bodyPr lIns="45720" rIns="45720">
            <a:spAutoFit/>
          </a:bodyPr>
          <a:lstStyle/>
          <a:p>
            <a:pPr algn="ctr">
              <a:spcBef>
                <a:spcPts val="400"/>
              </a:spcBef>
            </a:pPr>
            <a:r>
              <a:rPr lang="en-US" sz="900"/>
              <a:t>82.9</a:t>
            </a:r>
          </a:p>
        </p:txBody>
      </p:sp>
      <p:sp>
        <p:nvSpPr>
          <p:cNvPr id="90" name="Rectangle 89"/>
          <p:cNvSpPr/>
          <p:nvPr>
            <p:custDataLst>
              <p:tags r:id="rId38"/>
            </p:custDataLst>
          </p:nvPr>
        </p:nvSpPr>
        <p:spPr>
          <a:xfrm>
            <a:off x="2422098" y="3080990"/>
            <a:ext cx="137160" cy="155448"/>
          </a:xfrm>
          <a:prstGeom prst="rect">
            <a:avLst/>
          </a:prstGeom>
          <a:solidFill>
            <a:schemeClr val="accent2">
              <a:lumMod val="75000"/>
            </a:schemeClr>
          </a:solidFill>
          <a:ln w="9525">
            <a:noFill/>
          </a:ln>
          <a:scene3d>
            <a:camera prst="orthographicFront">
              <a:rot lat="1200000" lon="2700000" rev="0"/>
            </a:camera>
            <a:lightRig rig="flood" dir="t"/>
          </a:scene3d>
          <a:sp3d extrusionH="76200" contourW="12700">
            <a:bevelT w="0" h="0"/>
            <a:bevelB w="0" h="0"/>
            <a:extrusionClr>
              <a:schemeClr val="accent1">
                <a:lumMod val="20000"/>
                <a:lumOff val="80000"/>
              </a:schemeClr>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544" name="TextBox 90"/>
          <p:cNvSpPr txBox="1">
            <a:spLocks noChangeArrowheads="1"/>
          </p:cNvSpPr>
          <p:nvPr>
            <p:custDataLst>
              <p:tags r:id="rId39"/>
            </p:custDataLst>
          </p:nvPr>
        </p:nvSpPr>
        <p:spPr bwMode="auto">
          <a:xfrm>
            <a:off x="2333625" y="2840038"/>
            <a:ext cx="330200" cy="230187"/>
          </a:xfrm>
          <a:prstGeom prst="rect">
            <a:avLst/>
          </a:prstGeom>
          <a:noFill/>
          <a:ln w="9525">
            <a:noFill/>
            <a:miter lim="800000"/>
            <a:headEnd/>
            <a:tailEnd/>
          </a:ln>
        </p:spPr>
        <p:txBody>
          <a:bodyPr lIns="45720" rIns="45720">
            <a:spAutoFit/>
          </a:bodyPr>
          <a:lstStyle/>
          <a:p>
            <a:pPr algn="ctr">
              <a:spcBef>
                <a:spcPts val="400"/>
              </a:spcBef>
            </a:pPr>
            <a:r>
              <a:rPr lang="en-US" sz="900"/>
              <a:t>8.1</a:t>
            </a:r>
          </a:p>
        </p:txBody>
      </p:sp>
      <p:sp>
        <p:nvSpPr>
          <p:cNvPr id="21545" name="Rectangle 1351"/>
          <p:cNvSpPr>
            <a:spLocks noChangeArrowheads="1"/>
          </p:cNvSpPr>
          <p:nvPr/>
        </p:nvSpPr>
        <p:spPr bwMode="gray">
          <a:xfrm>
            <a:off x="2576513" y="4637088"/>
            <a:ext cx="554037" cy="161925"/>
          </a:xfrm>
          <a:prstGeom prst="rect">
            <a:avLst/>
          </a:prstGeom>
          <a:noFill/>
          <a:ln w="9525">
            <a:noFill/>
            <a:miter lim="800000"/>
            <a:headEnd/>
            <a:tailEnd/>
          </a:ln>
        </p:spPr>
        <p:txBody>
          <a:bodyPr wrap="none" lIns="0" tIns="0" rIns="0" bIns="0">
            <a:spAutoFit/>
          </a:bodyPr>
          <a:lstStyle/>
          <a:p>
            <a:pPr algn="ctr">
              <a:spcBef>
                <a:spcPct val="50000"/>
              </a:spcBef>
            </a:pPr>
            <a:r>
              <a:rPr lang="en-US" sz="700">
                <a:solidFill>
                  <a:srgbClr val="000000"/>
                </a:solidFill>
              </a:rPr>
              <a:t>Tanzania</a:t>
            </a:r>
            <a:endParaRPr lang="en-US" sz="7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6" hidden="1"/>
          <p:cNvGraphicFramePr>
            <a:graphicFrameLocks noChangeAspect="1"/>
          </p:cNvGraphicFramePr>
          <p:nvPr/>
        </p:nvGraphicFramePr>
        <p:xfrm>
          <a:off x="0" y="0"/>
          <a:ext cx="158750" cy="158750"/>
        </p:xfrm>
        <a:graphic>
          <a:graphicData uri="http://schemas.openxmlformats.org/presentationml/2006/ole">
            <p:oleObj spid="_x0000_s22530" name="think-cell Slide" r:id="rId25" imgW="360" imgH="360" progId="">
              <p:embed/>
            </p:oleObj>
          </a:graphicData>
        </a:graphic>
      </p:graphicFrame>
      <p:sp>
        <p:nvSpPr>
          <p:cNvPr id="26" name="Rectangle 2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22532" name="TextBox 57"/>
          <p:cNvSpPr txBox="1">
            <a:spLocks noChangeArrowheads="1"/>
          </p:cNvSpPr>
          <p:nvPr>
            <p:custDataLst>
              <p:tags r:id="rId3"/>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Sesame is one of Ethiopia</a:t>
            </a:r>
            <a:r>
              <a:rPr lang="en-US" altLang="en-US" sz="1600" i="1"/>
              <a:t>’</a:t>
            </a:r>
            <a:r>
              <a:rPr lang="en-US" sz="1600" i="1"/>
              <a:t>s top performing export crops and shows potential for rapid increase in cash value and production quantities</a:t>
            </a:r>
          </a:p>
        </p:txBody>
      </p:sp>
      <p:sp>
        <p:nvSpPr>
          <p:cNvPr id="22533" name="TextBox 59"/>
          <p:cNvSpPr txBox="1">
            <a:spLocks noChangeArrowheads="1"/>
          </p:cNvSpPr>
          <p:nvPr>
            <p:custDataLst>
              <p:tags r:id="rId4"/>
            </p:custDataLst>
          </p:nvPr>
        </p:nvSpPr>
        <p:spPr bwMode="gray">
          <a:xfrm>
            <a:off x="0" y="6199188"/>
            <a:ext cx="9144000" cy="554037"/>
          </a:xfrm>
          <a:prstGeom prst="rect">
            <a:avLst/>
          </a:prstGeom>
          <a:noFill/>
          <a:ln w="9525">
            <a:noFill/>
            <a:miter lim="800000"/>
            <a:headEnd/>
            <a:tailEnd/>
          </a:ln>
        </p:spPr>
        <p:txBody>
          <a:bodyPr lIns="45719" rIns="45719" anchor="b"/>
          <a:lstStyle/>
          <a:p>
            <a:r>
              <a:rPr lang="en-US" sz="900"/>
              <a:t>Source: International Trade Centre, Monitor Analysis</a:t>
            </a:r>
          </a:p>
        </p:txBody>
      </p:sp>
      <p:sp>
        <p:nvSpPr>
          <p:cNvPr id="22534" name="Title 29"/>
          <p:cNvSpPr>
            <a:spLocks noGrp="1"/>
          </p:cNvSpPr>
          <p:nvPr>
            <p:ph type="title"/>
            <p:custDataLst>
              <p:tags r:id="rId5"/>
            </p:custDataLst>
          </p:nvPr>
        </p:nvSpPr>
        <p:spPr/>
        <p:txBody>
          <a:bodyPr/>
          <a:lstStyle/>
          <a:p>
            <a:pPr eaLnBrk="1" hangingPunct="1"/>
            <a:r>
              <a:rPr lang="en-US" sz="1600" b="0" i="1" smtClean="0"/>
              <a:t>Ethiopia</a:t>
            </a:r>
            <a:r>
              <a:rPr lang="en-US" altLang="en-US" sz="1600" b="0" i="1" smtClean="0"/>
              <a:t>’</a:t>
            </a:r>
            <a:r>
              <a:rPr lang="en-US" sz="1600" b="0" i="1" smtClean="0"/>
              <a:t>s Competitive Advantage </a:t>
            </a:r>
            <a:r>
              <a:rPr lang="en-US" sz="1800" smtClean="0"/>
              <a:t/>
            </a:r>
            <a:br>
              <a:rPr lang="en-US" sz="1800" smtClean="0"/>
            </a:br>
            <a:r>
              <a:rPr lang="en-US" sz="1800" smtClean="0"/>
              <a:t>Sesame Supply Dynamics</a:t>
            </a:r>
          </a:p>
        </p:txBody>
      </p:sp>
      <p:sp>
        <p:nvSpPr>
          <p:cNvPr id="31" name="Rectangle 30"/>
          <p:cNvSpPr>
            <a:spLocks noChangeArrowheads="1"/>
          </p:cNvSpPr>
          <p:nvPr>
            <p:custDataLst>
              <p:tags r:id="rId6"/>
            </p:custDataLst>
          </p:nvPr>
        </p:nvSpPr>
        <p:spPr bwMode="auto">
          <a:xfrm>
            <a:off x="401638" y="1597025"/>
            <a:ext cx="4275137"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Major Exports by Crop, Ethiopia 2011</a:t>
            </a:r>
          </a:p>
        </p:txBody>
      </p:sp>
      <p:sp>
        <p:nvSpPr>
          <p:cNvPr id="34" name="TextBox 33"/>
          <p:cNvSpPr txBox="1">
            <a:spLocks noChangeArrowheads="1"/>
          </p:cNvSpPr>
          <p:nvPr>
            <p:custDataLst>
              <p:tags r:id="rId7"/>
            </p:custDataLst>
          </p:nvPr>
        </p:nvSpPr>
        <p:spPr bwMode="auto">
          <a:xfrm>
            <a:off x="401638" y="2071688"/>
            <a:ext cx="4275137" cy="4343400"/>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35" name="Rectangle 34"/>
          <p:cNvSpPr>
            <a:spLocks noChangeArrowheads="1"/>
          </p:cNvSpPr>
          <p:nvPr>
            <p:custDataLst>
              <p:tags r:id="rId8"/>
            </p:custDataLst>
          </p:nvPr>
        </p:nvSpPr>
        <p:spPr bwMode="auto">
          <a:xfrm>
            <a:off x="4976813" y="1597025"/>
            <a:ext cx="3863975"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Strong Supply of Sesame Seeds</a:t>
            </a:r>
          </a:p>
        </p:txBody>
      </p:sp>
      <p:sp>
        <p:nvSpPr>
          <p:cNvPr id="36" name="TextBox 35"/>
          <p:cNvSpPr txBox="1">
            <a:spLocks noChangeArrowheads="1"/>
          </p:cNvSpPr>
          <p:nvPr>
            <p:custDataLst>
              <p:tags r:id="rId9"/>
            </p:custDataLst>
          </p:nvPr>
        </p:nvSpPr>
        <p:spPr bwMode="auto">
          <a:xfrm>
            <a:off x="4976813" y="2071688"/>
            <a:ext cx="3863975" cy="434022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lvl1pPr marL="342900" indent="-342900">
              <a:defRPr>
                <a:solidFill>
                  <a:schemeClr val="tx1"/>
                </a:solidFill>
                <a:latin typeface="Arial" pitchFamily="34" charset="0"/>
                <a:ea typeface="ＭＳ Ｐゴシック" pitchFamily="34" charset="-128"/>
              </a:defRPr>
            </a:lvl1pPr>
            <a:lvl2pPr marL="304800" indent="-2032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lvl="1">
              <a:lnSpc>
                <a:spcPct val="110000"/>
              </a:lnSpc>
              <a:spcBef>
                <a:spcPts val="1200"/>
              </a:spcBef>
              <a:spcAft>
                <a:spcPts val="600"/>
              </a:spcAft>
              <a:buSzPct val="65000"/>
              <a:buFont typeface="Wingdings" pitchFamily="2" charset="2"/>
              <a:buChar char="l"/>
              <a:defRPr/>
            </a:pPr>
            <a:r>
              <a:rPr lang="en-US" altLang="en-US" sz="1600" smtClean="0">
                <a:cs typeface="Arial" pitchFamily="34" charset="0"/>
              </a:rPr>
              <a:t>Sesame seeds are Ethiopia’s 2</a:t>
            </a:r>
            <a:r>
              <a:rPr lang="en-US" altLang="en-US" sz="1600" baseline="30000" smtClean="0">
                <a:cs typeface="Arial" pitchFamily="34" charset="0"/>
              </a:rPr>
              <a:t>nd</a:t>
            </a:r>
            <a:r>
              <a:rPr lang="en-US" altLang="en-US" sz="1600" smtClean="0">
                <a:cs typeface="Arial" pitchFamily="34" charset="0"/>
              </a:rPr>
              <a:t> largest cash export crop behind coffee, and largest in terms of MT</a:t>
            </a:r>
          </a:p>
          <a:p>
            <a:pPr lvl="1">
              <a:lnSpc>
                <a:spcPct val="110000"/>
              </a:lnSpc>
              <a:spcBef>
                <a:spcPts val="1200"/>
              </a:spcBef>
              <a:spcAft>
                <a:spcPts val="600"/>
              </a:spcAft>
              <a:buSzPct val="65000"/>
              <a:buFont typeface="Wingdings" pitchFamily="2" charset="2"/>
              <a:buChar char="l"/>
              <a:defRPr/>
            </a:pPr>
            <a:r>
              <a:rPr lang="en-US" altLang="en-US" sz="1600" smtClean="0">
                <a:cs typeface="Arial" pitchFamily="34" charset="0"/>
              </a:rPr>
              <a:t>Current yields of 0.7 MT / ha have potential to increase significantly with use of </a:t>
            </a:r>
            <a:r>
              <a:rPr lang="en-US" altLang="en-US" sz="1600" b="1" smtClean="0">
                <a:cs typeface="Arial" pitchFamily="34" charset="0"/>
              </a:rPr>
              <a:t>modern farming practices</a:t>
            </a:r>
          </a:p>
          <a:p>
            <a:pPr lvl="1">
              <a:lnSpc>
                <a:spcPct val="110000"/>
              </a:lnSpc>
              <a:spcBef>
                <a:spcPts val="1200"/>
              </a:spcBef>
              <a:spcAft>
                <a:spcPts val="600"/>
              </a:spcAft>
              <a:buSzPct val="65000"/>
              <a:buFont typeface="Wingdings" pitchFamily="2" charset="2"/>
              <a:buChar char="l"/>
              <a:defRPr/>
            </a:pPr>
            <a:r>
              <a:rPr lang="en-US" altLang="en-US" sz="1600" b="1" smtClean="0">
                <a:cs typeface="Arial" pitchFamily="34" charset="0"/>
              </a:rPr>
              <a:t>385,000 ha under cultivation </a:t>
            </a:r>
            <a:r>
              <a:rPr lang="en-US" altLang="en-US" sz="1600" smtClean="0">
                <a:cs typeface="Arial" pitchFamily="34" charset="0"/>
              </a:rPr>
              <a:t>for sesame, largely in northwestern and western Ethiopia, involving </a:t>
            </a:r>
            <a:r>
              <a:rPr lang="en-US" altLang="en-US" sz="1600" b="1" smtClean="0">
                <a:cs typeface="Arial" pitchFamily="34" charset="0"/>
              </a:rPr>
              <a:t>764,000 smallholder farmers</a:t>
            </a:r>
          </a:p>
          <a:p>
            <a:pPr lvl="1">
              <a:lnSpc>
                <a:spcPct val="110000"/>
              </a:lnSpc>
              <a:spcBef>
                <a:spcPts val="1200"/>
              </a:spcBef>
              <a:spcAft>
                <a:spcPts val="600"/>
              </a:spcAft>
              <a:buSzPct val="65000"/>
              <a:buFont typeface="Wingdings" pitchFamily="2" charset="2"/>
              <a:buChar char="l"/>
              <a:defRPr/>
            </a:pPr>
            <a:r>
              <a:rPr lang="en-US" altLang="en-US" sz="1600" smtClean="0">
                <a:cs typeface="Arial" pitchFamily="34" charset="0"/>
              </a:rPr>
              <a:t>Near-organic production practices enhance Ethiopia’s global reputation for producing </a:t>
            </a:r>
            <a:r>
              <a:rPr lang="en-US" altLang="en-US" sz="1600" b="1" smtClean="0">
                <a:cs typeface="Arial" pitchFamily="34" charset="0"/>
              </a:rPr>
              <a:t>high quality sesame</a:t>
            </a:r>
          </a:p>
        </p:txBody>
      </p:sp>
      <p:cxnSp>
        <p:nvCxnSpPr>
          <p:cNvPr id="41" name="Straight Connector 40"/>
          <p:cNvCxnSpPr/>
          <p:nvPr>
            <p:custDataLst>
              <p:tags r:id="rId10"/>
            </p:custDataLst>
          </p:nvPr>
        </p:nvCxnSpPr>
        <p:spPr bwMode="auto">
          <a:xfrm>
            <a:off x="742950" y="2309813"/>
            <a:ext cx="3609975"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11"/>
            </p:custDataLst>
          </p:nvPr>
        </p:nvCxnSpPr>
        <p:spPr bwMode="auto">
          <a:xfrm>
            <a:off x="4352925" y="2309813"/>
            <a:ext cx="0" cy="294640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2"/>
            </p:custDataLst>
          </p:nvPr>
        </p:nvCxnSpPr>
        <p:spPr bwMode="auto">
          <a:xfrm>
            <a:off x="4352925" y="5408613"/>
            <a:ext cx="0" cy="415925"/>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22542" name="Object 32"/>
          <p:cNvGraphicFramePr>
            <a:graphicFrameLocks noChangeAspect="1"/>
          </p:cNvGraphicFramePr>
          <p:nvPr/>
        </p:nvGraphicFramePr>
        <p:xfrm>
          <a:off x="590550" y="2214563"/>
          <a:ext cx="3924300" cy="3771900"/>
        </p:xfrm>
        <a:graphic>
          <a:graphicData uri="http://schemas.openxmlformats.org/presentationml/2006/ole">
            <p:oleObj spid="_x0000_s22542" name="Chart" r:id="rId26" imgW="3924367" imgH="3771900" progId="MSGraph.Chart.8">
              <p:embed followColorScheme="full"/>
            </p:oleObj>
          </a:graphicData>
        </a:graphic>
      </p:graphicFrame>
      <p:cxnSp>
        <p:nvCxnSpPr>
          <p:cNvPr id="40" name="Straight Connector 39"/>
          <p:cNvCxnSpPr/>
          <p:nvPr>
            <p:custDataLst>
              <p:tags r:id="rId13"/>
            </p:custDataLst>
          </p:nvPr>
        </p:nvCxnSpPr>
        <p:spPr bwMode="auto">
          <a:xfrm>
            <a:off x="692150" y="2309813"/>
            <a:ext cx="50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2544" name="Text Placeholder 2"/>
          <p:cNvSpPr>
            <a:spLocks noGrp="1"/>
          </p:cNvSpPr>
          <p:nvPr>
            <p:custDataLst>
              <p:tags r:id="rId14"/>
            </p:custDataLst>
          </p:nvPr>
        </p:nvSpPr>
        <p:spPr bwMode="auto">
          <a:xfrm>
            <a:off x="3648075" y="5926138"/>
            <a:ext cx="676275" cy="122237"/>
          </a:xfrm>
          <a:prstGeom prst="rect">
            <a:avLst/>
          </a:prstGeom>
          <a:noFill/>
          <a:ln w="9525">
            <a:noFill/>
            <a:miter lim="800000"/>
            <a:headEnd/>
            <a:tailEnd/>
          </a:ln>
        </p:spPr>
        <p:txBody>
          <a:bodyPr lIns="0" tIns="0" rIns="0" bIns="0"/>
          <a:lstStyle/>
          <a:p>
            <a:pPr algn="ctr">
              <a:buSzPct val="25000"/>
              <a:buFont typeface="Arial" pitchFamily="34" charset="0"/>
              <a:buNone/>
            </a:pPr>
            <a:fld id="{42591B06-64F5-404D-9C24-1A5802253FB2}" type="datetime'''O''''''''''i''''lse''''''''eds'','''''' ''''NE''''S'''''''">
              <a:rPr lang="en-US" sz="800">
                <a:cs typeface="Arial" pitchFamily="34" charset="0"/>
              </a:rPr>
              <a:pPr algn="ctr">
                <a:buSzPct val="25000"/>
                <a:buFont typeface="Arial" pitchFamily="34" charset="0"/>
                <a:buNone/>
              </a:pPr>
              <a:t>Oilseeds, NES</a:t>
            </a:fld>
            <a:endParaRPr lang="en-US" sz="800">
              <a:cs typeface="Arial" pitchFamily="34" charset="0"/>
              <a:sym typeface="Arial" pitchFamily="34" charset="0"/>
            </a:endParaRPr>
          </a:p>
        </p:txBody>
      </p:sp>
      <p:sp>
        <p:nvSpPr>
          <p:cNvPr id="22545" name="Text Placeholder 2"/>
          <p:cNvSpPr>
            <a:spLocks noGrp="1"/>
          </p:cNvSpPr>
          <p:nvPr>
            <p:custDataLst>
              <p:tags r:id="rId15"/>
            </p:custDataLst>
          </p:nvPr>
        </p:nvSpPr>
        <p:spPr bwMode="auto">
          <a:xfrm>
            <a:off x="3017838" y="5926138"/>
            <a:ext cx="488950" cy="122237"/>
          </a:xfrm>
          <a:prstGeom prst="rect">
            <a:avLst/>
          </a:prstGeom>
          <a:noFill/>
          <a:ln w="9525">
            <a:noFill/>
            <a:miter lim="800000"/>
            <a:headEnd/>
            <a:tailEnd/>
          </a:ln>
        </p:spPr>
        <p:txBody>
          <a:bodyPr lIns="0" tIns="0" rIns="0" bIns="0"/>
          <a:lstStyle/>
          <a:p>
            <a:pPr algn="ctr">
              <a:buSzPct val="25000"/>
              <a:buFont typeface="Arial" pitchFamily="34" charset="0"/>
              <a:buNone/>
            </a:pPr>
            <a:fld id="{10312156-D389-419D-B993-79C2374D9A66}" type="datetime'D''''r''''''''''''y ''B''e''''''''''an''''''''''s'''''''">
              <a:rPr lang="en-US" sz="800">
                <a:cs typeface="Arial" pitchFamily="34" charset="0"/>
              </a:rPr>
              <a:pPr algn="ctr">
                <a:buSzPct val="25000"/>
                <a:buFont typeface="Arial" pitchFamily="34" charset="0"/>
                <a:buNone/>
              </a:pPr>
              <a:t>Dry Beans</a:t>
            </a:fld>
            <a:endParaRPr lang="en-US" sz="800">
              <a:cs typeface="Arial" pitchFamily="34" charset="0"/>
              <a:sym typeface="Arial" pitchFamily="34" charset="0"/>
            </a:endParaRPr>
          </a:p>
        </p:txBody>
      </p:sp>
      <p:sp>
        <p:nvSpPr>
          <p:cNvPr id="22546" name="Text Placeholder 2"/>
          <p:cNvSpPr>
            <a:spLocks noGrp="1"/>
          </p:cNvSpPr>
          <p:nvPr>
            <p:custDataLst>
              <p:tags r:id="rId16"/>
            </p:custDataLst>
          </p:nvPr>
        </p:nvSpPr>
        <p:spPr bwMode="auto">
          <a:xfrm>
            <a:off x="2386013" y="5926138"/>
            <a:ext cx="314325" cy="122237"/>
          </a:xfrm>
          <a:prstGeom prst="rect">
            <a:avLst/>
          </a:prstGeom>
          <a:noFill/>
          <a:ln w="9525">
            <a:noFill/>
            <a:miter lim="800000"/>
            <a:headEnd/>
            <a:tailEnd/>
          </a:ln>
        </p:spPr>
        <p:txBody>
          <a:bodyPr lIns="0" tIns="0" rIns="0" bIns="0"/>
          <a:lstStyle/>
          <a:p>
            <a:pPr algn="ctr">
              <a:buSzPct val="25000"/>
              <a:buFont typeface="Arial" pitchFamily="34" charset="0"/>
              <a:buNone/>
            </a:pPr>
            <a:fld id="{2EAF1EF8-BC52-4A1A-9653-7C7ECE55958D}" type="datetime'''''''''''C''''o''''f''''''f''''''''''''''e''''''''''''''e'">
              <a:rPr lang="en-US" sz="800">
                <a:cs typeface="Arial" pitchFamily="34" charset="0"/>
              </a:rPr>
              <a:pPr algn="ctr">
                <a:buSzPct val="25000"/>
                <a:buFont typeface="Arial" pitchFamily="34" charset="0"/>
                <a:buNone/>
              </a:pPr>
              <a:t>Coffee</a:t>
            </a:fld>
            <a:endParaRPr lang="en-US" sz="800">
              <a:cs typeface="Arial" pitchFamily="34" charset="0"/>
              <a:sym typeface="Arial" pitchFamily="34" charset="0"/>
            </a:endParaRPr>
          </a:p>
        </p:txBody>
      </p:sp>
      <p:sp>
        <p:nvSpPr>
          <p:cNvPr id="22547" name="Text Placeholder 2"/>
          <p:cNvSpPr>
            <a:spLocks noGrp="1"/>
          </p:cNvSpPr>
          <p:nvPr>
            <p:custDataLst>
              <p:tags r:id="rId17"/>
            </p:custDataLst>
          </p:nvPr>
        </p:nvSpPr>
        <p:spPr bwMode="auto">
          <a:xfrm>
            <a:off x="1562100" y="5926138"/>
            <a:ext cx="525463" cy="244475"/>
          </a:xfrm>
          <a:prstGeom prst="rect">
            <a:avLst/>
          </a:prstGeom>
          <a:noFill/>
          <a:ln w="9525">
            <a:noFill/>
            <a:miter lim="800000"/>
            <a:headEnd/>
            <a:tailEnd/>
          </a:ln>
        </p:spPr>
        <p:txBody>
          <a:bodyPr lIns="0" tIns="0" rIns="0" bIns="0"/>
          <a:lstStyle/>
          <a:p>
            <a:pPr algn="ctr">
              <a:buSzPct val="25000"/>
              <a:buFont typeface="Arial" pitchFamily="34" charset="0"/>
              <a:buNone/>
            </a:pPr>
            <a:fld id="{86CA00DA-9AEF-4FF1-91A5-DFD53819F2B9}" type="datetime'''''''F''''''r''''''''''''esh'' Ve''''g''et''''''''able''s'''">
              <a:rPr lang="en-US" sz="800">
                <a:cs typeface="Arial" pitchFamily="34" charset="0"/>
              </a:rPr>
              <a:pPr algn="ctr">
                <a:buSzPct val="25000"/>
                <a:buFont typeface="Arial" pitchFamily="34" charset="0"/>
                <a:buNone/>
              </a:pPr>
              <a:t>Fresh Vegetables</a:t>
            </a:fld>
            <a:endParaRPr lang="en-US" sz="800">
              <a:cs typeface="Arial" pitchFamily="34" charset="0"/>
              <a:sym typeface="Arial" pitchFamily="34" charset="0"/>
            </a:endParaRPr>
          </a:p>
        </p:txBody>
      </p:sp>
      <p:sp>
        <p:nvSpPr>
          <p:cNvPr id="22548" name="Text Placeholder 2"/>
          <p:cNvSpPr>
            <a:spLocks noGrp="1"/>
          </p:cNvSpPr>
          <p:nvPr>
            <p:custDataLst>
              <p:tags r:id="rId18"/>
            </p:custDataLst>
          </p:nvPr>
        </p:nvSpPr>
        <p:spPr bwMode="auto">
          <a:xfrm>
            <a:off x="906463" y="5926138"/>
            <a:ext cx="387350" cy="122237"/>
          </a:xfrm>
          <a:prstGeom prst="rect">
            <a:avLst/>
          </a:prstGeom>
          <a:noFill/>
          <a:ln w="9525">
            <a:noFill/>
            <a:miter lim="800000"/>
            <a:headEnd/>
            <a:tailEnd/>
          </a:ln>
        </p:spPr>
        <p:txBody>
          <a:bodyPr lIns="0" tIns="0" rIns="0" bIns="0"/>
          <a:lstStyle/>
          <a:p>
            <a:pPr algn="ctr">
              <a:buSzPct val="25000"/>
              <a:buFont typeface="Arial" pitchFamily="34" charset="0"/>
              <a:buNone/>
            </a:pPr>
            <a:fld id="{13187F28-CF37-496E-9E0F-DB1BDC864891}" type="datetime'''''''''''''''''''Se''''''''''s''''''am''''''e'''''''''''''">
              <a:rPr lang="en-US" sz="800">
                <a:cs typeface="Arial" pitchFamily="34" charset="0"/>
              </a:rPr>
              <a:pPr algn="ctr">
                <a:buSzPct val="25000"/>
                <a:buFont typeface="Arial" pitchFamily="34" charset="0"/>
                <a:buNone/>
              </a:pPr>
              <a:t>Sesame</a:t>
            </a:fld>
            <a:endParaRPr lang="en-US" sz="800">
              <a:cs typeface="Arial" pitchFamily="34" charset="0"/>
              <a:sym typeface="Arial" pitchFamily="34" charset="0"/>
            </a:endParaRPr>
          </a:p>
        </p:txBody>
      </p:sp>
      <p:sp useBgFill="1">
        <p:nvSpPr>
          <p:cNvPr id="22549" name="Text Placeholder 2"/>
          <p:cNvSpPr>
            <a:spLocks noGrp="1"/>
          </p:cNvSpPr>
          <p:nvPr>
            <p:custDataLst>
              <p:tags r:id="rId19"/>
            </p:custDataLst>
          </p:nvPr>
        </p:nvSpPr>
        <p:spPr bwMode="auto">
          <a:xfrm>
            <a:off x="768350" y="3398838"/>
            <a:ext cx="495300" cy="152400"/>
          </a:xfrm>
          <a:prstGeom prst="rect">
            <a:avLst/>
          </a:prstGeom>
          <a:ln w="9525">
            <a:noFill/>
            <a:miter lim="800000"/>
            <a:headEnd/>
            <a:tailEnd/>
          </a:ln>
        </p:spPr>
        <p:txBody>
          <a:bodyPr wrap="none" lIns="20637" tIns="0" rIns="20637" bIns="0" anchor="b"/>
          <a:lstStyle/>
          <a:p>
            <a:pPr algn="ctr">
              <a:buSzPct val="25000"/>
              <a:buFont typeface="Arial" pitchFamily="34" charset="0"/>
              <a:buNone/>
            </a:pPr>
            <a:fld id="{C3CD18DC-1E71-4E94-B7D9-B9EF04C95E6A}" type="datetime'''2''5''''''''''''5,''''''7''''8''3'''''''">
              <a:rPr lang="en-US" sz="1000" b="1">
                <a:cs typeface="Arial" pitchFamily="34" charset="0"/>
              </a:rPr>
              <a:pPr algn="ctr">
                <a:buSzPct val="25000"/>
                <a:buFont typeface="Arial" pitchFamily="34" charset="0"/>
                <a:buNone/>
              </a:pPr>
              <a:t>255,783</a:t>
            </a:fld>
            <a:endParaRPr lang="en-US" sz="1000" b="1">
              <a:cs typeface="Arial" pitchFamily="34" charset="0"/>
              <a:sym typeface="Arial" pitchFamily="34" charset="0"/>
            </a:endParaRPr>
          </a:p>
        </p:txBody>
      </p:sp>
      <p:sp>
        <p:nvSpPr>
          <p:cNvPr id="77" name="Rectangle 76"/>
          <p:cNvSpPr/>
          <p:nvPr>
            <p:custDataLst>
              <p:tags r:id="rId20"/>
            </p:custDataLst>
          </p:nvPr>
        </p:nvSpPr>
        <p:spPr bwMode="auto">
          <a:xfrm>
            <a:off x="3435350" y="2573338"/>
            <a:ext cx="179388" cy="133350"/>
          </a:xfrm>
          <a:prstGeom prst="rect">
            <a:avLst/>
          </a:prstGeom>
          <a:solidFill>
            <a:schemeClr val="accent2"/>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sp>
        <p:nvSpPr>
          <p:cNvPr id="75" name="Rectangle 74"/>
          <p:cNvSpPr/>
          <p:nvPr>
            <p:custDataLst>
              <p:tags r:id="rId21"/>
            </p:custDataLst>
          </p:nvPr>
        </p:nvSpPr>
        <p:spPr bwMode="auto">
          <a:xfrm>
            <a:off x="3435350" y="2370138"/>
            <a:ext cx="179388" cy="133350"/>
          </a:xfrm>
          <a:prstGeom prst="rect">
            <a:avLst/>
          </a:prstGeom>
          <a:solidFill>
            <a:schemeClr val="hlink"/>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sp>
        <p:nvSpPr>
          <p:cNvPr id="22552" name="Text Placeholder 2"/>
          <p:cNvSpPr>
            <a:spLocks noGrp="1"/>
          </p:cNvSpPr>
          <p:nvPr>
            <p:custDataLst>
              <p:tags r:id="rId22"/>
            </p:custDataLst>
          </p:nvPr>
        </p:nvSpPr>
        <p:spPr bwMode="auto">
          <a:xfrm>
            <a:off x="3665538" y="2570163"/>
            <a:ext cx="627062" cy="152400"/>
          </a:xfrm>
          <a:prstGeom prst="rect">
            <a:avLst/>
          </a:prstGeom>
          <a:noFill/>
          <a:ln w="9525">
            <a:noFill/>
            <a:miter lim="800000"/>
            <a:headEnd/>
            <a:tailEnd/>
          </a:ln>
        </p:spPr>
        <p:txBody>
          <a:bodyPr wrap="none" lIns="0" tIns="0" rIns="0" bIns="0" anchor="ctr"/>
          <a:lstStyle/>
          <a:p>
            <a:pPr>
              <a:buSzPct val="25000"/>
              <a:buFont typeface="Arial" pitchFamily="34" charset="0"/>
              <a:buNone/>
            </a:pPr>
            <a:fld id="{FBF08F1C-98A2-423B-A7B8-3FF024252B73}" type="datetime'''U''S''''D (’''''''''''''''''''''''''''''0''00'''')'''''">
              <a:rPr lang="en-US" sz="1000">
                <a:cs typeface="Arial" pitchFamily="34" charset="0"/>
              </a:rPr>
              <a:pPr>
                <a:buSzPct val="25000"/>
                <a:buFont typeface="Arial" pitchFamily="34" charset="0"/>
                <a:buNone/>
              </a:pPr>
              <a:t>USD (’000)</a:t>
            </a:fld>
            <a:endParaRPr lang="en-US" sz="1000">
              <a:cs typeface="Arial" pitchFamily="34" charset="0"/>
              <a:sym typeface="Arial" pitchFamily="34" charset="0"/>
            </a:endParaRPr>
          </a:p>
        </p:txBody>
      </p:sp>
      <p:sp>
        <p:nvSpPr>
          <p:cNvPr id="22553" name="Text Placeholder 2"/>
          <p:cNvSpPr>
            <a:spLocks noGrp="1"/>
          </p:cNvSpPr>
          <p:nvPr>
            <p:custDataLst>
              <p:tags r:id="rId23"/>
            </p:custDataLst>
          </p:nvPr>
        </p:nvSpPr>
        <p:spPr bwMode="auto">
          <a:xfrm>
            <a:off x="3665538" y="2366963"/>
            <a:ext cx="184150" cy="152400"/>
          </a:xfrm>
          <a:prstGeom prst="rect">
            <a:avLst/>
          </a:prstGeom>
          <a:noFill/>
          <a:ln w="9525">
            <a:noFill/>
            <a:miter lim="800000"/>
            <a:headEnd/>
            <a:tailEnd/>
          </a:ln>
        </p:spPr>
        <p:txBody>
          <a:bodyPr wrap="none" lIns="0" tIns="0" rIns="0" bIns="0" anchor="ctr"/>
          <a:lstStyle/>
          <a:p>
            <a:pPr>
              <a:buSzPct val="25000"/>
              <a:buFont typeface="Arial" pitchFamily="34" charset="0"/>
              <a:buNone/>
            </a:pPr>
            <a:fld id="{FC065940-AE5B-4C1C-AEA5-6696891A1BDF}" type="datetime'''''''''''''''''M''T'''''''''''''''''''''''''''''''">
              <a:rPr lang="en-US" sz="1000">
                <a:cs typeface="Arial" pitchFamily="34" charset="0"/>
              </a:rPr>
              <a:pPr>
                <a:buSzPct val="25000"/>
                <a:buFont typeface="Arial" pitchFamily="34" charset="0"/>
                <a:buNone/>
              </a:pPr>
              <a:t>MT</a:t>
            </a:fld>
            <a:endParaRPr lang="en-US" sz="1000">
              <a:cs typeface="Arial" pitchFamily="34" charset="0"/>
              <a:sym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6" hidden="1"/>
          <p:cNvGraphicFramePr>
            <a:graphicFrameLocks noChangeAspect="1"/>
          </p:cNvGraphicFramePr>
          <p:nvPr/>
        </p:nvGraphicFramePr>
        <p:xfrm>
          <a:off x="0" y="0"/>
          <a:ext cx="158750" cy="158750"/>
        </p:xfrm>
        <a:graphic>
          <a:graphicData uri="http://schemas.openxmlformats.org/presentationml/2006/ole">
            <p:oleObj spid="_x0000_s23554" name="think-cell Slide" r:id="rId9" imgW="360" imgH="360" progId="">
              <p:embed/>
            </p:oleObj>
          </a:graphicData>
        </a:graphic>
      </p:graphicFrame>
      <p:sp>
        <p:nvSpPr>
          <p:cNvPr id="26" name="Rectangle 2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23556" name="TextBox 57"/>
          <p:cNvSpPr txBox="1">
            <a:spLocks noChangeArrowheads="1"/>
          </p:cNvSpPr>
          <p:nvPr>
            <p:custDataLst>
              <p:tags r:id="rId3"/>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Ethiopia possesses favorable agro-climatic conditions for sesame production, as well as abundant land for agricultural activities</a:t>
            </a:r>
          </a:p>
        </p:txBody>
      </p:sp>
      <p:sp>
        <p:nvSpPr>
          <p:cNvPr id="23557" name="Title 29"/>
          <p:cNvSpPr>
            <a:spLocks noGrp="1"/>
          </p:cNvSpPr>
          <p:nvPr>
            <p:ph type="title"/>
            <p:custDataLst>
              <p:tags r:id="rId4"/>
            </p:custDataLst>
          </p:nvPr>
        </p:nvSpPr>
        <p:spPr/>
        <p:txBody>
          <a:bodyPr/>
          <a:lstStyle/>
          <a:p>
            <a:pPr eaLnBrk="1" hangingPunct="1"/>
            <a:r>
              <a:rPr lang="en-US" sz="1600" b="0" i="1" smtClean="0"/>
              <a:t>Ethiopia</a:t>
            </a:r>
            <a:r>
              <a:rPr lang="en-US" altLang="en-US" sz="1600" b="0" i="1" smtClean="0"/>
              <a:t>’</a:t>
            </a:r>
            <a:r>
              <a:rPr lang="en-US" sz="1600" b="0" i="1" smtClean="0"/>
              <a:t>s Competitive Advantage </a:t>
            </a:r>
            <a:r>
              <a:rPr lang="en-US" sz="1800" smtClean="0"/>
              <a:t/>
            </a:r>
            <a:br>
              <a:rPr lang="en-US" sz="1800" smtClean="0"/>
            </a:br>
            <a:r>
              <a:rPr lang="en-US" sz="1800" smtClean="0"/>
              <a:t>Agro-Climatic Conditions and Land Availability</a:t>
            </a:r>
          </a:p>
        </p:txBody>
      </p:sp>
      <p:sp>
        <p:nvSpPr>
          <p:cNvPr id="7" name="Rectangle 6"/>
          <p:cNvSpPr>
            <a:spLocks noChangeArrowheads="1"/>
          </p:cNvSpPr>
          <p:nvPr>
            <p:custDataLst>
              <p:tags r:id="rId5"/>
            </p:custDataLst>
          </p:nvPr>
        </p:nvSpPr>
        <p:spPr bwMode="auto">
          <a:xfrm>
            <a:off x="439738" y="1597025"/>
            <a:ext cx="4119562"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Attractive Agri-Climatic Conditions</a:t>
            </a:r>
          </a:p>
        </p:txBody>
      </p:sp>
      <p:sp>
        <p:nvSpPr>
          <p:cNvPr id="8" name="TextBox 7"/>
          <p:cNvSpPr txBox="1">
            <a:spLocks noChangeArrowheads="1"/>
          </p:cNvSpPr>
          <p:nvPr>
            <p:custDataLst>
              <p:tags r:id="rId6"/>
            </p:custDataLst>
          </p:nvPr>
        </p:nvSpPr>
        <p:spPr bwMode="auto">
          <a:xfrm>
            <a:off x="439738" y="2071688"/>
            <a:ext cx="4119562" cy="41957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66700" lvl="1" indent="-177800" fontAlgn="auto">
              <a:spcBef>
                <a:spcPts val="400"/>
              </a:spcBef>
              <a:spcAft>
                <a:spcPts val="0"/>
              </a:spcAft>
              <a:buSzPct val="65000"/>
              <a:buFont typeface="Wingdings"/>
              <a:buChar char="l"/>
              <a:defRPr/>
            </a:pPr>
            <a:r>
              <a:rPr lang="en-US" sz="1400" dirty="0">
                <a:latin typeface="+mj-lt"/>
                <a:ea typeface="+mn-ea"/>
                <a:cs typeface="Calibri" pitchFamily="34" charset="0"/>
              </a:rPr>
              <a:t>Ethiopia is home to </a:t>
            </a:r>
            <a:r>
              <a:rPr lang="en-US" sz="1400" b="1" dirty="0">
                <a:latin typeface="+mj-lt"/>
                <a:ea typeface="+mn-ea"/>
                <a:cs typeface="Calibri" pitchFamily="34" charset="0"/>
              </a:rPr>
              <a:t>18 major agro-ecological zones </a:t>
            </a:r>
            <a:r>
              <a:rPr lang="en-US" sz="1400" dirty="0">
                <a:latin typeface="+mj-lt"/>
                <a:ea typeface="+mn-ea"/>
                <a:cs typeface="Calibri" pitchFamily="34" charset="0"/>
              </a:rPr>
              <a:t>and 49 agro-ecological sub-zones</a:t>
            </a:r>
          </a:p>
          <a:p>
            <a:pPr marL="533400" lvl="2" indent="-177800" fontAlgn="auto">
              <a:spcBef>
                <a:spcPts val="400"/>
              </a:spcBef>
              <a:spcAft>
                <a:spcPts val="0"/>
              </a:spcAft>
              <a:buSzPct val="100000"/>
              <a:buFontTx/>
              <a:buChar char="–"/>
              <a:defRPr/>
            </a:pPr>
            <a:r>
              <a:rPr lang="en-US" sz="1400" dirty="0">
                <a:latin typeface="+mj-lt"/>
                <a:ea typeface="+mn-ea"/>
                <a:cs typeface="Calibri" pitchFamily="34" charset="0"/>
              </a:rPr>
              <a:t>The country has the </a:t>
            </a:r>
            <a:r>
              <a:rPr lang="en-US" sz="1400" b="1" dirty="0">
                <a:latin typeface="+mj-lt"/>
                <a:ea typeface="+mn-ea"/>
                <a:cs typeface="Calibri" pitchFamily="34" charset="0"/>
              </a:rPr>
              <a:t>soils and climate suitable for growing over ~150 types of crops</a:t>
            </a:r>
            <a:r>
              <a:rPr lang="en-US" sz="1400" dirty="0">
                <a:latin typeface="+mj-lt"/>
                <a:ea typeface="+mn-ea"/>
                <a:cs typeface="Calibri" pitchFamily="34" charset="0"/>
              </a:rPr>
              <a:t>, including high value commodities such as coffee, sesame and other oilseeds, cereals, spices, fruits and vegetables</a:t>
            </a:r>
          </a:p>
          <a:p>
            <a:pPr marL="533400" lvl="2" indent="-177800" fontAlgn="auto">
              <a:spcBef>
                <a:spcPts val="400"/>
              </a:spcBef>
              <a:spcAft>
                <a:spcPts val="0"/>
              </a:spcAft>
              <a:buSzPct val="100000"/>
              <a:buFontTx/>
              <a:buChar char="–"/>
              <a:defRPr/>
            </a:pPr>
            <a:r>
              <a:rPr lang="en-US" sz="1400" dirty="0">
                <a:latin typeface="+mj-lt"/>
                <a:ea typeface="+mn-ea"/>
                <a:cs typeface="Calibri" pitchFamily="34" charset="0"/>
              </a:rPr>
              <a:t>Sesame grows particularly well in the Northern and Western Ethiopia</a:t>
            </a:r>
          </a:p>
          <a:p>
            <a:pPr marL="266700" lvl="1" indent="-177800" fontAlgn="auto">
              <a:spcBef>
                <a:spcPts val="400"/>
              </a:spcBef>
              <a:spcAft>
                <a:spcPts val="0"/>
              </a:spcAft>
              <a:buSzPct val="65000"/>
              <a:buFont typeface="Wingdings"/>
              <a:buChar char="l"/>
              <a:defRPr/>
            </a:pPr>
            <a:r>
              <a:rPr lang="en-US" sz="1400" dirty="0">
                <a:latin typeface="+mj-lt"/>
                <a:ea typeface="+mn-ea"/>
              </a:rPr>
              <a:t>Ethiopia has </a:t>
            </a:r>
            <a:r>
              <a:rPr lang="en-US" sz="1400" b="1" dirty="0">
                <a:latin typeface="+mj-lt"/>
                <a:ea typeface="+mn-ea"/>
              </a:rPr>
              <a:t>two main harvest seasons</a:t>
            </a:r>
            <a:r>
              <a:rPr lang="en-US" sz="1400" dirty="0">
                <a:latin typeface="+mj-lt"/>
                <a:ea typeface="+mn-ea"/>
              </a:rPr>
              <a:t>, which are heavily reliant on annual rainfall</a:t>
            </a:r>
          </a:p>
          <a:p>
            <a:pPr marL="533400" lvl="2" indent="-177800" fontAlgn="auto">
              <a:spcBef>
                <a:spcPts val="400"/>
              </a:spcBef>
              <a:spcAft>
                <a:spcPts val="0"/>
              </a:spcAft>
              <a:buSzPct val="100000"/>
              <a:buFontTx/>
              <a:buChar char="–"/>
              <a:defRPr/>
            </a:pPr>
            <a:r>
              <a:rPr lang="en-US" sz="1400" dirty="0">
                <a:latin typeface="+mj-lt"/>
                <a:ea typeface="+mn-ea"/>
              </a:rPr>
              <a:t>The bulk of harvesting is completed from October to December following the Meher growing season</a:t>
            </a:r>
          </a:p>
          <a:p>
            <a:pPr marL="266700" lvl="1" indent="-177800" fontAlgn="auto">
              <a:spcBef>
                <a:spcPts val="400"/>
              </a:spcBef>
              <a:spcAft>
                <a:spcPts val="0"/>
              </a:spcAft>
              <a:buSzPct val="65000"/>
              <a:buFont typeface="Wingdings"/>
              <a:buChar char="l"/>
              <a:defRPr/>
            </a:pPr>
            <a:r>
              <a:rPr lang="en-US" sz="1400" dirty="0">
                <a:latin typeface="+mj-lt"/>
                <a:ea typeface="+mn-ea"/>
              </a:rPr>
              <a:t>Just 21% of arable land is currently under cultivation, leaving </a:t>
            </a:r>
            <a:r>
              <a:rPr lang="en-US" sz="1400" b="1" dirty="0">
                <a:latin typeface="+mj-lt"/>
                <a:ea typeface="+mn-ea"/>
              </a:rPr>
              <a:t>great potential for growth </a:t>
            </a:r>
            <a:r>
              <a:rPr lang="en-US" sz="1400" dirty="0">
                <a:latin typeface="+mj-lt"/>
                <a:ea typeface="+mn-ea"/>
              </a:rPr>
              <a:t>in the agriculture sector </a:t>
            </a:r>
          </a:p>
        </p:txBody>
      </p:sp>
      <p:sp>
        <p:nvSpPr>
          <p:cNvPr id="9" name="Rectangle 8"/>
          <p:cNvSpPr>
            <a:spLocks noChangeArrowheads="1"/>
          </p:cNvSpPr>
          <p:nvPr/>
        </p:nvSpPr>
        <p:spPr bwMode="auto">
          <a:xfrm>
            <a:off x="4827588" y="1597025"/>
            <a:ext cx="3863975"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Land Availability and Climate</a:t>
            </a:r>
          </a:p>
        </p:txBody>
      </p:sp>
      <p:sp>
        <p:nvSpPr>
          <p:cNvPr id="10" name="TextBox 9"/>
          <p:cNvSpPr txBox="1">
            <a:spLocks noChangeArrowheads="1"/>
          </p:cNvSpPr>
          <p:nvPr/>
        </p:nvSpPr>
        <p:spPr bwMode="auto">
          <a:xfrm>
            <a:off x="4827588" y="2071688"/>
            <a:ext cx="3863975" cy="41957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66700" lvl="1" indent="-177800" fontAlgn="auto">
              <a:spcBef>
                <a:spcPts val="400"/>
              </a:spcBef>
              <a:spcAft>
                <a:spcPts val="0"/>
              </a:spcAft>
              <a:buSzPct val="65000"/>
              <a:buFont typeface="Wingdings"/>
              <a:buChar char="l"/>
              <a:defRPr/>
            </a:pPr>
            <a:endParaRPr lang="en-US" sz="1400" dirty="0">
              <a:latin typeface="+mn-lt"/>
              <a:ea typeface="+mn-ea"/>
            </a:endParaRPr>
          </a:p>
        </p:txBody>
      </p:sp>
      <p:graphicFrame>
        <p:nvGraphicFramePr>
          <p:cNvPr id="11" name="Table 10"/>
          <p:cNvGraphicFramePr>
            <a:graphicFrameLocks noGrp="1"/>
          </p:cNvGraphicFramePr>
          <p:nvPr/>
        </p:nvGraphicFramePr>
        <p:xfrm>
          <a:off x="5110163" y="4198938"/>
          <a:ext cx="3286125" cy="1743075"/>
        </p:xfrm>
        <a:graphic>
          <a:graphicData uri="http://schemas.openxmlformats.org/drawingml/2006/table">
            <a:tbl>
              <a:tblPr/>
              <a:tblGrid>
                <a:gridCol w="1095375"/>
                <a:gridCol w="1095375"/>
                <a:gridCol w="10953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Belg</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ＭＳ Ｐゴシック" pitchFamily="34" charset="-128"/>
                        </a:rPr>
                        <a:t>Meher</a:t>
                      </a: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Rainy Season</a:t>
                      </a: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February – June</a:t>
                      </a: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June – October</a:t>
                      </a:r>
                    </a:p>
                  </a:txBody>
                  <a:tcPr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Harvest Season</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Jul - Sept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Oct - Dec</a:t>
                      </a:r>
                    </a:p>
                  </a:txBody>
                  <a:tcPr anchor="ct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 of Crop Production</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5-10%</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ＭＳ Ｐゴシック" pitchFamily="34" charset="-128"/>
                        </a:rPr>
                        <a:t>90-95%</a:t>
                      </a:r>
                    </a:p>
                  </a:txBody>
                  <a:tcPr anchor="ct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
        <p:nvSpPr>
          <p:cNvPr id="23578" name="TextBox 11"/>
          <p:cNvSpPr txBox="1">
            <a:spLocks noChangeArrowheads="1"/>
          </p:cNvSpPr>
          <p:nvPr>
            <p:custDataLst>
              <p:tags r:id="rId7"/>
            </p:custDataLst>
          </p:nvPr>
        </p:nvSpPr>
        <p:spPr bwMode="gray">
          <a:xfrm>
            <a:off x="0" y="6199188"/>
            <a:ext cx="9144000" cy="554037"/>
          </a:xfrm>
          <a:prstGeom prst="rect">
            <a:avLst/>
          </a:prstGeom>
          <a:noFill/>
          <a:ln w="9525">
            <a:noFill/>
            <a:miter lim="800000"/>
            <a:headEnd/>
            <a:tailEnd/>
          </a:ln>
        </p:spPr>
        <p:txBody>
          <a:bodyPr lIns="45719" rIns="45719" anchor="b"/>
          <a:lstStyle/>
          <a:p>
            <a:r>
              <a:rPr lang="en-US" sz="900"/>
              <a:t>Source: USDA Foreign Agriculture Service; Oakland Institute: Understanding Land Investment Deals in Africa, Ethiopia Country Report</a:t>
            </a:r>
          </a:p>
        </p:txBody>
      </p:sp>
      <p:sp>
        <p:nvSpPr>
          <p:cNvPr id="23579" name="TextBox 12"/>
          <p:cNvSpPr txBox="1">
            <a:spLocks noChangeArrowheads="1"/>
          </p:cNvSpPr>
          <p:nvPr/>
        </p:nvSpPr>
        <p:spPr bwMode="auto">
          <a:xfrm>
            <a:off x="5040313" y="2208213"/>
            <a:ext cx="3324225" cy="1631950"/>
          </a:xfrm>
          <a:prstGeom prst="rect">
            <a:avLst/>
          </a:prstGeom>
          <a:noFill/>
          <a:ln w="9525">
            <a:noFill/>
            <a:miter lim="800000"/>
            <a:headEnd/>
            <a:tailEnd/>
          </a:ln>
        </p:spPr>
        <p:txBody>
          <a:bodyPr lIns="45720" rIns="45720">
            <a:spAutoFit/>
          </a:bodyPr>
          <a:lstStyle/>
          <a:p>
            <a:pPr algn="ctr">
              <a:spcBef>
                <a:spcPts val="400"/>
              </a:spcBef>
            </a:pPr>
            <a:r>
              <a:rPr lang="en-US" sz="1600" b="1"/>
              <a:t>Key Land Statistics</a:t>
            </a:r>
          </a:p>
          <a:p>
            <a:pPr>
              <a:spcBef>
                <a:spcPts val="400"/>
              </a:spcBef>
            </a:pPr>
            <a:endParaRPr lang="en-US" sz="400" b="1"/>
          </a:p>
          <a:p>
            <a:pPr>
              <a:spcBef>
                <a:spcPts val="400"/>
              </a:spcBef>
            </a:pPr>
            <a:r>
              <a:rPr lang="en-US" sz="1200" b="1"/>
              <a:t>Land (ha):</a:t>
            </a:r>
            <a:r>
              <a:rPr lang="en-US" sz="1200"/>
              <a:t> 111.5M</a:t>
            </a:r>
            <a:endParaRPr lang="en-US" sz="1200" b="1"/>
          </a:p>
          <a:p>
            <a:pPr>
              <a:spcBef>
                <a:spcPts val="400"/>
              </a:spcBef>
            </a:pPr>
            <a:r>
              <a:rPr lang="en-US" sz="1200" b="1"/>
              <a:t>Arable land (ha): </a:t>
            </a:r>
            <a:r>
              <a:rPr lang="en-US" sz="1200"/>
              <a:t>74.5M</a:t>
            </a:r>
            <a:endParaRPr lang="en-US" sz="1200" b="1"/>
          </a:p>
          <a:p>
            <a:pPr>
              <a:spcBef>
                <a:spcPts val="400"/>
              </a:spcBef>
            </a:pPr>
            <a:r>
              <a:rPr lang="en-US" sz="1200" b="1"/>
              <a:t>Cultivated land (ha): </a:t>
            </a:r>
            <a:r>
              <a:rPr lang="en-US" sz="1200"/>
              <a:t>15.4M</a:t>
            </a:r>
          </a:p>
          <a:p>
            <a:pPr>
              <a:spcBef>
                <a:spcPts val="400"/>
              </a:spcBef>
            </a:pPr>
            <a:r>
              <a:rPr lang="en-US" sz="1200" b="1"/>
              <a:t>Annual Rainfall (western region): </a:t>
            </a:r>
            <a:r>
              <a:rPr lang="en-US" sz="1200"/>
              <a:t>200 cm</a:t>
            </a:r>
            <a:endParaRPr lang="en-US" sz="1200" b="1"/>
          </a:p>
          <a:p>
            <a:pPr>
              <a:spcBef>
                <a:spcPts val="400"/>
              </a:spcBef>
            </a:pPr>
            <a:endParaRPr lang="en-US" sz="1200" b="1"/>
          </a:p>
        </p:txBody>
      </p:sp>
      <p:sp>
        <p:nvSpPr>
          <p:cNvPr id="23580" name="Rectangle 13"/>
          <p:cNvSpPr>
            <a:spLocks noChangeArrowheads="1"/>
          </p:cNvSpPr>
          <p:nvPr/>
        </p:nvSpPr>
        <p:spPr bwMode="auto">
          <a:xfrm>
            <a:off x="5467350" y="3802063"/>
            <a:ext cx="2659063" cy="339725"/>
          </a:xfrm>
          <a:prstGeom prst="rect">
            <a:avLst/>
          </a:prstGeom>
          <a:noFill/>
          <a:ln w="9525">
            <a:noFill/>
            <a:miter lim="800000"/>
            <a:headEnd/>
            <a:tailEnd/>
          </a:ln>
        </p:spPr>
        <p:txBody>
          <a:bodyPr wrap="none">
            <a:spAutoFit/>
          </a:bodyPr>
          <a:lstStyle/>
          <a:p>
            <a:pPr algn="ctr">
              <a:spcBef>
                <a:spcPts val="400"/>
              </a:spcBef>
            </a:pPr>
            <a:r>
              <a:rPr lang="en-US" sz="1600" b="1"/>
              <a:t>Primary Harvest Seasons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4" hidden="1"/>
          <p:cNvGraphicFramePr>
            <a:graphicFrameLocks noChangeAspect="1"/>
          </p:cNvGraphicFramePr>
          <p:nvPr/>
        </p:nvGraphicFramePr>
        <p:xfrm>
          <a:off x="0" y="0"/>
          <a:ext cx="158750" cy="158750"/>
        </p:xfrm>
        <a:graphic>
          <a:graphicData uri="http://schemas.openxmlformats.org/presentationml/2006/ole">
            <p:oleObj spid="_x0000_s24578" name="think-cell Slide" r:id="rId17" imgW="360" imgH="360" progId="">
              <p:embed/>
            </p:oleObj>
          </a:graphicData>
        </a:graphic>
      </p:graphicFrame>
      <p:sp>
        <p:nvSpPr>
          <p:cNvPr id="24" name="Rectangle 23"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24580" name="Title 1"/>
          <p:cNvSpPr>
            <a:spLocks noGrp="1"/>
          </p:cNvSpPr>
          <p:nvPr>
            <p:ph type="title"/>
            <p:custDataLst>
              <p:tags r:id="rId3"/>
            </p:custDataLst>
          </p:nvPr>
        </p:nvSpPr>
        <p:spPr/>
        <p:txBody>
          <a:bodyPr/>
          <a:lstStyle/>
          <a:p>
            <a:pPr eaLnBrk="1" hangingPunct="1"/>
            <a:r>
              <a:rPr lang="en-US" sz="1600" b="0" i="1" dirty="0" smtClean="0"/>
              <a:t>Ethiopia</a:t>
            </a:r>
            <a:r>
              <a:rPr lang="en-US" altLang="en-US" sz="1600" b="0" i="1" dirty="0" smtClean="0"/>
              <a:t>’</a:t>
            </a:r>
            <a:r>
              <a:rPr lang="en-US" sz="1600" b="0" i="1" dirty="0" smtClean="0"/>
              <a:t>s Competitive Advantage </a:t>
            </a:r>
            <a:r>
              <a:rPr lang="en-US" sz="2400" b="0" i="1" dirty="0" smtClean="0"/>
              <a:t/>
            </a:r>
            <a:br>
              <a:rPr lang="en-US" sz="2400" b="0" i="1" dirty="0" smtClean="0"/>
            </a:br>
            <a:r>
              <a:rPr lang="en-US" sz="1800" dirty="0" smtClean="0"/>
              <a:t>Planned Government Enabling Environment Investments</a:t>
            </a:r>
          </a:p>
        </p:txBody>
      </p:sp>
      <p:sp>
        <p:nvSpPr>
          <p:cNvPr id="24581" name="TextBox 193"/>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The Growth and Transformation Plan represents an ambitious set of national investments that will significantly upgrade both hard and soft infrastructure  and facilitate sesame processing</a:t>
            </a:r>
          </a:p>
        </p:txBody>
      </p:sp>
      <p:sp>
        <p:nvSpPr>
          <p:cNvPr id="7" name="Rectangle 6"/>
          <p:cNvSpPr>
            <a:spLocks noChangeArrowheads="1"/>
          </p:cNvSpPr>
          <p:nvPr>
            <p:custDataLst>
              <p:tags r:id="rId5"/>
            </p:custDataLst>
          </p:nvPr>
        </p:nvSpPr>
        <p:spPr bwMode="auto">
          <a:xfrm>
            <a:off x="401638" y="1597025"/>
            <a:ext cx="3578225"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hangingPunct="0">
              <a:spcBef>
                <a:spcPct val="50000"/>
              </a:spcBef>
              <a:defRPr/>
            </a:pPr>
            <a:r>
              <a:rPr lang="en-US" sz="1400" b="1">
                <a:solidFill>
                  <a:schemeClr val="bg1"/>
                </a:solidFill>
                <a:ea typeface="ＭＳ Ｐゴシック" pitchFamily="34" charset="-128"/>
              </a:rPr>
              <a:t>Growth and Transformation Plan – Projected Spending ($B USD)</a:t>
            </a:r>
          </a:p>
        </p:txBody>
      </p:sp>
      <p:sp>
        <p:nvSpPr>
          <p:cNvPr id="8" name="TextBox 7"/>
          <p:cNvSpPr txBox="1">
            <a:spLocks noChangeArrowheads="1"/>
          </p:cNvSpPr>
          <p:nvPr>
            <p:custDataLst>
              <p:tags r:id="rId6"/>
            </p:custDataLst>
          </p:nvPr>
        </p:nvSpPr>
        <p:spPr bwMode="auto">
          <a:xfrm>
            <a:off x="401638" y="2071688"/>
            <a:ext cx="3578225" cy="4483100"/>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9" name="Rectangle 8"/>
          <p:cNvSpPr>
            <a:spLocks noChangeArrowheads="1"/>
          </p:cNvSpPr>
          <p:nvPr>
            <p:custDataLst>
              <p:tags r:id="rId7"/>
            </p:custDataLst>
          </p:nvPr>
        </p:nvSpPr>
        <p:spPr bwMode="auto">
          <a:xfrm>
            <a:off x="4114800" y="1597025"/>
            <a:ext cx="4725988" cy="47466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Key Highlights of Growth and Transformation Plan</a:t>
            </a:r>
          </a:p>
        </p:txBody>
      </p:sp>
      <p:sp>
        <p:nvSpPr>
          <p:cNvPr id="10" name="TextBox 9"/>
          <p:cNvSpPr txBox="1">
            <a:spLocks noChangeArrowheads="1"/>
          </p:cNvSpPr>
          <p:nvPr>
            <p:custDataLst>
              <p:tags r:id="rId8"/>
            </p:custDataLst>
          </p:nvPr>
        </p:nvSpPr>
        <p:spPr bwMode="auto">
          <a:xfrm>
            <a:off x="4114800" y="2071688"/>
            <a:ext cx="4725988" cy="448151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28600" lvl="1" indent="-152400" fontAlgn="auto">
              <a:lnSpc>
                <a:spcPct val="110000"/>
              </a:lnSpc>
              <a:spcBef>
                <a:spcPts val="600"/>
              </a:spcBef>
              <a:spcAft>
                <a:spcPts val="0"/>
              </a:spcAft>
              <a:buSzPct val="65000"/>
              <a:buFont typeface="Wingdings"/>
              <a:buChar char="l"/>
              <a:defRPr/>
            </a:pPr>
            <a:r>
              <a:rPr lang="en-US" altLang="en-US" sz="1400" dirty="0">
                <a:latin typeface="+mn-lt"/>
                <a:ea typeface="+mn-ea"/>
                <a:cs typeface="Arial" pitchFamily="34" charset="0"/>
              </a:rPr>
              <a:t>Building </a:t>
            </a:r>
            <a:r>
              <a:rPr lang="en-US" altLang="en-US" sz="1400" b="1" dirty="0">
                <a:latin typeface="+mn-lt"/>
                <a:ea typeface="+mn-ea"/>
                <a:cs typeface="Arial" pitchFamily="34" charset="0"/>
              </a:rPr>
              <a:t>71,000 km of new roads</a:t>
            </a:r>
            <a:r>
              <a:rPr lang="en-US" altLang="en-US" sz="1400" dirty="0">
                <a:latin typeface="+mn-lt"/>
                <a:ea typeface="+mn-ea"/>
                <a:cs typeface="Arial" pitchFamily="34" charset="0"/>
              </a:rPr>
              <a:t>, including all-weather roads to virtually all kebele administrations and an expressway linking Addis Ababa to Adama (a key route to facilitate export and import trade)</a:t>
            </a:r>
          </a:p>
          <a:p>
            <a:pPr marL="228600" lvl="1" indent="-152400" fontAlgn="auto">
              <a:lnSpc>
                <a:spcPct val="110000"/>
              </a:lnSpc>
              <a:spcBef>
                <a:spcPts val="200"/>
              </a:spcBef>
              <a:spcAft>
                <a:spcPts val="0"/>
              </a:spcAft>
              <a:buSzPct val="65000"/>
              <a:buFont typeface="Wingdings"/>
              <a:buChar char="l"/>
              <a:defRPr/>
            </a:pPr>
            <a:r>
              <a:rPr lang="en-US" altLang="en-US" sz="1400" dirty="0">
                <a:latin typeface="+mn-lt"/>
                <a:ea typeface="+mn-ea"/>
                <a:cs typeface="Arial" pitchFamily="34" charset="0"/>
              </a:rPr>
              <a:t>Constructing </a:t>
            </a:r>
            <a:r>
              <a:rPr lang="en-US" altLang="en-US" sz="1400" b="1" dirty="0">
                <a:latin typeface="+mn-lt"/>
                <a:ea typeface="+mn-ea"/>
                <a:cs typeface="Arial" pitchFamily="34" charset="0"/>
              </a:rPr>
              <a:t>2,395 km of new railways</a:t>
            </a:r>
            <a:r>
              <a:rPr lang="en-US" altLang="en-US" sz="1400" dirty="0">
                <a:latin typeface="+mn-lt"/>
                <a:ea typeface="+mn-ea"/>
                <a:cs typeface="Arial" pitchFamily="34" charset="0"/>
              </a:rPr>
              <a:t> linking Addis Ababa with Djibouti, linking selected domestic cities, and within Addis Ababa itself</a:t>
            </a:r>
          </a:p>
          <a:p>
            <a:pPr marL="228600" lvl="1" indent="-152400" fontAlgn="auto">
              <a:lnSpc>
                <a:spcPct val="110000"/>
              </a:lnSpc>
              <a:spcBef>
                <a:spcPts val="200"/>
              </a:spcBef>
              <a:spcAft>
                <a:spcPts val="0"/>
              </a:spcAft>
              <a:buSzPct val="65000"/>
              <a:buFont typeface="Wingdings"/>
              <a:buChar char="l"/>
              <a:defRPr/>
            </a:pPr>
            <a:r>
              <a:rPr lang="en-US" altLang="en-US" sz="1400" dirty="0">
                <a:latin typeface="+mn-lt"/>
                <a:ea typeface="+mn-ea"/>
                <a:cs typeface="Arial" pitchFamily="34" charset="0"/>
              </a:rPr>
              <a:t>Laying </a:t>
            </a:r>
            <a:r>
              <a:rPr lang="en-US" altLang="en-US" sz="1400" b="1" dirty="0">
                <a:latin typeface="+mn-lt"/>
                <a:ea typeface="+mn-ea"/>
                <a:cs typeface="Arial" pitchFamily="34" charset="0"/>
              </a:rPr>
              <a:t>132,000 km of new electricity distribution </a:t>
            </a:r>
            <a:r>
              <a:rPr lang="en-US" altLang="en-US" sz="1400" dirty="0">
                <a:latin typeface="+mn-lt"/>
                <a:ea typeface="+mn-ea"/>
                <a:cs typeface="Arial" pitchFamily="34" charset="0"/>
              </a:rPr>
              <a:t>lines and expanding electricity coverage to 75% of the country</a:t>
            </a:r>
          </a:p>
          <a:p>
            <a:pPr marL="228600" lvl="1" indent="-152400" fontAlgn="auto">
              <a:lnSpc>
                <a:spcPct val="110000"/>
              </a:lnSpc>
              <a:spcBef>
                <a:spcPts val="200"/>
              </a:spcBef>
              <a:spcAft>
                <a:spcPts val="0"/>
              </a:spcAft>
              <a:buSzPct val="65000"/>
              <a:buFont typeface="Wingdings"/>
              <a:buChar char="l"/>
              <a:defRPr/>
            </a:pPr>
            <a:r>
              <a:rPr lang="en-US" altLang="en-US" sz="1400" dirty="0">
                <a:latin typeface="+mn-lt"/>
                <a:ea typeface="+mn-ea"/>
                <a:cs typeface="Arial" pitchFamily="34" charset="0"/>
              </a:rPr>
              <a:t>Expanding the </a:t>
            </a:r>
            <a:r>
              <a:rPr lang="en-US" altLang="en-US" sz="1400" b="1" dirty="0">
                <a:latin typeface="+mn-lt"/>
                <a:ea typeface="+mn-ea"/>
                <a:cs typeface="Arial" pitchFamily="34" charset="0"/>
              </a:rPr>
              <a:t>water supply infrastructure to cover 99% of the population </a:t>
            </a:r>
            <a:r>
              <a:rPr lang="en-US" altLang="en-US" sz="1400" dirty="0">
                <a:latin typeface="+mn-lt"/>
                <a:ea typeface="+mn-ea"/>
                <a:cs typeface="Arial" pitchFamily="34" charset="0"/>
              </a:rPr>
              <a:t>and the drilling of some 3,000 water wells per year</a:t>
            </a:r>
          </a:p>
          <a:p>
            <a:pPr marL="228600" lvl="1" indent="-152400" fontAlgn="auto">
              <a:lnSpc>
                <a:spcPct val="110000"/>
              </a:lnSpc>
              <a:spcBef>
                <a:spcPts val="200"/>
              </a:spcBef>
              <a:spcAft>
                <a:spcPts val="0"/>
              </a:spcAft>
              <a:buSzPct val="65000"/>
              <a:buFont typeface="Wingdings"/>
              <a:buChar char="l"/>
              <a:defRPr/>
            </a:pPr>
            <a:r>
              <a:rPr lang="en-US" altLang="en-US" sz="1400" dirty="0">
                <a:latin typeface="+mn-lt"/>
                <a:ea typeface="+mn-ea"/>
                <a:cs typeface="Arial" pitchFamily="34" charset="0"/>
              </a:rPr>
              <a:t>Increasing </a:t>
            </a:r>
            <a:r>
              <a:rPr lang="en-US" altLang="en-US" sz="1400" b="1" dirty="0">
                <a:latin typeface="+mn-lt"/>
                <a:ea typeface="+mn-ea"/>
                <a:cs typeface="Arial" pitchFamily="34" charset="0"/>
              </a:rPr>
              <a:t>irrigation coverage from 3% to 16% </a:t>
            </a:r>
            <a:r>
              <a:rPr lang="en-US" altLang="en-US" sz="1400" dirty="0">
                <a:latin typeface="+mn-lt"/>
                <a:ea typeface="+mn-ea"/>
                <a:cs typeface="Arial" pitchFamily="34" charset="0"/>
              </a:rPr>
              <a:t>of total farm land</a:t>
            </a:r>
          </a:p>
          <a:p>
            <a:pPr marL="228600" lvl="1" indent="-152400" fontAlgn="auto">
              <a:lnSpc>
                <a:spcPct val="110000"/>
              </a:lnSpc>
              <a:spcBef>
                <a:spcPts val="200"/>
              </a:spcBef>
              <a:spcAft>
                <a:spcPts val="0"/>
              </a:spcAft>
              <a:buSzPct val="65000"/>
              <a:buFont typeface="Wingdings"/>
              <a:buChar char="l"/>
              <a:defRPr/>
            </a:pPr>
            <a:r>
              <a:rPr lang="en-US" altLang="en-US" sz="1400" dirty="0">
                <a:latin typeface="+mn-lt"/>
                <a:ea typeface="+mn-ea"/>
                <a:cs typeface="Arial" pitchFamily="34" charset="0"/>
              </a:rPr>
              <a:t>Increasing (net) primary enrollment to 100%; </a:t>
            </a:r>
            <a:r>
              <a:rPr lang="en-US" altLang="en-US" sz="1400" b="1" dirty="0">
                <a:latin typeface="+mn-lt"/>
                <a:ea typeface="+mn-ea"/>
                <a:cs typeface="Arial" pitchFamily="34" charset="0"/>
              </a:rPr>
              <a:t>raising the number of students </a:t>
            </a:r>
            <a:r>
              <a:rPr lang="en-US" altLang="en-US" sz="1400" dirty="0">
                <a:latin typeface="+mn-lt"/>
                <a:ea typeface="+mn-ea"/>
                <a:cs typeface="Arial" pitchFamily="34" charset="0"/>
              </a:rPr>
              <a:t>at government universities to near half a million students (from 185,000 at present)</a:t>
            </a:r>
          </a:p>
        </p:txBody>
      </p:sp>
      <p:pic>
        <p:nvPicPr>
          <p:cNvPr id="24586" name="Object 3"/>
          <p:cNvPicPr>
            <a:picLocks noChangeAspect="1" noChangeArrowheads="1"/>
          </p:cNvPicPr>
          <p:nvPr>
            <p:custDataLst>
              <p:tags r:id="rId9"/>
            </p:custDataLst>
          </p:nvPr>
        </p:nvPicPr>
        <p:blipFill>
          <a:blip r:embed="rId18" cstate="print"/>
          <a:srcRect/>
          <a:stretch>
            <a:fillRect/>
          </a:stretch>
        </p:blipFill>
        <p:spPr bwMode="auto">
          <a:xfrm>
            <a:off x="439738" y="2159000"/>
            <a:ext cx="3486150" cy="4124325"/>
          </a:xfrm>
          <a:prstGeom prst="rect">
            <a:avLst/>
          </a:prstGeom>
          <a:noFill/>
          <a:ln w="9525">
            <a:noFill/>
            <a:miter lim="800000"/>
            <a:headEnd/>
            <a:tailEnd/>
          </a:ln>
        </p:spPr>
      </p:pic>
      <p:sp>
        <p:nvSpPr>
          <p:cNvPr id="24587" name="Text Placeholder 65"/>
          <p:cNvSpPr>
            <a:spLocks noGrp="1"/>
          </p:cNvSpPr>
          <p:nvPr>
            <p:custDataLst>
              <p:tags r:id="rId10"/>
            </p:custDataLst>
          </p:nvPr>
        </p:nvSpPr>
        <p:spPr bwMode="auto">
          <a:xfrm>
            <a:off x="1939925" y="6232525"/>
            <a:ext cx="466725" cy="152400"/>
          </a:xfrm>
          <a:prstGeom prst="rect">
            <a:avLst/>
          </a:prstGeom>
          <a:noFill/>
          <a:ln w="9525">
            <a:noFill/>
            <a:miter lim="800000"/>
            <a:headEnd/>
            <a:tailEnd/>
          </a:ln>
        </p:spPr>
        <p:txBody>
          <a:bodyPr lIns="0" tIns="0" rIns="0" bIns="0"/>
          <a:lstStyle/>
          <a:p>
            <a:pPr algn="ctr">
              <a:buSzPct val="25000"/>
              <a:buFont typeface="Arial" pitchFamily="34" charset="0"/>
              <a:buNone/>
            </a:pPr>
            <a:fld id="{31278A2C-64DE-4D5B-AB40-ED5B2D06D4F9}" type="datetime'2''''''0''''''''''''12''/''1''3'''''''''''''''''">
              <a:rPr lang="en-US" sz="1000">
                <a:cs typeface="Arial" pitchFamily="34" charset="0"/>
              </a:rPr>
              <a:pPr algn="ctr">
                <a:buSzPct val="25000"/>
                <a:buFont typeface="Arial" pitchFamily="34" charset="0"/>
                <a:buNone/>
              </a:pPr>
              <a:t>2012/13</a:t>
            </a:fld>
            <a:endParaRPr lang="en-US" sz="1000">
              <a:cs typeface="Arial" pitchFamily="34" charset="0"/>
              <a:sym typeface="Arial" pitchFamily="34" charset="0"/>
            </a:endParaRPr>
          </a:p>
        </p:txBody>
      </p:sp>
      <p:sp>
        <p:nvSpPr>
          <p:cNvPr id="24588" name="Text Placeholder 119"/>
          <p:cNvSpPr>
            <a:spLocks noGrp="1"/>
          </p:cNvSpPr>
          <p:nvPr>
            <p:custDataLst>
              <p:tags r:id="rId11"/>
            </p:custDataLst>
          </p:nvPr>
        </p:nvSpPr>
        <p:spPr bwMode="auto">
          <a:xfrm>
            <a:off x="1282700" y="6232525"/>
            <a:ext cx="466725" cy="152400"/>
          </a:xfrm>
          <a:prstGeom prst="rect">
            <a:avLst/>
          </a:prstGeom>
          <a:noFill/>
          <a:ln w="9525">
            <a:noFill/>
            <a:miter lim="800000"/>
            <a:headEnd/>
            <a:tailEnd/>
          </a:ln>
        </p:spPr>
        <p:txBody>
          <a:bodyPr lIns="0" tIns="0" rIns="0" bIns="0"/>
          <a:lstStyle/>
          <a:p>
            <a:pPr algn="ctr">
              <a:buSzPct val="25000"/>
              <a:buFont typeface="Arial" pitchFamily="34" charset="0"/>
              <a:buNone/>
            </a:pPr>
            <a:fld id="{2983EE51-414C-4B2C-9D7F-6FCC391FD406}" type="datetime'2''''''''''0''''''1''''1''''''''''''''/''''''''12'''''">
              <a:rPr lang="en-US" sz="1000">
                <a:cs typeface="Arial" pitchFamily="34" charset="0"/>
              </a:rPr>
              <a:pPr algn="ctr">
                <a:buSzPct val="25000"/>
                <a:buFont typeface="Arial" pitchFamily="34" charset="0"/>
                <a:buNone/>
              </a:pPr>
              <a:t>2011/12</a:t>
            </a:fld>
            <a:endParaRPr lang="en-US" sz="1000">
              <a:cs typeface="Arial" pitchFamily="34" charset="0"/>
              <a:sym typeface="Arial" pitchFamily="34" charset="0"/>
            </a:endParaRPr>
          </a:p>
        </p:txBody>
      </p:sp>
      <p:sp>
        <p:nvSpPr>
          <p:cNvPr id="24589" name="Text Placeholder 21"/>
          <p:cNvSpPr>
            <a:spLocks noGrp="1"/>
          </p:cNvSpPr>
          <p:nvPr>
            <p:custDataLst>
              <p:tags r:id="rId12"/>
            </p:custDataLst>
          </p:nvPr>
        </p:nvSpPr>
        <p:spPr bwMode="auto">
          <a:xfrm>
            <a:off x="625475" y="6232525"/>
            <a:ext cx="466725" cy="152400"/>
          </a:xfrm>
          <a:prstGeom prst="rect">
            <a:avLst/>
          </a:prstGeom>
          <a:noFill/>
          <a:ln w="9525">
            <a:noFill/>
            <a:miter lim="800000"/>
            <a:headEnd/>
            <a:tailEnd/>
          </a:ln>
        </p:spPr>
        <p:txBody>
          <a:bodyPr lIns="0" tIns="0" rIns="0" bIns="0"/>
          <a:lstStyle/>
          <a:p>
            <a:pPr algn="ctr">
              <a:buSzPct val="25000"/>
              <a:buFont typeface="Arial" pitchFamily="34" charset="0"/>
              <a:buNone/>
            </a:pPr>
            <a:fld id="{D4D7372D-4B9C-462C-9DE3-CB35661AA5CF}" type="datetime'''''2''''''''''''''01''0''''''''''''''''/''''''''1''''1'">
              <a:rPr lang="en-US" sz="1000">
                <a:cs typeface="Arial" pitchFamily="34" charset="0"/>
              </a:rPr>
              <a:pPr algn="ctr">
                <a:buSzPct val="25000"/>
                <a:buFont typeface="Arial" pitchFamily="34" charset="0"/>
                <a:buNone/>
              </a:pPr>
              <a:t>2010/11</a:t>
            </a:fld>
            <a:endParaRPr lang="en-US" sz="1000">
              <a:cs typeface="Arial" pitchFamily="34" charset="0"/>
              <a:sym typeface="Arial" pitchFamily="34" charset="0"/>
            </a:endParaRPr>
          </a:p>
        </p:txBody>
      </p:sp>
      <p:sp>
        <p:nvSpPr>
          <p:cNvPr id="24590" name="Text Placeholder 69"/>
          <p:cNvSpPr>
            <a:spLocks noGrp="1"/>
          </p:cNvSpPr>
          <p:nvPr>
            <p:custDataLst>
              <p:tags r:id="rId13"/>
            </p:custDataLst>
          </p:nvPr>
        </p:nvSpPr>
        <p:spPr bwMode="auto">
          <a:xfrm>
            <a:off x="3254375" y="6232525"/>
            <a:ext cx="466725" cy="152400"/>
          </a:xfrm>
          <a:prstGeom prst="rect">
            <a:avLst/>
          </a:prstGeom>
          <a:noFill/>
          <a:ln w="9525">
            <a:noFill/>
            <a:miter lim="800000"/>
            <a:headEnd/>
            <a:tailEnd/>
          </a:ln>
        </p:spPr>
        <p:txBody>
          <a:bodyPr lIns="0" tIns="0" rIns="0" bIns="0"/>
          <a:lstStyle/>
          <a:p>
            <a:pPr algn="ctr">
              <a:buSzPct val="25000"/>
              <a:buFont typeface="Arial" pitchFamily="34" charset="0"/>
              <a:buNone/>
            </a:pPr>
            <a:fld id="{B03E9E6C-1DF7-47A7-ABF6-8E7192B95A21}" type="datetime'2''''01''''''''''''''''4''''''''''/1''5'''''''''''">
              <a:rPr lang="en-US" sz="1000">
                <a:cs typeface="Arial" pitchFamily="34" charset="0"/>
              </a:rPr>
              <a:pPr algn="ctr">
                <a:buSzPct val="25000"/>
                <a:buFont typeface="Arial" pitchFamily="34" charset="0"/>
                <a:buNone/>
              </a:pPr>
              <a:t>2014/15</a:t>
            </a:fld>
            <a:endParaRPr lang="en-US" sz="1000">
              <a:cs typeface="Arial" pitchFamily="34" charset="0"/>
              <a:sym typeface="Arial" pitchFamily="34" charset="0"/>
            </a:endParaRPr>
          </a:p>
        </p:txBody>
      </p:sp>
      <p:sp>
        <p:nvSpPr>
          <p:cNvPr id="24591" name="Text Placeholder 67"/>
          <p:cNvSpPr>
            <a:spLocks noGrp="1"/>
          </p:cNvSpPr>
          <p:nvPr>
            <p:custDataLst>
              <p:tags r:id="rId14"/>
            </p:custDataLst>
          </p:nvPr>
        </p:nvSpPr>
        <p:spPr bwMode="auto">
          <a:xfrm>
            <a:off x="2597150" y="6232525"/>
            <a:ext cx="466725" cy="152400"/>
          </a:xfrm>
          <a:prstGeom prst="rect">
            <a:avLst/>
          </a:prstGeom>
          <a:noFill/>
          <a:ln w="9525">
            <a:noFill/>
            <a:miter lim="800000"/>
            <a:headEnd/>
            <a:tailEnd/>
          </a:ln>
        </p:spPr>
        <p:txBody>
          <a:bodyPr lIns="0" tIns="0" rIns="0" bIns="0"/>
          <a:lstStyle/>
          <a:p>
            <a:pPr algn="ctr">
              <a:buSzPct val="25000"/>
              <a:buFont typeface="Arial" pitchFamily="34" charset="0"/>
              <a:buNone/>
            </a:pPr>
            <a:fld id="{47473DC9-5FD2-442B-BB20-9FFE1BBACFAE}" type="datetime'''2''''''''''''''''''''''01''''''''3/1''''''''''''''''''''4'''">
              <a:rPr lang="en-US" sz="1000">
                <a:cs typeface="Arial" pitchFamily="34" charset="0"/>
              </a:rPr>
              <a:pPr algn="ctr">
                <a:buSzPct val="25000"/>
                <a:buFont typeface="Arial" pitchFamily="34" charset="0"/>
                <a:buNone/>
              </a:pPr>
              <a:t>2013/14</a:t>
            </a:fld>
            <a:endParaRPr lang="en-US" sz="1000">
              <a:cs typeface="Arial" pitchFamily="34" charset="0"/>
              <a:sym typeface="Arial" pitchFamily="34" charset="0"/>
            </a:endParaRPr>
          </a:p>
        </p:txBody>
      </p:sp>
      <p:sp>
        <p:nvSpPr>
          <p:cNvPr id="24592" name="TextBox 30"/>
          <p:cNvSpPr txBox="1">
            <a:spLocks noChangeArrowheads="1"/>
          </p:cNvSpPr>
          <p:nvPr>
            <p:custDataLst>
              <p:tags r:id="rId15"/>
            </p:custDataLst>
          </p:nvPr>
        </p:nvSpPr>
        <p:spPr bwMode="gray">
          <a:xfrm>
            <a:off x="0" y="6199188"/>
            <a:ext cx="9144000" cy="554037"/>
          </a:xfrm>
          <a:prstGeom prst="rect">
            <a:avLst/>
          </a:prstGeom>
          <a:noFill/>
          <a:ln w="9525">
            <a:noFill/>
            <a:miter lim="800000"/>
            <a:headEnd/>
            <a:tailEnd/>
          </a:ln>
        </p:spPr>
        <p:txBody>
          <a:bodyPr lIns="45719" rIns="45719" anchor="b"/>
          <a:lstStyle/>
          <a:p>
            <a:r>
              <a:rPr lang="en-US" sz="900"/>
              <a:t>Source: Access Capital Macroeconomic Handbook 2011/12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4" hidden="1"/>
          <p:cNvGraphicFramePr>
            <a:graphicFrameLocks noChangeAspect="1"/>
          </p:cNvGraphicFramePr>
          <p:nvPr/>
        </p:nvGraphicFramePr>
        <p:xfrm>
          <a:off x="0" y="0"/>
          <a:ext cx="158750" cy="158750"/>
        </p:xfrm>
        <a:graphic>
          <a:graphicData uri="http://schemas.openxmlformats.org/presentationml/2006/ole">
            <p:oleObj spid="_x0000_s25602" name="think-cell Slide" r:id="rId14" imgW="360" imgH="360" progId="">
              <p:embed/>
            </p:oleObj>
          </a:graphicData>
        </a:graphic>
      </p:graphicFrame>
      <p:sp>
        <p:nvSpPr>
          <p:cNvPr id="24" name="Rectangle 23"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25604" name="Title 1"/>
          <p:cNvSpPr>
            <a:spLocks noGrp="1"/>
          </p:cNvSpPr>
          <p:nvPr>
            <p:ph type="title"/>
            <p:custDataLst>
              <p:tags r:id="rId3"/>
            </p:custDataLst>
          </p:nvPr>
        </p:nvSpPr>
        <p:spPr/>
        <p:txBody>
          <a:bodyPr/>
          <a:lstStyle/>
          <a:p>
            <a:pPr eaLnBrk="1" hangingPunct="1"/>
            <a:r>
              <a:rPr lang="en-US" sz="1600" b="0" i="1" smtClean="0"/>
              <a:t>Ethiopia</a:t>
            </a:r>
            <a:r>
              <a:rPr lang="en-US" altLang="en-US" sz="1600" b="0" i="1" smtClean="0"/>
              <a:t>’</a:t>
            </a:r>
            <a:r>
              <a:rPr lang="en-US" sz="1600" b="0" i="1" smtClean="0"/>
              <a:t>s Competitive Advantage </a:t>
            </a:r>
            <a:r>
              <a:rPr lang="en-US" sz="2400" b="0" i="1" smtClean="0"/>
              <a:t/>
            </a:r>
            <a:br>
              <a:rPr lang="en-US" sz="2400" b="0" i="1" smtClean="0"/>
            </a:br>
            <a:r>
              <a:rPr lang="en-US" sz="1800" smtClean="0"/>
              <a:t>Support of the Agricultural Transformation Agency</a:t>
            </a:r>
          </a:p>
        </p:txBody>
      </p:sp>
      <p:sp>
        <p:nvSpPr>
          <p:cNvPr id="25605" name="TextBox 193"/>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The Agricultural Transformation Agency (ATA) represents a high performance change agent, tasked with solving the key problems faced by the Ethiopian agricultural sector</a:t>
            </a:r>
          </a:p>
        </p:txBody>
      </p:sp>
      <p:sp>
        <p:nvSpPr>
          <p:cNvPr id="7" name="Rectangle 6"/>
          <p:cNvSpPr>
            <a:spLocks noChangeArrowheads="1"/>
          </p:cNvSpPr>
          <p:nvPr>
            <p:custDataLst>
              <p:tags r:id="rId5"/>
            </p:custDataLst>
          </p:nvPr>
        </p:nvSpPr>
        <p:spPr bwMode="auto">
          <a:xfrm>
            <a:off x="4886325" y="1511300"/>
            <a:ext cx="3860800" cy="317500"/>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hangingPunct="0">
              <a:spcBef>
                <a:spcPct val="50000"/>
              </a:spcBef>
              <a:defRPr/>
            </a:pPr>
            <a:r>
              <a:rPr lang="en-US" sz="1400" b="1">
                <a:solidFill>
                  <a:schemeClr val="bg1"/>
                </a:solidFill>
                <a:ea typeface="ＭＳ Ｐゴシック" pitchFamily="34" charset="-128"/>
              </a:rPr>
              <a:t>ATA</a:t>
            </a:r>
            <a:r>
              <a:rPr lang="en-US" altLang="en-US" sz="1400" b="1">
                <a:solidFill>
                  <a:schemeClr val="bg1"/>
                </a:solidFill>
                <a:ea typeface="ＭＳ Ｐゴシック" pitchFamily="34" charset="-128"/>
              </a:rPr>
              <a:t>’</a:t>
            </a:r>
            <a:r>
              <a:rPr lang="en-US" sz="1400" b="1">
                <a:solidFill>
                  <a:schemeClr val="bg1"/>
                </a:solidFill>
                <a:ea typeface="ＭＳ Ｐゴシック" pitchFamily="34" charset="-128"/>
              </a:rPr>
              <a:t>s Approach</a:t>
            </a:r>
          </a:p>
        </p:txBody>
      </p:sp>
      <p:sp>
        <p:nvSpPr>
          <p:cNvPr id="8" name="TextBox 7"/>
          <p:cNvSpPr txBox="1">
            <a:spLocks noChangeArrowheads="1"/>
          </p:cNvSpPr>
          <p:nvPr>
            <p:custDataLst>
              <p:tags r:id="rId6"/>
            </p:custDataLst>
          </p:nvPr>
        </p:nvSpPr>
        <p:spPr bwMode="auto">
          <a:xfrm>
            <a:off x="4886325" y="1839913"/>
            <a:ext cx="3860800" cy="20621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lvl1pPr marL="342900" indent="-342900">
              <a:defRPr>
                <a:solidFill>
                  <a:schemeClr val="tx1"/>
                </a:solidFill>
                <a:latin typeface="Arial" pitchFamily="34" charset="0"/>
                <a:ea typeface="ＭＳ Ｐゴシック" pitchFamily="34" charset="-128"/>
              </a:defRPr>
            </a:lvl1pPr>
            <a:lvl2pPr marL="228600" indent="-152400">
              <a:defRPr>
                <a:solidFill>
                  <a:schemeClr val="tx1"/>
                </a:solidFill>
                <a:latin typeface="Arial" pitchFamily="34" charset="0"/>
                <a:ea typeface="ＭＳ Ｐゴシック" pitchFamily="34" charset="-128"/>
              </a:defRPr>
            </a:lvl2pPr>
            <a:lvl3pPr marL="457200" indent="-1524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ATA’s key activities include:</a:t>
            </a:r>
          </a:p>
          <a:p>
            <a:pPr lvl="2">
              <a:lnSpc>
                <a:spcPct val="110000"/>
              </a:lnSpc>
              <a:spcBef>
                <a:spcPts val="600"/>
              </a:spcBef>
              <a:spcAft>
                <a:spcPts val="600"/>
              </a:spcAft>
              <a:buSzPct val="100000"/>
              <a:buFontTx/>
              <a:buChar char="–"/>
              <a:defRPr/>
            </a:pPr>
            <a:r>
              <a:rPr lang="en-US" altLang="en-US" sz="1200" smtClean="0">
                <a:cs typeface="Arial" pitchFamily="34" charset="0"/>
              </a:rPr>
              <a:t>Leading problem solving efforts to identify solutions to systemic bottlenecks</a:t>
            </a:r>
          </a:p>
          <a:p>
            <a:pPr lvl="2">
              <a:lnSpc>
                <a:spcPct val="110000"/>
              </a:lnSpc>
              <a:spcBef>
                <a:spcPts val="600"/>
              </a:spcBef>
              <a:spcAft>
                <a:spcPts val="600"/>
              </a:spcAft>
              <a:buSzPct val="100000"/>
              <a:buFontTx/>
              <a:buChar char="–"/>
              <a:defRPr/>
            </a:pPr>
            <a:r>
              <a:rPr lang="en-US" altLang="en-US" sz="1200" smtClean="0">
                <a:cs typeface="Arial" pitchFamily="34" charset="0"/>
              </a:rPr>
              <a:t>Supporting implementation by providing project management, capability building etc.</a:t>
            </a:r>
          </a:p>
          <a:p>
            <a:pPr lvl="2">
              <a:lnSpc>
                <a:spcPct val="110000"/>
              </a:lnSpc>
              <a:spcBef>
                <a:spcPts val="600"/>
              </a:spcBef>
              <a:spcAft>
                <a:spcPts val="600"/>
              </a:spcAft>
              <a:buSzPct val="100000"/>
              <a:buFontTx/>
              <a:buChar char="–"/>
              <a:defRPr/>
            </a:pPr>
            <a:r>
              <a:rPr lang="en-US" altLang="en-US" sz="1200" smtClean="0">
                <a:cs typeface="Arial" pitchFamily="34" charset="0"/>
              </a:rPr>
              <a:t>Enhancing linkages and coordination among agri-stakeholders</a:t>
            </a:r>
          </a:p>
        </p:txBody>
      </p:sp>
      <p:sp>
        <p:nvSpPr>
          <p:cNvPr id="9" name="Rectangle 8"/>
          <p:cNvSpPr>
            <a:spLocks noChangeArrowheads="1"/>
          </p:cNvSpPr>
          <p:nvPr>
            <p:custDataLst>
              <p:tags r:id="rId7"/>
            </p:custDataLst>
          </p:nvPr>
        </p:nvSpPr>
        <p:spPr bwMode="auto">
          <a:xfrm>
            <a:off x="404813" y="1511300"/>
            <a:ext cx="3862387" cy="317500"/>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Origins of ATA</a:t>
            </a:r>
          </a:p>
        </p:txBody>
      </p:sp>
      <p:sp>
        <p:nvSpPr>
          <p:cNvPr id="10" name="TextBox 9"/>
          <p:cNvSpPr txBox="1">
            <a:spLocks noChangeArrowheads="1"/>
          </p:cNvSpPr>
          <p:nvPr>
            <p:custDataLst>
              <p:tags r:id="rId8"/>
            </p:custDataLst>
          </p:nvPr>
        </p:nvSpPr>
        <p:spPr bwMode="auto">
          <a:xfrm>
            <a:off x="404813" y="1839913"/>
            <a:ext cx="3862387" cy="20621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lvl1pPr marL="342900" indent="-342900">
              <a:defRPr>
                <a:solidFill>
                  <a:schemeClr val="tx1"/>
                </a:solidFill>
                <a:latin typeface="Arial" pitchFamily="34" charset="0"/>
                <a:ea typeface="ＭＳ Ｐゴシック" pitchFamily="34" charset="-128"/>
              </a:defRPr>
            </a:lvl1pPr>
            <a:lvl2pPr marL="228600" indent="-1524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Established Q4 2010 on the recommendation of a set of Gates Foundation diagnostics submitted directly to the Prime Minister</a:t>
            </a:r>
          </a:p>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Created as an independent organization modeled after Taiwan and Korean “acceleration units”</a:t>
            </a:r>
          </a:p>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ATA’s overall objective is to support achievement of the Growth and Transformation Plan agri-related targets</a:t>
            </a:r>
          </a:p>
        </p:txBody>
      </p:sp>
      <p:sp>
        <p:nvSpPr>
          <p:cNvPr id="19" name="Rectangle 18"/>
          <p:cNvSpPr>
            <a:spLocks noChangeArrowheads="1"/>
          </p:cNvSpPr>
          <p:nvPr>
            <p:custDataLst>
              <p:tags r:id="rId9"/>
            </p:custDataLst>
          </p:nvPr>
        </p:nvSpPr>
        <p:spPr bwMode="auto">
          <a:xfrm>
            <a:off x="404813" y="4206875"/>
            <a:ext cx="3862387" cy="31591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hangingPunct="0">
              <a:spcBef>
                <a:spcPct val="50000"/>
              </a:spcBef>
              <a:defRPr/>
            </a:pPr>
            <a:r>
              <a:rPr lang="en-US" sz="1400" b="1">
                <a:solidFill>
                  <a:schemeClr val="bg1"/>
                </a:solidFill>
                <a:ea typeface="ＭＳ Ｐゴシック" pitchFamily="34" charset="-128"/>
              </a:rPr>
              <a:t>Enabling Factors for ATA</a:t>
            </a:r>
            <a:r>
              <a:rPr lang="en-US" altLang="en-US" sz="1400" b="1">
                <a:solidFill>
                  <a:schemeClr val="bg1"/>
                </a:solidFill>
                <a:ea typeface="ＭＳ Ｐゴシック" pitchFamily="34" charset="-128"/>
              </a:rPr>
              <a:t>’</a:t>
            </a:r>
            <a:r>
              <a:rPr lang="en-US" sz="1400" b="1">
                <a:solidFill>
                  <a:schemeClr val="bg1"/>
                </a:solidFill>
                <a:ea typeface="ＭＳ Ｐゴシック" pitchFamily="34" charset="-128"/>
              </a:rPr>
              <a:t>s Success</a:t>
            </a:r>
          </a:p>
        </p:txBody>
      </p:sp>
      <p:sp>
        <p:nvSpPr>
          <p:cNvPr id="20" name="TextBox 19"/>
          <p:cNvSpPr txBox="1">
            <a:spLocks noChangeArrowheads="1"/>
          </p:cNvSpPr>
          <p:nvPr>
            <p:custDataLst>
              <p:tags r:id="rId10"/>
            </p:custDataLst>
          </p:nvPr>
        </p:nvSpPr>
        <p:spPr bwMode="auto">
          <a:xfrm>
            <a:off x="404813" y="4533900"/>
            <a:ext cx="3862387" cy="2062163"/>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lvl1pPr marL="342900" indent="-342900">
              <a:defRPr>
                <a:solidFill>
                  <a:schemeClr val="tx1"/>
                </a:solidFill>
                <a:latin typeface="Arial" pitchFamily="34" charset="0"/>
                <a:ea typeface="ＭＳ Ｐゴシック" pitchFamily="34" charset="-128"/>
              </a:defRPr>
            </a:lvl1pPr>
            <a:lvl2pPr marL="228600" indent="-1524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Reporting line directly to the Prime Minister</a:t>
            </a:r>
          </a:p>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Private-sector orientation, but with strong linkages to public entities e.g. Ministry of Agriculture</a:t>
            </a:r>
          </a:p>
          <a:p>
            <a:pPr lvl="1">
              <a:lnSpc>
                <a:spcPct val="110000"/>
              </a:lnSpc>
              <a:spcBef>
                <a:spcPts val="600"/>
              </a:spcBef>
              <a:spcAft>
                <a:spcPts val="600"/>
              </a:spcAft>
              <a:buSzPct val="65000"/>
              <a:buFont typeface="Wingdings" pitchFamily="2" charset="2"/>
              <a:buChar char="l"/>
              <a:defRPr/>
            </a:pPr>
            <a:r>
              <a:rPr lang="en-US" altLang="en-US" sz="1200" smtClean="0">
                <a:cs typeface="Arial" pitchFamily="34" charset="0"/>
              </a:rPr>
              <a:t>Hybrid staffing model - long-term goal is for ATA to be fully staffed by Ethiopian civil service, but for initial give years, a hybrid model of international staff, local analysts and seconded public sector “fellows”</a:t>
            </a:r>
          </a:p>
        </p:txBody>
      </p:sp>
      <p:sp>
        <p:nvSpPr>
          <p:cNvPr id="21" name="Rectangle 20"/>
          <p:cNvSpPr>
            <a:spLocks noChangeArrowheads="1"/>
          </p:cNvSpPr>
          <p:nvPr>
            <p:custDataLst>
              <p:tags r:id="rId11"/>
            </p:custDataLst>
          </p:nvPr>
        </p:nvSpPr>
        <p:spPr bwMode="auto">
          <a:xfrm>
            <a:off x="4886325" y="4206875"/>
            <a:ext cx="3860800" cy="315913"/>
          </a:xfrm>
          <a:prstGeom prst="rect">
            <a:avLst/>
          </a:prstGeom>
          <a:solidFill>
            <a:srgbClr val="59595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Example ATA Initiatives</a:t>
            </a:r>
          </a:p>
        </p:txBody>
      </p:sp>
      <p:sp>
        <p:nvSpPr>
          <p:cNvPr id="23" name="TextBox 22"/>
          <p:cNvSpPr txBox="1">
            <a:spLocks noChangeArrowheads="1"/>
          </p:cNvSpPr>
          <p:nvPr>
            <p:custDataLst>
              <p:tags r:id="rId12"/>
            </p:custDataLst>
          </p:nvPr>
        </p:nvSpPr>
        <p:spPr bwMode="auto">
          <a:xfrm>
            <a:off x="4886325" y="4533900"/>
            <a:ext cx="3860800" cy="2062163"/>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228600" lvl="1" indent="-152400" fontAlgn="auto">
              <a:lnSpc>
                <a:spcPct val="110000"/>
              </a:lnSpc>
              <a:spcBef>
                <a:spcPts val="600"/>
              </a:spcBef>
              <a:spcAft>
                <a:spcPts val="600"/>
              </a:spcAft>
              <a:buSzPct val="65000"/>
              <a:buFont typeface="Wingdings"/>
              <a:buChar char="l"/>
              <a:defRPr/>
            </a:pPr>
            <a:r>
              <a:rPr lang="en-US" altLang="en-US" sz="1200" dirty="0">
                <a:latin typeface="+mn-lt"/>
                <a:ea typeface="+mn-ea"/>
                <a:cs typeface="Arial" pitchFamily="34" charset="0"/>
              </a:rPr>
              <a:t>Attracting and facilitating the entry of agri-investors</a:t>
            </a:r>
          </a:p>
          <a:p>
            <a:pPr marL="457200" lvl="2" indent="-152400" fontAlgn="auto">
              <a:lnSpc>
                <a:spcPct val="110000"/>
              </a:lnSpc>
              <a:spcBef>
                <a:spcPts val="600"/>
              </a:spcBef>
              <a:spcAft>
                <a:spcPts val="600"/>
              </a:spcAft>
              <a:buSzPct val="100000"/>
              <a:buFontTx/>
              <a:buChar char="–"/>
              <a:defRPr/>
            </a:pPr>
            <a:r>
              <a:rPr lang="en-US" altLang="en-US" sz="1200" dirty="0">
                <a:latin typeface="+mn-lt"/>
                <a:ea typeface="+mn-ea"/>
                <a:cs typeface="Arial" pitchFamily="34" charset="0"/>
              </a:rPr>
              <a:t>Note: Project Management Unit to support agri-investors currently being developed, to be housed within ATA</a:t>
            </a:r>
          </a:p>
          <a:p>
            <a:pPr marL="228600" lvl="1" indent="-152400" fontAlgn="auto">
              <a:lnSpc>
                <a:spcPct val="110000"/>
              </a:lnSpc>
              <a:spcBef>
                <a:spcPts val="600"/>
              </a:spcBef>
              <a:spcAft>
                <a:spcPts val="600"/>
              </a:spcAft>
              <a:buSzPct val="65000"/>
              <a:buFont typeface="Wingdings"/>
              <a:buChar char="l"/>
              <a:defRPr/>
            </a:pPr>
            <a:r>
              <a:rPr lang="en-US" altLang="en-US" sz="1200" dirty="0">
                <a:latin typeface="+mn-lt"/>
                <a:ea typeface="+mn-ea"/>
                <a:cs typeface="Arial" pitchFamily="34" charset="0"/>
              </a:rPr>
              <a:t>Developing systemic interventions for key bottlenecks like financing, input supply and extension services,  as well as  multi-stakeholder roadmaps for specific crops, like oilseeds</a:t>
            </a:r>
          </a:p>
          <a:p>
            <a:pPr marL="228600" lvl="1" indent="-152400" fontAlgn="auto">
              <a:lnSpc>
                <a:spcPct val="110000"/>
              </a:lnSpc>
              <a:spcBef>
                <a:spcPts val="600"/>
              </a:spcBef>
              <a:spcAft>
                <a:spcPts val="600"/>
              </a:spcAft>
              <a:buSzPct val="65000"/>
              <a:defRPr/>
            </a:pPr>
            <a:endParaRPr lang="en-US" altLang="en-US" sz="1200" dirty="0">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9" hidden="1"/>
          <p:cNvGraphicFramePr>
            <a:graphicFrameLocks noChangeAspect="1"/>
          </p:cNvGraphicFramePr>
          <p:nvPr/>
        </p:nvGraphicFramePr>
        <p:xfrm>
          <a:off x="0" y="0"/>
          <a:ext cx="158750" cy="158750"/>
        </p:xfrm>
        <a:graphic>
          <a:graphicData uri="http://schemas.openxmlformats.org/presentationml/2006/ole">
            <p:oleObj spid="_x0000_s26626" name="think-cell Slide" r:id="rId22" imgW="360" imgH="360" progId="">
              <p:embed/>
            </p:oleObj>
          </a:graphicData>
        </a:graphic>
      </p:graphicFrame>
      <p:sp>
        <p:nvSpPr>
          <p:cNvPr id="149" name="Rectangle 148"/>
          <p:cNvSpPr>
            <a:spLocks noChangeArrowheads="1"/>
          </p:cNvSpPr>
          <p:nvPr>
            <p:custDataLst>
              <p:tags r:id="rId2"/>
            </p:custDataLst>
          </p:nvPr>
        </p:nvSpPr>
        <p:spPr bwMode="auto">
          <a:xfrm>
            <a:off x="315913" y="2995613"/>
            <a:ext cx="1646237" cy="530225"/>
          </a:xfrm>
          <a:prstGeom prst="rect">
            <a:avLst/>
          </a:prstGeom>
          <a:solidFill>
            <a:schemeClr val="accent2"/>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latin typeface="+mn-lt"/>
                <a:ea typeface="+mn-ea"/>
              </a:rPr>
              <a:t>Competitive Advantages</a:t>
            </a:r>
          </a:p>
        </p:txBody>
      </p:sp>
      <p:pic>
        <p:nvPicPr>
          <p:cNvPr id="2" name="Picture 4" descr="http://downloads.clipart.com/19179653.jpg?t=1333441593&amp;h=01ff5bc8ffdc63519921ae75e030b7b4&amp;u=design.admin"/>
          <p:cNvPicPr>
            <a:picLocks noChangeAspect="1" noChangeArrowheads="1"/>
          </p:cNvPicPr>
          <p:nvPr>
            <p:custDataLst>
              <p:tags r:id="rId3"/>
            </p:custDataLst>
          </p:nvPr>
        </p:nvPicPr>
        <p:blipFill>
          <a:blip r:embed="rId23" cstate="print">
            <a:duotone>
              <a:schemeClr val="accent2">
                <a:shade val="45000"/>
                <a:satMod val="135000"/>
              </a:schemeClr>
              <a:prstClr val="white"/>
            </a:duotone>
          </a:blip>
          <a:stretch>
            <a:fillRect/>
          </a:stretch>
        </p:blipFill>
        <p:spPr bwMode="auto">
          <a:xfrm>
            <a:off x="316280" y="3503221"/>
            <a:ext cx="1645920" cy="1138844"/>
          </a:xfrm>
          <a:prstGeom prst="rect">
            <a:avLst/>
          </a:prstGeom>
          <a:noFill/>
          <a:ln>
            <a:noFill/>
          </a:ln>
        </p:spPr>
      </p:pic>
      <p:sp>
        <p:nvSpPr>
          <p:cNvPr id="150" name="Rectangle 149"/>
          <p:cNvSpPr>
            <a:spLocks noChangeArrowheads="1"/>
          </p:cNvSpPr>
          <p:nvPr>
            <p:custDataLst>
              <p:tags r:id="rId4"/>
            </p:custDataLst>
          </p:nvPr>
        </p:nvSpPr>
        <p:spPr bwMode="auto">
          <a:xfrm>
            <a:off x="315913" y="4868863"/>
            <a:ext cx="1646237" cy="530225"/>
          </a:xfrm>
          <a:prstGeom prst="rect">
            <a:avLst/>
          </a:prstGeom>
          <a:solidFill>
            <a:srgbClr val="EA0000"/>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Investment Highlights</a:t>
            </a:r>
          </a:p>
        </p:txBody>
      </p:sp>
      <p:pic>
        <p:nvPicPr>
          <p:cNvPr id="7176" name="Picture 8" descr="http://images.clipart.com/thb/thb8/PH/cs5359_20041206e/cs5359_20041206e/19825697.thb.jpg?5359_050111_59299"/>
          <p:cNvPicPr>
            <a:picLocks noChangeAspect="1" noChangeArrowheads="1"/>
          </p:cNvPicPr>
          <p:nvPr>
            <p:custDataLst>
              <p:tags r:id="rId5"/>
            </p:custDataLst>
          </p:nvPr>
        </p:nvPicPr>
        <p:blipFill>
          <a:blip r:embed="rId24" cstate="print">
            <a:clrChange>
              <a:clrFrom>
                <a:srgbClr val="3B2301"/>
              </a:clrFrom>
              <a:clrTo>
                <a:srgbClr val="3B2301">
                  <a:alpha val="0"/>
                </a:srgbClr>
              </a:clrTo>
            </a:clrChange>
            <a:duotone>
              <a:schemeClr val="accent1">
                <a:shade val="45000"/>
                <a:satMod val="135000"/>
              </a:schemeClr>
              <a:prstClr val="white"/>
            </a:duotone>
          </a:blip>
          <a:srcRect/>
          <a:stretch>
            <a:fillRect/>
          </a:stretch>
        </p:blipFill>
        <p:spPr bwMode="auto">
          <a:xfrm>
            <a:off x="315560" y="5393988"/>
            <a:ext cx="1645200" cy="1120094"/>
          </a:xfrm>
          <a:prstGeom prst="rect">
            <a:avLst/>
          </a:prstGeom>
          <a:noFill/>
          <a:ln w="6350">
            <a:noFill/>
          </a:ln>
          <a:effectLst>
            <a:outerShdw blurRad="50800" dist="38100" dir="2700000" algn="tl" rotWithShape="0">
              <a:prstClr val="black">
                <a:alpha val="40000"/>
              </a:prstClr>
            </a:outerShdw>
          </a:effectLst>
        </p:spPr>
      </p:pic>
      <p:sp>
        <p:nvSpPr>
          <p:cNvPr id="134" name="Rectangle 133"/>
          <p:cNvSpPr>
            <a:spLocks noChangeArrowheads="1"/>
          </p:cNvSpPr>
          <p:nvPr>
            <p:custDataLst>
              <p:tags r:id="rId6"/>
            </p:custDataLst>
          </p:nvPr>
        </p:nvSpPr>
        <p:spPr bwMode="auto">
          <a:xfrm>
            <a:off x="315913" y="1123950"/>
            <a:ext cx="1646237" cy="530225"/>
          </a:xfrm>
          <a:prstGeom prst="rect">
            <a:avLst/>
          </a:prstGeom>
          <a:solidFill>
            <a:srgbClr val="669933"/>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Market Opportunity</a:t>
            </a:r>
          </a:p>
        </p:txBody>
      </p:sp>
      <p:sp>
        <p:nvSpPr>
          <p:cNvPr id="6" name="Title 1"/>
          <p:cNvSpPr>
            <a:spLocks noGrp="1"/>
          </p:cNvSpPr>
          <p:nvPr>
            <p:ph type="title"/>
            <p:custDataLst>
              <p:tags r:id="rId7"/>
            </p:custDataLst>
          </p:nvPr>
        </p:nvSpPr>
        <p:spPr/>
        <p:txBody>
          <a:bodyPr rtlCol="0">
            <a:noAutofit/>
          </a:bodyPr>
          <a:lstStyle/>
          <a:p>
            <a:pPr eaLnBrk="1" fontAlgn="auto" hangingPunct="1">
              <a:spcAft>
                <a:spcPts val="0"/>
              </a:spcAft>
              <a:defRPr/>
            </a:pPr>
            <a:r>
              <a:rPr lang="en-US" sz="1600" b="0" i="1" dirty="0" smtClean="0">
                <a:ea typeface="+mj-ea"/>
              </a:rPr>
              <a:t>Hulling and Export of Sesame Seeds </a:t>
            </a:r>
            <a:r>
              <a:rPr lang="en-US" sz="1800" b="0" i="1" dirty="0" smtClean="0">
                <a:solidFill>
                  <a:schemeClr val="accent3"/>
                </a:solidFill>
                <a:ea typeface="+mj-ea"/>
              </a:rPr>
              <a:t/>
            </a:r>
            <a:br>
              <a:rPr lang="en-US" sz="1800" b="0" i="1" dirty="0" smtClean="0">
                <a:solidFill>
                  <a:schemeClr val="accent3"/>
                </a:solidFill>
                <a:ea typeface="+mj-ea"/>
              </a:rPr>
            </a:br>
            <a:r>
              <a:rPr lang="en-US" sz="1800" dirty="0" smtClean="0">
                <a:ea typeface="+mj-ea"/>
              </a:rPr>
              <a:t>Investment Highlights</a:t>
            </a:r>
            <a:endParaRPr lang="en-US" sz="1800" dirty="0">
              <a:ea typeface="+mj-ea"/>
            </a:endParaRPr>
          </a:p>
        </p:txBody>
      </p:sp>
      <p:sp>
        <p:nvSpPr>
          <p:cNvPr id="140" name="Oval 139"/>
          <p:cNvSpPr/>
          <p:nvPr>
            <p:custDataLst>
              <p:tags r:id="rId8"/>
            </p:custDataLst>
          </p:nvPr>
        </p:nvSpPr>
        <p:spPr>
          <a:xfrm>
            <a:off x="146050" y="996950"/>
            <a:ext cx="411163" cy="41116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1</a:t>
            </a:r>
          </a:p>
        </p:txBody>
      </p:sp>
      <p:pic>
        <p:nvPicPr>
          <p:cNvPr id="7172" name="Picture 4" descr="http://images.clipart.com/thb/thb8/PH/ge2784_20030217/ge_business/7621388.thb.jpg?bss00142"/>
          <p:cNvPicPr>
            <a:picLocks noChangeAspect="1" noChangeArrowheads="1"/>
          </p:cNvPicPr>
          <p:nvPr>
            <p:custDataLst>
              <p:tags r:id="rId9"/>
            </p:custDataLst>
          </p:nvPr>
        </p:nvPicPr>
        <p:blipFill>
          <a:blip r:embed="rId25" cstate="print">
            <a:duotone>
              <a:schemeClr val="accent4">
                <a:shade val="45000"/>
                <a:satMod val="135000"/>
              </a:schemeClr>
              <a:prstClr val="white"/>
            </a:duotone>
          </a:blip>
          <a:srcRect/>
          <a:stretch>
            <a:fillRect/>
          </a:stretch>
        </p:blipFill>
        <p:spPr bwMode="auto">
          <a:xfrm>
            <a:off x="315560" y="1648178"/>
            <a:ext cx="1645200" cy="1121057"/>
          </a:xfrm>
          <a:prstGeom prst="rect">
            <a:avLst/>
          </a:prstGeom>
          <a:noFill/>
          <a:ln w="6350">
            <a:noFill/>
          </a:ln>
          <a:effectLst>
            <a:outerShdw blurRad="50800" dist="38100" dir="2700000" algn="tl" rotWithShape="0">
              <a:prstClr val="black">
                <a:alpha val="40000"/>
              </a:prstClr>
            </a:outerShdw>
          </a:effectLst>
        </p:spPr>
      </p:pic>
      <p:sp>
        <p:nvSpPr>
          <p:cNvPr id="142" name="Oval 141"/>
          <p:cNvSpPr/>
          <p:nvPr>
            <p:custDataLst>
              <p:tags r:id="rId10"/>
            </p:custDataLst>
          </p:nvPr>
        </p:nvSpPr>
        <p:spPr>
          <a:xfrm>
            <a:off x="146050" y="2870200"/>
            <a:ext cx="411163" cy="411163"/>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tx1"/>
                </a:solidFill>
                <a:cs typeface="Arial" pitchFamily="34" charset="0"/>
              </a:rPr>
              <a:t>2</a:t>
            </a:r>
          </a:p>
        </p:txBody>
      </p:sp>
      <p:sp>
        <p:nvSpPr>
          <p:cNvPr id="144" name="Oval 143"/>
          <p:cNvSpPr/>
          <p:nvPr>
            <p:custDataLst>
              <p:tags r:id="rId11"/>
            </p:custDataLst>
          </p:nvPr>
        </p:nvSpPr>
        <p:spPr>
          <a:xfrm>
            <a:off x="146050" y="4741863"/>
            <a:ext cx="411163" cy="411162"/>
          </a:xfrm>
          <a:prstGeom prst="ellipse">
            <a:avLst/>
          </a:prstGeom>
          <a:solidFill>
            <a:srgbClr val="EA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3</a:t>
            </a:r>
          </a:p>
        </p:txBody>
      </p:sp>
      <p:sp>
        <p:nvSpPr>
          <p:cNvPr id="135" name="Rectangle 134"/>
          <p:cNvSpPr>
            <a:spLocks noChangeArrowheads="1"/>
          </p:cNvSpPr>
          <p:nvPr>
            <p:custDataLst>
              <p:tags r:id="rId12"/>
            </p:custDataLst>
          </p:nvPr>
        </p:nvSpPr>
        <p:spPr bwMode="auto">
          <a:xfrm>
            <a:off x="2387600" y="1123950"/>
            <a:ext cx="6453188" cy="1644650"/>
          </a:xfrm>
          <a:prstGeom prst="rect">
            <a:avLst/>
          </a:prstGeom>
          <a:solidFill>
            <a:srgbClr val="D9ECC5"/>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hangingPunct="0">
              <a:spcBef>
                <a:spcPts val="600"/>
              </a:spcBef>
              <a:buSzPct val="65000"/>
              <a:buFont typeface="Wingdings" pitchFamily="2" charset="2"/>
              <a:buChar char="l"/>
              <a:defRPr/>
            </a:pPr>
            <a:r>
              <a:rPr lang="en-US" sz="1400">
                <a:ea typeface="ＭＳ Ｐゴシック" pitchFamily="34" charset="-128"/>
              </a:rPr>
              <a:t>Ethiopia is the world</a:t>
            </a:r>
            <a:r>
              <a:rPr lang="en-US" altLang="en-US" sz="1400">
                <a:ea typeface="ＭＳ Ｐゴシック" pitchFamily="34" charset="-128"/>
              </a:rPr>
              <a:t>’</a:t>
            </a:r>
            <a:r>
              <a:rPr lang="en-US" sz="1400">
                <a:ea typeface="ＭＳ Ｐゴシック" pitchFamily="34" charset="-128"/>
              </a:rPr>
              <a:t>s 3</a:t>
            </a:r>
            <a:r>
              <a:rPr lang="en-US" sz="1400" baseline="30000">
                <a:ea typeface="ＭＳ Ｐゴシック" pitchFamily="34" charset="-128"/>
              </a:rPr>
              <a:t>rd</a:t>
            </a:r>
            <a:r>
              <a:rPr lang="en-US" sz="1400">
                <a:ea typeface="ＭＳ Ｐゴシック" pitchFamily="34" charset="-128"/>
              </a:rPr>
              <a:t> largest sesame exporter, sourcing 14% of the global market for raw seeds. These seeds are then processed abroad</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Sesame is one of Ethiopia</a:t>
            </a:r>
            <a:r>
              <a:rPr lang="en-US" altLang="en-US" sz="1400">
                <a:ea typeface="ＭＳ Ｐゴシック" pitchFamily="34" charset="-128"/>
              </a:rPr>
              <a:t>’</a:t>
            </a:r>
            <a:r>
              <a:rPr lang="en-US" sz="1400">
                <a:ea typeface="ＭＳ Ｐゴシック" pitchFamily="34" charset="-128"/>
              </a:rPr>
              <a:t>s highest value crops, earning $1,330 / MT raw. Hulling sesame domestically would add revenue of $180-200 / MT</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Current domestic processing capacity is limited, presenting a significant opportunity to establish a high quality value addition hulling facility </a:t>
            </a:r>
          </a:p>
        </p:txBody>
      </p:sp>
      <p:sp>
        <p:nvSpPr>
          <p:cNvPr id="138" name="Rectangle 137"/>
          <p:cNvSpPr>
            <a:spLocks noChangeArrowheads="1"/>
          </p:cNvSpPr>
          <p:nvPr>
            <p:custDataLst>
              <p:tags r:id="rId13"/>
            </p:custDataLst>
          </p:nvPr>
        </p:nvSpPr>
        <p:spPr bwMode="auto">
          <a:xfrm>
            <a:off x="2387600" y="2997200"/>
            <a:ext cx="6453188" cy="1646238"/>
          </a:xfrm>
          <a:prstGeom prst="rect">
            <a:avLst/>
          </a:prstGeom>
          <a:solidFill>
            <a:srgbClr val="FFF2D3"/>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Ethiopia is one of the fastest growing economies in Africa</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Political stability and ongoing government infrastructure investments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Large domestic market, and good access to regional and international export markets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Investors benefit from good agro-climatic conditions and generous investment incentives</a:t>
            </a:r>
          </a:p>
        </p:txBody>
      </p:sp>
      <p:sp>
        <p:nvSpPr>
          <p:cNvPr id="139" name="Rectangle 138"/>
          <p:cNvSpPr>
            <a:spLocks noChangeArrowheads="1"/>
          </p:cNvSpPr>
          <p:nvPr>
            <p:custDataLst>
              <p:tags r:id="rId14"/>
            </p:custDataLst>
          </p:nvPr>
        </p:nvSpPr>
        <p:spPr bwMode="auto">
          <a:xfrm>
            <a:off x="2387600" y="4868863"/>
            <a:ext cx="6453188" cy="1644650"/>
          </a:xfrm>
          <a:prstGeom prst="rect">
            <a:avLst/>
          </a:prstGeom>
          <a:solidFill>
            <a:srgbClr val="FFD1D1"/>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High quality hulled sesame sold to international purchasers can result in revenue of $21.8M USD by 2018</a:t>
            </a:r>
          </a:p>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Opportunity to invest $7.0M into the hulling of sesame seeds, resulting in forecasted project IRR of 40%</a:t>
            </a:r>
            <a:r>
              <a:rPr lang="en-US" sz="1400" kern="0" baseline="30000" dirty="0">
                <a:latin typeface="+mn-lt"/>
                <a:ea typeface="+mn-ea"/>
              </a:rPr>
              <a:t>1</a:t>
            </a:r>
            <a:r>
              <a:rPr lang="en-US" sz="1400" kern="0" dirty="0">
                <a:latin typeface="+mn-lt"/>
                <a:ea typeface="+mn-ea"/>
              </a:rPr>
              <a:t>, with net income of $2.1M by 2018</a:t>
            </a:r>
          </a:p>
        </p:txBody>
      </p:sp>
      <p:cxnSp>
        <p:nvCxnSpPr>
          <p:cNvPr id="147" name="Straight Connector 146"/>
          <p:cNvCxnSpPr/>
          <p:nvPr>
            <p:custDataLst>
              <p:tags r:id="rId15"/>
            </p:custDataLst>
          </p:nvPr>
        </p:nvCxnSpPr>
        <p:spPr>
          <a:xfrm>
            <a:off x="1963738" y="381793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6"/>
            </p:custDataLst>
          </p:nvPr>
        </p:nvCxnSpPr>
        <p:spPr>
          <a:xfrm>
            <a:off x="1963738" y="569118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7"/>
            </p:custDataLst>
          </p:nvPr>
        </p:nvCxnSpPr>
        <p:spPr>
          <a:xfrm>
            <a:off x="1963738" y="1946275"/>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custDataLst>
              <p:tags r:id="rId18"/>
            </p:custDataLst>
          </p:nvPr>
        </p:nvSpPr>
        <p:spPr>
          <a:xfrm>
            <a:off x="127000" y="2854325"/>
            <a:ext cx="8858250" cy="1828800"/>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 name="Rectangle 20"/>
          <p:cNvSpPr/>
          <p:nvPr>
            <p:custDataLst>
              <p:tags r:id="rId19"/>
            </p:custDataLst>
          </p:nvPr>
        </p:nvSpPr>
        <p:spPr>
          <a:xfrm>
            <a:off x="127000" y="989013"/>
            <a:ext cx="8858250" cy="1828800"/>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6" hidden="1"/>
          <p:cNvGraphicFramePr>
            <a:graphicFrameLocks noChangeAspect="1"/>
          </p:cNvGraphicFramePr>
          <p:nvPr/>
        </p:nvGraphicFramePr>
        <p:xfrm>
          <a:off x="0" y="0"/>
          <a:ext cx="158750" cy="158750"/>
        </p:xfrm>
        <a:graphic>
          <a:graphicData uri="http://schemas.openxmlformats.org/presentationml/2006/ole">
            <p:oleObj spid="_x0000_s27650" name="think-cell Slide" r:id="rId20" imgW="360" imgH="360" progId="">
              <p:embed/>
            </p:oleObj>
          </a:graphicData>
        </a:graphic>
      </p:graphicFrame>
      <p:sp>
        <p:nvSpPr>
          <p:cNvPr id="26" name="Rectangle 2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900" b="1" dirty="0">
              <a:solidFill>
                <a:schemeClr val="tx1"/>
              </a:solidFill>
              <a:cs typeface="Arial"/>
              <a:sym typeface="Arial"/>
            </a:endParaRPr>
          </a:p>
        </p:txBody>
      </p:sp>
      <p:sp>
        <p:nvSpPr>
          <p:cNvPr id="155" name="Rectangle 154"/>
          <p:cNvSpPr>
            <a:spLocks noChangeArrowheads="1"/>
          </p:cNvSpPr>
          <p:nvPr>
            <p:custDataLst>
              <p:tags r:id="rId3"/>
            </p:custDataLst>
          </p:nvPr>
        </p:nvSpPr>
        <p:spPr bwMode="auto">
          <a:xfrm>
            <a:off x="214313" y="1546225"/>
            <a:ext cx="8786812" cy="491172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latin typeface="+mn-lt"/>
              <a:ea typeface="+mn-ea"/>
              <a:cs typeface="Arial" pitchFamily="34" charset="0"/>
            </a:endParaRPr>
          </a:p>
        </p:txBody>
      </p:sp>
      <p:sp>
        <p:nvSpPr>
          <p:cNvPr id="27653" name="TextBox 9"/>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Investment in a sesame hulling facility, supported by a nucleus farm and corresponding out-grower scheme to ensure quality supply, will open up access to higher paying end-markets</a:t>
            </a:r>
          </a:p>
        </p:txBody>
      </p:sp>
      <p:sp>
        <p:nvSpPr>
          <p:cNvPr id="27654" name="TextBox 7"/>
          <p:cNvSpPr txBox="1">
            <a:spLocks noChangeArrowheads="1"/>
          </p:cNvSpPr>
          <p:nvPr>
            <p:custDataLst>
              <p:tags r:id="rId5"/>
            </p:custDataLst>
          </p:nvPr>
        </p:nvSpPr>
        <p:spPr bwMode="auto">
          <a:xfrm>
            <a:off x="3138488" y="1612900"/>
            <a:ext cx="5689600" cy="720725"/>
          </a:xfrm>
          <a:prstGeom prst="rect">
            <a:avLst/>
          </a:prstGeom>
          <a:noFill/>
          <a:ln w="9525">
            <a:noFill/>
            <a:miter lim="800000"/>
            <a:headEnd/>
            <a:tailEnd/>
          </a:ln>
        </p:spPr>
        <p:txBody>
          <a:bodyPr lIns="45720" rIns="45720" anchor="ctr"/>
          <a:lstStyle/>
          <a:p>
            <a:pPr marL="228600" lvl="1" indent="-152400">
              <a:spcBef>
                <a:spcPts val="200"/>
              </a:spcBef>
              <a:buSzPct val="65000"/>
              <a:buFont typeface="Wingdings" pitchFamily="2" charset="2"/>
              <a:buChar char="l"/>
            </a:pPr>
            <a:r>
              <a:rPr lang="en-US" sz="1400">
                <a:cs typeface="Arial" pitchFamily="34" charset="0"/>
              </a:rPr>
              <a:t>Hulled seeds will be sold primarily to </a:t>
            </a:r>
            <a:r>
              <a:rPr lang="en-US" sz="1400" b="1">
                <a:cs typeface="Arial" pitchFamily="34" charset="0"/>
              </a:rPr>
              <a:t>US, Japanese, Mexican, and European </a:t>
            </a:r>
            <a:r>
              <a:rPr lang="en-US" sz="1400">
                <a:cs typeface="Arial" pitchFamily="34" charset="0"/>
              </a:rPr>
              <a:t>markets, which demand high quality hulled seeds</a:t>
            </a:r>
          </a:p>
        </p:txBody>
      </p:sp>
      <p:sp>
        <p:nvSpPr>
          <p:cNvPr id="57" name="Rectangle 56"/>
          <p:cNvSpPr>
            <a:spLocks noChangeArrowheads="1"/>
          </p:cNvSpPr>
          <p:nvPr>
            <p:custDataLst>
              <p:tags r:id="rId6"/>
            </p:custDataLst>
          </p:nvPr>
        </p:nvSpPr>
        <p:spPr bwMode="auto">
          <a:xfrm>
            <a:off x="406400" y="1612900"/>
            <a:ext cx="1331913" cy="72072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Target Customers</a:t>
            </a:r>
          </a:p>
        </p:txBody>
      </p:sp>
      <p:sp>
        <p:nvSpPr>
          <p:cNvPr id="58" name="Rectangle 57"/>
          <p:cNvSpPr>
            <a:spLocks noChangeArrowheads="1"/>
          </p:cNvSpPr>
          <p:nvPr>
            <p:custDataLst>
              <p:tags r:id="rId7"/>
            </p:custDataLst>
          </p:nvPr>
        </p:nvSpPr>
        <p:spPr bwMode="auto">
          <a:xfrm>
            <a:off x="406400" y="2422525"/>
            <a:ext cx="1331913" cy="719138"/>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Product</a:t>
            </a:r>
          </a:p>
        </p:txBody>
      </p:sp>
      <p:sp>
        <p:nvSpPr>
          <p:cNvPr id="27657" name="TextBox 66"/>
          <p:cNvSpPr txBox="1">
            <a:spLocks noChangeArrowheads="1"/>
          </p:cNvSpPr>
          <p:nvPr>
            <p:custDataLst>
              <p:tags r:id="rId8"/>
            </p:custDataLst>
          </p:nvPr>
        </p:nvSpPr>
        <p:spPr bwMode="auto">
          <a:xfrm>
            <a:off x="3138488" y="2422525"/>
            <a:ext cx="5689600" cy="719138"/>
          </a:xfrm>
          <a:prstGeom prst="rect">
            <a:avLst/>
          </a:prstGeom>
          <a:noFill/>
          <a:ln w="9525">
            <a:noFill/>
            <a:miter lim="800000"/>
            <a:headEnd/>
            <a:tailEnd/>
          </a:ln>
        </p:spPr>
        <p:txBody>
          <a:bodyPr lIns="45720" rIns="45720" anchor="ctr"/>
          <a:lstStyle/>
          <a:p>
            <a:pPr marL="228600" lvl="1" indent="-152400">
              <a:spcBef>
                <a:spcPts val="200"/>
              </a:spcBef>
              <a:buSzPct val="65000"/>
              <a:buFont typeface="Wingdings" pitchFamily="2" charset="2"/>
              <a:buChar char="l"/>
            </a:pPr>
            <a:r>
              <a:rPr lang="en-US" sz="1400">
                <a:cs typeface="Arial" pitchFamily="34" charset="0"/>
              </a:rPr>
              <a:t>Hulled and branded </a:t>
            </a:r>
            <a:r>
              <a:rPr lang="en-US" sz="1400" b="1">
                <a:cs typeface="Arial" pitchFamily="34" charset="0"/>
              </a:rPr>
              <a:t>sesame seeds packaged in 100 kg bags and sold in 1 MT units</a:t>
            </a:r>
          </a:p>
          <a:p>
            <a:pPr marL="228600" lvl="1" indent="-152400">
              <a:spcBef>
                <a:spcPts val="200"/>
              </a:spcBef>
              <a:buSzPct val="65000"/>
              <a:buFont typeface="Wingdings" pitchFamily="2" charset="2"/>
              <a:buChar char="l"/>
            </a:pPr>
            <a:r>
              <a:rPr lang="en-US" sz="1400">
                <a:cs typeface="Arial" pitchFamily="34" charset="0"/>
              </a:rPr>
              <a:t>Potential expansion to </a:t>
            </a:r>
            <a:r>
              <a:rPr lang="en-US" sz="1400" b="1">
                <a:cs typeface="Arial" pitchFamily="34" charset="0"/>
              </a:rPr>
              <a:t>tahini </a:t>
            </a:r>
            <a:r>
              <a:rPr lang="en-US" sz="1400">
                <a:cs typeface="Arial" pitchFamily="34" charset="0"/>
              </a:rPr>
              <a:t>and / or </a:t>
            </a:r>
            <a:r>
              <a:rPr lang="en-US" sz="1400" b="1">
                <a:cs typeface="Arial" pitchFamily="34" charset="0"/>
              </a:rPr>
              <a:t>sesame oil </a:t>
            </a:r>
            <a:r>
              <a:rPr lang="en-US" sz="1400">
                <a:cs typeface="Arial" pitchFamily="34" charset="0"/>
              </a:rPr>
              <a:t>product lines</a:t>
            </a:r>
            <a:endParaRPr lang="en-US" sz="1400" b="1">
              <a:cs typeface="Arial" pitchFamily="34" charset="0"/>
            </a:endParaRPr>
          </a:p>
        </p:txBody>
      </p:sp>
      <p:sp>
        <p:nvSpPr>
          <p:cNvPr id="59" name="Rectangle 58"/>
          <p:cNvSpPr>
            <a:spLocks noChangeArrowheads="1"/>
          </p:cNvSpPr>
          <p:nvPr>
            <p:custDataLst>
              <p:tags r:id="rId9"/>
            </p:custDataLst>
          </p:nvPr>
        </p:nvSpPr>
        <p:spPr bwMode="auto">
          <a:xfrm>
            <a:off x="406400" y="3230563"/>
            <a:ext cx="1331913" cy="719137"/>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Price</a:t>
            </a:r>
          </a:p>
        </p:txBody>
      </p:sp>
      <p:sp>
        <p:nvSpPr>
          <p:cNvPr id="27659" name="TextBox 67"/>
          <p:cNvSpPr txBox="1">
            <a:spLocks noChangeArrowheads="1"/>
          </p:cNvSpPr>
          <p:nvPr>
            <p:custDataLst>
              <p:tags r:id="rId10"/>
            </p:custDataLst>
          </p:nvPr>
        </p:nvSpPr>
        <p:spPr bwMode="auto">
          <a:xfrm>
            <a:off x="3138488" y="3230563"/>
            <a:ext cx="5689600" cy="719137"/>
          </a:xfrm>
          <a:prstGeom prst="rect">
            <a:avLst/>
          </a:prstGeom>
          <a:noFill/>
          <a:ln w="9525">
            <a:noFill/>
            <a:miter lim="800000"/>
            <a:headEnd/>
            <a:tailEnd/>
          </a:ln>
        </p:spPr>
        <p:txBody>
          <a:bodyPr lIns="45720" rIns="45720" anchor="ctr"/>
          <a:lstStyle/>
          <a:p>
            <a:pPr marL="228600" lvl="1" indent="-152400">
              <a:spcBef>
                <a:spcPts val="200"/>
              </a:spcBef>
              <a:buSzPct val="65000"/>
              <a:buFont typeface="Wingdings" pitchFamily="2" charset="2"/>
              <a:buChar char="l"/>
            </a:pPr>
            <a:r>
              <a:rPr lang="en-US" sz="1400">
                <a:cs typeface="Arial" pitchFamily="34" charset="0"/>
              </a:rPr>
              <a:t>Proposed </a:t>
            </a:r>
            <a:r>
              <a:rPr lang="en-US" sz="1400" b="1">
                <a:cs typeface="Arial" pitchFamily="34" charset="0"/>
              </a:rPr>
              <a:t>mark-up of 15% </a:t>
            </a:r>
            <a:r>
              <a:rPr lang="en-US" sz="1400">
                <a:cs typeface="Arial" pitchFamily="34" charset="0"/>
              </a:rPr>
              <a:t>over cost-to-produce, starting at </a:t>
            </a:r>
            <a:r>
              <a:rPr lang="en-US" sz="1400" b="1">
                <a:cs typeface="Arial" pitchFamily="34" charset="0"/>
              </a:rPr>
              <a:t>$2,000 / ton</a:t>
            </a:r>
            <a:r>
              <a:rPr lang="en-US" sz="1400">
                <a:cs typeface="Arial" pitchFamily="34" charset="0"/>
              </a:rPr>
              <a:t> in 2014 (year 1 of operations)</a:t>
            </a:r>
          </a:p>
          <a:p>
            <a:pPr marL="228600" lvl="1" indent="-152400">
              <a:spcBef>
                <a:spcPts val="200"/>
              </a:spcBef>
              <a:buSzPct val="65000"/>
              <a:buFont typeface="Wingdings" pitchFamily="2" charset="2"/>
              <a:buChar char="l"/>
            </a:pPr>
            <a:r>
              <a:rPr lang="en-US" sz="1400">
                <a:cs typeface="Arial" pitchFamily="34" charset="0"/>
              </a:rPr>
              <a:t>As a commodity, price will fluctuate annually based on global market</a:t>
            </a:r>
          </a:p>
        </p:txBody>
      </p:sp>
      <p:sp>
        <p:nvSpPr>
          <p:cNvPr id="61" name="Rectangle 60"/>
          <p:cNvSpPr>
            <a:spLocks noChangeArrowheads="1"/>
          </p:cNvSpPr>
          <p:nvPr>
            <p:custDataLst>
              <p:tags r:id="rId11"/>
            </p:custDataLst>
          </p:nvPr>
        </p:nvSpPr>
        <p:spPr bwMode="auto">
          <a:xfrm>
            <a:off x="406400" y="4038600"/>
            <a:ext cx="1331913" cy="719138"/>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Channel</a:t>
            </a:r>
          </a:p>
        </p:txBody>
      </p:sp>
      <p:sp>
        <p:nvSpPr>
          <p:cNvPr id="27661" name="TextBox 68"/>
          <p:cNvSpPr txBox="1">
            <a:spLocks noChangeArrowheads="1"/>
          </p:cNvSpPr>
          <p:nvPr>
            <p:custDataLst>
              <p:tags r:id="rId12"/>
            </p:custDataLst>
          </p:nvPr>
        </p:nvSpPr>
        <p:spPr bwMode="auto">
          <a:xfrm>
            <a:off x="3138488" y="4038600"/>
            <a:ext cx="5689600" cy="719138"/>
          </a:xfrm>
          <a:prstGeom prst="rect">
            <a:avLst/>
          </a:prstGeom>
          <a:noFill/>
          <a:ln w="9525">
            <a:noFill/>
            <a:miter lim="800000"/>
            <a:headEnd/>
            <a:tailEnd/>
          </a:ln>
        </p:spPr>
        <p:txBody>
          <a:bodyPr lIns="45720" rIns="45720" anchor="ctr"/>
          <a:lstStyle/>
          <a:p>
            <a:pPr marL="228600" lvl="1" indent="-152400">
              <a:spcBef>
                <a:spcPts val="200"/>
              </a:spcBef>
              <a:buSzPct val="65000"/>
              <a:buFont typeface="Wingdings" pitchFamily="2" charset="2"/>
              <a:buChar char="l"/>
            </a:pPr>
            <a:r>
              <a:rPr lang="en-US" sz="1400">
                <a:cs typeface="Arial" pitchFamily="34" charset="0"/>
              </a:rPr>
              <a:t>Majority of sales to </a:t>
            </a:r>
            <a:r>
              <a:rPr lang="en-US" sz="1400" b="1">
                <a:cs typeface="Arial" pitchFamily="34" charset="0"/>
              </a:rPr>
              <a:t>wholesalers and distributors</a:t>
            </a:r>
            <a:endParaRPr lang="en-US" sz="1400">
              <a:cs typeface="Arial" pitchFamily="34" charset="0"/>
            </a:endParaRPr>
          </a:p>
          <a:p>
            <a:pPr marL="228600" lvl="1" indent="-152400">
              <a:spcBef>
                <a:spcPts val="200"/>
              </a:spcBef>
              <a:buSzPct val="65000"/>
              <a:buFont typeface="Wingdings" pitchFamily="2" charset="2"/>
              <a:buChar char="l"/>
            </a:pPr>
            <a:r>
              <a:rPr lang="en-US" sz="1400">
                <a:cs typeface="Arial" pitchFamily="34" charset="0"/>
              </a:rPr>
              <a:t>Direct sales to </a:t>
            </a:r>
            <a:r>
              <a:rPr lang="en-US" sz="1400" b="1">
                <a:cs typeface="Arial" pitchFamily="34" charset="0"/>
              </a:rPr>
              <a:t>key end-users</a:t>
            </a:r>
            <a:r>
              <a:rPr lang="en-US" sz="1400">
                <a:cs typeface="Arial" pitchFamily="34" charset="0"/>
              </a:rPr>
              <a:t> (major restaurant chains or food processors), depending on market relationships</a:t>
            </a:r>
          </a:p>
        </p:txBody>
      </p:sp>
      <p:sp>
        <p:nvSpPr>
          <p:cNvPr id="60" name="Rectangle 59"/>
          <p:cNvSpPr>
            <a:spLocks noChangeArrowheads="1"/>
          </p:cNvSpPr>
          <p:nvPr>
            <p:custDataLst>
              <p:tags r:id="rId13"/>
            </p:custDataLst>
          </p:nvPr>
        </p:nvSpPr>
        <p:spPr bwMode="auto">
          <a:xfrm>
            <a:off x="406400" y="5654675"/>
            <a:ext cx="1331913" cy="719138"/>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Sourcing Model</a:t>
            </a:r>
          </a:p>
        </p:txBody>
      </p:sp>
      <p:sp>
        <p:nvSpPr>
          <p:cNvPr id="27663" name="TextBox 69"/>
          <p:cNvSpPr txBox="1">
            <a:spLocks noChangeArrowheads="1"/>
          </p:cNvSpPr>
          <p:nvPr>
            <p:custDataLst>
              <p:tags r:id="rId14"/>
            </p:custDataLst>
          </p:nvPr>
        </p:nvSpPr>
        <p:spPr bwMode="auto">
          <a:xfrm>
            <a:off x="3138488" y="5654675"/>
            <a:ext cx="5689600" cy="719138"/>
          </a:xfrm>
          <a:prstGeom prst="rect">
            <a:avLst/>
          </a:prstGeom>
          <a:noFill/>
          <a:ln w="9525">
            <a:noFill/>
            <a:miter lim="800000"/>
            <a:headEnd/>
            <a:tailEnd/>
          </a:ln>
        </p:spPr>
        <p:txBody>
          <a:bodyPr lIns="45720" rIns="45720" anchor="ctr"/>
          <a:lstStyle/>
          <a:p>
            <a:pPr marL="228600" lvl="1" indent="-152400">
              <a:spcBef>
                <a:spcPts val="200"/>
              </a:spcBef>
              <a:buSzPct val="65000"/>
              <a:buFont typeface="Wingdings" pitchFamily="2" charset="2"/>
              <a:buChar char="l"/>
            </a:pPr>
            <a:r>
              <a:rPr lang="en-US" sz="1400" b="1">
                <a:cs typeface="Arial" pitchFamily="34" charset="0"/>
              </a:rPr>
              <a:t>Nucleus farm </a:t>
            </a:r>
            <a:r>
              <a:rPr lang="en-US" sz="1400">
                <a:cs typeface="Arial" pitchFamily="34" charset="0"/>
              </a:rPr>
              <a:t>(or contractual arrangement or cooperative equity partnership with supply quality assurance) of 300 hectares</a:t>
            </a:r>
          </a:p>
          <a:p>
            <a:pPr marL="228600" lvl="1" indent="-152400">
              <a:spcBef>
                <a:spcPts val="200"/>
              </a:spcBef>
              <a:buSzPct val="65000"/>
              <a:buFont typeface="Wingdings" pitchFamily="2" charset="2"/>
              <a:buChar char="l"/>
            </a:pPr>
            <a:r>
              <a:rPr lang="en-US" sz="1400">
                <a:cs typeface="Arial" pitchFamily="34" charset="0"/>
              </a:rPr>
              <a:t>Supply supported by arrangements with 4,400 </a:t>
            </a:r>
            <a:r>
              <a:rPr lang="en-US" sz="1400" b="1">
                <a:cs typeface="Arial" pitchFamily="34" charset="0"/>
              </a:rPr>
              <a:t>out-growers</a:t>
            </a:r>
          </a:p>
        </p:txBody>
      </p:sp>
      <p:sp>
        <p:nvSpPr>
          <p:cNvPr id="27664" name="TextBox 82"/>
          <p:cNvSpPr txBox="1">
            <a:spLocks noChangeArrowheads="1"/>
          </p:cNvSpPr>
          <p:nvPr>
            <p:custDataLst>
              <p:tags r:id="rId15"/>
            </p:custDataLst>
          </p:nvPr>
        </p:nvSpPr>
        <p:spPr bwMode="gray">
          <a:xfrm>
            <a:off x="0" y="6500813"/>
            <a:ext cx="8712200" cy="246062"/>
          </a:xfrm>
          <a:prstGeom prst="rect">
            <a:avLst/>
          </a:prstGeom>
          <a:noFill/>
          <a:ln w="9525">
            <a:noFill/>
            <a:miter lim="800000"/>
            <a:headEnd/>
            <a:tailEnd/>
          </a:ln>
        </p:spPr>
        <p:txBody>
          <a:bodyPr lIns="45719" rIns="45719" anchor="b"/>
          <a:lstStyle/>
          <a:p>
            <a:r>
              <a:rPr lang="en-US" sz="900">
                <a:cs typeface="Arial" pitchFamily="34" charset="0"/>
              </a:rPr>
              <a:t>So</a:t>
            </a:r>
            <a:r>
              <a:rPr lang="en-US" sz="900"/>
              <a:t>urce: Monitor Analysis</a:t>
            </a:r>
          </a:p>
        </p:txBody>
      </p:sp>
      <p:sp>
        <p:nvSpPr>
          <p:cNvPr id="145" name="Rectangle 144"/>
          <p:cNvSpPr>
            <a:spLocks noChangeArrowheads="1"/>
          </p:cNvSpPr>
          <p:nvPr>
            <p:custDataLst>
              <p:tags r:id="rId16"/>
            </p:custDataLst>
          </p:nvPr>
        </p:nvSpPr>
        <p:spPr bwMode="auto">
          <a:xfrm>
            <a:off x="406400" y="4846638"/>
            <a:ext cx="1331913" cy="719137"/>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Processing Facility</a:t>
            </a:r>
          </a:p>
        </p:txBody>
      </p:sp>
      <p:sp>
        <p:nvSpPr>
          <p:cNvPr id="27666" name="TextBox 151"/>
          <p:cNvSpPr txBox="1">
            <a:spLocks noChangeArrowheads="1"/>
          </p:cNvSpPr>
          <p:nvPr>
            <p:custDataLst>
              <p:tags r:id="rId17"/>
            </p:custDataLst>
          </p:nvPr>
        </p:nvSpPr>
        <p:spPr bwMode="auto">
          <a:xfrm>
            <a:off x="3138488" y="4846638"/>
            <a:ext cx="5689600" cy="719137"/>
          </a:xfrm>
          <a:prstGeom prst="rect">
            <a:avLst/>
          </a:prstGeom>
          <a:noFill/>
          <a:ln w="9525">
            <a:noFill/>
            <a:miter lim="800000"/>
            <a:headEnd/>
            <a:tailEnd/>
          </a:ln>
        </p:spPr>
        <p:txBody>
          <a:bodyPr lIns="45720" rIns="45720" anchor="ctr"/>
          <a:lstStyle/>
          <a:p>
            <a:pPr marL="228600" lvl="1" indent="-152400">
              <a:spcBef>
                <a:spcPts val="200"/>
              </a:spcBef>
              <a:buSzPct val="65000"/>
              <a:buFont typeface="Wingdings" pitchFamily="2" charset="2"/>
              <a:buChar char="l"/>
            </a:pPr>
            <a:r>
              <a:rPr lang="en-US" sz="1300" b="1">
                <a:cs typeface="Arial" pitchFamily="34" charset="0"/>
              </a:rPr>
              <a:t>Sesame hulling plant </a:t>
            </a:r>
            <a:r>
              <a:rPr lang="en-US" sz="1300">
                <a:cs typeface="Arial" pitchFamily="34" charset="0"/>
              </a:rPr>
              <a:t>with capacity to produce 10,000 MT annually (year 5 capacity utilization target of 90%)</a:t>
            </a:r>
          </a:p>
          <a:p>
            <a:pPr marL="228600" lvl="1" indent="-152400">
              <a:spcBef>
                <a:spcPts val="200"/>
              </a:spcBef>
              <a:buSzPct val="65000"/>
              <a:buFont typeface="Wingdings" pitchFamily="2" charset="2"/>
              <a:buChar char="l"/>
            </a:pPr>
            <a:r>
              <a:rPr lang="en-US" sz="1300">
                <a:cs typeface="Arial" pitchFamily="34" charset="0"/>
              </a:rPr>
              <a:t>Proposed location in Oromia, outside of Addis Ababa to be close to infrastructure (e.g. electricity, water)</a:t>
            </a:r>
          </a:p>
        </p:txBody>
      </p:sp>
      <p:sp>
        <p:nvSpPr>
          <p:cNvPr id="27667" name="Title 153"/>
          <p:cNvSpPr>
            <a:spLocks noGrp="1"/>
          </p:cNvSpPr>
          <p:nvPr>
            <p:ph type="title"/>
            <p:custDataLst>
              <p:tags r:id="rId18"/>
            </p:custDataLst>
          </p:nvPr>
        </p:nvSpPr>
        <p:spPr/>
        <p:txBody>
          <a:bodyPr/>
          <a:lstStyle/>
          <a:p>
            <a:pPr eaLnBrk="1" hangingPunct="1"/>
            <a:r>
              <a:rPr lang="en-US" sz="1600" b="0" i="1" smtClean="0"/>
              <a:t>Hulled Sesame Investment Highlights</a:t>
            </a:r>
            <a:r>
              <a:rPr lang="en-US" sz="1800" b="0" smtClean="0"/>
              <a:t/>
            </a:r>
            <a:br>
              <a:rPr lang="en-US" sz="1800" b="0" smtClean="0"/>
            </a:br>
            <a:r>
              <a:rPr lang="en-US" sz="1800" smtClean="0"/>
              <a:t>Operational Highlights</a:t>
            </a:r>
          </a:p>
        </p:txBody>
      </p:sp>
      <p:pic>
        <p:nvPicPr>
          <p:cNvPr id="27668" name="Picture 6" descr="http://images.clipart.com/thb/thb4/PH/photogal3/business/1759941.thb.jpg?039_199"/>
          <p:cNvPicPr>
            <a:picLocks noChangeAspect="1" noChangeArrowheads="1"/>
          </p:cNvPicPr>
          <p:nvPr/>
        </p:nvPicPr>
        <p:blipFill>
          <a:blip r:embed="rId21" cstate="print"/>
          <a:srcRect/>
          <a:stretch>
            <a:fillRect/>
          </a:stretch>
        </p:blipFill>
        <p:spPr bwMode="auto">
          <a:xfrm>
            <a:off x="1887538" y="3240088"/>
            <a:ext cx="1081087" cy="695325"/>
          </a:xfrm>
          <a:prstGeom prst="rect">
            <a:avLst/>
          </a:prstGeom>
          <a:noFill/>
          <a:ln w="9525">
            <a:noFill/>
            <a:miter lim="800000"/>
            <a:headEnd/>
            <a:tailEnd/>
          </a:ln>
        </p:spPr>
      </p:pic>
      <p:cxnSp>
        <p:nvCxnSpPr>
          <p:cNvPr id="160" name="Straight Connector 159"/>
          <p:cNvCxnSpPr/>
          <p:nvPr/>
        </p:nvCxnSpPr>
        <p:spPr>
          <a:xfrm>
            <a:off x="406400" y="2405063"/>
            <a:ext cx="8523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06400" y="5610225"/>
            <a:ext cx="8523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06400" y="4808538"/>
            <a:ext cx="8523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06400" y="4006850"/>
            <a:ext cx="8523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06400" y="3194050"/>
            <a:ext cx="852328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674" name="Picture 3"/>
          <p:cNvPicPr>
            <a:picLocks noChangeAspect="1" noChangeArrowheads="1"/>
          </p:cNvPicPr>
          <p:nvPr/>
        </p:nvPicPr>
        <p:blipFill>
          <a:blip r:embed="rId22" cstate="print"/>
          <a:srcRect/>
          <a:stretch>
            <a:fillRect/>
          </a:stretch>
        </p:blipFill>
        <p:spPr bwMode="auto">
          <a:xfrm>
            <a:off x="2452688" y="1625600"/>
            <a:ext cx="517525" cy="361950"/>
          </a:xfrm>
          <a:prstGeom prst="rect">
            <a:avLst/>
          </a:prstGeom>
          <a:noFill/>
          <a:ln w="9525">
            <a:noFill/>
            <a:miter lim="800000"/>
            <a:headEnd/>
            <a:tailEnd/>
          </a:ln>
        </p:spPr>
      </p:pic>
      <p:pic>
        <p:nvPicPr>
          <p:cNvPr id="27675" name="Picture 4"/>
          <p:cNvPicPr>
            <a:picLocks noChangeAspect="1" noChangeArrowheads="1"/>
          </p:cNvPicPr>
          <p:nvPr/>
        </p:nvPicPr>
        <p:blipFill>
          <a:blip r:embed="rId23" cstate="print"/>
          <a:srcRect/>
          <a:stretch>
            <a:fillRect/>
          </a:stretch>
        </p:blipFill>
        <p:spPr bwMode="auto">
          <a:xfrm>
            <a:off x="2452688" y="2032000"/>
            <a:ext cx="517525" cy="271463"/>
          </a:xfrm>
          <a:prstGeom prst="rect">
            <a:avLst/>
          </a:prstGeom>
          <a:noFill/>
          <a:ln w="9525">
            <a:noFill/>
            <a:miter lim="800000"/>
            <a:headEnd/>
            <a:tailEnd/>
          </a:ln>
        </p:spPr>
      </p:pic>
      <p:pic>
        <p:nvPicPr>
          <p:cNvPr id="27676" name="Picture 5"/>
          <p:cNvPicPr>
            <a:picLocks noChangeAspect="1" noChangeArrowheads="1"/>
          </p:cNvPicPr>
          <p:nvPr/>
        </p:nvPicPr>
        <p:blipFill>
          <a:blip r:embed="rId24" cstate="print"/>
          <a:srcRect/>
          <a:stretch>
            <a:fillRect/>
          </a:stretch>
        </p:blipFill>
        <p:spPr bwMode="auto">
          <a:xfrm>
            <a:off x="1878013" y="2003425"/>
            <a:ext cx="517525" cy="307975"/>
          </a:xfrm>
          <a:prstGeom prst="rect">
            <a:avLst/>
          </a:prstGeom>
          <a:noFill/>
          <a:ln w="9525">
            <a:noFill/>
            <a:miter lim="800000"/>
            <a:headEnd/>
            <a:tailEnd/>
          </a:ln>
        </p:spPr>
      </p:pic>
      <p:pic>
        <p:nvPicPr>
          <p:cNvPr id="27677" name="Picture 6"/>
          <p:cNvPicPr>
            <a:picLocks noChangeAspect="1" noChangeArrowheads="1"/>
          </p:cNvPicPr>
          <p:nvPr/>
        </p:nvPicPr>
        <p:blipFill>
          <a:blip r:embed="rId25" cstate="print"/>
          <a:srcRect/>
          <a:stretch>
            <a:fillRect/>
          </a:stretch>
        </p:blipFill>
        <p:spPr bwMode="auto">
          <a:xfrm>
            <a:off x="1878013" y="1630363"/>
            <a:ext cx="517525" cy="352425"/>
          </a:xfrm>
          <a:prstGeom prst="rect">
            <a:avLst/>
          </a:prstGeom>
          <a:noFill/>
          <a:ln w="9525">
            <a:noFill/>
            <a:miter lim="800000"/>
            <a:headEnd/>
            <a:tailEnd/>
          </a:ln>
        </p:spPr>
      </p:pic>
      <p:pic>
        <p:nvPicPr>
          <p:cNvPr id="27678" name="Picture 7"/>
          <p:cNvPicPr>
            <a:picLocks noChangeAspect="1" noChangeArrowheads="1"/>
          </p:cNvPicPr>
          <p:nvPr/>
        </p:nvPicPr>
        <p:blipFill>
          <a:blip r:embed="rId26" cstate="print"/>
          <a:srcRect/>
          <a:stretch>
            <a:fillRect/>
          </a:stretch>
        </p:blipFill>
        <p:spPr bwMode="auto">
          <a:xfrm>
            <a:off x="1887538" y="2492375"/>
            <a:ext cx="1069975" cy="615950"/>
          </a:xfrm>
          <a:prstGeom prst="rect">
            <a:avLst/>
          </a:prstGeom>
          <a:noFill/>
          <a:ln w="9525">
            <a:noFill/>
            <a:miter lim="800000"/>
            <a:headEnd/>
            <a:tailEnd/>
          </a:ln>
        </p:spPr>
      </p:pic>
      <p:pic>
        <p:nvPicPr>
          <p:cNvPr id="27679" name="Picture 8"/>
          <p:cNvPicPr>
            <a:picLocks noChangeAspect="1" noChangeArrowheads="1"/>
          </p:cNvPicPr>
          <p:nvPr/>
        </p:nvPicPr>
        <p:blipFill>
          <a:blip r:embed="rId27" cstate="print"/>
          <a:srcRect/>
          <a:stretch>
            <a:fillRect/>
          </a:stretch>
        </p:blipFill>
        <p:spPr bwMode="auto">
          <a:xfrm>
            <a:off x="1885950" y="5680075"/>
            <a:ext cx="1062038" cy="684213"/>
          </a:xfrm>
          <a:prstGeom prst="rect">
            <a:avLst/>
          </a:prstGeom>
          <a:noFill/>
          <a:ln w="9525">
            <a:noFill/>
            <a:miter lim="800000"/>
            <a:headEnd/>
            <a:tailEnd/>
          </a:ln>
        </p:spPr>
      </p:pic>
      <p:pic>
        <p:nvPicPr>
          <p:cNvPr id="27680" name="Picture 9"/>
          <p:cNvPicPr>
            <a:picLocks noChangeAspect="1" noChangeArrowheads="1"/>
          </p:cNvPicPr>
          <p:nvPr/>
        </p:nvPicPr>
        <p:blipFill>
          <a:blip r:embed="rId28" cstate="print"/>
          <a:srcRect/>
          <a:stretch>
            <a:fillRect/>
          </a:stretch>
        </p:blipFill>
        <p:spPr bwMode="auto">
          <a:xfrm>
            <a:off x="1893888" y="4876800"/>
            <a:ext cx="1057275" cy="676275"/>
          </a:xfrm>
          <a:prstGeom prst="rect">
            <a:avLst/>
          </a:prstGeom>
          <a:noFill/>
          <a:ln w="9525">
            <a:noFill/>
            <a:miter lim="800000"/>
            <a:headEnd/>
            <a:tailEnd/>
          </a:ln>
        </p:spPr>
      </p:pic>
      <p:pic>
        <p:nvPicPr>
          <p:cNvPr id="27681" name="Picture 10"/>
          <p:cNvPicPr>
            <a:picLocks noChangeAspect="1" noChangeArrowheads="1"/>
          </p:cNvPicPr>
          <p:nvPr/>
        </p:nvPicPr>
        <p:blipFill>
          <a:blip r:embed="rId29" cstate="print"/>
          <a:srcRect t="6062" b="8383"/>
          <a:stretch>
            <a:fillRect/>
          </a:stretch>
        </p:blipFill>
        <p:spPr bwMode="auto">
          <a:xfrm>
            <a:off x="1887538" y="4068763"/>
            <a:ext cx="1081087" cy="67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9" hidden="1"/>
          <p:cNvGraphicFramePr>
            <a:graphicFrameLocks noChangeAspect="1"/>
          </p:cNvGraphicFramePr>
          <p:nvPr/>
        </p:nvGraphicFramePr>
        <p:xfrm>
          <a:off x="0" y="0"/>
          <a:ext cx="158750" cy="158750"/>
        </p:xfrm>
        <a:graphic>
          <a:graphicData uri="http://schemas.openxmlformats.org/presentationml/2006/ole">
            <p:oleObj spid="_x0000_s10242" name="think-cell Slide" r:id="rId10" imgW="360" imgH="360" progId="">
              <p:embed/>
            </p:oleObj>
          </a:graphicData>
        </a:graphic>
      </p:graphicFrame>
      <p:sp>
        <p:nvSpPr>
          <p:cNvPr id="13" name="Rectangle 12"/>
          <p:cNvSpPr>
            <a:spLocks noChangeArrowheads="1"/>
          </p:cNvSpPr>
          <p:nvPr>
            <p:custDataLst>
              <p:tags r:id="rId2"/>
            </p:custDataLst>
          </p:nvPr>
        </p:nvSpPr>
        <p:spPr bwMode="auto">
          <a:xfrm>
            <a:off x="450850" y="3332163"/>
            <a:ext cx="1851025" cy="2438400"/>
          </a:xfrm>
          <a:prstGeom prst="rect">
            <a:avLst/>
          </a:prstGeom>
          <a:solidFill>
            <a:srgbClr val="A3D175"/>
          </a:solidFill>
          <a:ln>
            <a:noFill/>
          </a:ln>
          <a:effectLst>
            <a:outerShdw blurRad="50800" dist="38100" dir="2700000" algn="tl" rotWithShape="0">
              <a:srgbClr val="808080">
                <a:alpha val="39999"/>
              </a:srgbClr>
            </a:outerShdw>
          </a:effectLst>
          <a:extLst/>
        </p:spPr>
        <p:txBody>
          <a:bodyPr lIns="182880" tIns="182880" rIns="182880" bIns="182880" anchor="ctr"/>
          <a:lstStyle/>
          <a:p>
            <a:pPr marL="4763" lvl="1" algn="ctr" fontAlgn="auto">
              <a:spcBef>
                <a:spcPts val="400"/>
              </a:spcBef>
              <a:spcAft>
                <a:spcPts val="0"/>
              </a:spcAft>
              <a:defRPr/>
            </a:pPr>
            <a:r>
              <a:rPr lang="en-US" sz="1600" b="1" dirty="0">
                <a:latin typeface="+mn-lt"/>
                <a:ea typeface="+mn-ea"/>
              </a:rPr>
              <a:t>Opportunity Definition</a:t>
            </a:r>
          </a:p>
        </p:txBody>
      </p:sp>
      <p:sp>
        <p:nvSpPr>
          <p:cNvPr id="12" name="Rectangle 11"/>
          <p:cNvSpPr>
            <a:spLocks noChangeArrowheads="1"/>
          </p:cNvSpPr>
          <p:nvPr>
            <p:custDataLst>
              <p:tags r:id="rId3"/>
            </p:custDataLst>
          </p:nvPr>
        </p:nvSpPr>
        <p:spPr bwMode="auto">
          <a:xfrm>
            <a:off x="450850" y="1571625"/>
            <a:ext cx="1851025" cy="1514475"/>
          </a:xfrm>
          <a:prstGeom prst="rect">
            <a:avLst/>
          </a:prstGeom>
          <a:solidFill>
            <a:srgbClr val="669933"/>
          </a:solidFill>
          <a:ln>
            <a:noFill/>
          </a:ln>
          <a:effectLst>
            <a:outerShdw blurRad="50800" dist="38100" dir="2700000" algn="tl" rotWithShape="0">
              <a:srgbClr val="808080">
                <a:alpha val="39999"/>
              </a:srgbClr>
            </a:outerShdw>
          </a:effectLst>
          <a:extLst/>
        </p:spPr>
        <p:txBody>
          <a:bodyPr lIns="182880" tIns="182880" rIns="182880" bIns="182880" anchor="ctr"/>
          <a:lstStyle/>
          <a:p>
            <a:pPr marL="4763" lvl="1" algn="ctr" fontAlgn="auto">
              <a:spcBef>
                <a:spcPts val="400"/>
              </a:spcBef>
              <a:spcAft>
                <a:spcPts val="0"/>
              </a:spcAft>
              <a:defRPr/>
            </a:pPr>
            <a:r>
              <a:rPr lang="en-US" sz="1600" b="1" dirty="0">
                <a:solidFill>
                  <a:schemeClr val="bg1"/>
                </a:solidFill>
                <a:latin typeface="+mn-lt"/>
                <a:ea typeface="+mn-ea"/>
              </a:rPr>
              <a:t>Objective of this Document</a:t>
            </a:r>
          </a:p>
        </p:txBody>
      </p:sp>
      <p:sp>
        <p:nvSpPr>
          <p:cNvPr id="10245" name="Title 1"/>
          <p:cNvSpPr>
            <a:spLocks noGrp="1"/>
          </p:cNvSpPr>
          <p:nvPr>
            <p:ph type="title"/>
            <p:custDataLst>
              <p:tags r:id="rId4"/>
            </p:custDataLst>
          </p:nvPr>
        </p:nvSpPr>
        <p:spPr/>
        <p:txBody>
          <a:bodyPr/>
          <a:lstStyle/>
          <a:p>
            <a:pPr eaLnBrk="1" hangingPunct="1"/>
            <a:r>
              <a:rPr lang="en-US" sz="1600" b="0" i="1" smtClean="0"/>
              <a:t>Hulling and Export of Sesame Seeds </a:t>
            </a:r>
            <a:br>
              <a:rPr lang="en-US" sz="1600" b="0" i="1" smtClean="0"/>
            </a:br>
            <a:r>
              <a:rPr lang="en-US" sz="1800" smtClean="0"/>
              <a:t>Introduction</a:t>
            </a:r>
          </a:p>
        </p:txBody>
      </p:sp>
      <p:sp>
        <p:nvSpPr>
          <p:cNvPr id="19" name="Rectangle 18"/>
          <p:cNvSpPr>
            <a:spLocks noChangeArrowheads="1"/>
          </p:cNvSpPr>
          <p:nvPr>
            <p:custDataLst>
              <p:tags r:id="rId5"/>
            </p:custDataLst>
          </p:nvPr>
        </p:nvSpPr>
        <p:spPr bwMode="auto">
          <a:xfrm>
            <a:off x="2303463" y="1571625"/>
            <a:ext cx="6208712" cy="1514475"/>
          </a:xfrm>
          <a:prstGeom prst="rect">
            <a:avLst/>
          </a:prstGeom>
          <a:solidFill>
            <a:srgbClr val="E0F0D1"/>
          </a:solidFill>
          <a:ln>
            <a:noFill/>
          </a:ln>
          <a:effectLst>
            <a:outerShdw blurRad="50800" dist="38100" dir="2700000" algn="tl" rotWithShape="0">
              <a:srgbClr val="808080">
                <a:alpha val="39999"/>
              </a:srgbClr>
            </a:outerShdw>
          </a:effectLst>
          <a:extLst/>
        </p:spPr>
        <p:txBody>
          <a:bodyPr lIns="182880" tIns="182880" rIns="182880" bIns="182880" anchor="ctr"/>
          <a:lstStyle/>
          <a:p>
            <a:pPr algn="just" eaLnBrk="0" hangingPunct="0">
              <a:lnSpc>
                <a:spcPct val="120000"/>
              </a:lnSpc>
              <a:spcBef>
                <a:spcPct val="50000"/>
              </a:spcBef>
              <a:buSzPct val="65000"/>
              <a:defRPr/>
            </a:pPr>
            <a:r>
              <a:rPr lang="en-US" sz="1600">
                <a:ea typeface="ＭＳ Ｐゴシック" pitchFamily="34" charset="-128"/>
              </a:rPr>
              <a:t>This investment case has been prepared by the Monitor Group as part of Ethiopia</a:t>
            </a:r>
            <a:r>
              <a:rPr lang="en-US" altLang="en-US" sz="1600">
                <a:ea typeface="ＭＳ Ｐゴシック" pitchFamily="34" charset="-128"/>
              </a:rPr>
              <a:t>’</a:t>
            </a:r>
            <a:r>
              <a:rPr lang="en-US" sz="1600">
                <a:ea typeface="ＭＳ Ｐゴシック" pitchFamily="34" charset="-128"/>
              </a:rPr>
              <a:t>s presentation at the Grow Africa Forum. The intended audience are Regional and International investors who are looking for strategic or financial investments in Sub-Saharan Africa.</a:t>
            </a:r>
          </a:p>
        </p:txBody>
      </p:sp>
      <p:sp>
        <p:nvSpPr>
          <p:cNvPr id="8" name="Rectangle 7"/>
          <p:cNvSpPr>
            <a:spLocks noChangeArrowheads="1"/>
          </p:cNvSpPr>
          <p:nvPr>
            <p:custDataLst>
              <p:tags r:id="rId6"/>
            </p:custDataLst>
          </p:nvPr>
        </p:nvSpPr>
        <p:spPr bwMode="auto">
          <a:xfrm>
            <a:off x="2303463" y="3332163"/>
            <a:ext cx="6208712" cy="2438400"/>
          </a:xfrm>
          <a:prstGeom prst="rect">
            <a:avLst/>
          </a:prstGeom>
          <a:solidFill>
            <a:srgbClr val="E0F0D1"/>
          </a:solidFill>
          <a:ln>
            <a:noFill/>
          </a:ln>
          <a:effectLst>
            <a:outerShdw blurRad="50800" dist="38100" dir="2700000" algn="tl" rotWithShape="0">
              <a:srgbClr val="808080">
                <a:alpha val="39999"/>
              </a:srgbClr>
            </a:outerShdw>
          </a:effectLst>
          <a:extLst/>
        </p:spPr>
        <p:txBody>
          <a:bodyPr lIns="182880" tIns="182880" rIns="182880" bIns="182880" anchor="ctr"/>
          <a:lstStyle/>
          <a:p>
            <a:pPr algn="just" eaLnBrk="0" hangingPunct="0">
              <a:spcBef>
                <a:spcPct val="50000"/>
              </a:spcBef>
              <a:buSzPct val="65000"/>
              <a:defRPr/>
            </a:pPr>
            <a:r>
              <a:rPr lang="en-US" sz="1600">
                <a:ea typeface="ＭＳ Ｐゴシック" pitchFamily="34" charset="-128"/>
              </a:rPr>
              <a:t>The investment opportunity identified is the establishment of a sesame hulling plant with an annual output capacity of 10,000 MT through a joint venture agreement with a local partner in Ethiopia. The high quality hulled sesame seed produced would be packaged and exported to international purchasers for use in bakery and confectionary applications. An initial investment of $7.0 million is projected to return an IRR of 40% without leverage after five years.</a:t>
            </a:r>
          </a:p>
        </p:txBody>
      </p:sp>
      <p:sp>
        <p:nvSpPr>
          <p:cNvPr id="10248" name="TextBox 10"/>
          <p:cNvSpPr txBox="1">
            <a:spLocks noChangeArrowheads="1"/>
          </p:cNvSpPr>
          <p:nvPr>
            <p:custDataLst>
              <p:tags r:id="rId7"/>
            </p:custDataLst>
          </p:nvPr>
        </p:nvSpPr>
        <p:spPr bwMode="gray">
          <a:xfrm>
            <a:off x="0" y="6489700"/>
            <a:ext cx="8712200" cy="400050"/>
          </a:xfrm>
          <a:prstGeom prst="rect">
            <a:avLst/>
          </a:prstGeom>
          <a:noFill/>
          <a:ln w="9525">
            <a:noFill/>
            <a:miter lim="800000"/>
            <a:headEnd/>
            <a:tailEnd/>
          </a:ln>
        </p:spPr>
        <p:txBody>
          <a:bodyPr lIns="45719" rIns="45719" anchor="b"/>
          <a:lstStyle/>
          <a:p>
            <a:r>
              <a:rPr lang="en-US" sz="800"/>
              <a:t>Note: This investment case was prepared by Monitor Group, an independent, global management consultancy firm. Funding for the investment case analysis was provided by the U.S. Agency for International Development as technical assistance to the Ethiopian Agricultural Transformation Agency</a:t>
            </a:r>
          </a:p>
          <a:p>
            <a:r>
              <a:rPr lang="en-US" sz="800"/>
              <a:t>Its findings are based on public and proprietary information, as well as information gathered by Monitor Group through field investigation and qualitative interviews with industry experts and other key stakeholders. Monitor Group does not make any representation or warranty, express or implied, as to the accuracy, completeness, or correctness of the information contained herein, nor does it accept any liability for any loss or damage, howsoever caused, arising from any errors, omissions, or reliance on any information or views contained in this document. Monitor Group is not a financial advisor; therefore, this document does not represent financial advice.</a:t>
            </a:r>
          </a:p>
          <a:p>
            <a:endParaRPr lang="en-US" sz="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14" hidden="1"/>
          <p:cNvGraphicFramePr>
            <a:graphicFrameLocks noChangeAspect="1"/>
          </p:cNvGraphicFramePr>
          <p:nvPr/>
        </p:nvGraphicFramePr>
        <p:xfrm>
          <a:off x="0" y="0"/>
          <a:ext cx="158750" cy="158750"/>
        </p:xfrm>
        <a:graphic>
          <a:graphicData uri="http://schemas.openxmlformats.org/presentationml/2006/ole">
            <p:oleObj spid="_x0000_s28674" name="think-cell Slide" r:id="rId34" imgW="360" imgH="360" progId="">
              <p:embed/>
            </p:oleObj>
          </a:graphicData>
        </a:graphic>
      </p:graphicFrame>
      <p:sp>
        <p:nvSpPr>
          <p:cNvPr id="8" name="Rectangle 7" hidden="1"/>
          <p:cNvSpPr/>
          <p:nvPr>
            <p:custDataLst>
              <p:tags r:id="rId2"/>
            </p:custDataLst>
          </p:nvPr>
        </p:nvSpPr>
        <p:spPr bwMode="auto">
          <a:xfrm>
            <a:off x="0" y="0"/>
            <a:ext cx="158750" cy="15875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7" name="TextBox 6"/>
          <p:cNvSpPr txBox="1">
            <a:spLocks noChangeArrowheads="1"/>
          </p:cNvSpPr>
          <p:nvPr>
            <p:custDataLst>
              <p:tags r:id="rId3"/>
            </p:custDataLst>
          </p:nvPr>
        </p:nvSpPr>
        <p:spPr bwMode="auto">
          <a:xfrm>
            <a:off x="401638" y="2071688"/>
            <a:ext cx="8458200" cy="4198937"/>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28677" name="TextBox 2"/>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Cost assumptions suggest that 1 MT hulled sesame will sell at a margin of 10% to international purchasers; procurement will remain the primary cost driver</a:t>
            </a:r>
          </a:p>
        </p:txBody>
      </p:sp>
      <p:sp>
        <p:nvSpPr>
          <p:cNvPr id="28678" name="Title 153"/>
          <p:cNvSpPr>
            <a:spLocks noGrp="1"/>
          </p:cNvSpPr>
          <p:nvPr>
            <p:ph type="title"/>
            <p:custDataLst>
              <p:tags r:id="rId5"/>
            </p:custDataLst>
          </p:nvPr>
        </p:nvSpPr>
        <p:spPr/>
        <p:txBody>
          <a:bodyPr/>
          <a:lstStyle/>
          <a:p>
            <a:pPr eaLnBrk="1" hangingPunct="1"/>
            <a:r>
              <a:rPr lang="en-US" sz="1600" b="0" i="1" smtClean="0"/>
              <a:t>Hulled Sesame Investment Highlights</a:t>
            </a:r>
            <a:r>
              <a:rPr lang="en-US" sz="1800" b="0" smtClean="0"/>
              <a:t/>
            </a:r>
            <a:br>
              <a:rPr lang="en-US" sz="1800" b="0" smtClean="0"/>
            </a:br>
            <a:r>
              <a:rPr lang="en-US" sz="1800" smtClean="0"/>
              <a:t>Channel Cost Structure</a:t>
            </a:r>
          </a:p>
        </p:txBody>
      </p:sp>
      <p:sp>
        <p:nvSpPr>
          <p:cNvPr id="28679" name="TextBox 4"/>
          <p:cNvSpPr txBox="1">
            <a:spLocks noChangeArrowheads="1"/>
          </p:cNvSpPr>
          <p:nvPr>
            <p:custDataLst>
              <p:tags r:id="rId6"/>
            </p:custDataLst>
          </p:nvPr>
        </p:nvSpPr>
        <p:spPr bwMode="gray">
          <a:xfrm>
            <a:off x="0" y="6500813"/>
            <a:ext cx="8712200" cy="246062"/>
          </a:xfrm>
          <a:prstGeom prst="rect">
            <a:avLst/>
          </a:prstGeom>
          <a:noFill/>
          <a:ln w="9525">
            <a:noFill/>
            <a:miter lim="800000"/>
            <a:headEnd/>
            <a:tailEnd/>
          </a:ln>
        </p:spPr>
        <p:txBody>
          <a:bodyPr lIns="45719" rIns="45719" anchor="b"/>
          <a:lstStyle/>
          <a:p>
            <a:endParaRPr lang="en-US" sz="900">
              <a:cs typeface="Arial" pitchFamily="34" charset="0"/>
            </a:endParaRPr>
          </a:p>
          <a:p>
            <a:r>
              <a:rPr lang="en-US" sz="900">
                <a:cs typeface="Arial" pitchFamily="34" charset="0"/>
              </a:rPr>
              <a:t>So</a:t>
            </a:r>
            <a:r>
              <a:rPr lang="en-US" sz="900"/>
              <a:t>urce: Monitor Analysis</a:t>
            </a:r>
          </a:p>
        </p:txBody>
      </p:sp>
      <p:sp>
        <p:nvSpPr>
          <p:cNvPr id="6" name="Rectangle 5"/>
          <p:cNvSpPr>
            <a:spLocks noChangeArrowheads="1"/>
          </p:cNvSpPr>
          <p:nvPr>
            <p:custDataLst>
              <p:tags r:id="rId7"/>
            </p:custDataLst>
          </p:nvPr>
        </p:nvSpPr>
        <p:spPr bwMode="auto">
          <a:xfrm>
            <a:off x="401638" y="1597025"/>
            <a:ext cx="8458200" cy="474663"/>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Channel Cost Structure for 1 MT Hulled Sesame (Year Five)</a:t>
            </a:r>
          </a:p>
        </p:txBody>
      </p:sp>
      <p:cxnSp>
        <p:nvCxnSpPr>
          <p:cNvPr id="54" name="Straight Connector 53"/>
          <p:cNvCxnSpPr/>
          <p:nvPr>
            <p:custDataLst>
              <p:tags r:id="rId8"/>
            </p:custDataLst>
          </p:nvPr>
        </p:nvCxnSpPr>
        <p:spPr bwMode="auto">
          <a:xfrm>
            <a:off x="7324725" y="2427288"/>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9"/>
            </p:custDataLst>
          </p:nvPr>
        </p:nvCxnSpPr>
        <p:spPr bwMode="auto">
          <a:xfrm>
            <a:off x="6362700" y="2751138"/>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10"/>
            </p:custDataLst>
          </p:nvPr>
        </p:nvCxnSpPr>
        <p:spPr bwMode="auto">
          <a:xfrm>
            <a:off x="5400675" y="2855913"/>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1"/>
            </p:custDataLst>
          </p:nvPr>
        </p:nvCxnSpPr>
        <p:spPr bwMode="auto">
          <a:xfrm>
            <a:off x="4438650" y="3141663"/>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12"/>
            </p:custDataLst>
          </p:nvPr>
        </p:nvCxnSpPr>
        <p:spPr bwMode="auto">
          <a:xfrm>
            <a:off x="3476625" y="3217863"/>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3"/>
            </p:custDataLst>
          </p:nvPr>
        </p:nvCxnSpPr>
        <p:spPr bwMode="auto">
          <a:xfrm>
            <a:off x="2514600" y="3227388"/>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14"/>
            </p:custDataLst>
          </p:nvPr>
        </p:nvCxnSpPr>
        <p:spPr bwMode="auto">
          <a:xfrm>
            <a:off x="1552575" y="3417888"/>
            <a:ext cx="485775" cy="0"/>
          </a:xfrm>
          <a:prstGeom prst="line">
            <a:avLst/>
          </a:prstGeom>
          <a:ln w="317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5" name="Rectangle 54"/>
          <p:cNvSpPr/>
          <p:nvPr>
            <p:custDataLst>
              <p:tags r:id="rId15"/>
            </p:custDataLst>
          </p:nvPr>
        </p:nvSpPr>
        <p:spPr bwMode="auto">
          <a:xfrm>
            <a:off x="3000375" y="3217863"/>
            <a:ext cx="476250" cy="9525"/>
          </a:xfrm>
          <a:prstGeom prst="rect">
            <a:avLst/>
          </a:prstGeom>
          <a:solidFill>
            <a:schemeClr val="accent2"/>
          </a:solidFill>
          <a:ln w="317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graphicFrame>
        <p:nvGraphicFramePr>
          <p:cNvPr id="28689" name="Object 27"/>
          <p:cNvGraphicFramePr>
            <a:graphicFrameLocks noChangeAspect="1"/>
          </p:cNvGraphicFramePr>
          <p:nvPr/>
        </p:nvGraphicFramePr>
        <p:xfrm>
          <a:off x="742950" y="2332038"/>
          <a:ext cx="7896225" cy="3562350"/>
        </p:xfrm>
        <a:graphic>
          <a:graphicData uri="http://schemas.openxmlformats.org/presentationml/2006/ole">
            <p:oleObj spid="_x0000_s28689" name="Chart" r:id="rId35" imgW="7896208" imgH="3562485" progId="MSGraph.Chart.8">
              <p:embed followColorScheme="full"/>
            </p:oleObj>
          </a:graphicData>
        </a:graphic>
      </p:graphicFrame>
      <p:sp>
        <p:nvSpPr>
          <p:cNvPr id="28690" name="Text Placeholder 2"/>
          <p:cNvSpPr>
            <a:spLocks noGrp="1"/>
          </p:cNvSpPr>
          <p:nvPr>
            <p:custDataLst>
              <p:tags r:id="rId16"/>
            </p:custDataLst>
          </p:nvPr>
        </p:nvSpPr>
        <p:spPr bwMode="auto">
          <a:xfrm>
            <a:off x="3127375" y="3040063"/>
            <a:ext cx="22383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31993288-E3A3-44B6-B44E-0F0A3E5EFC41}" type="datetime'''''''''''''''''''''''''''''''''''''0''''%'''''''''''''''''">
              <a:rPr lang="en-US" sz="1000" b="1">
                <a:cs typeface="Arial" pitchFamily="34" charset="0"/>
              </a:rPr>
              <a:pPr algn="ctr">
                <a:buSzPct val="25000"/>
                <a:buFont typeface="Arial" pitchFamily="34" charset="0"/>
                <a:buNone/>
              </a:pPr>
              <a:t>0%</a:t>
            </a:fld>
            <a:endParaRPr lang="en-US" sz="1000" b="1">
              <a:cs typeface="Arial" pitchFamily="34" charset="0"/>
              <a:sym typeface="Arial" pitchFamily="34" charset="0"/>
            </a:endParaRPr>
          </a:p>
        </p:txBody>
      </p:sp>
      <p:sp>
        <p:nvSpPr>
          <p:cNvPr id="28691" name="Text Placeholder 2"/>
          <p:cNvSpPr>
            <a:spLocks noGrp="1"/>
          </p:cNvSpPr>
          <p:nvPr>
            <p:custDataLst>
              <p:tags r:id="rId17"/>
            </p:custDataLst>
          </p:nvPr>
        </p:nvSpPr>
        <p:spPr bwMode="auto">
          <a:xfrm>
            <a:off x="7645400" y="5843588"/>
            <a:ext cx="806450" cy="152400"/>
          </a:xfrm>
          <a:prstGeom prst="rect">
            <a:avLst/>
          </a:prstGeom>
          <a:noFill/>
          <a:ln w="9525">
            <a:noFill/>
            <a:miter lim="800000"/>
            <a:headEnd/>
            <a:tailEnd/>
          </a:ln>
        </p:spPr>
        <p:txBody>
          <a:bodyPr lIns="0" tIns="0" rIns="0" bIns="0"/>
          <a:lstStyle/>
          <a:p>
            <a:pPr algn="ctr">
              <a:buSzPct val="25000"/>
              <a:buFont typeface="Arial" pitchFamily="34" charset="0"/>
              <a:buNone/>
            </a:pPr>
            <a:fld id="{07BDC090-02A8-4477-BFD0-FDE50B243181}" type="datetime'''''''''''''Ch''''an''n''e''l'' ''''''''''''''''P''r''i''ce'''">
              <a:rPr lang="en-US" sz="1000">
                <a:cs typeface="Arial" pitchFamily="34" charset="0"/>
              </a:rPr>
              <a:pPr algn="ctr">
                <a:buSzPct val="25000"/>
                <a:buFont typeface="Arial" pitchFamily="34" charset="0"/>
                <a:buNone/>
              </a:pPr>
              <a:t>Channel Price</a:t>
            </a:fld>
            <a:endParaRPr lang="en-US" sz="1000">
              <a:cs typeface="Arial" pitchFamily="34" charset="0"/>
              <a:sym typeface="Arial" pitchFamily="34" charset="0"/>
            </a:endParaRPr>
          </a:p>
        </p:txBody>
      </p:sp>
      <p:sp>
        <p:nvSpPr>
          <p:cNvPr id="28692" name="Text Placeholder 2"/>
          <p:cNvSpPr>
            <a:spLocks noGrp="1"/>
          </p:cNvSpPr>
          <p:nvPr>
            <p:custDataLst>
              <p:tags r:id="rId18"/>
            </p:custDataLst>
          </p:nvPr>
        </p:nvSpPr>
        <p:spPr bwMode="auto">
          <a:xfrm>
            <a:off x="7867650" y="2249488"/>
            <a:ext cx="36353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B198ABEC-A001-40D1-BC8C-84BC77AD8916}" type="datetime'''''1''0''''''''''''''0''''''''''''''''%'''">
              <a:rPr lang="en-US" sz="1000" b="1">
                <a:cs typeface="Arial" pitchFamily="34" charset="0"/>
              </a:rPr>
              <a:pPr algn="ctr">
                <a:buSzPct val="25000"/>
                <a:buFont typeface="Arial" pitchFamily="34" charset="0"/>
                <a:buNone/>
              </a:pPr>
              <a:t>100%</a:t>
            </a:fld>
            <a:endParaRPr lang="en-US" sz="1000" b="1">
              <a:cs typeface="Arial" pitchFamily="34" charset="0"/>
              <a:sym typeface="Arial" pitchFamily="34" charset="0"/>
            </a:endParaRPr>
          </a:p>
        </p:txBody>
      </p:sp>
      <p:sp>
        <p:nvSpPr>
          <p:cNvPr id="28693" name="Text Placeholder 2"/>
          <p:cNvSpPr>
            <a:spLocks noGrp="1"/>
          </p:cNvSpPr>
          <p:nvPr>
            <p:custDataLst>
              <p:tags r:id="rId19"/>
            </p:custDataLst>
          </p:nvPr>
        </p:nvSpPr>
        <p:spPr bwMode="auto">
          <a:xfrm>
            <a:off x="6886575" y="5843588"/>
            <a:ext cx="400050" cy="152400"/>
          </a:xfrm>
          <a:prstGeom prst="rect">
            <a:avLst/>
          </a:prstGeom>
          <a:noFill/>
          <a:ln w="9525">
            <a:noFill/>
            <a:miter lim="800000"/>
            <a:headEnd/>
            <a:tailEnd/>
          </a:ln>
        </p:spPr>
        <p:txBody>
          <a:bodyPr lIns="0" tIns="0" rIns="0" bIns="0"/>
          <a:lstStyle/>
          <a:p>
            <a:pPr algn="ctr">
              <a:buSzPct val="25000"/>
              <a:buFont typeface="Arial" pitchFamily="34" charset="0"/>
              <a:buNone/>
            </a:pPr>
            <a:fld id="{F7F44372-A82B-49F8-BC8F-A26E128D698B}" type="datetime'M''''''''''a''''''''''r''''g''i''''''''''''n'">
              <a:rPr lang="en-US" sz="1000">
                <a:cs typeface="Arial" pitchFamily="34" charset="0"/>
              </a:rPr>
              <a:pPr algn="ctr">
                <a:buSzPct val="25000"/>
                <a:buFont typeface="Arial" pitchFamily="34" charset="0"/>
                <a:buNone/>
              </a:pPr>
              <a:t>Margin</a:t>
            </a:fld>
            <a:endParaRPr lang="en-US" sz="1000">
              <a:cs typeface="Arial" pitchFamily="34" charset="0"/>
              <a:sym typeface="Arial" pitchFamily="34" charset="0"/>
            </a:endParaRPr>
          </a:p>
        </p:txBody>
      </p:sp>
      <p:sp>
        <p:nvSpPr>
          <p:cNvPr id="28694" name="Text Placeholder 2"/>
          <p:cNvSpPr>
            <a:spLocks noGrp="1"/>
          </p:cNvSpPr>
          <p:nvPr>
            <p:custDataLst>
              <p:tags r:id="rId20"/>
            </p:custDataLst>
          </p:nvPr>
        </p:nvSpPr>
        <p:spPr bwMode="auto">
          <a:xfrm>
            <a:off x="6940550" y="2249488"/>
            <a:ext cx="29368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BDC087A0-89E5-4D95-BD15-1EF8C14240E1}" type="datetime'''''''''''1''''0''''''''''''''%'">
              <a:rPr lang="en-US" sz="1000" b="1">
                <a:cs typeface="Arial" pitchFamily="34" charset="0"/>
              </a:rPr>
              <a:pPr algn="ctr">
                <a:buSzPct val="25000"/>
                <a:buFont typeface="Arial" pitchFamily="34" charset="0"/>
                <a:buNone/>
              </a:pPr>
              <a:t>10%</a:t>
            </a:fld>
            <a:endParaRPr lang="en-US" sz="1000" b="1">
              <a:cs typeface="Arial" pitchFamily="34" charset="0"/>
              <a:sym typeface="Arial" pitchFamily="34" charset="0"/>
            </a:endParaRPr>
          </a:p>
        </p:txBody>
      </p:sp>
      <p:sp>
        <p:nvSpPr>
          <p:cNvPr id="28695" name="Text Placeholder 2"/>
          <p:cNvSpPr>
            <a:spLocks noGrp="1"/>
          </p:cNvSpPr>
          <p:nvPr>
            <p:custDataLst>
              <p:tags r:id="rId21"/>
            </p:custDataLst>
          </p:nvPr>
        </p:nvSpPr>
        <p:spPr bwMode="auto">
          <a:xfrm>
            <a:off x="5842000" y="5843588"/>
            <a:ext cx="566738" cy="304800"/>
          </a:xfrm>
          <a:prstGeom prst="rect">
            <a:avLst/>
          </a:prstGeom>
          <a:noFill/>
          <a:ln w="9525">
            <a:noFill/>
            <a:miter lim="800000"/>
            <a:headEnd/>
            <a:tailEnd/>
          </a:ln>
        </p:spPr>
        <p:txBody>
          <a:bodyPr lIns="0" tIns="0" rIns="0" bIns="0"/>
          <a:lstStyle/>
          <a:p>
            <a:pPr algn="ctr">
              <a:buSzPct val="25000"/>
              <a:buFont typeface="Arial" pitchFamily="34" charset="0"/>
              <a:buNone/>
            </a:pPr>
            <a:fld id="{CA506834-60C5-4034-A4DB-9B26DBD7476E}" type="datetime'''O''''ve''''''rh''''''ea''''d'''' (''''S''''G''''&amp;''A'''')'''">
              <a:rPr lang="en-US" sz="1000">
                <a:cs typeface="Arial" pitchFamily="34" charset="0"/>
              </a:rPr>
              <a:pPr algn="ctr">
                <a:buSzPct val="25000"/>
                <a:buFont typeface="Arial" pitchFamily="34" charset="0"/>
                <a:buNone/>
              </a:pPr>
              <a:t>Overhead (SG&amp;A)</a:t>
            </a:fld>
            <a:endParaRPr lang="en-US" sz="1000">
              <a:cs typeface="Arial" pitchFamily="34" charset="0"/>
              <a:sym typeface="Arial" pitchFamily="34" charset="0"/>
            </a:endParaRPr>
          </a:p>
        </p:txBody>
      </p:sp>
      <p:sp>
        <p:nvSpPr>
          <p:cNvPr id="28696" name="Text Placeholder 2"/>
          <p:cNvSpPr>
            <a:spLocks noGrp="1"/>
          </p:cNvSpPr>
          <p:nvPr>
            <p:custDataLst>
              <p:tags r:id="rId22"/>
            </p:custDataLst>
          </p:nvPr>
        </p:nvSpPr>
        <p:spPr bwMode="auto">
          <a:xfrm>
            <a:off x="6013450" y="2573338"/>
            <a:ext cx="22383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A45FE057-AEDE-47C3-8B05-74836DCC86C0}" type="datetime'''''''''''''''''''''''3%'''''''''''''''''''''">
              <a:rPr lang="en-US" sz="1000" b="1">
                <a:cs typeface="Arial" pitchFamily="34" charset="0"/>
              </a:rPr>
              <a:pPr algn="ctr">
                <a:buSzPct val="25000"/>
                <a:buFont typeface="Arial" pitchFamily="34" charset="0"/>
                <a:buNone/>
              </a:pPr>
              <a:t>3%</a:t>
            </a:fld>
            <a:endParaRPr lang="en-US" sz="1000" b="1">
              <a:cs typeface="Arial" pitchFamily="34" charset="0"/>
              <a:sym typeface="Arial" pitchFamily="34" charset="0"/>
            </a:endParaRPr>
          </a:p>
        </p:txBody>
      </p:sp>
      <p:sp>
        <p:nvSpPr>
          <p:cNvPr id="28697" name="Text Placeholder 2"/>
          <p:cNvSpPr>
            <a:spLocks noGrp="1"/>
          </p:cNvSpPr>
          <p:nvPr>
            <p:custDataLst>
              <p:tags r:id="rId23"/>
            </p:custDataLst>
          </p:nvPr>
        </p:nvSpPr>
        <p:spPr bwMode="auto">
          <a:xfrm>
            <a:off x="4749800" y="5843588"/>
            <a:ext cx="827088" cy="152400"/>
          </a:xfrm>
          <a:prstGeom prst="rect">
            <a:avLst/>
          </a:prstGeom>
          <a:noFill/>
          <a:ln w="9525">
            <a:noFill/>
            <a:miter lim="800000"/>
            <a:headEnd/>
            <a:tailEnd/>
          </a:ln>
        </p:spPr>
        <p:txBody>
          <a:bodyPr lIns="0" tIns="0" rIns="0" bIns="0"/>
          <a:lstStyle/>
          <a:p>
            <a:pPr algn="ctr">
              <a:buSzPct val="25000"/>
              <a:buFont typeface="Arial" pitchFamily="34" charset="0"/>
              <a:buNone/>
            </a:pPr>
            <a:fld id="{FEA9079D-8D46-442D-B497-6EE3BBB903BE}" type="datetime'''''''''''Tr''''''an''''s''''port''''''a''ti''''o''n'''''''''">
              <a:rPr lang="en-US" sz="1000">
                <a:cs typeface="Arial" pitchFamily="34" charset="0"/>
              </a:rPr>
              <a:pPr algn="ctr">
                <a:buSzPct val="25000"/>
                <a:buFont typeface="Arial" pitchFamily="34" charset="0"/>
                <a:buNone/>
              </a:pPr>
              <a:t>Transportation</a:t>
            </a:fld>
            <a:endParaRPr lang="en-US" sz="1000">
              <a:cs typeface="Arial" pitchFamily="34" charset="0"/>
              <a:sym typeface="Arial" pitchFamily="34" charset="0"/>
            </a:endParaRPr>
          </a:p>
        </p:txBody>
      </p:sp>
      <p:sp>
        <p:nvSpPr>
          <p:cNvPr id="28698" name="Text Placeholder 2"/>
          <p:cNvSpPr>
            <a:spLocks noGrp="1"/>
          </p:cNvSpPr>
          <p:nvPr>
            <p:custDataLst>
              <p:tags r:id="rId24"/>
            </p:custDataLst>
          </p:nvPr>
        </p:nvSpPr>
        <p:spPr bwMode="auto">
          <a:xfrm>
            <a:off x="5051425" y="2678113"/>
            <a:ext cx="22383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194B20B9-2F99-450C-8F70-3ADF49C9E2A1}" type="datetime'''''''''''''''''''''''''''8''''''''''''''''''''''''''%'''''''">
              <a:rPr lang="en-US" sz="1000" b="1">
                <a:cs typeface="Arial" pitchFamily="34" charset="0"/>
              </a:rPr>
              <a:pPr algn="ctr">
                <a:buSzPct val="25000"/>
                <a:buFont typeface="Arial" pitchFamily="34" charset="0"/>
                <a:buNone/>
              </a:pPr>
              <a:t>8%</a:t>
            </a:fld>
            <a:endParaRPr lang="en-US" sz="1000" b="1">
              <a:cs typeface="Arial" pitchFamily="34" charset="0"/>
              <a:sym typeface="Arial" pitchFamily="34" charset="0"/>
            </a:endParaRPr>
          </a:p>
        </p:txBody>
      </p:sp>
      <p:sp>
        <p:nvSpPr>
          <p:cNvPr id="28699" name="Text Placeholder 2"/>
          <p:cNvSpPr>
            <a:spLocks noGrp="1"/>
          </p:cNvSpPr>
          <p:nvPr>
            <p:custDataLst>
              <p:tags r:id="rId25"/>
            </p:custDataLst>
          </p:nvPr>
        </p:nvSpPr>
        <p:spPr bwMode="auto">
          <a:xfrm>
            <a:off x="3900488" y="5843588"/>
            <a:ext cx="601662" cy="152400"/>
          </a:xfrm>
          <a:prstGeom prst="rect">
            <a:avLst/>
          </a:prstGeom>
          <a:noFill/>
          <a:ln w="9525">
            <a:noFill/>
            <a:miter lim="800000"/>
            <a:headEnd/>
            <a:tailEnd/>
          </a:ln>
        </p:spPr>
        <p:txBody>
          <a:bodyPr lIns="0" tIns="0" rIns="0" bIns="0"/>
          <a:lstStyle/>
          <a:p>
            <a:pPr algn="ctr">
              <a:buSzPct val="25000"/>
              <a:buFont typeface="Arial" pitchFamily="34" charset="0"/>
              <a:buNone/>
            </a:pPr>
            <a:fld id="{8A210BFE-FF2B-4436-8C42-DC19756FBA74}" type="datetime'''''Pa''''''''ck''''''''a''''''g''in''''''g'''''''''">
              <a:rPr lang="en-US" sz="1000">
                <a:cs typeface="Arial" pitchFamily="34" charset="0"/>
              </a:rPr>
              <a:pPr algn="ctr">
                <a:buSzPct val="25000"/>
                <a:buFont typeface="Arial" pitchFamily="34" charset="0"/>
                <a:buNone/>
              </a:pPr>
              <a:t>Packaging</a:t>
            </a:fld>
            <a:endParaRPr lang="en-US" sz="1000">
              <a:cs typeface="Arial" pitchFamily="34" charset="0"/>
              <a:sym typeface="Arial" pitchFamily="34" charset="0"/>
            </a:endParaRPr>
          </a:p>
        </p:txBody>
      </p:sp>
      <p:sp>
        <p:nvSpPr>
          <p:cNvPr id="28700" name="Text Placeholder 2"/>
          <p:cNvSpPr>
            <a:spLocks noGrp="1"/>
          </p:cNvSpPr>
          <p:nvPr>
            <p:custDataLst>
              <p:tags r:id="rId26"/>
            </p:custDataLst>
          </p:nvPr>
        </p:nvSpPr>
        <p:spPr bwMode="auto">
          <a:xfrm>
            <a:off x="4089400" y="2963863"/>
            <a:ext cx="22383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A5A911E4-ED21-489E-896C-EA2030344252}" type="datetime'''''''2''''''''''''''''''''''''''''''''''''''%'''''''''''''''">
              <a:rPr lang="en-US" sz="1000" b="1">
                <a:cs typeface="Arial" pitchFamily="34" charset="0"/>
              </a:rPr>
              <a:pPr algn="ctr">
                <a:buSzPct val="25000"/>
                <a:buFont typeface="Arial" pitchFamily="34" charset="0"/>
                <a:buNone/>
              </a:pPr>
              <a:t>2%</a:t>
            </a:fld>
            <a:endParaRPr lang="en-US" sz="1000" b="1">
              <a:cs typeface="Arial" pitchFamily="34" charset="0"/>
              <a:sym typeface="Arial" pitchFamily="34" charset="0"/>
            </a:endParaRPr>
          </a:p>
        </p:txBody>
      </p:sp>
      <p:sp>
        <p:nvSpPr>
          <p:cNvPr id="28701" name="Text Placeholder 2"/>
          <p:cNvSpPr>
            <a:spLocks noGrp="1"/>
          </p:cNvSpPr>
          <p:nvPr>
            <p:custDataLst>
              <p:tags r:id="rId27"/>
            </p:custDataLst>
          </p:nvPr>
        </p:nvSpPr>
        <p:spPr bwMode="auto">
          <a:xfrm>
            <a:off x="3071813" y="5843588"/>
            <a:ext cx="334962" cy="152400"/>
          </a:xfrm>
          <a:prstGeom prst="rect">
            <a:avLst/>
          </a:prstGeom>
          <a:noFill/>
          <a:ln w="9525">
            <a:noFill/>
            <a:miter lim="800000"/>
            <a:headEnd/>
            <a:tailEnd/>
          </a:ln>
        </p:spPr>
        <p:txBody>
          <a:bodyPr lIns="0" tIns="0" rIns="0" bIns="0"/>
          <a:lstStyle/>
          <a:p>
            <a:pPr algn="ctr">
              <a:buSzPct val="25000"/>
              <a:buFont typeface="Arial" pitchFamily="34" charset="0"/>
              <a:buNone/>
            </a:pPr>
            <a:fld id="{37BD78D5-731D-4874-94EB-A04C86488577}" type="datetime'''''''L''a''''''''''''bo''''r'">
              <a:rPr lang="en-US" sz="1000">
                <a:cs typeface="Arial" pitchFamily="34" charset="0"/>
              </a:rPr>
              <a:pPr algn="ctr">
                <a:buSzPct val="25000"/>
                <a:buFont typeface="Arial" pitchFamily="34" charset="0"/>
                <a:buNone/>
              </a:pPr>
              <a:t>Labor</a:t>
            </a:fld>
            <a:endParaRPr lang="en-US" sz="1000">
              <a:cs typeface="Arial" pitchFamily="34" charset="0"/>
              <a:sym typeface="Arial" pitchFamily="34" charset="0"/>
            </a:endParaRPr>
          </a:p>
        </p:txBody>
      </p:sp>
      <p:sp>
        <p:nvSpPr>
          <p:cNvPr id="28702" name="Text Placeholder 2"/>
          <p:cNvSpPr>
            <a:spLocks noGrp="1"/>
          </p:cNvSpPr>
          <p:nvPr>
            <p:custDataLst>
              <p:tags r:id="rId28"/>
            </p:custDataLst>
          </p:nvPr>
        </p:nvSpPr>
        <p:spPr bwMode="auto">
          <a:xfrm>
            <a:off x="1662113" y="5843588"/>
            <a:ext cx="1228725" cy="304800"/>
          </a:xfrm>
          <a:prstGeom prst="rect">
            <a:avLst/>
          </a:prstGeom>
          <a:noFill/>
          <a:ln w="9525">
            <a:noFill/>
            <a:miter lim="800000"/>
            <a:headEnd/>
            <a:tailEnd/>
          </a:ln>
        </p:spPr>
        <p:txBody>
          <a:bodyPr lIns="0" tIns="0" rIns="0" bIns="0"/>
          <a:lstStyle/>
          <a:p>
            <a:pPr algn="ctr">
              <a:buSzPct val="25000"/>
              <a:buFont typeface="Arial" pitchFamily="34" charset="0"/>
              <a:buNone/>
            </a:pPr>
            <a:fld id="{21322805-50BC-47BA-9A6D-A99DA94F3FCC}" type="datetime'C''''ult''i''vati''on''/Outgro''w''er Expe''''ns''''''e''s'''">
              <a:rPr lang="en-US" sz="1000">
                <a:cs typeface="Arial" pitchFamily="34" charset="0"/>
              </a:rPr>
              <a:pPr algn="ctr">
                <a:buSzPct val="25000"/>
                <a:buFont typeface="Arial" pitchFamily="34" charset="0"/>
                <a:buNone/>
              </a:pPr>
              <a:t>Cultivation/Outgrower Expenses</a:t>
            </a:fld>
            <a:endParaRPr lang="en-US" sz="1000">
              <a:cs typeface="Arial" pitchFamily="34" charset="0"/>
              <a:sym typeface="Arial" pitchFamily="34" charset="0"/>
            </a:endParaRPr>
          </a:p>
        </p:txBody>
      </p:sp>
      <p:sp>
        <p:nvSpPr>
          <p:cNvPr id="28703" name="Text Placeholder 2"/>
          <p:cNvSpPr>
            <a:spLocks noGrp="1"/>
          </p:cNvSpPr>
          <p:nvPr>
            <p:custDataLst>
              <p:tags r:id="rId29"/>
            </p:custDataLst>
          </p:nvPr>
        </p:nvSpPr>
        <p:spPr bwMode="auto">
          <a:xfrm>
            <a:off x="2165350" y="3049588"/>
            <a:ext cx="22383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05DBAFEA-B1EA-454F-8FAA-ED5F97EA15D9}" type="datetime'''''''''''''''''''6''''''''''%'''''''''''''''''''''''''''''">
              <a:rPr lang="en-US" sz="1000" b="1">
                <a:cs typeface="Arial" pitchFamily="34" charset="0"/>
              </a:rPr>
              <a:pPr algn="ctr">
                <a:buSzPct val="25000"/>
                <a:buFont typeface="Arial" pitchFamily="34" charset="0"/>
                <a:buNone/>
              </a:pPr>
              <a:t>6%</a:t>
            </a:fld>
            <a:endParaRPr lang="en-US" sz="1000" b="1">
              <a:cs typeface="Arial" pitchFamily="34" charset="0"/>
              <a:sym typeface="Arial" pitchFamily="34" charset="0"/>
            </a:endParaRPr>
          </a:p>
        </p:txBody>
      </p:sp>
      <p:sp>
        <p:nvSpPr>
          <p:cNvPr id="28704" name="Text Placeholder 2"/>
          <p:cNvSpPr>
            <a:spLocks noGrp="1"/>
          </p:cNvSpPr>
          <p:nvPr>
            <p:custDataLst>
              <p:tags r:id="rId30"/>
            </p:custDataLst>
          </p:nvPr>
        </p:nvSpPr>
        <p:spPr bwMode="auto">
          <a:xfrm>
            <a:off x="946150" y="5843588"/>
            <a:ext cx="736600" cy="152400"/>
          </a:xfrm>
          <a:prstGeom prst="rect">
            <a:avLst/>
          </a:prstGeom>
          <a:noFill/>
          <a:ln w="9525">
            <a:noFill/>
            <a:miter lim="800000"/>
            <a:headEnd/>
            <a:tailEnd/>
          </a:ln>
        </p:spPr>
        <p:txBody>
          <a:bodyPr lIns="0" tIns="0" rIns="0" bIns="0"/>
          <a:lstStyle/>
          <a:p>
            <a:pPr algn="ctr">
              <a:buSzPct val="25000"/>
              <a:buFont typeface="Arial" pitchFamily="34" charset="0"/>
              <a:buNone/>
            </a:pPr>
            <a:fld id="{5439A721-5174-4D0E-BBBB-65DDA48124CD}" type="datetime'''P''''''ro''''''''''''''cu''''re''m''en''t'''''''''''''">
              <a:rPr lang="en-US" sz="1000">
                <a:cs typeface="Arial" pitchFamily="34" charset="0"/>
              </a:rPr>
              <a:pPr algn="ctr">
                <a:buSzPct val="25000"/>
                <a:buFont typeface="Arial" pitchFamily="34" charset="0"/>
                <a:buNone/>
              </a:pPr>
              <a:t>Procurement</a:t>
            </a:fld>
            <a:endParaRPr lang="en-US" sz="1000">
              <a:cs typeface="Arial" pitchFamily="34" charset="0"/>
              <a:sym typeface="Arial" pitchFamily="34" charset="0"/>
            </a:endParaRPr>
          </a:p>
        </p:txBody>
      </p:sp>
      <p:sp>
        <p:nvSpPr>
          <p:cNvPr id="28705" name="Text Placeholder 2"/>
          <p:cNvSpPr>
            <a:spLocks noGrp="1"/>
          </p:cNvSpPr>
          <p:nvPr>
            <p:custDataLst>
              <p:tags r:id="rId31"/>
            </p:custDataLst>
          </p:nvPr>
        </p:nvSpPr>
        <p:spPr bwMode="auto">
          <a:xfrm>
            <a:off x="1168400" y="3240088"/>
            <a:ext cx="293688"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FB4E1B00-FA2C-42D2-9F65-49517CAA9C1F}" type="datetime'70''''%'''''''''''''''''''''''''''''''''''''''''">
              <a:rPr lang="en-US" sz="1000" b="1">
                <a:cs typeface="Arial" pitchFamily="34" charset="0"/>
              </a:rPr>
              <a:pPr algn="ctr">
                <a:buSzPct val="25000"/>
                <a:buFont typeface="Arial" pitchFamily="34" charset="0"/>
                <a:buNone/>
              </a:pPr>
              <a:t>70%</a:t>
            </a:fld>
            <a:endParaRPr lang="en-US" sz="1000" b="1">
              <a:cs typeface="Arial" pitchFamily="34" charset="0"/>
              <a:sym typeface="Arial" pitchFamily="34" charset="0"/>
            </a:endParaRPr>
          </a:p>
        </p:txBody>
      </p:sp>
      <p:sp>
        <p:nvSpPr>
          <p:cNvPr id="28706" name="TextBox 38"/>
          <p:cNvSpPr txBox="1">
            <a:spLocks noChangeArrowheads="1"/>
          </p:cNvSpPr>
          <p:nvPr>
            <p:custDataLst>
              <p:tags r:id="rId32"/>
            </p:custDataLst>
          </p:nvPr>
        </p:nvSpPr>
        <p:spPr bwMode="auto">
          <a:xfrm rot="-5400000">
            <a:off x="-457994" y="4017170"/>
            <a:ext cx="2200275" cy="246062"/>
          </a:xfrm>
          <a:prstGeom prst="rect">
            <a:avLst/>
          </a:prstGeom>
          <a:noFill/>
          <a:ln w="9525">
            <a:noFill/>
            <a:miter lim="800000"/>
            <a:headEnd/>
            <a:tailEnd/>
          </a:ln>
        </p:spPr>
        <p:txBody>
          <a:bodyPr lIns="45720" rIns="45720">
            <a:spAutoFit/>
          </a:bodyPr>
          <a:lstStyle/>
          <a:p>
            <a:pPr algn="ctr">
              <a:spcBef>
                <a:spcPts val="400"/>
              </a:spcBef>
            </a:pPr>
            <a:r>
              <a:rPr lang="en-US" sz="1000"/>
              <a:t>Percentage of Unit Price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14" hidden="1"/>
          <p:cNvGraphicFramePr>
            <a:graphicFrameLocks noChangeAspect="1"/>
          </p:cNvGraphicFramePr>
          <p:nvPr/>
        </p:nvGraphicFramePr>
        <p:xfrm>
          <a:off x="0" y="0"/>
          <a:ext cx="158750" cy="158750"/>
        </p:xfrm>
        <a:graphic>
          <a:graphicData uri="http://schemas.openxmlformats.org/presentationml/2006/ole">
            <p:oleObj spid="_x0000_s29698" name="think-cell Slide" r:id="rId26" imgW="360" imgH="360" progId="">
              <p:embed/>
            </p:oleObj>
          </a:graphicData>
        </a:graphic>
      </p:graphicFrame>
      <p:sp>
        <p:nvSpPr>
          <p:cNvPr id="4" name="Rectangle 3"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dirty="0">
              <a:solidFill>
                <a:schemeClr val="tx1"/>
              </a:solidFill>
              <a:cs typeface="Arial"/>
              <a:sym typeface="Arial"/>
            </a:endParaRPr>
          </a:p>
        </p:txBody>
      </p:sp>
      <p:sp>
        <p:nvSpPr>
          <p:cNvPr id="37" name="Rectangle 36"/>
          <p:cNvSpPr>
            <a:spLocks noChangeArrowheads="1"/>
          </p:cNvSpPr>
          <p:nvPr>
            <p:custDataLst>
              <p:tags r:id="rId3"/>
            </p:custDataLst>
          </p:nvPr>
        </p:nvSpPr>
        <p:spPr bwMode="auto">
          <a:xfrm>
            <a:off x="401638" y="2071688"/>
            <a:ext cx="8458200" cy="4198937"/>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latin typeface="+mn-lt"/>
              <a:ea typeface="+mn-ea"/>
              <a:cs typeface="Arial" pitchFamily="34" charset="0"/>
            </a:endParaRPr>
          </a:p>
        </p:txBody>
      </p:sp>
      <p:sp>
        <p:nvSpPr>
          <p:cNvPr id="29701" name="TextBox 59"/>
          <p:cNvSpPr txBox="1">
            <a:spLocks noChangeArrowheads="1"/>
          </p:cNvSpPr>
          <p:nvPr>
            <p:custDataLst>
              <p:tags r:id="rId4"/>
            </p:custDataLst>
          </p:nvPr>
        </p:nvSpPr>
        <p:spPr bwMode="auto">
          <a:xfrm rot="-5400000">
            <a:off x="182562" y="3848101"/>
            <a:ext cx="1096963" cy="277812"/>
          </a:xfrm>
          <a:prstGeom prst="rect">
            <a:avLst/>
          </a:prstGeom>
          <a:noFill/>
          <a:ln w="9525">
            <a:noFill/>
            <a:miter lim="800000"/>
            <a:headEnd/>
            <a:tailEnd/>
          </a:ln>
        </p:spPr>
        <p:txBody>
          <a:bodyPr lIns="45720" rIns="45720">
            <a:spAutoFit/>
          </a:bodyPr>
          <a:lstStyle/>
          <a:p>
            <a:pPr algn="ctr">
              <a:spcBef>
                <a:spcPts val="400"/>
              </a:spcBef>
            </a:pPr>
            <a:r>
              <a:rPr lang="en-US" sz="1200"/>
              <a:t>Million USD</a:t>
            </a:r>
          </a:p>
        </p:txBody>
      </p:sp>
      <p:sp>
        <p:nvSpPr>
          <p:cNvPr id="29702" name="TextBox 60"/>
          <p:cNvSpPr txBox="1">
            <a:spLocks noChangeArrowheads="1"/>
          </p:cNvSpPr>
          <p:nvPr>
            <p:custDataLst>
              <p:tags r:id="rId5"/>
            </p:custDataLst>
          </p:nvPr>
        </p:nvSpPr>
        <p:spPr bwMode="auto">
          <a:xfrm rot="5400000">
            <a:off x="7945437" y="3848101"/>
            <a:ext cx="1096963" cy="277812"/>
          </a:xfrm>
          <a:prstGeom prst="rect">
            <a:avLst/>
          </a:prstGeom>
          <a:noFill/>
          <a:ln w="9525">
            <a:noFill/>
            <a:miter lim="800000"/>
            <a:headEnd/>
            <a:tailEnd/>
          </a:ln>
        </p:spPr>
        <p:txBody>
          <a:bodyPr lIns="45720" rIns="45720">
            <a:spAutoFit/>
          </a:bodyPr>
          <a:lstStyle/>
          <a:p>
            <a:pPr algn="ctr">
              <a:spcBef>
                <a:spcPts val="400"/>
              </a:spcBef>
            </a:pPr>
            <a:r>
              <a:rPr lang="en-US" sz="1200"/>
              <a:t>Percentage</a:t>
            </a:r>
          </a:p>
        </p:txBody>
      </p:sp>
      <p:sp>
        <p:nvSpPr>
          <p:cNvPr id="29703" name="TextBox 63"/>
          <p:cNvSpPr txBox="1">
            <a:spLocks noChangeArrowheads="1"/>
          </p:cNvSpPr>
          <p:nvPr>
            <p:custDataLst>
              <p:tags r:id="rId6"/>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The 2018 EBITDA margin of 10.1% compares favorably to listed comparatives, and revenues have been conservatively forecast to ramp up over the first five years</a:t>
            </a:r>
          </a:p>
        </p:txBody>
      </p:sp>
      <p:sp>
        <p:nvSpPr>
          <p:cNvPr id="29704" name="Title 35"/>
          <p:cNvSpPr>
            <a:spLocks noGrp="1"/>
          </p:cNvSpPr>
          <p:nvPr>
            <p:ph type="title"/>
            <p:custDataLst>
              <p:tags r:id="rId7"/>
            </p:custDataLst>
          </p:nvPr>
        </p:nvSpPr>
        <p:spPr/>
        <p:txBody>
          <a:bodyPr/>
          <a:lstStyle/>
          <a:p>
            <a:pPr eaLnBrk="1" hangingPunct="1"/>
            <a:r>
              <a:rPr lang="en-US" sz="1600" b="0" i="1" smtClean="0"/>
              <a:t>Hulled Sesame Investment Highlights</a:t>
            </a:r>
            <a:r>
              <a:rPr lang="en-US" sz="1800" smtClean="0"/>
              <a:t/>
            </a:r>
            <a:br>
              <a:rPr lang="en-US" sz="1800" smtClean="0"/>
            </a:br>
            <a:r>
              <a:rPr lang="en-US" sz="1800" smtClean="0"/>
              <a:t>Financial Performance Summary</a:t>
            </a:r>
          </a:p>
        </p:txBody>
      </p:sp>
      <p:graphicFrame>
        <p:nvGraphicFramePr>
          <p:cNvPr id="29705" name="Object 78"/>
          <p:cNvGraphicFramePr>
            <a:graphicFrameLocks noChangeAspect="1"/>
          </p:cNvGraphicFramePr>
          <p:nvPr/>
        </p:nvGraphicFramePr>
        <p:xfrm>
          <a:off x="884238" y="2344738"/>
          <a:ext cx="7581900" cy="3390900"/>
        </p:xfrm>
        <a:graphic>
          <a:graphicData uri="http://schemas.openxmlformats.org/presentationml/2006/ole">
            <p:oleObj spid="_x0000_s29705" name="Chart" r:id="rId27" imgW="7581967" imgH="3390900" progId="MSGraph.Chart.8">
              <p:embed followColorScheme="full"/>
            </p:oleObj>
          </a:graphicData>
        </a:graphic>
      </p:graphicFrame>
      <p:sp>
        <p:nvSpPr>
          <p:cNvPr id="29706" name="Text Placeholder 2"/>
          <p:cNvSpPr>
            <a:spLocks noGrp="1"/>
          </p:cNvSpPr>
          <p:nvPr>
            <p:custDataLst>
              <p:tags r:id="rId8"/>
            </p:custDataLst>
          </p:nvPr>
        </p:nvSpPr>
        <p:spPr bwMode="auto">
          <a:xfrm>
            <a:off x="5724525" y="4987925"/>
            <a:ext cx="398463"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1A6404B6-ACB4-4A90-B0B7-59C6206A12C0}" type="datetime'''''''1''0.''''''1''''''''''''''''''%'''''''''''''''''''">
              <a:rPr lang="en-US" sz="1000" i="1">
                <a:cs typeface="Arial" pitchFamily="34" charset="0"/>
              </a:rPr>
              <a:pPr algn="ctr">
                <a:buSzPct val="25000"/>
                <a:buFont typeface="Arial" pitchFamily="34" charset="0"/>
                <a:buNone/>
              </a:pPr>
              <a:t>10.1%</a:t>
            </a:fld>
            <a:endParaRPr lang="en-US" sz="1000" i="1">
              <a:cs typeface="Arial" pitchFamily="34" charset="0"/>
              <a:sym typeface="Arial" pitchFamily="34" charset="0"/>
            </a:endParaRPr>
          </a:p>
        </p:txBody>
      </p:sp>
      <p:sp>
        <p:nvSpPr>
          <p:cNvPr id="29707" name="Text Placeholder 2"/>
          <p:cNvSpPr>
            <a:spLocks noGrp="1"/>
          </p:cNvSpPr>
          <p:nvPr>
            <p:custDataLst>
              <p:tags r:id="rId9"/>
            </p:custDataLst>
          </p:nvPr>
        </p:nvSpPr>
        <p:spPr bwMode="auto">
          <a:xfrm>
            <a:off x="4365625" y="5618163"/>
            <a:ext cx="323850" cy="168275"/>
          </a:xfrm>
          <a:prstGeom prst="rect">
            <a:avLst/>
          </a:prstGeom>
          <a:noFill/>
          <a:ln w="9525">
            <a:noFill/>
            <a:miter lim="800000"/>
            <a:headEnd/>
            <a:tailEnd/>
          </a:ln>
        </p:spPr>
        <p:txBody>
          <a:bodyPr lIns="0" tIns="0" rIns="0" bIns="0"/>
          <a:lstStyle/>
          <a:p>
            <a:pPr algn="ctr">
              <a:buSzPct val="25000"/>
              <a:buFont typeface="Arial" pitchFamily="34" charset="0"/>
              <a:buNone/>
            </a:pPr>
            <a:fld id="{605CFB1E-B47A-47DB-9665-F6D97D47E7E5}" type="datetime'''''''''''''''''''2''''''0''1''6'''''''''''''''''">
              <a:rPr lang="en-US" sz="1100">
                <a:cs typeface="Arial" pitchFamily="34" charset="0"/>
              </a:rPr>
              <a:pPr algn="ctr">
                <a:buSzPct val="25000"/>
                <a:buFont typeface="Arial" pitchFamily="34" charset="0"/>
                <a:buNone/>
              </a:pPr>
              <a:t>2016</a:t>
            </a:fld>
            <a:endParaRPr lang="en-US" sz="1100">
              <a:cs typeface="Arial" pitchFamily="34" charset="0"/>
              <a:sym typeface="Arial" pitchFamily="34" charset="0"/>
            </a:endParaRPr>
          </a:p>
        </p:txBody>
      </p:sp>
      <p:sp>
        <p:nvSpPr>
          <p:cNvPr id="29708" name="Text Placeholder 2"/>
          <p:cNvSpPr>
            <a:spLocks noGrp="1"/>
          </p:cNvSpPr>
          <p:nvPr>
            <p:custDataLst>
              <p:tags r:id="rId10"/>
            </p:custDataLst>
          </p:nvPr>
        </p:nvSpPr>
        <p:spPr bwMode="auto">
          <a:xfrm>
            <a:off x="4333875" y="4987925"/>
            <a:ext cx="398463"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DDDC865D-B3DC-4B79-99A5-9F9DF7316841}" type="datetime'''''''''''''''1''''''''''''''0''''''.''''1''''''''%'''''''">
              <a:rPr lang="en-US" sz="1000" i="1">
                <a:cs typeface="Arial" pitchFamily="34" charset="0"/>
              </a:rPr>
              <a:pPr algn="ctr">
                <a:buSzPct val="25000"/>
                <a:buFont typeface="Arial" pitchFamily="34" charset="0"/>
                <a:buNone/>
              </a:pPr>
              <a:t>10.1%</a:t>
            </a:fld>
            <a:endParaRPr lang="en-US" sz="1000" i="1">
              <a:cs typeface="Arial" pitchFamily="34" charset="0"/>
              <a:sym typeface="Arial" pitchFamily="34" charset="0"/>
            </a:endParaRPr>
          </a:p>
        </p:txBody>
      </p:sp>
      <p:sp>
        <p:nvSpPr>
          <p:cNvPr id="29709" name="Text Placeholder 2"/>
          <p:cNvSpPr>
            <a:spLocks noGrp="1"/>
          </p:cNvSpPr>
          <p:nvPr>
            <p:custDataLst>
              <p:tags r:id="rId11"/>
            </p:custDataLst>
          </p:nvPr>
        </p:nvSpPr>
        <p:spPr bwMode="auto">
          <a:xfrm>
            <a:off x="2970213" y="5618163"/>
            <a:ext cx="323850" cy="168275"/>
          </a:xfrm>
          <a:prstGeom prst="rect">
            <a:avLst/>
          </a:prstGeom>
          <a:noFill/>
          <a:ln w="9525">
            <a:noFill/>
            <a:miter lim="800000"/>
            <a:headEnd/>
            <a:tailEnd/>
          </a:ln>
        </p:spPr>
        <p:txBody>
          <a:bodyPr lIns="0" tIns="0" rIns="0" bIns="0"/>
          <a:lstStyle/>
          <a:p>
            <a:pPr algn="ctr">
              <a:buSzPct val="25000"/>
              <a:buFont typeface="Arial" pitchFamily="34" charset="0"/>
              <a:buNone/>
            </a:pPr>
            <a:fld id="{43A1BFAD-50B9-4E4F-B1F3-024F14AA8B96}" type="datetime'''''''''''''''''''''''''2''''''''''''''0''''''''1''''''''5'">
              <a:rPr lang="en-US" sz="1100">
                <a:cs typeface="Arial" pitchFamily="34" charset="0"/>
              </a:rPr>
              <a:pPr algn="ctr">
                <a:buSzPct val="25000"/>
                <a:buFont typeface="Arial" pitchFamily="34" charset="0"/>
                <a:buNone/>
              </a:pPr>
              <a:t>2015</a:t>
            </a:fld>
            <a:endParaRPr lang="en-US" sz="1100">
              <a:cs typeface="Arial" pitchFamily="34" charset="0"/>
              <a:sym typeface="Arial" pitchFamily="34" charset="0"/>
            </a:endParaRPr>
          </a:p>
        </p:txBody>
      </p:sp>
      <p:sp>
        <p:nvSpPr>
          <p:cNvPr id="29710" name="Text Placeholder 2"/>
          <p:cNvSpPr>
            <a:spLocks noGrp="1"/>
          </p:cNvSpPr>
          <p:nvPr>
            <p:custDataLst>
              <p:tags r:id="rId12"/>
            </p:custDataLst>
          </p:nvPr>
        </p:nvSpPr>
        <p:spPr bwMode="auto">
          <a:xfrm>
            <a:off x="2933700" y="4987925"/>
            <a:ext cx="398463"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5A08EF50-936B-4549-BC25-5AE4E1E310B0}" type="datetime'''''''''''''''''''''''''''10''''''.1''''''''''''''''''''%'''">
              <a:rPr lang="en-US" sz="1000" i="1">
                <a:cs typeface="Arial" pitchFamily="34" charset="0"/>
              </a:rPr>
              <a:pPr algn="ctr">
                <a:buSzPct val="25000"/>
                <a:buFont typeface="Arial" pitchFamily="34" charset="0"/>
                <a:buNone/>
              </a:pPr>
              <a:t>10.1%</a:t>
            </a:fld>
            <a:endParaRPr lang="en-US" sz="1000" i="1">
              <a:cs typeface="Arial" pitchFamily="34" charset="0"/>
              <a:sym typeface="Arial" pitchFamily="34" charset="0"/>
            </a:endParaRPr>
          </a:p>
        </p:txBody>
      </p:sp>
      <p:sp>
        <p:nvSpPr>
          <p:cNvPr id="29711" name="Text Placeholder 2"/>
          <p:cNvSpPr>
            <a:spLocks noGrp="1"/>
          </p:cNvSpPr>
          <p:nvPr>
            <p:custDataLst>
              <p:tags r:id="rId13"/>
            </p:custDataLst>
          </p:nvPr>
        </p:nvSpPr>
        <p:spPr bwMode="auto">
          <a:xfrm>
            <a:off x="1570038" y="5618163"/>
            <a:ext cx="323850" cy="168275"/>
          </a:xfrm>
          <a:prstGeom prst="rect">
            <a:avLst/>
          </a:prstGeom>
          <a:noFill/>
          <a:ln w="9525">
            <a:noFill/>
            <a:miter lim="800000"/>
            <a:headEnd/>
            <a:tailEnd/>
          </a:ln>
        </p:spPr>
        <p:txBody>
          <a:bodyPr lIns="0" tIns="0" rIns="0" bIns="0"/>
          <a:lstStyle/>
          <a:p>
            <a:pPr algn="ctr">
              <a:buSzPct val="25000"/>
              <a:buFont typeface="Arial" pitchFamily="34" charset="0"/>
              <a:buNone/>
            </a:pPr>
            <a:fld id="{33D69FEB-EF18-43B3-B779-A6C1CC967520}" type="datetime'2''''''''''''''01''4'''''''''''''''''''''''''">
              <a:rPr lang="en-US" sz="1100">
                <a:cs typeface="Arial" pitchFamily="34" charset="0"/>
              </a:rPr>
              <a:pPr algn="ctr">
                <a:buSzPct val="25000"/>
                <a:buFont typeface="Arial" pitchFamily="34" charset="0"/>
                <a:buNone/>
              </a:pPr>
              <a:t>2014</a:t>
            </a:fld>
            <a:endParaRPr lang="en-US" sz="1100">
              <a:cs typeface="Arial" pitchFamily="34" charset="0"/>
              <a:sym typeface="Arial" pitchFamily="34" charset="0"/>
            </a:endParaRPr>
          </a:p>
        </p:txBody>
      </p:sp>
      <p:sp>
        <p:nvSpPr>
          <p:cNvPr id="29712" name="Text Placeholder 2"/>
          <p:cNvSpPr>
            <a:spLocks noGrp="1"/>
          </p:cNvSpPr>
          <p:nvPr>
            <p:custDataLst>
              <p:tags r:id="rId14"/>
            </p:custDataLst>
          </p:nvPr>
        </p:nvSpPr>
        <p:spPr bwMode="auto">
          <a:xfrm>
            <a:off x="1568450" y="4987925"/>
            <a:ext cx="328613"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E14C4816-4EEB-4DE7-9121-20E9AD4A4603}" type="datetime'''''''9.''''''''''''9''''''''%'''">
              <a:rPr lang="en-US" sz="1000" i="1">
                <a:cs typeface="Arial" pitchFamily="34" charset="0"/>
              </a:rPr>
              <a:pPr algn="ctr">
                <a:buSzPct val="25000"/>
                <a:buFont typeface="Arial" pitchFamily="34" charset="0"/>
                <a:buNone/>
              </a:pPr>
              <a:t>9.9%</a:t>
            </a:fld>
            <a:endParaRPr lang="en-US" sz="1000" i="1">
              <a:cs typeface="Arial" pitchFamily="34" charset="0"/>
              <a:sym typeface="Arial" pitchFamily="34" charset="0"/>
            </a:endParaRPr>
          </a:p>
        </p:txBody>
      </p:sp>
      <p:sp>
        <p:nvSpPr>
          <p:cNvPr id="29713" name="Text Placeholder 2"/>
          <p:cNvSpPr>
            <a:spLocks noGrp="1"/>
          </p:cNvSpPr>
          <p:nvPr>
            <p:custDataLst>
              <p:tags r:id="rId15"/>
            </p:custDataLst>
          </p:nvPr>
        </p:nvSpPr>
        <p:spPr bwMode="auto">
          <a:xfrm>
            <a:off x="7161213" y="5618163"/>
            <a:ext cx="323850" cy="168275"/>
          </a:xfrm>
          <a:prstGeom prst="rect">
            <a:avLst/>
          </a:prstGeom>
          <a:noFill/>
          <a:ln w="9525">
            <a:noFill/>
            <a:miter lim="800000"/>
            <a:headEnd/>
            <a:tailEnd/>
          </a:ln>
        </p:spPr>
        <p:txBody>
          <a:bodyPr lIns="0" tIns="0" rIns="0" bIns="0"/>
          <a:lstStyle/>
          <a:p>
            <a:pPr algn="ctr">
              <a:buSzPct val="25000"/>
              <a:buFont typeface="Arial" pitchFamily="34" charset="0"/>
              <a:buNone/>
            </a:pPr>
            <a:fld id="{05AC0F0E-D0EC-4B74-AB1B-9EA392D55B20}" type="datetime'''''''''''''2''''''''0''1''''8'''">
              <a:rPr lang="en-US" sz="1100">
                <a:cs typeface="Arial" pitchFamily="34" charset="0"/>
              </a:rPr>
              <a:pPr algn="ctr">
                <a:buSzPct val="25000"/>
                <a:buFont typeface="Arial" pitchFamily="34" charset="0"/>
                <a:buNone/>
              </a:pPr>
              <a:t>2018</a:t>
            </a:fld>
            <a:endParaRPr lang="en-US" sz="1100">
              <a:cs typeface="Arial" pitchFamily="34" charset="0"/>
              <a:sym typeface="Arial" pitchFamily="34" charset="0"/>
            </a:endParaRPr>
          </a:p>
        </p:txBody>
      </p:sp>
      <p:sp>
        <p:nvSpPr>
          <p:cNvPr id="29714" name="Text Placeholder 2"/>
          <p:cNvSpPr>
            <a:spLocks noGrp="1"/>
          </p:cNvSpPr>
          <p:nvPr>
            <p:custDataLst>
              <p:tags r:id="rId16"/>
            </p:custDataLst>
          </p:nvPr>
        </p:nvSpPr>
        <p:spPr bwMode="auto">
          <a:xfrm>
            <a:off x="7124700" y="4987925"/>
            <a:ext cx="398463"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266B7BE9-BB53-4649-A84C-7E0AA5F39264}" type="datetime'''10''''''''.''''''''''''''1''''%'''''''''''''''''''''''">
              <a:rPr lang="en-US" sz="1000" i="1">
                <a:cs typeface="Arial" pitchFamily="34" charset="0"/>
              </a:rPr>
              <a:pPr algn="ctr">
                <a:buSzPct val="25000"/>
                <a:buFont typeface="Arial" pitchFamily="34" charset="0"/>
                <a:buNone/>
              </a:pPr>
              <a:t>10.1%</a:t>
            </a:fld>
            <a:endParaRPr lang="en-US" sz="1000" i="1">
              <a:cs typeface="Arial" pitchFamily="34" charset="0"/>
              <a:sym typeface="Arial" pitchFamily="34" charset="0"/>
            </a:endParaRPr>
          </a:p>
        </p:txBody>
      </p:sp>
      <p:sp>
        <p:nvSpPr>
          <p:cNvPr id="29715" name="Text Placeholder 2"/>
          <p:cNvSpPr>
            <a:spLocks noGrp="1"/>
          </p:cNvSpPr>
          <p:nvPr>
            <p:custDataLst>
              <p:tags r:id="rId17"/>
            </p:custDataLst>
          </p:nvPr>
        </p:nvSpPr>
        <p:spPr bwMode="auto">
          <a:xfrm>
            <a:off x="5761038" y="5618163"/>
            <a:ext cx="323850" cy="168275"/>
          </a:xfrm>
          <a:prstGeom prst="rect">
            <a:avLst/>
          </a:prstGeom>
          <a:noFill/>
          <a:ln w="9525">
            <a:noFill/>
            <a:miter lim="800000"/>
            <a:headEnd/>
            <a:tailEnd/>
          </a:ln>
        </p:spPr>
        <p:txBody>
          <a:bodyPr lIns="0" tIns="0" rIns="0" bIns="0"/>
          <a:lstStyle/>
          <a:p>
            <a:pPr algn="ctr">
              <a:buSzPct val="25000"/>
              <a:buFont typeface="Arial" pitchFamily="34" charset="0"/>
              <a:buNone/>
            </a:pPr>
            <a:fld id="{E950C228-BE20-48E6-B75A-14979AD4CE39}" type="datetime'''''''2''''''''''''0''1''''''''''''''''''''''''''7'''">
              <a:rPr lang="en-US" sz="1100">
                <a:cs typeface="Arial" pitchFamily="34" charset="0"/>
              </a:rPr>
              <a:pPr algn="ctr">
                <a:buSzPct val="25000"/>
                <a:buFont typeface="Arial" pitchFamily="34" charset="0"/>
                <a:buNone/>
              </a:pPr>
              <a:t>2017</a:t>
            </a:fld>
            <a:endParaRPr lang="en-US" sz="1100">
              <a:cs typeface="Arial" pitchFamily="34" charset="0"/>
              <a:sym typeface="Arial" pitchFamily="34" charset="0"/>
            </a:endParaRPr>
          </a:p>
        </p:txBody>
      </p:sp>
      <p:cxnSp>
        <p:nvCxnSpPr>
          <p:cNvPr id="31" name="Straight Connector 30"/>
          <p:cNvCxnSpPr/>
          <p:nvPr>
            <p:custDataLst>
              <p:tags r:id="rId18"/>
            </p:custDataLst>
          </p:nvPr>
        </p:nvCxnSpPr>
        <p:spPr bwMode="gray">
          <a:xfrm>
            <a:off x="1087438" y="2674938"/>
            <a:ext cx="328612" cy="0"/>
          </a:xfrm>
          <a:prstGeom prst="line">
            <a:avLst/>
          </a:prstGeom>
          <a:ln w="28575">
            <a:solidFill>
              <a:srgbClr val="808080"/>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97" name="Rectangle 96"/>
          <p:cNvSpPr/>
          <p:nvPr>
            <p:custDataLst>
              <p:tags r:id="rId19"/>
            </p:custDataLst>
          </p:nvPr>
        </p:nvSpPr>
        <p:spPr bwMode="auto">
          <a:xfrm>
            <a:off x="1236663" y="2811463"/>
            <a:ext cx="179387" cy="133350"/>
          </a:xfrm>
          <a:prstGeom prst="rect">
            <a:avLst/>
          </a:prstGeom>
          <a:solidFill>
            <a:schemeClr val="accent2"/>
          </a:solidFill>
          <a:ln w="317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sp>
        <p:nvSpPr>
          <p:cNvPr id="130" name="Oval 129"/>
          <p:cNvSpPr/>
          <p:nvPr>
            <p:custDataLst>
              <p:tags r:id="rId20"/>
            </p:custDataLst>
          </p:nvPr>
        </p:nvSpPr>
        <p:spPr bwMode="auto">
          <a:xfrm>
            <a:off x="1217613" y="2641600"/>
            <a:ext cx="66675" cy="66675"/>
          </a:xfrm>
          <a:prstGeom prst="ellipse">
            <a:avLst/>
          </a:prstGeom>
          <a:solidFill>
            <a:srgbClr val="80808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b="1" dirty="0">
              <a:solidFill>
                <a:schemeClr val="tx1"/>
              </a:solidFill>
              <a:cs typeface="Arial" pitchFamily="34" charset="0"/>
            </a:endParaRPr>
          </a:p>
        </p:txBody>
      </p:sp>
      <p:sp>
        <p:nvSpPr>
          <p:cNvPr id="29719" name="Text Placeholder 2"/>
          <p:cNvSpPr>
            <a:spLocks noGrp="1"/>
          </p:cNvSpPr>
          <p:nvPr>
            <p:custDataLst>
              <p:tags r:id="rId21"/>
            </p:custDataLst>
          </p:nvPr>
        </p:nvSpPr>
        <p:spPr bwMode="auto">
          <a:xfrm>
            <a:off x="1466850" y="2808288"/>
            <a:ext cx="504825" cy="152400"/>
          </a:xfrm>
          <a:prstGeom prst="rect">
            <a:avLst/>
          </a:prstGeom>
          <a:noFill/>
          <a:ln w="9525">
            <a:noFill/>
            <a:miter lim="800000"/>
            <a:headEnd/>
            <a:tailEnd/>
          </a:ln>
        </p:spPr>
        <p:txBody>
          <a:bodyPr wrap="none" lIns="0" tIns="0" rIns="0" bIns="0" anchor="ctr"/>
          <a:lstStyle/>
          <a:p>
            <a:pPr>
              <a:buSzPct val="25000"/>
              <a:buFont typeface="Arial" pitchFamily="34" charset="0"/>
              <a:buNone/>
            </a:pPr>
            <a:fld id="{73BA1820-FDBD-43FF-94F3-A8C4EC227C42}" type="datetime'''''''''''''''''''Re''''v''''''''''''''e''''''''''nu''e'''''''">
              <a:rPr lang="en-US" sz="1000">
                <a:cs typeface="Arial" pitchFamily="34" charset="0"/>
              </a:rPr>
              <a:pPr>
                <a:buSzPct val="25000"/>
                <a:buFont typeface="Arial" pitchFamily="34" charset="0"/>
                <a:buNone/>
              </a:pPr>
              <a:t>Revenue</a:t>
            </a:fld>
            <a:endParaRPr lang="en-US" sz="1000">
              <a:cs typeface="Arial" pitchFamily="34" charset="0"/>
              <a:sym typeface="Arial" pitchFamily="34" charset="0"/>
            </a:endParaRPr>
          </a:p>
        </p:txBody>
      </p:sp>
      <p:sp>
        <p:nvSpPr>
          <p:cNvPr id="29720" name="Text Placeholder 2"/>
          <p:cNvSpPr>
            <a:spLocks noGrp="1"/>
          </p:cNvSpPr>
          <p:nvPr>
            <p:custDataLst>
              <p:tags r:id="rId22"/>
            </p:custDataLst>
          </p:nvPr>
        </p:nvSpPr>
        <p:spPr bwMode="auto">
          <a:xfrm>
            <a:off x="1466850" y="2605088"/>
            <a:ext cx="604838" cy="152400"/>
          </a:xfrm>
          <a:prstGeom prst="rect">
            <a:avLst/>
          </a:prstGeom>
          <a:noFill/>
          <a:ln w="9525">
            <a:noFill/>
            <a:miter lim="800000"/>
            <a:headEnd/>
            <a:tailEnd/>
          </a:ln>
        </p:spPr>
        <p:txBody>
          <a:bodyPr wrap="none" lIns="0" tIns="0" rIns="0" bIns="0" anchor="ctr"/>
          <a:lstStyle/>
          <a:p>
            <a:pPr>
              <a:buSzPct val="25000"/>
              <a:buFont typeface="Arial" pitchFamily="34" charset="0"/>
              <a:buNone/>
            </a:pPr>
            <a:fld id="{E138F0CD-C85C-4776-A744-53511BAE0EE8}" type="datetime'''''''''''E''B''''''''''''''''''''''''''IT''D''A'''' %'''">
              <a:rPr lang="en-US" sz="1000">
                <a:cs typeface="Arial" pitchFamily="34" charset="0"/>
              </a:rPr>
              <a:pPr>
                <a:buSzPct val="25000"/>
                <a:buFont typeface="Arial" pitchFamily="34" charset="0"/>
                <a:buNone/>
              </a:pPr>
              <a:t>EBITDA %</a:t>
            </a:fld>
            <a:endParaRPr lang="en-US" sz="1000">
              <a:cs typeface="Arial" pitchFamily="34" charset="0"/>
              <a:sym typeface="Arial" pitchFamily="34" charset="0"/>
            </a:endParaRPr>
          </a:p>
        </p:txBody>
      </p:sp>
      <p:sp>
        <p:nvSpPr>
          <p:cNvPr id="29721" name="TextBox 27"/>
          <p:cNvSpPr txBox="1">
            <a:spLocks noChangeArrowheads="1"/>
          </p:cNvSpPr>
          <p:nvPr>
            <p:custDataLst>
              <p:tags r:id="rId23"/>
            </p:custDataLst>
          </p:nvPr>
        </p:nvSpPr>
        <p:spPr bwMode="gray">
          <a:xfrm>
            <a:off x="0" y="6500813"/>
            <a:ext cx="8712200" cy="246062"/>
          </a:xfrm>
          <a:prstGeom prst="rect">
            <a:avLst/>
          </a:prstGeom>
          <a:noFill/>
          <a:ln w="9525">
            <a:noFill/>
            <a:miter lim="800000"/>
            <a:headEnd/>
            <a:tailEnd/>
          </a:ln>
        </p:spPr>
        <p:txBody>
          <a:bodyPr lIns="45719" rIns="45719" anchor="b"/>
          <a:lstStyle/>
          <a:p>
            <a:endParaRPr lang="en-US" sz="900">
              <a:cs typeface="Arial" pitchFamily="34" charset="0"/>
            </a:endParaRPr>
          </a:p>
          <a:p>
            <a:r>
              <a:rPr lang="en-US" sz="900">
                <a:cs typeface="Arial" pitchFamily="34" charset="0"/>
              </a:rPr>
              <a:t>So</a:t>
            </a:r>
            <a:r>
              <a:rPr lang="en-US" sz="900"/>
              <a:t>urce: Monitor Analysis</a:t>
            </a:r>
          </a:p>
        </p:txBody>
      </p:sp>
      <p:sp>
        <p:nvSpPr>
          <p:cNvPr id="29" name="Rectangle 28"/>
          <p:cNvSpPr>
            <a:spLocks noChangeArrowheads="1"/>
          </p:cNvSpPr>
          <p:nvPr>
            <p:custDataLst>
              <p:tags r:id="rId24"/>
            </p:custDataLst>
          </p:nvPr>
        </p:nvSpPr>
        <p:spPr bwMode="auto">
          <a:xfrm>
            <a:off x="401638" y="1597025"/>
            <a:ext cx="8458200" cy="474663"/>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fontAlgn="auto" hangingPunct="0">
              <a:spcBef>
                <a:spcPts val="0"/>
              </a:spcBef>
              <a:spcAft>
                <a:spcPts val="0"/>
              </a:spcAft>
              <a:defRPr/>
            </a:pPr>
            <a:r>
              <a:rPr lang="en-US" sz="1400" b="1" dirty="0">
                <a:solidFill>
                  <a:schemeClr val="bg1"/>
                </a:solidFill>
                <a:latin typeface="+mn-lt"/>
                <a:ea typeface="+mn-ea"/>
              </a:rPr>
              <a:t>Revenue (Million USD) &amp; EBITDA Margin (%), 2014-2018</a:t>
            </a:r>
            <a:endParaRPr lang="en-US" sz="1400" b="1" baseline="30000" dirty="0">
              <a:solidFill>
                <a:schemeClr val="bg1"/>
              </a:solidFill>
              <a:latin typeface="+mn-lt"/>
              <a:ea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19" hidden="1"/>
          <p:cNvGraphicFramePr>
            <a:graphicFrameLocks noChangeAspect="1"/>
          </p:cNvGraphicFramePr>
          <p:nvPr/>
        </p:nvGraphicFramePr>
        <p:xfrm>
          <a:off x="0" y="0"/>
          <a:ext cx="158750" cy="158750"/>
        </p:xfrm>
        <a:graphic>
          <a:graphicData uri="http://schemas.openxmlformats.org/presentationml/2006/ole">
            <p:oleObj spid="_x0000_s30722" name="think-cell Slide" r:id="rId19" imgW="360" imgH="360" progId="">
              <p:embed/>
            </p:oleObj>
          </a:graphicData>
        </a:graphic>
      </p:graphicFrame>
      <p:sp>
        <p:nvSpPr>
          <p:cNvPr id="19" name="Rectangle 18"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chemeClr val="tx1"/>
              </a:solidFill>
              <a:cs typeface="Arial"/>
              <a:sym typeface="Arial"/>
            </a:endParaRPr>
          </a:p>
        </p:txBody>
      </p:sp>
      <p:sp>
        <p:nvSpPr>
          <p:cNvPr id="32" name="Rectangle 31"/>
          <p:cNvSpPr>
            <a:spLocks noChangeArrowheads="1"/>
          </p:cNvSpPr>
          <p:nvPr>
            <p:custDataLst>
              <p:tags r:id="rId3"/>
            </p:custDataLst>
          </p:nvPr>
        </p:nvSpPr>
        <p:spPr bwMode="auto">
          <a:xfrm>
            <a:off x="317500" y="4346575"/>
            <a:ext cx="8523288" cy="176212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chemeClr val="lt1"/>
              </a:solidFill>
              <a:latin typeface="+mn-lt"/>
              <a:ea typeface="+mn-ea"/>
              <a:cs typeface="Arial" pitchFamily="34" charset="0"/>
            </a:endParaRPr>
          </a:p>
        </p:txBody>
      </p:sp>
      <p:sp>
        <p:nvSpPr>
          <p:cNvPr id="38" name="Rectangle 37"/>
          <p:cNvSpPr>
            <a:spLocks noChangeArrowheads="1"/>
          </p:cNvSpPr>
          <p:nvPr>
            <p:custDataLst>
              <p:tags r:id="rId4"/>
            </p:custDataLst>
          </p:nvPr>
        </p:nvSpPr>
        <p:spPr bwMode="auto">
          <a:xfrm>
            <a:off x="317500" y="1584325"/>
            <a:ext cx="8523288" cy="2614613"/>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chemeClr val="lt1"/>
              </a:solidFill>
              <a:latin typeface="+mn-lt"/>
              <a:ea typeface="+mn-ea"/>
              <a:cs typeface="Arial" pitchFamily="34" charset="0"/>
            </a:endParaRPr>
          </a:p>
        </p:txBody>
      </p:sp>
      <p:sp>
        <p:nvSpPr>
          <p:cNvPr id="30726" name="TextBox 2"/>
          <p:cNvSpPr txBox="1">
            <a:spLocks noChangeArrowheads="1"/>
          </p:cNvSpPr>
          <p:nvPr>
            <p:custDataLst>
              <p:tags r:id="rId5"/>
            </p:custDataLst>
          </p:nvPr>
        </p:nvSpPr>
        <p:spPr bwMode="auto">
          <a:xfrm>
            <a:off x="2962275" y="4419600"/>
            <a:ext cx="3200400" cy="276225"/>
          </a:xfrm>
          <a:prstGeom prst="rect">
            <a:avLst/>
          </a:prstGeom>
          <a:noFill/>
          <a:ln w="9525">
            <a:noFill/>
            <a:miter lim="800000"/>
            <a:headEnd/>
            <a:tailEnd/>
          </a:ln>
        </p:spPr>
        <p:txBody>
          <a:bodyPr wrap="none"/>
          <a:lstStyle/>
          <a:p>
            <a:pPr algn="ctr" eaLnBrk="0" hangingPunct="0"/>
            <a:r>
              <a:rPr lang="en-US" sz="1200" b="1"/>
              <a:t>Forecast Free Cash Flows (Million USD)</a:t>
            </a:r>
            <a:endParaRPr lang="en-US" sz="1200" b="1" baseline="30000"/>
          </a:p>
        </p:txBody>
      </p:sp>
      <p:graphicFrame>
        <p:nvGraphicFramePr>
          <p:cNvPr id="30727" name="Object 5"/>
          <p:cNvGraphicFramePr>
            <a:graphicFrameLocks noChangeAspect="1"/>
          </p:cNvGraphicFramePr>
          <p:nvPr/>
        </p:nvGraphicFramePr>
        <p:xfrm>
          <a:off x="746125" y="4618038"/>
          <a:ext cx="7629525" cy="1447800"/>
        </p:xfrm>
        <a:graphic>
          <a:graphicData uri="http://schemas.openxmlformats.org/presentationml/2006/ole">
            <p:oleObj spid="_x0000_s30727" name="Chart" r:id="rId20" imgW="7629441" imgH="1447800" progId="MSGraph.Chart.8">
              <p:embed followColorScheme="full"/>
            </p:oleObj>
          </a:graphicData>
        </a:graphic>
      </p:graphicFrame>
      <p:sp>
        <p:nvSpPr>
          <p:cNvPr id="37" name="Rectangle 36"/>
          <p:cNvSpPr>
            <a:spLocks noChangeArrowheads="1"/>
          </p:cNvSpPr>
          <p:nvPr>
            <p:custDataLst>
              <p:tags r:id="rId6"/>
            </p:custDataLst>
          </p:nvPr>
        </p:nvSpPr>
        <p:spPr bwMode="auto">
          <a:xfrm>
            <a:off x="522288" y="1673225"/>
            <a:ext cx="3808412" cy="32067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Investment (Year 0)</a:t>
            </a:r>
          </a:p>
        </p:txBody>
      </p:sp>
      <p:sp>
        <p:nvSpPr>
          <p:cNvPr id="39" name="Rectangle 38"/>
          <p:cNvSpPr>
            <a:spLocks noChangeArrowheads="1"/>
          </p:cNvSpPr>
          <p:nvPr>
            <p:custDataLst>
              <p:tags r:id="rId7"/>
            </p:custDataLst>
          </p:nvPr>
        </p:nvSpPr>
        <p:spPr bwMode="auto">
          <a:xfrm>
            <a:off x="4791075" y="1673225"/>
            <a:ext cx="3808413" cy="32067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Return (Year 5)</a:t>
            </a:r>
          </a:p>
        </p:txBody>
      </p:sp>
      <p:graphicFrame>
        <p:nvGraphicFramePr>
          <p:cNvPr id="40" name="Group 3"/>
          <p:cNvGraphicFramePr>
            <a:graphicFrameLocks noGrp="1"/>
          </p:cNvGraphicFramePr>
          <p:nvPr>
            <p:custDataLst>
              <p:tags r:id="rId8"/>
            </p:custDataLst>
          </p:nvPr>
        </p:nvGraphicFramePr>
        <p:xfrm>
          <a:off x="522288" y="2087563"/>
          <a:ext cx="3808412" cy="1096971"/>
        </p:xfrm>
        <a:graphic>
          <a:graphicData uri="http://schemas.openxmlformats.org/drawingml/2006/table">
            <a:tbl>
              <a:tblPr/>
              <a:tblGrid>
                <a:gridCol w="2555292"/>
                <a:gridCol w="1253120"/>
              </a:tblGrid>
              <a:tr h="274280">
                <a:tc>
                  <a:txBody>
                    <a:bodyPr/>
                    <a:lstStyle/>
                    <a:p>
                      <a:pPr marL="0" marR="0" lvl="0"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200" b="1" i="0" u="none" strike="noStrike" kern="1200" cap="none" normalizeH="0" baseline="0" dirty="0" smtClean="0">
                          <a:ln>
                            <a:noFill/>
                          </a:ln>
                          <a:solidFill>
                            <a:schemeClr val="tx1"/>
                          </a:solidFill>
                          <a:effectLst/>
                          <a:latin typeface="+mn-lt"/>
                          <a:ea typeface="+mn-ea"/>
                          <a:cs typeface="+mn-cs"/>
                        </a:rPr>
                        <a:t>Total Capital Investment ($M)</a:t>
                      </a:r>
                    </a:p>
                  </a:txBody>
                  <a:tcPr marL="45715" marR="45715"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200" b="1" i="0" u="none" strike="noStrike" cap="none" normalizeH="0" baseline="0" dirty="0" smtClean="0">
                          <a:ln>
                            <a:noFill/>
                          </a:ln>
                          <a:solidFill>
                            <a:schemeClr val="tx1"/>
                          </a:solidFill>
                          <a:effectLst/>
                          <a:latin typeface="+mn-lt"/>
                        </a:rPr>
                        <a:t>7.0</a:t>
                      </a:r>
                      <a:r>
                        <a:rPr kumimoji="0" lang="en-US" sz="1200" b="1" i="0" u="none" strike="noStrike" cap="none" normalizeH="0" baseline="30000" dirty="0" smtClean="0">
                          <a:ln>
                            <a:noFill/>
                          </a:ln>
                          <a:solidFill>
                            <a:schemeClr val="tx1"/>
                          </a:solidFill>
                          <a:effectLst/>
                          <a:latin typeface="+mn-lt"/>
                        </a:rPr>
                        <a:t>1</a:t>
                      </a:r>
                    </a:p>
                  </a:txBody>
                  <a:tcPr marL="91431" marR="91431"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27">
                <a:tc>
                  <a:txBody>
                    <a:bodyPr/>
                    <a:lstStyle/>
                    <a:p>
                      <a:pPr marL="228600" marR="0" lvl="1"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100" b="0" i="1" u="none" strike="noStrike" kern="1200" cap="none" normalizeH="0" baseline="0" dirty="0" smtClean="0">
                          <a:ln>
                            <a:noFill/>
                          </a:ln>
                          <a:solidFill>
                            <a:schemeClr val="tx1"/>
                          </a:solidFill>
                          <a:effectLst/>
                          <a:latin typeface="+mn-lt"/>
                          <a:ea typeface="+mn-ea"/>
                          <a:cs typeface="+mn-cs"/>
                        </a:rPr>
                        <a:t>Plant, Property, and Equipment</a:t>
                      </a:r>
                    </a:p>
                  </a:txBody>
                  <a:tcPr marL="45715" marR="45715"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100" b="0" i="1" u="none" strike="noStrike" cap="none" normalizeH="0" baseline="0" dirty="0" smtClean="0">
                          <a:ln>
                            <a:noFill/>
                          </a:ln>
                          <a:solidFill>
                            <a:schemeClr val="tx1"/>
                          </a:solidFill>
                          <a:effectLst/>
                          <a:latin typeface="+mn-lt"/>
                        </a:rPr>
                        <a:t>1.7</a:t>
                      </a:r>
                      <a:r>
                        <a:rPr kumimoji="0" lang="en-US" sz="1100" b="0" i="1" u="none" strike="noStrike" cap="none" normalizeH="0" baseline="30000" dirty="0" smtClean="0">
                          <a:ln>
                            <a:noFill/>
                          </a:ln>
                          <a:solidFill>
                            <a:schemeClr val="tx1"/>
                          </a:solidFill>
                          <a:effectLst/>
                          <a:latin typeface="+mn-lt"/>
                        </a:rPr>
                        <a:t>2</a:t>
                      </a:r>
                    </a:p>
                  </a:txBody>
                  <a:tcPr marL="91431" marR="91431"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27">
                <a:tc>
                  <a:txBody>
                    <a:bodyPr/>
                    <a:lstStyle/>
                    <a:p>
                      <a:pPr marL="228600" marR="0" lvl="1"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100" b="0" i="1" u="none" strike="noStrike" kern="1200" cap="none" normalizeH="0" baseline="0" dirty="0" smtClean="0">
                          <a:ln>
                            <a:noFill/>
                          </a:ln>
                          <a:solidFill>
                            <a:schemeClr val="tx1"/>
                          </a:solidFill>
                          <a:effectLst/>
                          <a:latin typeface="+mn-lt"/>
                          <a:ea typeface="+mn-ea"/>
                          <a:cs typeface="+mn-cs"/>
                        </a:rPr>
                        <a:t>Cultivation Investment</a:t>
                      </a:r>
                    </a:p>
                  </a:txBody>
                  <a:tcPr marL="45715" marR="45715"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100" b="0" i="1" u="none" strike="noStrike" cap="none" normalizeH="0" baseline="0" dirty="0" smtClean="0">
                          <a:ln>
                            <a:noFill/>
                          </a:ln>
                          <a:solidFill>
                            <a:schemeClr val="tx1"/>
                          </a:solidFill>
                          <a:effectLst/>
                          <a:latin typeface="+mn-lt"/>
                        </a:rPr>
                        <a:t>2.7</a:t>
                      </a:r>
                    </a:p>
                  </a:txBody>
                  <a:tcPr marL="91431" marR="91431"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27">
                <a:tc>
                  <a:txBody>
                    <a:bodyPr/>
                    <a:lstStyle/>
                    <a:p>
                      <a:pPr marL="228600" marR="0" lvl="1"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100" b="0" i="1" u="none" strike="noStrike" kern="1200" cap="none" normalizeH="0" baseline="0" dirty="0" smtClean="0">
                          <a:ln>
                            <a:noFill/>
                          </a:ln>
                          <a:solidFill>
                            <a:schemeClr val="tx1"/>
                          </a:solidFill>
                          <a:effectLst/>
                          <a:latin typeface="+mn-lt"/>
                          <a:ea typeface="+mn-ea"/>
                          <a:cs typeface="+mn-cs"/>
                        </a:rPr>
                        <a:t>Working Capital &amp; Other</a:t>
                      </a:r>
                      <a:r>
                        <a:rPr kumimoji="0" lang="en-US" sz="1100" b="0" i="1" u="none" strike="noStrike" kern="1200" cap="none" normalizeH="0" baseline="30000" dirty="0" smtClean="0">
                          <a:ln>
                            <a:noFill/>
                          </a:ln>
                          <a:solidFill>
                            <a:schemeClr val="tx1"/>
                          </a:solidFill>
                          <a:effectLst/>
                          <a:latin typeface="+mn-lt"/>
                          <a:ea typeface="+mn-ea"/>
                          <a:cs typeface="+mn-cs"/>
                        </a:rPr>
                        <a:t>1</a:t>
                      </a:r>
                    </a:p>
                  </a:txBody>
                  <a:tcPr marL="45715" marR="45715"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100" b="0" i="1" u="none" strike="noStrike" cap="none" normalizeH="0" baseline="0" dirty="0" smtClean="0">
                          <a:ln>
                            <a:noFill/>
                          </a:ln>
                          <a:solidFill>
                            <a:schemeClr val="tx1"/>
                          </a:solidFill>
                          <a:effectLst/>
                          <a:latin typeface="+mn-lt"/>
                        </a:rPr>
                        <a:t>2.6</a:t>
                      </a:r>
                    </a:p>
                  </a:txBody>
                  <a:tcPr marL="91431" marR="91431" marT="45705" marB="45705"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42" name="Group 3"/>
          <p:cNvGraphicFramePr>
            <a:graphicFrameLocks noGrp="1"/>
          </p:cNvGraphicFramePr>
          <p:nvPr>
            <p:custDataLst>
              <p:tags r:id="rId9"/>
            </p:custDataLst>
          </p:nvPr>
        </p:nvGraphicFramePr>
        <p:xfrm>
          <a:off x="4791075" y="2087563"/>
          <a:ext cx="3808413" cy="1097104"/>
        </p:xfrm>
        <a:graphic>
          <a:graphicData uri="http://schemas.openxmlformats.org/drawingml/2006/table">
            <a:tbl>
              <a:tblPr/>
              <a:tblGrid>
                <a:gridCol w="2555292"/>
                <a:gridCol w="1253121"/>
              </a:tblGrid>
              <a:tr h="274241">
                <a:tc>
                  <a:txBody>
                    <a:bodyPr/>
                    <a:lstStyle/>
                    <a:p>
                      <a:pPr marL="0" marR="0" lvl="0"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200" b="0" i="0" u="none" strike="noStrike" kern="1200" cap="none" normalizeH="0" baseline="0" dirty="0" smtClean="0">
                          <a:ln>
                            <a:noFill/>
                          </a:ln>
                          <a:solidFill>
                            <a:schemeClr val="tx1"/>
                          </a:solidFill>
                          <a:effectLst/>
                          <a:latin typeface="+mn-lt"/>
                          <a:ea typeface="+mn-ea"/>
                          <a:cs typeface="+mn-cs"/>
                        </a:rPr>
                        <a:t>Internal Rate of Return (IRR)</a:t>
                      </a:r>
                    </a:p>
                  </a:txBody>
                  <a:tcPr marL="45715" marR="45715"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200" b="0" i="0" u="none" strike="noStrike" cap="none" normalizeH="0" baseline="0" dirty="0" smtClean="0">
                          <a:ln>
                            <a:noFill/>
                          </a:ln>
                          <a:solidFill>
                            <a:schemeClr val="tx1"/>
                          </a:solidFill>
                          <a:effectLst/>
                          <a:latin typeface="+mn-lt"/>
                        </a:rPr>
                        <a:t>40%</a:t>
                      </a:r>
                    </a:p>
                  </a:txBody>
                  <a:tcPr marL="91431" marR="91431"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41">
                <a:tc>
                  <a:txBody>
                    <a:bodyPr/>
                    <a:lstStyle/>
                    <a:p>
                      <a:pPr marL="0" marR="0" lvl="1"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200" b="0" i="0" u="none" strike="noStrike" kern="1200" cap="none" normalizeH="0" baseline="0" dirty="0" smtClean="0">
                          <a:ln>
                            <a:noFill/>
                          </a:ln>
                          <a:solidFill>
                            <a:schemeClr val="tx1"/>
                          </a:solidFill>
                          <a:effectLst/>
                          <a:latin typeface="+mn-lt"/>
                          <a:ea typeface="+mn-ea"/>
                          <a:cs typeface="+mn-cs"/>
                        </a:rPr>
                        <a:t>NPV ($M)</a:t>
                      </a:r>
                    </a:p>
                  </a:txBody>
                  <a:tcPr marL="45715" marR="45715"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200" b="0" i="0" u="none" strike="noStrike" cap="none" normalizeH="0" baseline="0" dirty="0" smtClean="0">
                          <a:ln>
                            <a:noFill/>
                          </a:ln>
                          <a:solidFill>
                            <a:schemeClr val="tx1"/>
                          </a:solidFill>
                          <a:effectLst/>
                          <a:latin typeface="+mn-lt"/>
                        </a:rPr>
                        <a:t>4.3</a:t>
                      </a:r>
                    </a:p>
                  </a:txBody>
                  <a:tcPr marL="91431" marR="91431"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41">
                <a:tc>
                  <a:txBody>
                    <a:bodyPr/>
                    <a:lstStyle/>
                    <a:p>
                      <a:pPr marL="0" marR="0" lvl="1"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200" b="0" i="0" u="none" strike="noStrike" kern="1200" cap="none" normalizeH="0" baseline="0" dirty="0" smtClean="0">
                          <a:ln>
                            <a:noFill/>
                          </a:ln>
                          <a:solidFill>
                            <a:schemeClr val="tx1"/>
                          </a:solidFill>
                          <a:effectLst/>
                          <a:latin typeface="+mn-lt"/>
                          <a:ea typeface="+mn-ea"/>
                          <a:cs typeface="+mn-cs"/>
                        </a:rPr>
                        <a:t>2018 Revenue ($M)</a:t>
                      </a:r>
                    </a:p>
                  </a:txBody>
                  <a:tcPr marL="45715" marR="45715"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200" b="0" i="0" u="none" strike="noStrike" cap="none" normalizeH="0" baseline="0" dirty="0" smtClean="0">
                          <a:ln>
                            <a:noFill/>
                          </a:ln>
                          <a:solidFill>
                            <a:schemeClr val="tx1"/>
                          </a:solidFill>
                          <a:effectLst/>
                          <a:latin typeface="+mn-lt"/>
                        </a:rPr>
                        <a:t>21.8</a:t>
                      </a:r>
                    </a:p>
                  </a:txBody>
                  <a:tcPr marL="91431" marR="91431"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41">
                <a:tc>
                  <a:txBody>
                    <a:bodyPr/>
                    <a:lstStyle/>
                    <a:p>
                      <a:pPr marL="0" marR="0" lvl="1"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200" b="0" i="0" u="none" strike="noStrike" kern="1200" cap="none" normalizeH="0" baseline="0" dirty="0" smtClean="0">
                          <a:ln>
                            <a:noFill/>
                          </a:ln>
                          <a:solidFill>
                            <a:schemeClr val="tx1"/>
                          </a:solidFill>
                          <a:effectLst/>
                          <a:latin typeface="+mn-lt"/>
                          <a:ea typeface="+mn-ea"/>
                          <a:cs typeface="+mn-cs"/>
                        </a:rPr>
                        <a:t>2018 Net Income ($M)</a:t>
                      </a:r>
                    </a:p>
                  </a:txBody>
                  <a:tcPr marL="45715" marR="45715"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1" indent="0" algn="ctr" defTabSz="684213" rtl="0" eaLnBrk="0" fontAlgn="base" latinLnBrk="0" hangingPunct="0">
                        <a:lnSpc>
                          <a:spcPct val="100000"/>
                        </a:lnSpc>
                        <a:spcBef>
                          <a:spcPct val="20000"/>
                        </a:spcBef>
                        <a:spcAft>
                          <a:spcPct val="0"/>
                        </a:spcAft>
                        <a:buClrTx/>
                        <a:buSzPct val="65000"/>
                        <a:buFont typeface="Wingdings" pitchFamily="2" charset="2"/>
                        <a:buNone/>
                        <a:tabLst/>
                      </a:pPr>
                      <a:r>
                        <a:rPr kumimoji="0" lang="en-US" sz="1200" b="0" i="0" u="none" strike="noStrike" cap="none" normalizeH="0" baseline="0" dirty="0" smtClean="0">
                          <a:ln>
                            <a:noFill/>
                          </a:ln>
                          <a:solidFill>
                            <a:schemeClr val="tx1"/>
                          </a:solidFill>
                          <a:effectLst/>
                          <a:latin typeface="+mn-lt"/>
                        </a:rPr>
                        <a:t>2.1</a:t>
                      </a:r>
                    </a:p>
                  </a:txBody>
                  <a:tcPr marL="91431" marR="91431" marT="45698" marB="45698"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
        <p:nvSpPr>
          <p:cNvPr id="30764" name="Rectangle 42"/>
          <p:cNvSpPr>
            <a:spLocks noChangeArrowheads="1"/>
          </p:cNvSpPr>
          <p:nvPr>
            <p:custDataLst>
              <p:tags r:id="rId10"/>
            </p:custDataLst>
          </p:nvPr>
        </p:nvSpPr>
        <p:spPr bwMode="auto">
          <a:xfrm>
            <a:off x="522288" y="3303588"/>
            <a:ext cx="3808412" cy="793750"/>
          </a:xfrm>
          <a:prstGeom prst="rect">
            <a:avLst/>
          </a:prstGeom>
          <a:noFill/>
          <a:ln w="9525">
            <a:noFill/>
            <a:miter lim="800000"/>
            <a:headEnd/>
            <a:tailEnd/>
          </a:ln>
        </p:spPr>
        <p:txBody>
          <a:bodyPr lIns="45720" rIns="45720"/>
          <a:lstStyle/>
          <a:p>
            <a:pPr marL="228600" lvl="1" indent="-152400">
              <a:spcBef>
                <a:spcPts val="400"/>
              </a:spcBef>
              <a:buSzPct val="65000"/>
              <a:buFont typeface="Wingdings" pitchFamily="2" charset="2"/>
              <a:buChar char="l"/>
            </a:pPr>
            <a:r>
              <a:rPr lang="en-US" sz="1400">
                <a:cs typeface="Arial" pitchFamily="34" charset="0"/>
              </a:rPr>
              <a:t>Capital investment assumed to take place in Year 0; processing begins in Year 1 (2014)</a:t>
            </a:r>
          </a:p>
          <a:p>
            <a:pPr marL="228600" lvl="1" indent="-152400">
              <a:spcBef>
                <a:spcPts val="400"/>
              </a:spcBef>
              <a:buSzPct val="65000"/>
              <a:buFont typeface="Wingdings" pitchFamily="2" charset="2"/>
              <a:buChar char="l"/>
            </a:pPr>
            <a:r>
              <a:rPr lang="en-US" sz="1400">
                <a:cs typeface="Arial" pitchFamily="34" charset="0"/>
              </a:rPr>
              <a:t>No debt assumed</a:t>
            </a:r>
          </a:p>
        </p:txBody>
      </p:sp>
      <p:sp>
        <p:nvSpPr>
          <p:cNvPr id="30765" name="Rectangle 43"/>
          <p:cNvSpPr>
            <a:spLocks noChangeArrowheads="1"/>
          </p:cNvSpPr>
          <p:nvPr>
            <p:custDataLst>
              <p:tags r:id="rId11"/>
            </p:custDataLst>
          </p:nvPr>
        </p:nvSpPr>
        <p:spPr bwMode="auto">
          <a:xfrm>
            <a:off x="4791075" y="3303588"/>
            <a:ext cx="3808413" cy="793750"/>
          </a:xfrm>
          <a:prstGeom prst="rect">
            <a:avLst/>
          </a:prstGeom>
          <a:noFill/>
          <a:ln w="9525">
            <a:noFill/>
            <a:miter lim="800000"/>
            <a:headEnd/>
            <a:tailEnd/>
          </a:ln>
        </p:spPr>
        <p:txBody>
          <a:bodyPr lIns="45720" rIns="45720"/>
          <a:lstStyle/>
          <a:p>
            <a:pPr marL="228600" lvl="1" indent="-152400">
              <a:spcBef>
                <a:spcPts val="400"/>
              </a:spcBef>
              <a:buSzPct val="65000"/>
              <a:buFont typeface="Wingdings" pitchFamily="2" charset="2"/>
              <a:buChar char="l"/>
            </a:pPr>
            <a:r>
              <a:rPr lang="en-US" sz="1400">
                <a:cs typeface="Arial" pitchFamily="34" charset="0"/>
              </a:rPr>
              <a:t>IRR can be improved to 47% with the addition of 70% debt (on fixed assets)</a:t>
            </a:r>
          </a:p>
          <a:p>
            <a:pPr marL="228600" lvl="1" indent="-152400">
              <a:spcBef>
                <a:spcPts val="400"/>
              </a:spcBef>
              <a:buSzPct val="65000"/>
              <a:buFont typeface="Wingdings" pitchFamily="2" charset="2"/>
              <a:buChar char="l"/>
            </a:pPr>
            <a:r>
              <a:rPr lang="en-US" sz="1400">
                <a:cs typeface="Arial" pitchFamily="34" charset="0"/>
              </a:rPr>
              <a:t>Net profit margin ends at 9.5%</a:t>
            </a:r>
          </a:p>
        </p:txBody>
      </p:sp>
      <p:sp>
        <p:nvSpPr>
          <p:cNvPr id="30766" name="TextBox 45"/>
          <p:cNvSpPr txBox="1">
            <a:spLocks noChangeArrowheads="1"/>
          </p:cNvSpPr>
          <p:nvPr>
            <p:custDataLst>
              <p:tags r:id="rId12"/>
            </p:custDataLst>
          </p:nvPr>
        </p:nvSpPr>
        <p:spPr bwMode="gray">
          <a:xfrm>
            <a:off x="0" y="6199188"/>
            <a:ext cx="9144000" cy="554037"/>
          </a:xfrm>
          <a:prstGeom prst="rect">
            <a:avLst/>
          </a:prstGeom>
          <a:noFill/>
          <a:ln w="9525">
            <a:noFill/>
            <a:miter lim="800000"/>
            <a:headEnd/>
            <a:tailEnd/>
          </a:ln>
        </p:spPr>
        <p:txBody>
          <a:bodyPr lIns="45719" rIns="45719" anchor="b"/>
          <a:lstStyle/>
          <a:p>
            <a:r>
              <a:rPr lang="en-US" sz="900" baseline="30000">
                <a:cs typeface="Arial" pitchFamily="34" charset="0"/>
              </a:rPr>
              <a:t>1</a:t>
            </a:r>
            <a:r>
              <a:rPr lang="en-US" sz="900">
                <a:cs typeface="Arial" pitchFamily="34" charset="0"/>
              </a:rPr>
              <a:t>The assumption that all capital investment will take place in year zero is conservative, and investment can be staggered over the initial business setup phase; </a:t>
            </a:r>
            <a:r>
              <a:rPr lang="en-US" sz="900" baseline="30000">
                <a:cs typeface="Arial" pitchFamily="34" charset="0"/>
              </a:rPr>
              <a:t>2</a:t>
            </a:r>
            <a:r>
              <a:rPr lang="en-US" sz="900">
                <a:cs typeface="Arial" pitchFamily="34" charset="0"/>
              </a:rPr>
              <a:t>The model assumes that the hulling facility will not engage in significant cleaning activities, but a cleaning machine could be purchased for  $600,000 USD. This cost covers a new, high quality cleaning machine that would meet European and Japanese quality standards</a:t>
            </a:r>
            <a:endParaRPr lang="en-US" sz="900" b="1">
              <a:solidFill>
                <a:srgbClr val="FF0000"/>
              </a:solidFill>
              <a:cs typeface="Arial" pitchFamily="34" charset="0"/>
            </a:endParaRPr>
          </a:p>
          <a:p>
            <a:r>
              <a:rPr lang="en-US" sz="900">
                <a:cs typeface="Arial" pitchFamily="34" charset="0"/>
              </a:rPr>
              <a:t>So</a:t>
            </a:r>
            <a:r>
              <a:rPr lang="en-US" sz="900"/>
              <a:t>urce: Monitor Analysis, Investor Interviews</a:t>
            </a:r>
          </a:p>
        </p:txBody>
      </p:sp>
      <p:sp>
        <p:nvSpPr>
          <p:cNvPr id="30767" name="TextBox 46"/>
          <p:cNvSpPr txBox="1">
            <a:spLocks noChangeArrowheads="1"/>
          </p:cNvSpPr>
          <p:nvPr>
            <p:custDataLst>
              <p:tags r:id="rId13"/>
            </p:custDataLst>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An initial investment of $7.0M is required to reach revenue forecasts; without leverage the investment will deliver an IRR of 40% after five years and be cash positive by 2015</a:t>
            </a:r>
          </a:p>
        </p:txBody>
      </p:sp>
      <p:sp>
        <p:nvSpPr>
          <p:cNvPr id="30768" name="TextBox 51"/>
          <p:cNvSpPr txBox="1">
            <a:spLocks noChangeArrowheads="1"/>
          </p:cNvSpPr>
          <p:nvPr>
            <p:custDataLst>
              <p:tags r:id="rId14"/>
            </p:custDataLst>
          </p:nvPr>
        </p:nvSpPr>
        <p:spPr bwMode="gray">
          <a:xfrm>
            <a:off x="1028700" y="4714875"/>
            <a:ext cx="885825" cy="400050"/>
          </a:xfrm>
          <a:prstGeom prst="rect">
            <a:avLst/>
          </a:prstGeom>
          <a:noFill/>
          <a:ln w="9525">
            <a:noFill/>
            <a:miter lim="800000"/>
            <a:headEnd/>
            <a:tailEnd/>
          </a:ln>
        </p:spPr>
        <p:txBody>
          <a:bodyPr>
            <a:spAutoFit/>
          </a:bodyPr>
          <a:lstStyle/>
          <a:p>
            <a:pPr algn="ctr" eaLnBrk="0" hangingPunct="0"/>
            <a:r>
              <a:rPr lang="en-US" sz="1000"/>
              <a:t>Initial Investment</a:t>
            </a:r>
            <a:r>
              <a:rPr lang="en-US" sz="1000" baseline="30000"/>
              <a:t>1</a:t>
            </a:r>
            <a:endParaRPr lang="en-US" sz="1000" i="1" baseline="30000"/>
          </a:p>
        </p:txBody>
      </p:sp>
      <p:sp>
        <p:nvSpPr>
          <p:cNvPr id="30769" name="Isosceles Triangle 52"/>
          <p:cNvSpPr>
            <a:spLocks noChangeArrowheads="1"/>
          </p:cNvSpPr>
          <p:nvPr>
            <p:custDataLst>
              <p:tags r:id="rId15"/>
            </p:custDataLst>
          </p:nvPr>
        </p:nvSpPr>
        <p:spPr bwMode="auto">
          <a:xfrm rot="10800000">
            <a:off x="1381125" y="5073650"/>
            <a:ext cx="182563" cy="136525"/>
          </a:xfrm>
          <a:prstGeom prst="triangle">
            <a:avLst>
              <a:gd name="adj" fmla="val 50000"/>
            </a:avLst>
          </a:prstGeom>
          <a:solidFill>
            <a:srgbClr val="C00000"/>
          </a:solidFill>
          <a:ln w="9525">
            <a:noFill/>
            <a:round/>
            <a:headEnd/>
            <a:tailEnd/>
          </a:ln>
        </p:spPr>
        <p:txBody>
          <a:bodyPr anchor="ctr"/>
          <a:lstStyle/>
          <a:p>
            <a:pPr algn="ctr" eaLnBrk="0" hangingPunct="0"/>
            <a:endParaRPr lang="ko-KR" altLang="en-US" sz="1200">
              <a:ea typeface="Dotum" pitchFamily="34" charset="-127"/>
            </a:endParaRPr>
          </a:p>
        </p:txBody>
      </p:sp>
      <p:sp>
        <p:nvSpPr>
          <p:cNvPr id="30770" name="Title 30"/>
          <p:cNvSpPr>
            <a:spLocks noGrp="1"/>
          </p:cNvSpPr>
          <p:nvPr>
            <p:ph type="title"/>
            <p:custDataLst>
              <p:tags r:id="rId16"/>
            </p:custDataLst>
          </p:nvPr>
        </p:nvSpPr>
        <p:spPr/>
        <p:txBody>
          <a:bodyPr/>
          <a:lstStyle/>
          <a:p>
            <a:pPr eaLnBrk="1" hangingPunct="1"/>
            <a:r>
              <a:rPr lang="en-US" sz="1600" b="0" i="1" smtClean="0"/>
              <a:t>Hulled Sesame Investment Highlights </a:t>
            </a:r>
            <a:br>
              <a:rPr lang="en-US" sz="1600" b="0" i="1" smtClean="0"/>
            </a:br>
            <a:r>
              <a:rPr lang="en-US" sz="1800" smtClean="0"/>
              <a:t>Capital Investment and Forecast Returns</a:t>
            </a:r>
            <a:endParaRPr lang="en-US" sz="1600" smtClean="0"/>
          </a:p>
        </p:txBody>
      </p:sp>
      <p:sp>
        <p:nvSpPr>
          <p:cNvPr id="30771" name="TextBox 21"/>
          <p:cNvSpPr txBox="1">
            <a:spLocks noChangeArrowheads="1"/>
          </p:cNvSpPr>
          <p:nvPr/>
        </p:nvSpPr>
        <p:spPr bwMode="auto">
          <a:xfrm>
            <a:off x="1220788" y="5927725"/>
            <a:ext cx="466725" cy="246063"/>
          </a:xfrm>
          <a:prstGeom prst="rect">
            <a:avLst/>
          </a:prstGeom>
          <a:noFill/>
          <a:ln w="9525">
            <a:noFill/>
            <a:miter lim="800000"/>
            <a:headEnd/>
            <a:tailEnd/>
          </a:ln>
        </p:spPr>
        <p:txBody>
          <a:bodyPr wrap="none">
            <a:spAutoFit/>
          </a:bodyPr>
          <a:lstStyle/>
          <a:p>
            <a:pPr eaLnBrk="0" hangingPunct="0"/>
            <a:r>
              <a:rPr lang="en-US" sz="1000"/>
              <a:t>2013</a:t>
            </a:r>
          </a:p>
        </p:txBody>
      </p:sp>
      <p:sp>
        <p:nvSpPr>
          <p:cNvPr id="30772" name="TextBox 22"/>
          <p:cNvSpPr txBox="1">
            <a:spLocks noChangeArrowheads="1"/>
          </p:cNvSpPr>
          <p:nvPr/>
        </p:nvSpPr>
        <p:spPr bwMode="auto">
          <a:xfrm>
            <a:off x="7456488" y="5927725"/>
            <a:ext cx="466725" cy="246063"/>
          </a:xfrm>
          <a:prstGeom prst="rect">
            <a:avLst/>
          </a:prstGeom>
          <a:noFill/>
          <a:ln w="9525">
            <a:noFill/>
            <a:miter lim="800000"/>
            <a:headEnd/>
            <a:tailEnd/>
          </a:ln>
        </p:spPr>
        <p:txBody>
          <a:bodyPr wrap="none">
            <a:spAutoFit/>
          </a:bodyPr>
          <a:lstStyle/>
          <a:p>
            <a:pPr eaLnBrk="0" hangingPunct="0"/>
            <a:r>
              <a:rPr lang="en-US" sz="1000"/>
              <a:t>2018</a:t>
            </a:r>
          </a:p>
        </p:txBody>
      </p:sp>
      <p:sp>
        <p:nvSpPr>
          <p:cNvPr id="30773" name="TextBox 23"/>
          <p:cNvSpPr txBox="1">
            <a:spLocks noChangeArrowheads="1"/>
          </p:cNvSpPr>
          <p:nvPr/>
        </p:nvSpPr>
        <p:spPr bwMode="auto">
          <a:xfrm>
            <a:off x="2468563" y="5927725"/>
            <a:ext cx="466725" cy="246063"/>
          </a:xfrm>
          <a:prstGeom prst="rect">
            <a:avLst/>
          </a:prstGeom>
          <a:noFill/>
          <a:ln w="9525">
            <a:noFill/>
            <a:miter lim="800000"/>
            <a:headEnd/>
            <a:tailEnd/>
          </a:ln>
        </p:spPr>
        <p:txBody>
          <a:bodyPr wrap="none">
            <a:spAutoFit/>
          </a:bodyPr>
          <a:lstStyle/>
          <a:p>
            <a:pPr eaLnBrk="0" hangingPunct="0"/>
            <a:r>
              <a:rPr lang="en-US" sz="1000"/>
              <a:t>2014</a:t>
            </a:r>
          </a:p>
        </p:txBody>
      </p:sp>
      <p:sp>
        <p:nvSpPr>
          <p:cNvPr id="30774" name="TextBox 24"/>
          <p:cNvSpPr txBox="1">
            <a:spLocks noChangeArrowheads="1"/>
          </p:cNvSpPr>
          <p:nvPr/>
        </p:nvSpPr>
        <p:spPr bwMode="auto">
          <a:xfrm>
            <a:off x="3714750" y="5927725"/>
            <a:ext cx="466725" cy="246063"/>
          </a:xfrm>
          <a:prstGeom prst="rect">
            <a:avLst/>
          </a:prstGeom>
          <a:noFill/>
          <a:ln w="9525">
            <a:noFill/>
            <a:miter lim="800000"/>
            <a:headEnd/>
            <a:tailEnd/>
          </a:ln>
        </p:spPr>
        <p:txBody>
          <a:bodyPr wrap="none">
            <a:spAutoFit/>
          </a:bodyPr>
          <a:lstStyle/>
          <a:p>
            <a:pPr eaLnBrk="0" hangingPunct="0"/>
            <a:r>
              <a:rPr lang="en-US" sz="1000"/>
              <a:t>2015</a:t>
            </a:r>
          </a:p>
        </p:txBody>
      </p:sp>
      <p:sp>
        <p:nvSpPr>
          <p:cNvPr id="30775" name="TextBox 25"/>
          <p:cNvSpPr txBox="1">
            <a:spLocks noChangeArrowheads="1"/>
          </p:cNvSpPr>
          <p:nvPr/>
        </p:nvSpPr>
        <p:spPr bwMode="auto">
          <a:xfrm>
            <a:off x="4962525" y="5927725"/>
            <a:ext cx="466725" cy="246063"/>
          </a:xfrm>
          <a:prstGeom prst="rect">
            <a:avLst/>
          </a:prstGeom>
          <a:noFill/>
          <a:ln w="9525">
            <a:noFill/>
            <a:miter lim="800000"/>
            <a:headEnd/>
            <a:tailEnd/>
          </a:ln>
        </p:spPr>
        <p:txBody>
          <a:bodyPr wrap="none">
            <a:spAutoFit/>
          </a:bodyPr>
          <a:lstStyle/>
          <a:p>
            <a:pPr eaLnBrk="0" hangingPunct="0"/>
            <a:r>
              <a:rPr lang="en-US" sz="1000"/>
              <a:t>2016</a:t>
            </a:r>
          </a:p>
        </p:txBody>
      </p:sp>
      <p:sp>
        <p:nvSpPr>
          <p:cNvPr id="30776" name="TextBox 26"/>
          <p:cNvSpPr txBox="1">
            <a:spLocks noChangeArrowheads="1"/>
          </p:cNvSpPr>
          <p:nvPr>
            <p:custDataLst>
              <p:tags r:id="rId17"/>
            </p:custDataLst>
          </p:nvPr>
        </p:nvSpPr>
        <p:spPr bwMode="auto">
          <a:xfrm>
            <a:off x="6208713" y="5927725"/>
            <a:ext cx="466725" cy="246063"/>
          </a:xfrm>
          <a:prstGeom prst="rect">
            <a:avLst/>
          </a:prstGeom>
          <a:noFill/>
          <a:ln w="9525">
            <a:noFill/>
            <a:miter lim="800000"/>
            <a:headEnd/>
            <a:tailEnd/>
          </a:ln>
        </p:spPr>
        <p:txBody>
          <a:bodyPr wrap="none">
            <a:spAutoFit/>
          </a:bodyPr>
          <a:lstStyle/>
          <a:p>
            <a:pPr eaLnBrk="0" hangingPunct="0"/>
            <a:r>
              <a:rPr lang="en-US" sz="1000"/>
              <a:t>2017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7975" y="1468438"/>
          <a:ext cx="8551863" cy="5083236"/>
        </p:xfrm>
        <a:graphic>
          <a:graphicData uri="http://schemas.openxmlformats.org/drawingml/2006/table">
            <a:tbl>
              <a:tblPr/>
              <a:tblGrid>
                <a:gridCol w="728663"/>
                <a:gridCol w="3279775"/>
                <a:gridCol w="447675"/>
                <a:gridCol w="447675"/>
                <a:gridCol w="447675"/>
                <a:gridCol w="3200400"/>
              </a:tblGrid>
              <a:tr h="254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FF"/>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ea typeface="ＭＳ Ｐゴシック" pitchFamily="34" charset="-128"/>
                        </a:rPr>
                        <a:t>Risk Parameter</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ea typeface="ＭＳ Ｐゴシック" pitchFamily="34" charset="-128"/>
                        </a:rPr>
                        <a:t>High</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ea typeface="ＭＳ Ｐゴシック" pitchFamily="34" charset="-128"/>
                        </a:rPr>
                        <a:t>Med</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ea typeface="ＭＳ Ｐゴシック" pitchFamily="34" charset="-128"/>
                        </a:rPr>
                        <a:t>Low</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496F"/>
                    </a:solidFill>
                  </a:tcPr>
                </a:tc>
                <a:tc>
                  <a:txBody>
                    <a:bodyPr/>
                    <a:lstStyle/>
                    <a:p>
                      <a:pPr marL="0" marR="0" lvl="0" indent="635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ea typeface="ＭＳ Ｐゴシック" pitchFamily="34" charset="-128"/>
                        </a:rPr>
                        <a:t>Mitigation Options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496F"/>
                    </a:solidFill>
                  </a:tcPr>
                </a:tc>
              </a:tr>
              <a:tr h="742549">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Supply Chain Risks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Environmental Factors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 Droughts or excessive rains, which may adversely affect sesame harvests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Leverage government investments in irrigation systems under the GTP</a:t>
                      </a:r>
                    </a:p>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Weather and crop insurance financed by cooperatives</a:t>
                      </a:r>
                      <a:endPar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r>
              <a:tr h="57491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Variable Commodity Prices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 Breach of supply contracts when more lucrative prices can be found elsewhere</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Forward agreements / contracts with sesame producers</a:t>
                      </a:r>
                    </a:p>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Incentivize quality and quantity of production</a:t>
                      </a:r>
                      <a:endPar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r>
              <a:tr h="57491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Inability to Distribute / Finance Inputs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Farmers unable to access necessary financing for inputs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Work with financial cooperatives to provide advance credit to out-growers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r>
              <a:tr h="70712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Low Capacity and Productivity of SHFs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 Outdated agronomic practices and  limited resources lead to reduced yields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Coordinate with ATA</a:t>
                      </a:r>
                      <a:r>
                        <a:rPr kumimoji="0" lang="en-US" altLang="en-US" sz="1100" b="0" i="0" u="none" strike="noStrike" cap="none" normalizeH="0" baseline="0" smtClean="0">
                          <a:ln>
                            <a:noFill/>
                          </a:ln>
                          <a:solidFill>
                            <a:srgbClr val="000000"/>
                          </a:solidFill>
                          <a:effectLst/>
                          <a:latin typeface="Arial" pitchFamily="34" charset="0"/>
                          <a:ea typeface="ＭＳ Ｐゴシック" pitchFamily="34" charset="-128"/>
                        </a:rPr>
                        <a:t>’</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s Cooperatives Team to select  advanced partner cooperatives</a:t>
                      </a:r>
                    </a:p>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Invest in training and extension services for farmers to implement modern practices</a:t>
                      </a: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r>
              <a:tr h="70712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Regulatory Risks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Uncertain Policy / Regulatory Environment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 Unanticipated costs from  sudden policy changes; getting exemption from ECX can  be a challenge</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Work with ATA</a:t>
                      </a:r>
                      <a:r>
                        <a:rPr kumimoji="0" lang="en-US" altLang="en-US" sz="1100" b="0" i="0" u="none" strike="noStrike" cap="none" normalizeH="0" baseline="0" smtClean="0">
                          <a:ln>
                            <a:noFill/>
                          </a:ln>
                          <a:solidFill>
                            <a:srgbClr val="000000"/>
                          </a:solidFill>
                          <a:effectLst/>
                          <a:latin typeface="Arial" pitchFamily="34" charset="0"/>
                          <a:ea typeface="ＭＳ Ｐゴシック" pitchFamily="34" charset="-128"/>
                        </a:rPr>
                        <a:t>’</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s planned PMU to secure ECX exemption</a:t>
                      </a:r>
                    </a:p>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Participate in Public-Private forums to have a voice in policy discussions</a:t>
                      </a:r>
                      <a:endPar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r>
              <a:tr h="40727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Bureaucracy/Lack of Coordination -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Delays or blocks in processes such as land allocation</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Facilitate government involvement and work closely with the ATA</a:t>
                      </a:r>
                      <a:r>
                        <a:rPr kumimoji="0" lang="en-US" altLang="en-US" sz="1100" b="0" i="0" u="none" strike="noStrike" cap="none" normalizeH="0" baseline="0" smtClean="0">
                          <a:ln>
                            <a:noFill/>
                          </a:ln>
                          <a:solidFill>
                            <a:srgbClr val="000000"/>
                          </a:solidFill>
                          <a:effectLst/>
                          <a:latin typeface="Arial" pitchFamily="34" charset="0"/>
                          <a:ea typeface="ＭＳ Ｐゴシック" pitchFamily="34" charset="-128"/>
                        </a:rPr>
                        <a:t>’</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s planned PMU</a:t>
                      </a:r>
                      <a:endPar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r>
              <a:tr h="5749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Market Risks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Access to Export Markets -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Slow uptake of Ethiopian hulled sesame among new international markets (including U.S., Japan)</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Partner with international traders who have existing global relationships</a:t>
                      </a:r>
                    </a:p>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Invest in marketing and advertising overseas</a:t>
                      </a:r>
                      <a:endPar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FD5"/>
                    </a:solidFill>
                  </a:tcPr>
                </a:tc>
              </a:tr>
              <a:tr h="539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Financial Risks</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High Inflation </a:t>
                      </a: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 Cost increase and competitiveness erosion from rising inflation</a:t>
                      </a: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ＭＳ Ｐゴシック" pitchFamily="34" charset="-128"/>
                      </a:endParaRPr>
                    </a:p>
                  </a:txBody>
                  <a:tcPr marL="18000" marR="18000" marT="35999" marB="359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3399"/>
                        </a:solidFill>
                        <a:effectLst/>
                        <a:latin typeface="Arial" pitchFamily="34" charset="0"/>
                        <a:ea typeface="ＭＳ Ｐゴシック" pitchFamily="34" charset="-128"/>
                        <a:cs typeface="Arial" pitchFamily="34" charset="0"/>
                      </a:endParaRP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c>
                  <a:txBody>
                    <a:bodyPr/>
                    <a:lstStyle/>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Engage in forward contracts with sesame cooperatives, offering market price premium</a:t>
                      </a:r>
                    </a:p>
                    <a:p>
                      <a:pPr marL="177800" marR="0" lvl="0" indent="-114300" algn="l"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Purchase / store stock in advance to hedge risk</a:t>
                      </a:r>
                    </a:p>
                  </a:txBody>
                  <a:tcPr marL="18000" marR="1800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B"/>
                    </a:solidFill>
                  </a:tcPr>
                </a:tc>
              </a:tr>
            </a:tbl>
          </a:graphicData>
        </a:graphic>
      </p:graphicFrame>
      <p:sp>
        <p:nvSpPr>
          <p:cNvPr id="10" name="5-Point Star 9"/>
          <p:cNvSpPr>
            <a:spLocks/>
          </p:cNvSpPr>
          <p:nvPr/>
        </p:nvSpPr>
        <p:spPr bwMode="gray">
          <a:xfrm>
            <a:off x="4425950" y="2662238"/>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C00000"/>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31815" name="TextBox 22"/>
          <p:cNvSpPr txBox="1">
            <a:spLocks noChangeArrowheads="1"/>
          </p:cNvSpPr>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Several key risks have been identified and must be addressed to ensure the success of the sesame hulling facility</a:t>
            </a:r>
          </a:p>
        </p:txBody>
      </p:sp>
      <p:sp>
        <p:nvSpPr>
          <p:cNvPr id="22" name="5-Point Star 21"/>
          <p:cNvSpPr>
            <a:spLocks/>
          </p:cNvSpPr>
          <p:nvPr/>
        </p:nvSpPr>
        <p:spPr bwMode="gray">
          <a:xfrm>
            <a:off x="4881563" y="5119688"/>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2929"/>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24" name="5-Point Star 23"/>
          <p:cNvSpPr>
            <a:spLocks/>
          </p:cNvSpPr>
          <p:nvPr/>
        </p:nvSpPr>
        <p:spPr bwMode="gray">
          <a:xfrm>
            <a:off x="5332413" y="5614988"/>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7070"/>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25" name="5-Point Star 24"/>
          <p:cNvSpPr>
            <a:spLocks/>
          </p:cNvSpPr>
          <p:nvPr/>
        </p:nvSpPr>
        <p:spPr bwMode="gray">
          <a:xfrm>
            <a:off x="4881563" y="2005013"/>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2929"/>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31819" name="TextBox 29"/>
          <p:cNvSpPr txBox="1">
            <a:spLocks noChangeArrowheads="1"/>
          </p:cNvSpPr>
          <p:nvPr>
            <p:custDataLst>
              <p:tags r:id="rId1"/>
            </p:custDataLst>
          </p:nvPr>
        </p:nvSpPr>
        <p:spPr bwMode="gray">
          <a:xfrm>
            <a:off x="0" y="6550025"/>
            <a:ext cx="8712200" cy="246063"/>
          </a:xfrm>
          <a:prstGeom prst="rect">
            <a:avLst/>
          </a:prstGeom>
          <a:noFill/>
          <a:ln w="9525">
            <a:noFill/>
            <a:miter lim="800000"/>
            <a:headEnd/>
            <a:tailEnd/>
          </a:ln>
        </p:spPr>
        <p:txBody>
          <a:bodyPr lIns="45719" rIns="45719" anchor="b"/>
          <a:lstStyle/>
          <a:p>
            <a:r>
              <a:rPr lang="en-US" sz="900">
                <a:cs typeface="Arial" pitchFamily="34" charset="0"/>
              </a:rPr>
              <a:t>So</a:t>
            </a:r>
            <a:r>
              <a:rPr lang="en-US" sz="900"/>
              <a:t>urce: Monitor Analysis</a:t>
            </a:r>
          </a:p>
        </p:txBody>
      </p:sp>
      <p:sp>
        <p:nvSpPr>
          <p:cNvPr id="31820" name="Title 15"/>
          <p:cNvSpPr>
            <a:spLocks noGrp="1"/>
          </p:cNvSpPr>
          <p:nvPr>
            <p:ph type="title"/>
          </p:nvPr>
        </p:nvSpPr>
        <p:spPr/>
        <p:txBody>
          <a:bodyPr/>
          <a:lstStyle/>
          <a:p>
            <a:pPr eaLnBrk="1" hangingPunct="1"/>
            <a:r>
              <a:rPr lang="en-US" sz="1600" b="0" i="1" smtClean="0"/>
              <a:t>Hulled Sesame Investment Highlights </a:t>
            </a:r>
            <a:br>
              <a:rPr lang="en-US" sz="1600" b="0" i="1" smtClean="0"/>
            </a:br>
            <a:r>
              <a:rPr lang="en-US" sz="1800" smtClean="0"/>
              <a:t>Key Risks and Mitigation Options</a:t>
            </a:r>
            <a:endParaRPr lang="en-US" sz="1600" smtClean="0"/>
          </a:p>
        </p:txBody>
      </p:sp>
      <p:sp>
        <p:nvSpPr>
          <p:cNvPr id="17" name="5-Point Star 16"/>
          <p:cNvSpPr>
            <a:spLocks/>
          </p:cNvSpPr>
          <p:nvPr/>
        </p:nvSpPr>
        <p:spPr bwMode="gray">
          <a:xfrm>
            <a:off x="4425950" y="3709988"/>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C00000"/>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18" name="5-Point Star 17"/>
          <p:cNvSpPr>
            <a:spLocks/>
          </p:cNvSpPr>
          <p:nvPr/>
        </p:nvSpPr>
        <p:spPr bwMode="gray">
          <a:xfrm>
            <a:off x="4425950" y="4538663"/>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C00000"/>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19" name="5-Point Star 18"/>
          <p:cNvSpPr>
            <a:spLocks/>
          </p:cNvSpPr>
          <p:nvPr/>
        </p:nvSpPr>
        <p:spPr bwMode="gray">
          <a:xfrm>
            <a:off x="5332413" y="6162675"/>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FF7070"/>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
        <p:nvSpPr>
          <p:cNvPr id="13" name="5-Point Star 12"/>
          <p:cNvSpPr>
            <a:spLocks/>
          </p:cNvSpPr>
          <p:nvPr/>
        </p:nvSpPr>
        <p:spPr bwMode="gray">
          <a:xfrm>
            <a:off x="4425950" y="3197225"/>
            <a:ext cx="228600" cy="228600"/>
          </a:xfrm>
          <a:custGeom>
            <a:avLst/>
            <a:gdLst>
              <a:gd name="T0" fmla="*/ 0 w 228600"/>
              <a:gd name="T1" fmla="*/ 87317 h 228600"/>
              <a:gd name="T2" fmla="*/ 87318 w 228600"/>
              <a:gd name="T3" fmla="*/ 87318 h 228600"/>
              <a:gd name="T4" fmla="*/ 114300 w 228600"/>
              <a:gd name="T5" fmla="*/ 0 h 228600"/>
              <a:gd name="T6" fmla="*/ 141282 w 228600"/>
              <a:gd name="T7" fmla="*/ 87318 h 228600"/>
              <a:gd name="T8" fmla="*/ 228600 w 228600"/>
              <a:gd name="T9" fmla="*/ 87317 h 228600"/>
              <a:gd name="T10" fmla="*/ 157958 w 228600"/>
              <a:gd name="T11" fmla="*/ 141282 h 228600"/>
              <a:gd name="T12" fmla="*/ 184941 w 228600"/>
              <a:gd name="T13" fmla="*/ 228599 h 228600"/>
              <a:gd name="T14" fmla="*/ 114300 w 228600"/>
              <a:gd name="T15" fmla="*/ 174634 h 228600"/>
              <a:gd name="T16" fmla="*/ 43659 w 228600"/>
              <a:gd name="T17" fmla="*/ 228599 h 228600"/>
              <a:gd name="T18" fmla="*/ 70642 w 228600"/>
              <a:gd name="T19" fmla="*/ 141282 h 228600"/>
              <a:gd name="T20" fmla="*/ 0 w 228600"/>
              <a:gd name="T21" fmla="*/ 87317 h 228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rgbClr val="C00000"/>
          </a:solidFill>
          <a:ln>
            <a:noFill/>
          </a:ln>
          <a:effectLst>
            <a:outerShdw blurRad="50800" dist="38100" dir="2700000" algn="tl" rotWithShape="0">
              <a:srgbClr val="000000">
                <a:alpha val="39999"/>
              </a:srgbClr>
            </a:outerShdw>
          </a:effectLst>
          <a:extLst/>
        </p:spPr>
        <p:txBody>
          <a:bodyPr lIns="45720" rIns="45720" anchor="ctr"/>
          <a:lstStyle/>
          <a:p>
            <a:pPr>
              <a:defRPr/>
            </a:pPr>
            <a:endParaRPr lang="en-US">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2" hidden="1"/>
          <p:cNvGraphicFramePr>
            <a:graphicFrameLocks/>
          </p:cNvGraphicFramePr>
          <p:nvPr/>
        </p:nvGraphicFramePr>
        <p:xfrm>
          <a:off x="0" y="0"/>
          <a:ext cx="158750" cy="158750"/>
        </p:xfrm>
        <a:graphic>
          <a:graphicData uri="http://schemas.openxmlformats.org/presentationml/2006/ole">
            <p:oleObj spid="_x0000_s32770" name="think-cell Slide" r:id="rId34" imgW="0" imgH="0" progId="">
              <p:embed/>
            </p:oleObj>
          </a:graphicData>
        </a:graphic>
      </p:graphicFrame>
      <p:sp>
        <p:nvSpPr>
          <p:cNvPr id="32771" name="Rectangle 2" hidden="1"/>
          <p:cNvSpPr>
            <a:spLocks noChangeArrowheads="1"/>
          </p:cNvSpPr>
          <p:nvPr>
            <p:custDataLst>
              <p:tags r:id="rId2"/>
            </p:custDataLst>
          </p:nvPr>
        </p:nvSpPr>
        <p:spPr bwMode="auto">
          <a:xfrm>
            <a:off x="0" y="0"/>
            <a:ext cx="158750" cy="158750"/>
          </a:xfrm>
          <a:prstGeom prst="rect">
            <a:avLst/>
          </a:prstGeom>
          <a:solidFill>
            <a:schemeClr val="bg1"/>
          </a:solidFill>
          <a:ln w="9525">
            <a:solidFill>
              <a:schemeClr val="tx1"/>
            </a:solidFill>
            <a:round/>
            <a:headEnd/>
            <a:tailEnd/>
          </a:ln>
        </p:spPr>
        <p:txBody>
          <a:bodyPr wrap="none" lIns="0" tIns="0" rIns="0" bIns="0" anchor="ctr"/>
          <a:lstStyle/>
          <a:p>
            <a:pPr algn="ctr" eaLnBrk="0" hangingPunct="0"/>
            <a:endParaRPr lang="de-DE" sz="1200">
              <a:solidFill>
                <a:srgbClr val="333399"/>
              </a:solidFill>
              <a:cs typeface="Arial" pitchFamily="34" charset="0"/>
              <a:sym typeface="Arial" pitchFamily="34" charset="0"/>
            </a:endParaRPr>
          </a:p>
        </p:txBody>
      </p:sp>
      <p:sp>
        <p:nvSpPr>
          <p:cNvPr id="40" name="Rectangle 39"/>
          <p:cNvSpPr>
            <a:spLocks noChangeArrowheads="1"/>
          </p:cNvSpPr>
          <p:nvPr>
            <p:custDataLst>
              <p:tags r:id="rId3"/>
            </p:custDataLst>
          </p:nvPr>
        </p:nvSpPr>
        <p:spPr bwMode="auto">
          <a:xfrm>
            <a:off x="317500" y="1584325"/>
            <a:ext cx="8523288" cy="481647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chemeClr val="lt1"/>
              </a:solidFill>
              <a:latin typeface="+mn-lt"/>
              <a:ea typeface="+mn-ea"/>
              <a:cs typeface="Arial" pitchFamily="34" charset="0"/>
            </a:endParaRPr>
          </a:p>
        </p:txBody>
      </p:sp>
      <p:sp>
        <p:nvSpPr>
          <p:cNvPr id="114" name="Rectangle 113"/>
          <p:cNvSpPr/>
          <p:nvPr>
            <p:custDataLst>
              <p:tags r:id="rId4"/>
            </p:custDataLst>
          </p:nvPr>
        </p:nvSpPr>
        <p:spPr bwMode="auto">
          <a:xfrm>
            <a:off x="7010400" y="2457450"/>
            <a:ext cx="1817688" cy="1098550"/>
          </a:xfrm>
          <a:prstGeom prst="rect">
            <a:avLst/>
          </a:prstGeom>
          <a:noFill/>
          <a:ln w="9525" algn="ctr">
            <a:noFill/>
            <a:miter lim="800000"/>
            <a:headEnd/>
            <a:tailEnd/>
          </a:ln>
          <a:effectLst/>
        </p:spPr>
        <p:txBody>
          <a:bodyPr lIns="45720" rIns="45720" anchor="ctr"/>
          <a:lstStyle/>
          <a:p>
            <a:pPr marL="228600" lvl="1" indent="-152400" eaLnBrk="0" hangingPunct="0">
              <a:spcBef>
                <a:spcPts val="300"/>
              </a:spcBef>
              <a:buSzPct val="65000"/>
              <a:buFont typeface="Wingdings"/>
              <a:buChar char="l"/>
              <a:defRPr/>
            </a:pPr>
            <a:r>
              <a:rPr lang="en-US" sz="1100" kern="0" dirty="0">
                <a:latin typeface="+mn-lt"/>
                <a:ea typeface="+mn-ea"/>
              </a:rPr>
              <a:t>Investment in cultivation and out-grower scheme to improve agronomic practices and resulting crop yields</a:t>
            </a:r>
          </a:p>
        </p:txBody>
      </p:sp>
      <p:sp>
        <p:nvSpPr>
          <p:cNvPr id="115" name="Rectangle 114"/>
          <p:cNvSpPr/>
          <p:nvPr>
            <p:custDataLst>
              <p:tags r:id="rId5"/>
            </p:custDataLst>
          </p:nvPr>
        </p:nvSpPr>
        <p:spPr bwMode="auto">
          <a:xfrm>
            <a:off x="7010400" y="3613150"/>
            <a:ext cx="1817688" cy="1098550"/>
          </a:xfrm>
          <a:prstGeom prst="rect">
            <a:avLst/>
          </a:prstGeom>
          <a:noFill/>
          <a:ln w="9525" algn="ctr">
            <a:noFill/>
            <a:miter lim="800000"/>
            <a:headEnd/>
            <a:tailEnd/>
          </a:ln>
          <a:effectLst/>
        </p:spPr>
        <p:txBody>
          <a:bodyPr lIns="45720" rIns="45720" anchor="ctr"/>
          <a:lstStyle/>
          <a:p>
            <a:pPr marL="228600" lvl="1" indent="-152400" eaLnBrk="0" hangingPunct="0">
              <a:spcBef>
                <a:spcPts val="300"/>
              </a:spcBef>
              <a:buSzPct val="65000"/>
              <a:buFont typeface="Wingdings"/>
              <a:buChar char="l"/>
              <a:defRPr/>
            </a:pPr>
            <a:r>
              <a:rPr lang="en-US" sz="1100" kern="0" dirty="0">
                <a:latin typeface="+mn-lt"/>
                <a:ea typeface="+mn-ea"/>
              </a:rPr>
              <a:t>Investment in cultivation to improve yield / ha and careful negotiation with co-ops and farmers</a:t>
            </a:r>
          </a:p>
        </p:txBody>
      </p:sp>
      <p:sp>
        <p:nvSpPr>
          <p:cNvPr id="116" name="Rectangle 115"/>
          <p:cNvSpPr/>
          <p:nvPr>
            <p:custDataLst>
              <p:tags r:id="rId6"/>
            </p:custDataLst>
          </p:nvPr>
        </p:nvSpPr>
        <p:spPr bwMode="auto">
          <a:xfrm>
            <a:off x="7010400" y="4791075"/>
            <a:ext cx="1817688" cy="1096963"/>
          </a:xfrm>
          <a:prstGeom prst="rect">
            <a:avLst/>
          </a:prstGeom>
          <a:noFill/>
          <a:ln w="9525" algn="ctr">
            <a:noFill/>
            <a:miter lim="800000"/>
            <a:headEnd/>
            <a:tailEnd/>
          </a:ln>
          <a:effectLst/>
        </p:spPr>
        <p:txBody>
          <a:bodyPr lIns="45720" rIns="45720" anchor="ctr"/>
          <a:lstStyle/>
          <a:p>
            <a:pPr marL="228600" lvl="1" indent="-152400" eaLnBrk="0" hangingPunct="0">
              <a:spcBef>
                <a:spcPts val="300"/>
              </a:spcBef>
              <a:buSzPct val="65000"/>
              <a:buFont typeface="Wingdings"/>
              <a:buChar char="l"/>
              <a:defRPr/>
            </a:pPr>
            <a:r>
              <a:rPr lang="en-US" sz="1100" kern="0" dirty="0">
                <a:latin typeface="+mn-lt"/>
                <a:ea typeface="+mn-ea"/>
              </a:rPr>
              <a:t>Substantial marketing and advertising efforts to promote Ethiopian sesame as premium</a:t>
            </a:r>
          </a:p>
          <a:p>
            <a:pPr marL="228600" lvl="1" indent="-152400" eaLnBrk="0" hangingPunct="0">
              <a:spcBef>
                <a:spcPts val="300"/>
              </a:spcBef>
              <a:buSzPct val="65000"/>
              <a:buFont typeface="Wingdings"/>
              <a:buChar char="l"/>
              <a:defRPr/>
            </a:pPr>
            <a:r>
              <a:rPr lang="en-US" sz="1100" kern="0" dirty="0">
                <a:latin typeface="+mn-lt"/>
                <a:ea typeface="+mn-ea"/>
              </a:rPr>
              <a:t>Improve operational efficiency to reduce COGS and price sensitivity</a:t>
            </a:r>
          </a:p>
        </p:txBody>
      </p:sp>
      <p:graphicFrame>
        <p:nvGraphicFramePr>
          <p:cNvPr id="32776" name="Object 50"/>
          <p:cNvGraphicFramePr>
            <a:graphicFrameLocks noChangeAspect="1"/>
          </p:cNvGraphicFramePr>
          <p:nvPr/>
        </p:nvGraphicFramePr>
        <p:xfrm>
          <a:off x="1539875" y="2278063"/>
          <a:ext cx="5800725" cy="4105275"/>
        </p:xfrm>
        <a:graphic>
          <a:graphicData uri="http://schemas.openxmlformats.org/presentationml/2006/ole">
            <p:oleObj spid="_x0000_s32776" name="Chart" r:id="rId35" imgW="5800641" imgH="4105343" progId="MSGraph.Chart.8">
              <p:embed followColorScheme="full"/>
            </p:oleObj>
          </a:graphicData>
        </a:graphic>
      </p:graphicFrame>
      <p:cxnSp>
        <p:nvCxnSpPr>
          <p:cNvPr id="56" name="Straight Connector 55"/>
          <p:cNvCxnSpPr/>
          <p:nvPr>
            <p:custDataLst>
              <p:tags r:id="rId7"/>
            </p:custDataLst>
          </p:nvPr>
        </p:nvCxnSpPr>
        <p:spPr bwMode="auto">
          <a:xfrm>
            <a:off x="1811338" y="2430463"/>
            <a:ext cx="5257800" cy="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8"/>
            </p:custDataLst>
          </p:nvPr>
        </p:nvCxnSpPr>
        <p:spPr bwMode="auto">
          <a:xfrm flipV="1">
            <a:off x="4402138" y="2439988"/>
            <a:ext cx="0" cy="3495675"/>
          </a:xfrm>
          <a:prstGeom prst="line">
            <a:avLst/>
          </a:prstGeom>
          <a:solidFill>
            <a:schemeClr val="bg1"/>
          </a:solidFill>
          <a:ln w="9525" cap="flat" cmpd="sng" algn="ctr">
            <a:solidFill>
              <a:schemeClr val="bg1">
                <a:lumMod val="50000"/>
              </a:schemeClr>
            </a:solidFill>
            <a:prstDash val="solid"/>
            <a:round/>
            <a:headEnd type="none" w="med" len="med"/>
            <a:tailEnd type="none" w="med" len="med"/>
          </a:ln>
          <a:effectLst/>
        </p:spPr>
      </p:cxnSp>
      <p:sp>
        <p:nvSpPr>
          <p:cNvPr id="32779" name="TextBox 40"/>
          <p:cNvSpPr txBox="1">
            <a:spLocks noChangeArrowheads="1"/>
          </p:cNvSpPr>
          <p:nvPr>
            <p:custDataLst>
              <p:tags r:id="rId9"/>
            </p:custDataLst>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Sales price, crop production yields, and cost of raw materials have been identified as having the greatest uncertainty and downside potential, and will necessitate targeted mitigation steps</a:t>
            </a:r>
          </a:p>
        </p:txBody>
      </p:sp>
      <p:sp>
        <p:nvSpPr>
          <p:cNvPr id="32780" name="TextBox 27"/>
          <p:cNvSpPr txBox="1">
            <a:spLocks noChangeArrowheads="1"/>
          </p:cNvSpPr>
          <p:nvPr>
            <p:custDataLst>
              <p:tags r:id="rId10"/>
            </p:custDataLst>
          </p:nvPr>
        </p:nvSpPr>
        <p:spPr bwMode="auto">
          <a:xfrm>
            <a:off x="2962275" y="1651000"/>
            <a:ext cx="3200400" cy="276225"/>
          </a:xfrm>
          <a:prstGeom prst="rect">
            <a:avLst/>
          </a:prstGeom>
          <a:noFill/>
          <a:ln w="9525">
            <a:noFill/>
            <a:miter lim="800000"/>
            <a:headEnd/>
            <a:tailEnd/>
          </a:ln>
        </p:spPr>
        <p:txBody>
          <a:bodyPr wrap="none"/>
          <a:lstStyle/>
          <a:p>
            <a:pPr algn="ctr" eaLnBrk="0" hangingPunct="0"/>
            <a:r>
              <a:rPr lang="en-US" sz="1400" b="1"/>
              <a:t>Internal Rate of Return (IRR)</a:t>
            </a:r>
            <a:endParaRPr lang="en-US" sz="1400" b="1" baseline="30000"/>
          </a:p>
        </p:txBody>
      </p:sp>
      <p:sp>
        <p:nvSpPr>
          <p:cNvPr id="98" name="TextBox 97"/>
          <p:cNvSpPr txBox="1"/>
          <p:nvPr>
            <p:custDataLst>
              <p:tags r:id="rId11"/>
            </p:custDataLst>
          </p:nvPr>
        </p:nvSpPr>
        <p:spPr>
          <a:xfrm>
            <a:off x="7137400" y="2098675"/>
            <a:ext cx="1550988" cy="261938"/>
          </a:xfrm>
          <a:prstGeom prst="rect">
            <a:avLst/>
          </a:prstGeom>
          <a:noFill/>
        </p:spPr>
        <p:txBody>
          <a:bodyPr lIns="45720" rIns="45720">
            <a:spAutoFit/>
          </a:bodyPr>
          <a:lstStyle/>
          <a:p>
            <a:pPr algn="ctr" fontAlgn="auto">
              <a:spcBef>
                <a:spcPts val="400"/>
              </a:spcBef>
              <a:spcAft>
                <a:spcPts val="0"/>
              </a:spcAft>
              <a:defRPr/>
            </a:pPr>
            <a:r>
              <a:rPr lang="en-US" sz="1050" b="1" i="1" dirty="0">
                <a:latin typeface="+mn-lt"/>
                <a:ea typeface="+mn-ea"/>
              </a:rPr>
              <a:t>Mitigation Steps</a:t>
            </a:r>
          </a:p>
        </p:txBody>
      </p:sp>
      <p:sp>
        <p:nvSpPr>
          <p:cNvPr id="99" name="Rectangle 98"/>
          <p:cNvSpPr>
            <a:spLocks noChangeArrowheads="1"/>
          </p:cNvSpPr>
          <p:nvPr>
            <p:custDataLst>
              <p:tags r:id="rId12"/>
            </p:custDataLst>
          </p:nvPr>
        </p:nvSpPr>
        <p:spPr bwMode="auto">
          <a:xfrm>
            <a:off x="428625" y="2632075"/>
            <a:ext cx="1096963" cy="782638"/>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5720" rIns="45720" anchor="ctr"/>
          <a:lstStyle/>
          <a:p>
            <a:pPr algn="ctr" eaLnBrk="0" hangingPunct="0">
              <a:spcBef>
                <a:spcPct val="50000"/>
              </a:spcBef>
              <a:defRPr/>
            </a:pPr>
            <a:r>
              <a:rPr lang="en-US" sz="1200" b="1" kern="0" dirty="0">
                <a:solidFill>
                  <a:schemeClr val="bg1"/>
                </a:solidFill>
                <a:latin typeface="+mn-lt"/>
                <a:ea typeface="+mn-ea"/>
              </a:rPr>
              <a:t>Crop Yields</a:t>
            </a:r>
          </a:p>
        </p:txBody>
      </p:sp>
      <p:sp>
        <p:nvSpPr>
          <p:cNvPr id="101" name="Rectangle 100"/>
          <p:cNvSpPr>
            <a:spLocks noChangeArrowheads="1"/>
          </p:cNvSpPr>
          <p:nvPr>
            <p:custDataLst>
              <p:tags r:id="rId13"/>
            </p:custDataLst>
          </p:nvPr>
        </p:nvSpPr>
        <p:spPr bwMode="auto">
          <a:xfrm>
            <a:off x="428625" y="3789363"/>
            <a:ext cx="1096963" cy="781050"/>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5720" rIns="45720" anchor="ctr"/>
          <a:lstStyle/>
          <a:p>
            <a:pPr algn="ctr" eaLnBrk="0" hangingPunct="0">
              <a:spcBef>
                <a:spcPct val="50000"/>
              </a:spcBef>
              <a:defRPr/>
            </a:pPr>
            <a:r>
              <a:rPr lang="en-US" sz="1200" b="1" kern="0" dirty="0">
                <a:solidFill>
                  <a:schemeClr val="bg1"/>
                </a:solidFill>
                <a:latin typeface="+mn-lt"/>
                <a:ea typeface="+mn-ea"/>
              </a:rPr>
              <a:t>Cost of Raw Materials</a:t>
            </a:r>
          </a:p>
        </p:txBody>
      </p:sp>
      <p:sp>
        <p:nvSpPr>
          <p:cNvPr id="103" name="Rectangle 102"/>
          <p:cNvSpPr>
            <a:spLocks noChangeArrowheads="1"/>
          </p:cNvSpPr>
          <p:nvPr>
            <p:custDataLst>
              <p:tags r:id="rId14"/>
            </p:custDataLst>
          </p:nvPr>
        </p:nvSpPr>
        <p:spPr bwMode="auto">
          <a:xfrm>
            <a:off x="428625" y="4946650"/>
            <a:ext cx="1096963" cy="782638"/>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5720" rIns="45720" anchor="ctr"/>
          <a:lstStyle/>
          <a:p>
            <a:pPr algn="ctr" eaLnBrk="0" hangingPunct="0">
              <a:spcBef>
                <a:spcPct val="50000"/>
              </a:spcBef>
              <a:defRPr/>
            </a:pPr>
            <a:r>
              <a:rPr lang="en-US" sz="1200" b="1" kern="0" dirty="0">
                <a:solidFill>
                  <a:schemeClr val="bg1"/>
                </a:solidFill>
                <a:latin typeface="+mn-lt"/>
                <a:ea typeface="+mn-ea"/>
              </a:rPr>
              <a:t>Sales Price</a:t>
            </a:r>
          </a:p>
        </p:txBody>
      </p:sp>
      <p:sp>
        <p:nvSpPr>
          <p:cNvPr id="104" name="Rectangle 103"/>
          <p:cNvSpPr/>
          <p:nvPr>
            <p:custDataLst>
              <p:tags r:id="rId15"/>
            </p:custDataLst>
          </p:nvPr>
        </p:nvSpPr>
        <p:spPr bwMode="auto">
          <a:xfrm>
            <a:off x="1836738" y="2632075"/>
            <a:ext cx="685800" cy="782638"/>
          </a:xfrm>
          <a:prstGeom prst="rect">
            <a:avLst/>
          </a:prstGeom>
          <a:solidFill>
            <a:schemeClr val="accent2">
              <a:lumMod val="20000"/>
              <a:lumOff val="80000"/>
            </a:schemeClr>
          </a:solidFill>
          <a:ln w="9525" algn="ctr">
            <a:solidFill>
              <a:srgbClr val="D99B01"/>
            </a:solidFill>
            <a:miter lim="800000"/>
            <a:headEnd/>
            <a:tailEnd/>
          </a:ln>
          <a:effectLst/>
        </p:spPr>
        <p:txBody>
          <a:bodyPr lIns="45720" rIns="45720" anchor="ctr"/>
          <a:lstStyle/>
          <a:p>
            <a:pPr algn="ctr" eaLnBrk="0" hangingPunct="0">
              <a:spcBef>
                <a:spcPct val="50000"/>
              </a:spcBef>
              <a:defRPr/>
            </a:pPr>
            <a:r>
              <a:rPr lang="en-US" sz="1050" i="1" kern="0" dirty="0">
                <a:latin typeface="+mn-lt"/>
                <a:ea typeface="+mn-ea"/>
              </a:rPr>
              <a:t>Yields improve at 0%</a:t>
            </a:r>
          </a:p>
        </p:txBody>
      </p:sp>
      <p:sp>
        <p:nvSpPr>
          <p:cNvPr id="106" name="Rectangle 105"/>
          <p:cNvSpPr/>
          <p:nvPr>
            <p:custDataLst>
              <p:tags r:id="rId16"/>
            </p:custDataLst>
          </p:nvPr>
        </p:nvSpPr>
        <p:spPr bwMode="auto">
          <a:xfrm>
            <a:off x="1836738" y="3789363"/>
            <a:ext cx="685800" cy="781050"/>
          </a:xfrm>
          <a:prstGeom prst="rect">
            <a:avLst/>
          </a:prstGeom>
          <a:solidFill>
            <a:schemeClr val="accent2">
              <a:lumMod val="20000"/>
              <a:lumOff val="80000"/>
            </a:schemeClr>
          </a:solidFill>
          <a:ln w="9525" algn="ctr">
            <a:solidFill>
              <a:srgbClr val="D99B01"/>
            </a:solidFill>
            <a:miter lim="800000"/>
            <a:headEnd/>
            <a:tailEnd/>
          </a:ln>
          <a:effectLst/>
        </p:spPr>
        <p:txBody>
          <a:bodyPr lIns="45720" rIns="45720" anchor="ctr"/>
          <a:lstStyle/>
          <a:p>
            <a:pPr algn="ctr" eaLnBrk="0" hangingPunct="0">
              <a:spcBef>
                <a:spcPct val="50000"/>
              </a:spcBef>
              <a:defRPr/>
            </a:pPr>
            <a:r>
              <a:rPr lang="en-US" sz="1050" i="1" kern="0" dirty="0">
                <a:latin typeface="+mn-lt"/>
                <a:ea typeface="+mn-ea"/>
              </a:rPr>
              <a:t>Costs inflate at 15%</a:t>
            </a:r>
          </a:p>
        </p:txBody>
      </p:sp>
      <p:sp>
        <p:nvSpPr>
          <p:cNvPr id="108" name="Rectangle 107"/>
          <p:cNvSpPr/>
          <p:nvPr>
            <p:custDataLst>
              <p:tags r:id="rId17"/>
            </p:custDataLst>
          </p:nvPr>
        </p:nvSpPr>
        <p:spPr bwMode="auto">
          <a:xfrm>
            <a:off x="1836738" y="4946650"/>
            <a:ext cx="685800" cy="782638"/>
          </a:xfrm>
          <a:prstGeom prst="rect">
            <a:avLst/>
          </a:prstGeom>
          <a:solidFill>
            <a:schemeClr val="accent2">
              <a:lumMod val="20000"/>
              <a:lumOff val="80000"/>
            </a:schemeClr>
          </a:solidFill>
          <a:ln w="9525" algn="ctr">
            <a:solidFill>
              <a:srgbClr val="D99B01"/>
            </a:solidFill>
            <a:miter lim="800000"/>
            <a:headEnd/>
            <a:tailEnd/>
          </a:ln>
          <a:effectLst/>
        </p:spPr>
        <p:txBody>
          <a:bodyPr lIns="45720" rIns="45720" anchor="ctr"/>
          <a:lstStyle/>
          <a:p>
            <a:pPr algn="ctr" eaLnBrk="0" hangingPunct="0">
              <a:spcBef>
                <a:spcPct val="50000"/>
              </a:spcBef>
              <a:defRPr/>
            </a:pPr>
            <a:r>
              <a:rPr lang="en-US" sz="1050" i="1" kern="0" dirty="0">
                <a:latin typeface="+mn-lt"/>
                <a:ea typeface="+mn-ea"/>
              </a:rPr>
              <a:t>Price lower by 10%</a:t>
            </a:r>
          </a:p>
        </p:txBody>
      </p:sp>
      <p:sp>
        <p:nvSpPr>
          <p:cNvPr id="109" name="Rectangle 108"/>
          <p:cNvSpPr/>
          <p:nvPr>
            <p:custDataLst>
              <p:tags r:id="rId18"/>
            </p:custDataLst>
          </p:nvPr>
        </p:nvSpPr>
        <p:spPr bwMode="auto">
          <a:xfrm>
            <a:off x="6311900" y="2632075"/>
            <a:ext cx="685800" cy="782638"/>
          </a:xfrm>
          <a:prstGeom prst="rect">
            <a:avLst/>
          </a:prstGeom>
          <a:solidFill>
            <a:srgbClr val="D0DFAB"/>
          </a:solidFill>
          <a:ln w="9525" algn="ctr">
            <a:solidFill>
              <a:srgbClr val="3F5F1F"/>
            </a:solidFill>
            <a:miter lim="800000"/>
            <a:headEnd/>
            <a:tailEnd/>
          </a:ln>
          <a:effectLst/>
        </p:spPr>
        <p:txBody>
          <a:bodyPr lIns="45720" rIns="45720" anchor="ctr"/>
          <a:lstStyle/>
          <a:p>
            <a:pPr algn="ctr" eaLnBrk="0" hangingPunct="0">
              <a:spcBef>
                <a:spcPct val="50000"/>
              </a:spcBef>
              <a:defRPr/>
            </a:pPr>
            <a:r>
              <a:rPr lang="en-US" sz="1050" i="1" kern="0" dirty="0">
                <a:latin typeface="+mn-lt"/>
                <a:ea typeface="+mn-ea"/>
              </a:rPr>
              <a:t>Yields improve at 10%</a:t>
            </a:r>
          </a:p>
        </p:txBody>
      </p:sp>
      <p:sp>
        <p:nvSpPr>
          <p:cNvPr id="111" name="Rectangle 110"/>
          <p:cNvSpPr/>
          <p:nvPr>
            <p:custDataLst>
              <p:tags r:id="rId19"/>
            </p:custDataLst>
          </p:nvPr>
        </p:nvSpPr>
        <p:spPr bwMode="auto">
          <a:xfrm>
            <a:off x="6311900" y="3789363"/>
            <a:ext cx="685800" cy="781050"/>
          </a:xfrm>
          <a:prstGeom prst="rect">
            <a:avLst/>
          </a:prstGeom>
          <a:solidFill>
            <a:srgbClr val="D0DFAB"/>
          </a:solidFill>
          <a:ln w="9525" algn="ctr">
            <a:solidFill>
              <a:srgbClr val="3F5F1F"/>
            </a:solidFill>
            <a:miter lim="800000"/>
            <a:headEnd/>
            <a:tailEnd/>
          </a:ln>
          <a:effectLst/>
        </p:spPr>
        <p:txBody>
          <a:bodyPr lIns="45720" rIns="45720" anchor="ctr"/>
          <a:lstStyle/>
          <a:p>
            <a:pPr algn="ctr" eaLnBrk="0" hangingPunct="0">
              <a:spcBef>
                <a:spcPct val="50000"/>
              </a:spcBef>
              <a:defRPr/>
            </a:pPr>
            <a:r>
              <a:rPr lang="en-US" sz="1050" i="1" kern="0" dirty="0">
                <a:latin typeface="+mn-lt"/>
                <a:ea typeface="+mn-ea"/>
              </a:rPr>
              <a:t>Costs inflate at 2%</a:t>
            </a:r>
          </a:p>
        </p:txBody>
      </p:sp>
      <p:sp>
        <p:nvSpPr>
          <p:cNvPr id="113" name="Rectangle 112"/>
          <p:cNvSpPr/>
          <p:nvPr>
            <p:custDataLst>
              <p:tags r:id="rId20"/>
            </p:custDataLst>
          </p:nvPr>
        </p:nvSpPr>
        <p:spPr bwMode="auto">
          <a:xfrm>
            <a:off x="6311900" y="4946650"/>
            <a:ext cx="685800" cy="782638"/>
          </a:xfrm>
          <a:prstGeom prst="rect">
            <a:avLst/>
          </a:prstGeom>
          <a:solidFill>
            <a:srgbClr val="D0DFAB"/>
          </a:solidFill>
          <a:ln w="9525" algn="ctr">
            <a:solidFill>
              <a:srgbClr val="3F5F1F"/>
            </a:solidFill>
            <a:miter lim="800000"/>
            <a:headEnd/>
            <a:tailEnd/>
          </a:ln>
          <a:effectLst/>
        </p:spPr>
        <p:txBody>
          <a:bodyPr lIns="45720" rIns="45720" anchor="ctr"/>
          <a:lstStyle/>
          <a:p>
            <a:pPr algn="ctr" eaLnBrk="0" hangingPunct="0">
              <a:spcBef>
                <a:spcPct val="50000"/>
              </a:spcBef>
              <a:defRPr/>
            </a:pPr>
            <a:r>
              <a:rPr lang="en-US" sz="1050" i="1" kern="0" dirty="0">
                <a:latin typeface="+mn-lt"/>
                <a:ea typeface="+mn-ea"/>
              </a:rPr>
              <a:t>Price higher by 10%</a:t>
            </a:r>
          </a:p>
        </p:txBody>
      </p:sp>
      <p:sp>
        <p:nvSpPr>
          <p:cNvPr id="119" name="TextBox 118"/>
          <p:cNvSpPr txBox="1"/>
          <p:nvPr>
            <p:custDataLst>
              <p:tags r:id="rId21"/>
            </p:custDataLst>
          </p:nvPr>
        </p:nvSpPr>
        <p:spPr>
          <a:xfrm>
            <a:off x="304800" y="2098675"/>
            <a:ext cx="1096963" cy="261938"/>
          </a:xfrm>
          <a:prstGeom prst="rect">
            <a:avLst/>
          </a:prstGeom>
          <a:noFill/>
        </p:spPr>
        <p:txBody>
          <a:bodyPr lIns="45720" rIns="45720">
            <a:spAutoFit/>
          </a:bodyPr>
          <a:lstStyle/>
          <a:p>
            <a:pPr algn="ctr" fontAlgn="auto">
              <a:spcBef>
                <a:spcPts val="400"/>
              </a:spcBef>
              <a:spcAft>
                <a:spcPts val="0"/>
              </a:spcAft>
              <a:defRPr/>
            </a:pPr>
            <a:r>
              <a:rPr lang="en-US" sz="1050" b="1" i="1" dirty="0">
                <a:latin typeface="+mn-lt"/>
                <a:ea typeface="+mn-ea"/>
              </a:rPr>
              <a:t>Input Lever</a:t>
            </a:r>
          </a:p>
        </p:txBody>
      </p:sp>
      <p:sp>
        <p:nvSpPr>
          <p:cNvPr id="120" name="TextBox 119"/>
          <p:cNvSpPr txBox="1"/>
          <p:nvPr>
            <p:custDataLst>
              <p:tags r:id="rId22"/>
            </p:custDataLst>
          </p:nvPr>
        </p:nvSpPr>
        <p:spPr>
          <a:xfrm>
            <a:off x="1358900" y="2022475"/>
            <a:ext cx="1096963" cy="415925"/>
          </a:xfrm>
          <a:prstGeom prst="rect">
            <a:avLst/>
          </a:prstGeom>
          <a:noFill/>
        </p:spPr>
        <p:txBody>
          <a:bodyPr lIns="45720" rIns="45720">
            <a:spAutoFit/>
          </a:bodyPr>
          <a:lstStyle/>
          <a:p>
            <a:pPr algn="ctr" fontAlgn="auto">
              <a:spcBef>
                <a:spcPts val="400"/>
              </a:spcBef>
              <a:spcAft>
                <a:spcPts val="0"/>
              </a:spcAft>
              <a:defRPr/>
            </a:pPr>
            <a:r>
              <a:rPr lang="en-US" sz="1050" b="1" i="1" dirty="0">
                <a:latin typeface="+mn-lt"/>
                <a:ea typeface="+mn-ea"/>
              </a:rPr>
              <a:t>Downside Sensitivity</a:t>
            </a:r>
          </a:p>
        </p:txBody>
      </p:sp>
      <p:sp>
        <p:nvSpPr>
          <p:cNvPr id="121" name="TextBox 120"/>
          <p:cNvSpPr txBox="1"/>
          <p:nvPr>
            <p:custDataLst>
              <p:tags r:id="rId23"/>
            </p:custDataLst>
          </p:nvPr>
        </p:nvSpPr>
        <p:spPr>
          <a:xfrm>
            <a:off x="3865563" y="2022475"/>
            <a:ext cx="1096962" cy="415925"/>
          </a:xfrm>
          <a:prstGeom prst="rect">
            <a:avLst/>
          </a:prstGeom>
          <a:noFill/>
        </p:spPr>
        <p:txBody>
          <a:bodyPr lIns="45720" rIns="45720">
            <a:spAutoFit/>
          </a:bodyPr>
          <a:lstStyle/>
          <a:p>
            <a:pPr algn="ctr" fontAlgn="auto">
              <a:spcBef>
                <a:spcPts val="400"/>
              </a:spcBef>
              <a:spcAft>
                <a:spcPts val="0"/>
              </a:spcAft>
              <a:defRPr/>
            </a:pPr>
            <a:r>
              <a:rPr lang="en-US" sz="1050" b="1" i="1" dirty="0">
                <a:latin typeface="+mn-lt"/>
                <a:ea typeface="+mn-ea"/>
              </a:rPr>
              <a:t>Base Case IRR 39.6%</a:t>
            </a:r>
          </a:p>
        </p:txBody>
      </p:sp>
      <p:sp>
        <p:nvSpPr>
          <p:cNvPr id="122" name="TextBox 121"/>
          <p:cNvSpPr txBox="1"/>
          <p:nvPr>
            <p:custDataLst>
              <p:tags r:id="rId24"/>
            </p:custDataLst>
          </p:nvPr>
        </p:nvSpPr>
        <p:spPr>
          <a:xfrm>
            <a:off x="6172200" y="2022475"/>
            <a:ext cx="1096963" cy="415925"/>
          </a:xfrm>
          <a:prstGeom prst="rect">
            <a:avLst/>
          </a:prstGeom>
          <a:noFill/>
        </p:spPr>
        <p:txBody>
          <a:bodyPr lIns="45720" rIns="45720">
            <a:spAutoFit/>
          </a:bodyPr>
          <a:lstStyle/>
          <a:p>
            <a:pPr algn="ctr" fontAlgn="auto">
              <a:spcBef>
                <a:spcPts val="400"/>
              </a:spcBef>
              <a:spcAft>
                <a:spcPts val="0"/>
              </a:spcAft>
              <a:defRPr/>
            </a:pPr>
            <a:r>
              <a:rPr lang="en-US" sz="1050" b="1" i="1" dirty="0">
                <a:latin typeface="+mn-lt"/>
                <a:ea typeface="+mn-ea"/>
              </a:rPr>
              <a:t>Upside Sensitivity</a:t>
            </a:r>
          </a:p>
        </p:txBody>
      </p:sp>
      <p:sp>
        <p:nvSpPr>
          <p:cNvPr id="47" name="TextBox 46"/>
          <p:cNvSpPr txBox="1"/>
          <p:nvPr>
            <p:custDataLst>
              <p:tags r:id="rId25"/>
            </p:custDataLst>
          </p:nvPr>
        </p:nvSpPr>
        <p:spPr>
          <a:xfrm>
            <a:off x="2938463" y="2876550"/>
            <a:ext cx="520700" cy="260350"/>
          </a:xfrm>
          <a:prstGeom prst="rect">
            <a:avLst/>
          </a:prstGeom>
          <a:noFill/>
        </p:spPr>
        <p:txBody>
          <a:bodyPr lIns="45720" rIns="45720">
            <a:spAutoFit/>
          </a:bodyPr>
          <a:lstStyle/>
          <a:p>
            <a:pPr algn="ctr" fontAlgn="auto">
              <a:spcBef>
                <a:spcPts val="400"/>
              </a:spcBef>
              <a:spcAft>
                <a:spcPts val="0"/>
              </a:spcAft>
              <a:defRPr/>
            </a:pPr>
            <a:r>
              <a:rPr lang="en-US" sz="1100" b="1" dirty="0">
                <a:solidFill>
                  <a:schemeClr val="accent3"/>
                </a:solidFill>
                <a:latin typeface="+mn-lt"/>
                <a:ea typeface="+mn-ea"/>
              </a:rPr>
              <a:t>13.3%</a:t>
            </a:r>
          </a:p>
        </p:txBody>
      </p:sp>
      <p:sp>
        <p:nvSpPr>
          <p:cNvPr id="32796" name="TextBox 47"/>
          <p:cNvSpPr txBox="1">
            <a:spLocks noChangeArrowheads="1"/>
          </p:cNvSpPr>
          <p:nvPr>
            <p:custDataLst>
              <p:tags r:id="rId26"/>
            </p:custDataLst>
          </p:nvPr>
        </p:nvSpPr>
        <p:spPr bwMode="auto">
          <a:xfrm>
            <a:off x="4638675" y="2876550"/>
            <a:ext cx="519113" cy="260350"/>
          </a:xfrm>
          <a:prstGeom prst="rect">
            <a:avLst/>
          </a:prstGeom>
          <a:noFill/>
          <a:ln w="9525">
            <a:noFill/>
            <a:miter lim="800000"/>
            <a:headEnd/>
            <a:tailEnd/>
          </a:ln>
        </p:spPr>
        <p:txBody>
          <a:bodyPr lIns="45720" rIns="45720">
            <a:spAutoFit/>
          </a:bodyPr>
          <a:lstStyle/>
          <a:p>
            <a:pPr algn="ctr">
              <a:spcBef>
                <a:spcPts val="400"/>
              </a:spcBef>
            </a:pPr>
            <a:r>
              <a:rPr lang="en-US" sz="1100" b="1">
                <a:solidFill>
                  <a:schemeClr val="bg1"/>
                </a:solidFill>
              </a:rPr>
              <a:t>51.2%</a:t>
            </a:r>
          </a:p>
        </p:txBody>
      </p:sp>
      <p:sp>
        <p:nvSpPr>
          <p:cNvPr id="32797" name="TextBox 48"/>
          <p:cNvSpPr txBox="1">
            <a:spLocks noChangeArrowheads="1"/>
          </p:cNvSpPr>
          <p:nvPr>
            <p:custDataLst>
              <p:tags r:id="rId27"/>
            </p:custDataLst>
          </p:nvPr>
        </p:nvSpPr>
        <p:spPr bwMode="auto">
          <a:xfrm>
            <a:off x="5767388" y="4032250"/>
            <a:ext cx="506412" cy="261938"/>
          </a:xfrm>
          <a:prstGeom prst="rect">
            <a:avLst/>
          </a:prstGeom>
          <a:noFill/>
          <a:ln w="9525">
            <a:noFill/>
            <a:miter lim="800000"/>
            <a:headEnd/>
            <a:tailEnd/>
          </a:ln>
        </p:spPr>
        <p:txBody>
          <a:bodyPr lIns="45720" rIns="45720">
            <a:spAutoFit/>
          </a:bodyPr>
          <a:lstStyle/>
          <a:p>
            <a:pPr algn="ctr">
              <a:spcBef>
                <a:spcPts val="400"/>
              </a:spcBef>
            </a:pPr>
            <a:r>
              <a:rPr lang="en-US" sz="1100" b="1">
                <a:solidFill>
                  <a:schemeClr val="bg1"/>
                </a:solidFill>
              </a:rPr>
              <a:t>71.4%</a:t>
            </a:r>
          </a:p>
        </p:txBody>
      </p:sp>
      <p:sp>
        <p:nvSpPr>
          <p:cNvPr id="50" name="TextBox 49"/>
          <p:cNvSpPr txBox="1"/>
          <p:nvPr>
            <p:custDataLst>
              <p:tags r:id="rId28"/>
            </p:custDataLst>
          </p:nvPr>
        </p:nvSpPr>
        <p:spPr>
          <a:xfrm>
            <a:off x="2565400" y="4032250"/>
            <a:ext cx="385763" cy="261938"/>
          </a:xfrm>
          <a:prstGeom prst="rect">
            <a:avLst/>
          </a:prstGeom>
          <a:noFill/>
        </p:spPr>
        <p:txBody>
          <a:bodyPr lIns="45720" rIns="45720">
            <a:spAutoFit/>
          </a:bodyPr>
          <a:lstStyle/>
          <a:p>
            <a:pPr algn="ctr" fontAlgn="auto">
              <a:spcBef>
                <a:spcPts val="400"/>
              </a:spcBef>
              <a:spcAft>
                <a:spcPts val="0"/>
              </a:spcAft>
              <a:defRPr/>
            </a:pPr>
            <a:r>
              <a:rPr lang="en-US" sz="1100" b="1" dirty="0">
                <a:solidFill>
                  <a:schemeClr val="accent3"/>
                </a:solidFill>
                <a:latin typeface="+mn-lt"/>
                <a:ea typeface="+mn-ea"/>
              </a:rPr>
              <a:t>N/A</a:t>
            </a:r>
            <a:r>
              <a:rPr lang="en-US" sz="1100" b="1" baseline="30000" dirty="0">
                <a:solidFill>
                  <a:schemeClr val="accent3"/>
                </a:solidFill>
                <a:latin typeface="+mn-lt"/>
                <a:ea typeface="+mn-ea"/>
              </a:rPr>
              <a:t>1</a:t>
            </a:r>
          </a:p>
        </p:txBody>
      </p:sp>
      <p:sp>
        <p:nvSpPr>
          <p:cNvPr id="32799" name="TextBox 51"/>
          <p:cNvSpPr txBox="1">
            <a:spLocks noChangeArrowheads="1"/>
          </p:cNvSpPr>
          <p:nvPr>
            <p:custDataLst>
              <p:tags r:id="rId29"/>
            </p:custDataLst>
          </p:nvPr>
        </p:nvSpPr>
        <p:spPr bwMode="auto">
          <a:xfrm>
            <a:off x="5735638" y="5208588"/>
            <a:ext cx="538162" cy="261937"/>
          </a:xfrm>
          <a:prstGeom prst="rect">
            <a:avLst/>
          </a:prstGeom>
          <a:noFill/>
          <a:ln w="9525">
            <a:noFill/>
            <a:miter lim="800000"/>
            <a:headEnd/>
            <a:tailEnd/>
          </a:ln>
        </p:spPr>
        <p:txBody>
          <a:bodyPr lIns="45720" rIns="45720">
            <a:spAutoFit/>
          </a:bodyPr>
          <a:lstStyle/>
          <a:p>
            <a:pPr algn="ctr">
              <a:spcBef>
                <a:spcPts val="400"/>
              </a:spcBef>
            </a:pPr>
            <a:r>
              <a:rPr lang="en-US" sz="1100" b="1">
                <a:solidFill>
                  <a:schemeClr val="bg1"/>
                </a:solidFill>
              </a:rPr>
              <a:t>73.9%</a:t>
            </a:r>
          </a:p>
        </p:txBody>
      </p:sp>
      <p:sp>
        <p:nvSpPr>
          <p:cNvPr id="53" name="TextBox 52"/>
          <p:cNvSpPr txBox="1"/>
          <p:nvPr>
            <p:custDataLst>
              <p:tags r:id="rId30"/>
            </p:custDataLst>
          </p:nvPr>
        </p:nvSpPr>
        <p:spPr>
          <a:xfrm>
            <a:off x="2570163" y="5208588"/>
            <a:ext cx="490537" cy="261937"/>
          </a:xfrm>
          <a:prstGeom prst="rect">
            <a:avLst/>
          </a:prstGeom>
          <a:noFill/>
        </p:spPr>
        <p:txBody>
          <a:bodyPr lIns="45720" rIns="45720">
            <a:spAutoFit/>
          </a:bodyPr>
          <a:lstStyle/>
          <a:p>
            <a:pPr algn="ctr" fontAlgn="auto">
              <a:spcBef>
                <a:spcPts val="400"/>
              </a:spcBef>
              <a:spcAft>
                <a:spcPts val="0"/>
              </a:spcAft>
              <a:defRPr/>
            </a:pPr>
            <a:r>
              <a:rPr lang="en-US" sz="1100" b="1" dirty="0">
                <a:solidFill>
                  <a:schemeClr val="accent3"/>
                </a:solidFill>
                <a:latin typeface="+mn-lt"/>
                <a:ea typeface="+mn-ea"/>
              </a:rPr>
              <a:t>N/A</a:t>
            </a:r>
            <a:r>
              <a:rPr lang="en-US" sz="1100" b="1" baseline="30000" dirty="0">
                <a:solidFill>
                  <a:schemeClr val="accent3"/>
                </a:solidFill>
                <a:latin typeface="+mn-lt"/>
                <a:ea typeface="+mn-ea"/>
              </a:rPr>
              <a:t>1</a:t>
            </a:r>
          </a:p>
        </p:txBody>
      </p:sp>
      <p:sp>
        <p:nvSpPr>
          <p:cNvPr id="32801" name="Title 37"/>
          <p:cNvSpPr>
            <a:spLocks noGrp="1"/>
          </p:cNvSpPr>
          <p:nvPr>
            <p:ph type="title"/>
            <p:custDataLst>
              <p:tags r:id="rId31"/>
            </p:custDataLst>
          </p:nvPr>
        </p:nvSpPr>
        <p:spPr/>
        <p:txBody>
          <a:bodyPr/>
          <a:lstStyle/>
          <a:p>
            <a:pPr eaLnBrk="1" hangingPunct="1"/>
            <a:r>
              <a:rPr lang="en-US" sz="1600" b="0" i="1" smtClean="0"/>
              <a:t>Hulled Sesame Investment Highlights </a:t>
            </a:r>
            <a:r>
              <a:rPr lang="en-US" sz="1800" smtClean="0"/>
              <a:t/>
            </a:r>
            <a:br>
              <a:rPr lang="en-US" sz="1800" smtClean="0"/>
            </a:br>
            <a:r>
              <a:rPr lang="en-US" sz="1800" smtClean="0"/>
              <a:t>Sensitivity Analysis</a:t>
            </a:r>
          </a:p>
        </p:txBody>
      </p:sp>
      <p:sp>
        <p:nvSpPr>
          <p:cNvPr id="32802" name="TextBox 41"/>
          <p:cNvSpPr txBox="1">
            <a:spLocks noChangeArrowheads="1"/>
          </p:cNvSpPr>
          <p:nvPr>
            <p:custDataLst>
              <p:tags r:id="rId32"/>
            </p:custDataLst>
          </p:nvPr>
        </p:nvSpPr>
        <p:spPr bwMode="gray">
          <a:xfrm>
            <a:off x="0" y="6500813"/>
            <a:ext cx="8712200" cy="246062"/>
          </a:xfrm>
          <a:prstGeom prst="rect">
            <a:avLst/>
          </a:prstGeom>
          <a:noFill/>
          <a:ln w="9525">
            <a:noFill/>
            <a:miter lim="800000"/>
            <a:headEnd/>
            <a:tailEnd/>
          </a:ln>
        </p:spPr>
        <p:txBody>
          <a:bodyPr lIns="45719" rIns="45719" anchor="b"/>
          <a:lstStyle/>
          <a:p>
            <a:r>
              <a:rPr lang="en-US" sz="900" baseline="30000"/>
              <a:t>1</a:t>
            </a:r>
            <a:r>
              <a:rPr lang="en-US" sz="900">
                <a:cs typeface="Arial" pitchFamily="34" charset="0"/>
              </a:rPr>
              <a:t> </a:t>
            </a:r>
            <a:r>
              <a:rPr lang="en-US" sz="900"/>
              <a:t>N/A represents a negative Net Present Value for the scenario that was tested which means an IRR cannot be calculated</a:t>
            </a:r>
            <a:endParaRPr lang="en-US" sz="900">
              <a:cs typeface="Arial" pitchFamily="34" charset="0"/>
            </a:endParaRPr>
          </a:p>
          <a:p>
            <a:r>
              <a:rPr lang="en-US" sz="900">
                <a:cs typeface="Arial" pitchFamily="34" charset="0"/>
              </a:rPr>
              <a:t>So</a:t>
            </a:r>
            <a:r>
              <a:rPr lang="en-US" sz="900"/>
              <a:t>urce: Monitor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4" hidden="1"/>
          <p:cNvGraphicFramePr>
            <a:graphicFrameLocks noChangeAspect="1"/>
          </p:cNvGraphicFramePr>
          <p:nvPr/>
        </p:nvGraphicFramePr>
        <p:xfrm>
          <a:off x="0" y="0"/>
          <a:ext cx="158750" cy="158750"/>
        </p:xfrm>
        <a:graphic>
          <a:graphicData uri="http://schemas.openxmlformats.org/presentationml/2006/ole">
            <p:oleObj spid="_x0000_s33794" name="think-cell Slide" r:id="rId20" imgW="360" imgH="360" progId="">
              <p:embed/>
            </p:oleObj>
          </a:graphicData>
        </a:graphic>
      </p:graphicFrame>
      <p:sp>
        <p:nvSpPr>
          <p:cNvPr id="24" name="Rectangle 23"/>
          <p:cNvSpPr>
            <a:spLocks noChangeArrowheads="1"/>
          </p:cNvSpPr>
          <p:nvPr>
            <p:custDataLst>
              <p:tags r:id="rId2"/>
            </p:custDataLst>
          </p:nvPr>
        </p:nvSpPr>
        <p:spPr bwMode="auto">
          <a:xfrm>
            <a:off x="317500" y="1584325"/>
            <a:ext cx="8523288" cy="481647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chemeClr val="lt1"/>
              </a:solidFill>
              <a:latin typeface="+mn-lt"/>
              <a:ea typeface="+mn-ea"/>
              <a:cs typeface="Arial" pitchFamily="34" charset="0"/>
            </a:endParaRPr>
          </a:p>
        </p:txBody>
      </p:sp>
      <p:sp>
        <p:nvSpPr>
          <p:cNvPr id="33796" name="TextBox 33"/>
          <p:cNvSpPr txBox="1">
            <a:spLocks noChangeArrowheads="1"/>
          </p:cNvSpPr>
          <p:nvPr>
            <p:custDataLst>
              <p:tags r:id="rId3"/>
            </p:custDataLst>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To support the sesame hulling facility and lower investment risks, multiple interventions are being considered, and in some cases implemented, by public stakeholders and donors</a:t>
            </a:r>
          </a:p>
        </p:txBody>
      </p:sp>
      <p:sp>
        <p:nvSpPr>
          <p:cNvPr id="3" name="Rectangle 2"/>
          <p:cNvSpPr>
            <a:spLocks noChangeArrowheads="1"/>
          </p:cNvSpPr>
          <p:nvPr>
            <p:custDataLst>
              <p:tags r:id="rId4"/>
            </p:custDataLst>
          </p:nvPr>
        </p:nvSpPr>
        <p:spPr bwMode="auto">
          <a:xfrm>
            <a:off x="541338" y="1736725"/>
            <a:ext cx="8023225" cy="385763"/>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Public / Donor Initiatives to Satisfy Key Enabling Requirements</a:t>
            </a:r>
          </a:p>
        </p:txBody>
      </p:sp>
      <p:sp>
        <p:nvSpPr>
          <p:cNvPr id="13" name="Right Arrow 12"/>
          <p:cNvSpPr/>
          <p:nvPr>
            <p:custDataLst>
              <p:tags r:id="rId5"/>
            </p:custDataLst>
          </p:nvPr>
        </p:nvSpPr>
        <p:spPr bwMode="auto">
          <a:xfrm rot="5400000">
            <a:off x="1684338" y="3741738"/>
            <a:ext cx="214312" cy="341312"/>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lIns="46800" tIns="46800" rIns="46800" bIns="46800" anchor="ctr"/>
          <a:lstStyle/>
          <a:p>
            <a:pPr fontAlgn="auto">
              <a:spcBef>
                <a:spcPts val="0"/>
              </a:spcBef>
              <a:spcAft>
                <a:spcPts val="0"/>
              </a:spcAft>
              <a:defRPr/>
            </a:pPr>
            <a:endParaRPr lang="en-US" sz="1000" b="1" dirty="0">
              <a:solidFill>
                <a:schemeClr val="bg1"/>
              </a:solidFill>
              <a:latin typeface="+mn-lt"/>
              <a:ea typeface="+mn-ea"/>
            </a:endParaRPr>
          </a:p>
        </p:txBody>
      </p:sp>
      <p:sp>
        <p:nvSpPr>
          <p:cNvPr id="14" name="Rectangle 13"/>
          <p:cNvSpPr>
            <a:spLocks noChangeArrowheads="1"/>
          </p:cNvSpPr>
          <p:nvPr>
            <p:custDataLst>
              <p:tags r:id="rId6"/>
            </p:custDataLst>
          </p:nvPr>
        </p:nvSpPr>
        <p:spPr bwMode="auto">
          <a:xfrm>
            <a:off x="541338" y="2224088"/>
            <a:ext cx="2468562" cy="1539875"/>
          </a:xfrm>
          <a:prstGeom prst="rect">
            <a:avLst/>
          </a:prstGeom>
          <a:solidFill>
            <a:srgbClr val="E6F0F4"/>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SHF access to quality seed inputs, warehousing, and machinery</a:t>
            </a:r>
          </a:p>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SHF access to credit/insurance</a:t>
            </a:r>
          </a:p>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Training and education of SHFs in modern sesame farming practices</a:t>
            </a:r>
          </a:p>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Value chain approach to increasing capacity of sesame producers</a:t>
            </a:r>
          </a:p>
        </p:txBody>
      </p:sp>
      <p:sp>
        <p:nvSpPr>
          <p:cNvPr id="11" name="Right Arrow 10"/>
          <p:cNvSpPr/>
          <p:nvPr>
            <p:custDataLst>
              <p:tags r:id="rId7"/>
            </p:custDataLst>
          </p:nvPr>
        </p:nvSpPr>
        <p:spPr bwMode="auto">
          <a:xfrm rot="5400000">
            <a:off x="5401469" y="3740944"/>
            <a:ext cx="214312" cy="342900"/>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lIns="46800" tIns="46800" rIns="46800" bIns="46800" anchor="ctr"/>
          <a:lstStyle/>
          <a:p>
            <a:pPr fontAlgn="auto">
              <a:spcBef>
                <a:spcPts val="0"/>
              </a:spcBef>
              <a:spcAft>
                <a:spcPts val="0"/>
              </a:spcAft>
              <a:defRPr/>
            </a:pPr>
            <a:endParaRPr lang="en-US" sz="1000" b="1" dirty="0">
              <a:solidFill>
                <a:schemeClr val="bg1"/>
              </a:solidFill>
              <a:latin typeface="+mn-lt"/>
              <a:ea typeface="+mn-ea"/>
            </a:endParaRPr>
          </a:p>
        </p:txBody>
      </p:sp>
      <p:sp>
        <p:nvSpPr>
          <p:cNvPr id="15" name="Rectangle 14"/>
          <p:cNvSpPr>
            <a:spLocks noChangeArrowheads="1"/>
          </p:cNvSpPr>
          <p:nvPr>
            <p:custDataLst>
              <p:tags r:id="rId8"/>
            </p:custDataLst>
          </p:nvPr>
        </p:nvSpPr>
        <p:spPr bwMode="auto">
          <a:xfrm>
            <a:off x="4276725" y="2224088"/>
            <a:ext cx="3538538" cy="1539875"/>
          </a:xfrm>
          <a:prstGeom prst="rect">
            <a:avLst/>
          </a:prstGeom>
          <a:solidFill>
            <a:srgbClr val="E6F0F4"/>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Simplified, transparent and time-bound land acquisition processes</a:t>
            </a:r>
          </a:p>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Simplified, transparent and time-bound  business-registration/licensing processes</a:t>
            </a:r>
          </a:p>
          <a:p>
            <a:pPr marL="190500" lvl="1" indent="-127000" eaLnBrk="0" fontAlgn="auto" hangingPunct="0">
              <a:spcBef>
                <a:spcPts val="0"/>
              </a:spcBef>
              <a:spcAft>
                <a:spcPts val="300"/>
              </a:spcAft>
              <a:buSzPct val="65000"/>
              <a:buFont typeface="Wingdings"/>
              <a:buChar char="l"/>
              <a:defRPr/>
            </a:pPr>
            <a:r>
              <a:rPr lang="en-US" sz="1100" kern="0" dirty="0">
                <a:solidFill>
                  <a:schemeClr val="accent3"/>
                </a:solidFill>
                <a:latin typeface="+mn-lt"/>
                <a:ea typeface="+mn-ea"/>
              </a:rPr>
              <a:t>Credit/financing availability for sesame processors</a:t>
            </a:r>
          </a:p>
          <a:p>
            <a:pPr marL="190500" lvl="1" indent="-127000" eaLnBrk="0" fontAlgn="auto" hangingPunct="0">
              <a:spcBef>
                <a:spcPts val="0"/>
              </a:spcBef>
              <a:spcAft>
                <a:spcPts val="300"/>
              </a:spcAft>
              <a:buSzPct val="65000"/>
              <a:buFont typeface="Wingdings"/>
              <a:buChar char="l"/>
              <a:defRPr/>
            </a:pPr>
            <a:r>
              <a:rPr lang="en-US" altLang="ko-KR" sz="1100" kern="0" dirty="0">
                <a:solidFill>
                  <a:schemeClr val="accent3"/>
                </a:solidFill>
                <a:latin typeface="+mn-lt"/>
                <a:ea typeface="+mn-ea"/>
              </a:rPr>
              <a:t>Sufficient volume and quality of infrastructure (e.g. electricity, roads for transportation)</a:t>
            </a:r>
          </a:p>
        </p:txBody>
      </p:sp>
      <p:sp>
        <p:nvSpPr>
          <p:cNvPr id="10" name="Right Arrow 9"/>
          <p:cNvSpPr/>
          <p:nvPr>
            <p:custDataLst>
              <p:tags r:id="rId9"/>
            </p:custDataLst>
          </p:nvPr>
        </p:nvSpPr>
        <p:spPr bwMode="auto">
          <a:xfrm rot="16200000" flipV="1">
            <a:off x="7260431" y="4483895"/>
            <a:ext cx="212725" cy="341312"/>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lIns="46800" tIns="46800" rIns="46800" bIns="46800" anchor="ctr"/>
          <a:lstStyle/>
          <a:p>
            <a:pPr fontAlgn="auto">
              <a:spcBef>
                <a:spcPts val="0"/>
              </a:spcBef>
              <a:spcAft>
                <a:spcPts val="0"/>
              </a:spcAft>
              <a:defRPr/>
            </a:pPr>
            <a:endParaRPr lang="en-US" sz="1000" b="1" dirty="0">
              <a:solidFill>
                <a:schemeClr val="bg1"/>
              </a:solidFill>
              <a:latin typeface="+mn-lt"/>
              <a:ea typeface="+mn-ea"/>
            </a:endParaRPr>
          </a:p>
        </p:txBody>
      </p:sp>
      <p:sp>
        <p:nvSpPr>
          <p:cNvPr id="17" name="Rectangle 16"/>
          <p:cNvSpPr>
            <a:spLocks noChangeArrowheads="1"/>
          </p:cNvSpPr>
          <p:nvPr>
            <p:custDataLst>
              <p:tags r:id="rId10"/>
            </p:custDataLst>
          </p:nvPr>
        </p:nvSpPr>
        <p:spPr bwMode="auto">
          <a:xfrm>
            <a:off x="6170613" y="4773613"/>
            <a:ext cx="2393950" cy="1209675"/>
          </a:xfrm>
          <a:prstGeom prst="rect">
            <a:avLst/>
          </a:prstGeom>
          <a:solidFill>
            <a:srgbClr val="FFF2D3"/>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marL="190500" lvl="1" indent="-127000" eaLnBrk="0" fontAlgn="auto" hangingPunct="0">
              <a:spcBef>
                <a:spcPts val="0"/>
              </a:spcBef>
              <a:spcAft>
                <a:spcPts val="300"/>
              </a:spcAft>
              <a:buSzPct val="65000"/>
              <a:buFont typeface="Wingdings"/>
              <a:buChar char="l"/>
              <a:tabLst>
                <a:tab pos="3770313" algn="r"/>
              </a:tabLst>
              <a:defRPr/>
            </a:pPr>
            <a:r>
              <a:rPr lang="en-US" altLang="ko-KR" sz="1100" kern="0" dirty="0">
                <a:solidFill>
                  <a:schemeClr val="accent3"/>
                </a:solidFill>
                <a:latin typeface="+mn-lt"/>
                <a:ea typeface="+mn-ea"/>
              </a:rPr>
              <a:t>Negotiation of long-term contracts</a:t>
            </a:r>
          </a:p>
          <a:p>
            <a:pPr marL="190500" lvl="1" indent="-127000" eaLnBrk="0" fontAlgn="auto" hangingPunct="0">
              <a:spcBef>
                <a:spcPts val="0"/>
              </a:spcBef>
              <a:spcAft>
                <a:spcPts val="300"/>
              </a:spcAft>
              <a:buSzPct val="65000"/>
              <a:buFont typeface="Wingdings"/>
              <a:buChar char="l"/>
              <a:tabLst>
                <a:tab pos="3770313" algn="r"/>
              </a:tabLst>
              <a:defRPr/>
            </a:pPr>
            <a:r>
              <a:rPr lang="en-US" altLang="ko-KR" sz="1100" kern="0" dirty="0">
                <a:solidFill>
                  <a:schemeClr val="accent3"/>
                </a:solidFill>
                <a:latin typeface="+mn-lt"/>
                <a:ea typeface="+mn-ea"/>
              </a:rPr>
              <a:t>Sufficient volume and quality of infrastructure  to deliver hulled sesame to end market (e.g. ports)</a:t>
            </a:r>
            <a:endParaRPr lang="en-US" altLang="ko-KR" sz="1100" kern="0" dirty="0">
              <a:latin typeface="+mn-lt"/>
              <a:ea typeface="+mn-ea"/>
            </a:endParaRPr>
          </a:p>
        </p:txBody>
      </p:sp>
      <p:sp>
        <p:nvSpPr>
          <p:cNvPr id="9" name="Pentagon 8"/>
          <p:cNvSpPr>
            <a:spLocks noChangeArrowheads="1"/>
          </p:cNvSpPr>
          <p:nvPr>
            <p:custDataLst>
              <p:tags r:id="rId11"/>
            </p:custDataLst>
          </p:nvPr>
        </p:nvSpPr>
        <p:spPr bwMode="gray">
          <a:xfrm>
            <a:off x="541338" y="4032250"/>
            <a:ext cx="2092325" cy="473075"/>
          </a:xfrm>
          <a:prstGeom prst="homePlate">
            <a:avLst>
              <a:gd name="adj" fmla="val 50084"/>
            </a:avLst>
          </a:prstGeom>
          <a:solidFill>
            <a:schemeClr val="accent2"/>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altLang="ko-KR" sz="1200" b="1" kern="0" dirty="0">
                <a:latin typeface="+mn-lt"/>
                <a:ea typeface="+mn-ea"/>
              </a:rPr>
              <a:t>Supply</a:t>
            </a:r>
          </a:p>
        </p:txBody>
      </p:sp>
      <p:sp>
        <p:nvSpPr>
          <p:cNvPr id="6" name="Chevron 5"/>
          <p:cNvSpPr>
            <a:spLocks noChangeArrowheads="1"/>
          </p:cNvSpPr>
          <p:nvPr>
            <p:custDataLst>
              <p:tags r:id="rId12"/>
            </p:custDataLst>
          </p:nvPr>
        </p:nvSpPr>
        <p:spPr bwMode="gray">
          <a:xfrm>
            <a:off x="4494213" y="4032250"/>
            <a:ext cx="2092325" cy="473075"/>
          </a:xfrm>
          <a:prstGeom prst="chevron">
            <a:avLst>
              <a:gd name="adj" fmla="val 50084"/>
            </a:avLst>
          </a:prstGeom>
          <a:solidFill>
            <a:schemeClr val="accent2"/>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altLang="ko-KR" sz="1200" b="1" kern="0" dirty="0">
                <a:latin typeface="+mn-lt"/>
                <a:ea typeface="+mn-ea"/>
              </a:rPr>
              <a:t>Processing</a:t>
            </a:r>
          </a:p>
        </p:txBody>
      </p:sp>
      <p:sp>
        <p:nvSpPr>
          <p:cNvPr id="7" name="Chevron 6"/>
          <p:cNvSpPr>
            <a:spLocks noChangeArrowheads="1"/>
          </p:cNvSpPr>
          <p:nvPr>
            <p:custDataLst>
              <p:tags r:id="rId13"/>
            </p:custDataLst>
          </p:nvPr>
        </p:nvSpPr>
        <p:spPr bwMode="gray">
          <a:xfrm>
            <a:off x="6470650" y="4032250"/>
            <a:ext cx="2092325" cy="473075"/>
          </a:xfrm>
          <a:prstGeom prst="chevron">
            <a:avLst>
              <a:gd name="adj" fmla="val 50084"/>
            </a:avLst>
          </a:prstGeom>
          <a:solidFill>
            <a:schemeClr val="accent2"/>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altLang="ko-KR" sz="1200" b="1" kern="0" dirty="0">
                <a:latin typeface="+mn-lt"/>
                <a:ea typeface="+mn-ea"/>
              </a:rPr>
              <a:t>End Market</a:t>
            </a:r>
          </a:p>
        </p:txBody>
      </p:sp>
      <p:sp>
        <p:nvSpPr>
          <p:cNvPr id="5" name="Chevron 4"/>
          <p:cNvSpPr>
            <a:spLocks noChangeArrowheads="1"/>
          </p:cNvSpPr>
          <p:nvPr>
            <p:custDataLst>
              <p:tags r:id="rId14"/>
            </p:custDataLst>
          </p:nvPr>
        </p:nvSpPr>
        <p:spPr bwMode="gray">
          <a:xfrm>
            <a:off x="2517775" y="4032250"/>
            <a:ext cx="2092325" cy="473075"/>
          </a:xfrm>
          <a:prstGeom prst="chevron">
            <a:avLst>
              <a:gd name="adj" fmla="val 50084"/>
            </a:avLst>
          </a:prstGeom>
          <a:solidFill>
            <a:schemeClr val="accent2"/>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altLang="ko-KR" sz="1200" b="1" kern="0" dirty="0">
                <a:latin typeface="+mn-lt"/>
                <a:ea typeface="+mn-ea"/>
              </a:rPr>
              <a:t>Market Linkage</a:t>
            </a:r>
          </a:p>
        </p:txBody>
      </p:sp>
      <p:sp>
        <p:nvSpPr>
          <p:cNvPr id="12" name="Right Arrow 11"/>
          <p:cNvSpPr/>
          <p:nvPr>
            <p:custDataLst>
              <p:tags r:id="rId15"/>
            </p:custDataLst>
          </p:nvPr>
        </p:nvSpPr>
        <p:spPr bwMode="auto">
          <a:xfrm rot="16200000" flipV="1">
            <a:off x="3543300" y="4483101"/>
            <a:ext cx="212725" cy="342900"/>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lIns="46800" tIns="46800" rIns="46800" bIns="46800" anchor="ctr"/>
          <a:lstStyle/>
          <a:p>
            <a:pPr fontAlgn="auto">
              <a:spcBef>
                <a:spcPts val="0"/>
              </a:spcBef>
              <a:spcAft>
                <a:spcPts val="0"/>
              </a:spcAft>
              <a:defRPr/>
            </a:pPr>
            <a:endParaRPr lang="en-US" sz="1000" b="1" dirty="0">
              <a:solidFill>
                <a:schemeClr val="bg1"/>
              </a:solidFill>
              <a:latin typeface="+mn-lt"/>
              <a:ea typeface="+mn-ea"/>
            </a:endParaRPr>
          </a:p>
        </p:txBody>
      </p:sp>
      <p:sp>
        <p:nvSpPr>
          <p:cNvPr id="18" name="Rectangle 17"/>
          <p:cNvSpPr>
            <a:spLocks noChangeArrowheads="1"/>
          </p:cNvSpPr>
          <p:nvPr>
            <p:custDataLst>
              <p:tags r:id="rId16"/>
            </p:custDataLst>
          </p:nvPr>
        </p:nvSpPr>
        <p:spPr bwMode="auto">
          <a:xfrm>
            <a:off x="2452688" y="4773613"/>
            <a:ext cx="2393950" cy="1209675"/>
          </a:xfrm>
          <a:prstGeom prst="rect">
            <a:avLst/>
          </a:prstGeom>
          <a:solidFill>
            <a:srgbClr val="FFF2D3"/>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marL="190500" lvl="1" indent="-127000" eaLnBrk="0" fontAlgn="auto" hangingPunct="0">
              <a:spcBef>
                <a:spcPct val="50000"/>
              </a:spcBef>
              <a:spcAft>
                <a:spcPts val="300"/>
              </a:spcAft>
              <a:buSzPct val="65000"/>
              <a:buFont typeface="Wingdings"/>
              <a:buChar char="l"/>
              <a:tabLst>
                <a:tab pos="3770313" algn="r"/>
              </a:tabLst>
              <a:defRPr/>
            </a:pPr>
            <a:r>
              <a:rPr lang="en-US" altLang="ko-KR" sz="1100" kern="0" dirty="0">
                <a:solidFill>
                  <a:schemeClr val="accent3"/>
                </a:solidFill>
                <a:latin typeface="+mn-lt"/>
                <a:ea typeface="+mn-ea"/>
              </a:rPr>
              <a:t>Sufficient volume and quality of infrastructure (e.g. roads) to support transport from sesame producing regions to processing facility</a:t>
            </a:r>
          </a:p>
        </p:txBody>
      </p:sp>
      <p:sp>
        <p:nvSpPr>
          <p:cNvPr id="33810" name="Title 22"/>
          <p:cNvSpPr>
            <a:spLocks noGrp="1"/>
          </p:cNvSpPr>
          <p:nvPr>
            <p:ph type="title"/>
            <p:custDataLst>
              <p:tags r:id="rId17"/>
            </p:custDataLst>
          </p:nvPr>
        </p:nvSpPr>
        <p:spPr/>
        <p:txBody>
          <a:bodyPr/>
          <a:lstStyle/>
          <a:p>
            <a:pPr eaLnBrk="1" hangingPunct="1"/>
            <a:r>
              <a:rPr lang="en-US" sz="1600" b="0" i="1" smtClean="0"/>
              <a:t>Hulled Sesame Investment Highlights </a:t>
            </a:r>
            <a:br>
              <a:rPr lang="en-US" sz="1600" b="0" i="1" smtClean="0"/>
            </a:br>
            <a:r>
              <a:rPr lang="en-US" sz="1800" smtClean="0"/>
              <a:t>Key Enabling Requirements</a:t>
            </a:r>
          </a:p>
        </p:txBody>
      </p:sp>
      <p:sp>
        <p:nvSpPr>
          <p:cNvPr id="33811" name="TextBox 25"/>
          <p:cNvSpPr txBox="1">
            <a:spLocks noChangeArrowheads="1"/>
          </p:cNvSpPr>
          <p:nvPr>
            <p:custDataLst>
              <p:tags r:id="rId18"/>
            </p:custDataLst>
          </p:nvPr>
        </p:nvSpPr>
        <p:spPr bwMode="gray">
          <a:xfrm>
            <a:off x="0" y="6500813"/>
            <a:ext cx="8712200" cy="246062"/>
          </a:xfrm>
          <a:prstGeom prst="rect">
            <a:avLst/>
          </a:prstGeom>
          <a:noFill/>
          <a:ln w="9525">
            <a:noFill/>
            <a:miter lim="800000"/>
            <a:headEnd/>
            <a:tailEnd/>
          </a:ln>
        </p:spPr>
        <p:txBody>
          <a:bodyPr lIns="45719" rIns="45719" anchor="b"/>
          <a:lstStyle/>
          <a:p>
            <a:r>
              <a:rPr lang="en-US" sz="900">
                <a:cs typeface="Arial" pitchFamily="34" charset="0"/>
              </a:rPr>
              <a:t>Note: Key public stakeholders and donors include: Ministry of Agriculture, Agricultural Transformation Agency, USAID, DFID, ACDI/VOCA and others</a:t>
            </a:r>
            <a:endParaRPr lang="en-US" sz="9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6" hidden="1"/>
          <p:cNvGraphicFramePr>
            <a:graphicFrameLocks noChangeAspect="1"/>
          </p:cNvGraphicFramePr>
          <p:nvPr/>
        </p:nvGraphicFramePr>
        <p:xfrm>
          <a:off x="0" y="0"/>
          <a:ext cx="158750" cy="158750"/>
        </p:xfrm>
        <a:graphic>
          <a:graphicData uri="http://schemas.openxmlformats.org/presentationml/2006/ole">
            <p:oleObj spid="_x0000_s34818" name="think-cell Slide" r:id="rId17" imgW="360" imgH="360" progId="">
              <p:embed/>
            </p:oleObj>
          </a:graphicData>
        </a:graphic>
      </p:graphicFrame>
      <p:sp>
        <p:nvSpPr>
          <p:cNvPr id="26" name="TextBox 25"/>
          <p:cNvSpPr txBox="1">
            <a:spLocks noChangeArrowheads="1"/>
          </p:cNvSpPr>
          <p:nvPr>
            <p:custDataLst>
              <p:tags r:id="rId2"/>
            </p:custDataLst>
          </p:nvPr>
        </p:nvSpPr>
        <p:spPr bwMode="auto">
          <a:xfrm>
            <a:off x="4803775" y="2212975"/>
            <a:ext cx="4037013" cy="4244975"/>
          </a:xfrm>
          <a:prstGeom prst="rect">
            <a:avLst/>
          </a:prstGeom>
          <a:solidFill>
            <a:srgbClr val="F2F2F2"/>
          </a:solidFill>
          <a:ln>
            <a:noFill/>
          </a:ln>
          <a:effectLst>
            <a:outerShdw blurRad="50800" dist="38100" dir="2700000" algn="tl" rotWithShape="0">
              <a:srgbClr val="808080">
                <a:alpha val="39999"/>
              </a:srgbClr>
            </a:outerShdw>
          </a:effectLst>
          <a:extLst/>
        </p:spPr>
        <p:txBody>
          <a:bodyPr lIns="18000" rIns="18000"/>
          <a:lstStyle/>
          <a:p>
            <a:pPr marL="304800" lvl="1" indent="-203200" fontAlgn="auto">
              <a:lnSpc>
                <a:spcPct val="110000"/>
              </a:lnSpc>
              <a:spcBef>
                <a:spcPts val="1000"/>
              </a:spcBef>
              <a:spcAft>
                <a:spcPts val="600"/>
              </a:spcAft>
              <a:buSzPct val="65000"/>
              <a:defRPr/>
            </a:pPr>
            <a:endParaRPr lang="en-US" altLang="en-US" sz="1600" dirty="0">
              <a:latin typeface="+mn-lt"/>
              <a:ea typeface="+mn-ea"/>
              <a:cs typeface="Arial" pitchFamily="34" charset="0"/>
            </a:endParaRPr>
          </a:p>
        </p:txBody>
      </p:sp>
      <p:sp>
        <p:nvSpPr>
          <p:cNvPr id="24" name="TextBox 23"/>
          <p:cNvSpPr txBox="1">
            <a:spLocks noChangeArrowheads="1"/>
          </p:cNvSpPr>
          <p:nvPr>
            <p:custDataLst>
              <p:tags r:id="rId3"/>
            </p:custDataLst>
          </p:nvPr>
        </p:nvSpPr>
        <p:spPr bwMode="auto">
          <a:xfrm>
            <a:off x="401638" y="2212975"/>
            <a:ext cx="4037012" cy="4246563"/>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34821" name="Title 1"/>
          <p:cNvSpPr>
            <a:spLocks noGrp="1"/>
          </p:cNvSpPr>
          <p:nvPr>
            <p:ph type="title"/>
            <p:custDataLst>
              <p:tags r:id="rId4"/>
            </p:custDataLst>
          </p:nvPr>
        </p:nvSpPr>
        <p:spPr/>
        <p:txBody>
          <a:bodyPr/>
          <a:lstStyle/>
          <a:p>
            <a:pPr eaLnBrk="1" hangingPunct="1"/>
            <a:r>
              <a:rPr lang="en-US" sz="1600" b="0" i="1" smtClean="0"/>
              <a:t>Hulling and Export of Sesame Seeds </a:t>
            </a:r>
            <a:r>
              <a:rPr lang="en-US" sz="1800" b="0" i="1" smtClean="0"/>
              <a:t/>
            </a:r>
            <a:br>
              <a:rPr lang="en-US" sz="1800" b="0" i="1" smtClean="0"/>
            </a:br>
            <a:r>
              <a:rPr lang="en-US" sz="1800" smtClean="0"/>
              <a:t>Who Should Invest?</a:t>
            </a:r>
          </a:p>
        </p:txBody>
      </p:sp>
      <p:sp>
        <p:nvSpPr>
          <p:cNvPr id="34822" name="TextBox 11"/>
          <p:cNvSpPr txBox="1">
            <a:spLocks noChangeArrowheads="1"/>
          </p:cNvSpPr>
          <p:nvPr>
            <p:custDataLst>
              <p:tags r:id="rId5"/>
            </p:custDataLst>
          </p:nvPr>
        </p:nvSpPr>
        <p:spPr bwMode="gray">
          <a:xfrm>
            <a:off x="311150" y="892175"/>
            <a:ext cx="8513763" cy="584200"/>
          </a:xfrm>
          <a:prstGeom prst="rect">
            <a:avLst/>
          </a:prstGeom>
          <a:noFill/>
          <a:ln w="9525">
            <a:noFill/>
            <a:miter lim="800000"/>
            <a:headEnd/>
            <a:tailEnd/>
          </a:ln>
        </p:spPr>
        <p:txBody>
          <a:bodyPr lIns="45719" rIns="45719">
            <a:spAutoFit/>
          </a:bodyPr>
          <a:lstStyle/>
          <a:p>
            <a:pPr>
              <a:spcBef>
                <a:spcPct val="20000"/>
              </a:spcBef>
            </a:pPr>
            <a:r>
              <a:rPr lang="en-US" sz="1600" i="1"/>
              <a:t>The sesame hulling investment opportunity will be attractive to operational firms looking to build scale and sourcing reach, and financial firms driven by high scalability and social impact</a:t>
            </a:r>
          </a:p>
        </p:txBody>
      </p:sp>
      <p:sp>
        <p:nvSpPr>
          <p:cNvPr id="22" name="Rectangle 21"/>
          <p:cNvSpPr>
            <a:spLocks noChangeArrowheads="1"/>
          </p:cNvSpPr>
          <p:nvPr>
            <p:custDataLst>
              <p:tags r:id="rId6"/>
            </p:custDataLst>
          </p:nvPr>
        </p:nvSpPr>
        <p:spPr bwMode="auto">
          <a:xfrm>
            <a:off x="401638" y="1795463"/>
            <a:ext cx="4037012" cy="42862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Opportunity Attraction</a:t>
            </a:r>
          </a:p>
        </p:txBody>
      </p:sp>
      <p:sp>
        <p:nvSpPr>
          <p:cNvPr id="25" name="Rectangle 24"/>
          <p:cNvSpPr>
            <a:spLocks noChangeArrowheads="1"/>
          </p:cNvSpPr>
          <p:nvPr>
            <p:custDataLst>
              <p:tags r:id="rId7"/>
            </p:custDataLst>
          </p:nvPr>
        </p:nvSpPr>
        <p:spPr bwMode="auto">
          <a:xfrm>
            <a:off x="4803775" y="1795463"/>
            <a:ext cx="4037013" cy="42862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sz="1400" b="1" kern="0" dirty="0">
                <a:solidFill>
                  <a:schemeClr val="bg1"/>
                </a:solidFill>
                <a:latin typeface="+mn-lt"/>
                <a:ea typeface="+mn-ea"/>
              </a:rPr>
              <a:t>Investor Profiles</a:t>
            </a:r>
          </a:p>
        </p:txBody>
      </p:sp>
      <p:sp>
        <p:nvSpPr>
          <p:cNvPr id="8" name="Rectangle 35"/>
          <p:cNvSpPr>
            <a:spLocks noChangeArrowheads="1"/>
          </p:cNvSpPr>
          <p:nvPr>
            <p:custDataLst>
              <p:tags r:id="rId8"/>
            </p:custDataLst>
          </p:nvPr>
        </p:nvSpPr>
        <p:spPr bwMode="gray">
          <a:xfrm>
            <a:off x="611188" y="2417763"/>
            <a:ext cx="3616325" cy="823912"/>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spcBef>
                <a:spcPct val="50000"/>
              </a:spcBef>
              <a:spcAft>
                <a:spcPts val="0"/>
              </a:spcAft>
              <a:defRPr/>
            </a:pPr>
            <a:r>
              <a:rPr lang="en-US" altLang="ko-KR" sz="1600" b="1" dirty="0">
                <a:solidFill>
                  <a:schemeClr val="bg1"/>
                </a:solidFill>
                <a:latin typeface="+mn-lt"/>
                <a:ea typeface="+mn-ea"/>
                <a:cs typeface="Arial" charset="0"/>
              </a:rPr>
              <a:t>Increased Product Traceability</a:t>
            </a:r>
            <a:endParaRPr lang="en-US" altLang="ko-KR" sz="1600" b="1" baseline="30000" dirty="0">
              <a:solidFill>
                <a:schemeClr val="bg1"/>
              </a:solidFill>
              <a:latin typeface="+mn-lt"/>
              <a:ea typeface="+mn-ea"/>
              <a:cs typeface="Arial" charset="0"/>
            </a:endParaRPr>
          </a:p>
        </p:txBody>
      </p:sp>
      <p:sp>
        <p:nvSpPr>
          <p:cNvPr id="14" name="Rectangle 35"/>
          <p:cNvSpPr>
            <a:spLocks noChangeArrowheads="1"/>
          </p:cNvSpPr>
          <p:nvPr>
            <p:custDataLst>
              <p:tags r:id="rId9"/>
            </p:custDataLst>
          </p:nvPr>
        </p:nvSpPr>
        <p:spPr bwMode="gray">
          <a:xfrm>
            <a:off x="611188" y="4422775"/>
            <a:ext cx="3616325" cy="823913"/>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spcBef>
                <a:spcPct val="50000"/>
              </a:spcBef>
              <a:spcAft>
                <a:spcPts val="0"/>
              </a:spcAft>
              <a:defRPr/>
            </a:pPr>
            <a:r>
              <a:rPr lang="en-US" altLang="ko-KR" sz="1600" b="1" dirty="0">
                <a:solidFill>
                  <a:schemeClr val="bg1"/>
                </a:solidFill>
                <a:latin typeface="+mn-lt"/>
                <a:ea typeface="+mn-ea"/>
                <a:cs typeface="Arial" charset="0"/>
              </a:rPr>
              <a:t>Attractive Returns</a:t>
            </a:r>
            <a:endParaRPr lang="en-US" altLang="ko-KR" sz="1600" b="1" baseline="30000" dirty="0">
              <a:solidFill>
                <a:schemeClr val="bg1"/>
              </a:solidFill>
              <a:latin typeface="+mn-lt"/>
              <a:ea typeface="+mn-ea"/>
              <a:cs typeface="Arial" charset="0"/>
            </a:endParaRPr>
          </a:p>
        </p:txBody>
      </p:sp>
      <p:sp>
        <p:nvSpPr>
          <p:cNvPr id="15" name="Rectangle 35"/>
          <p:cNvSpPr>
            <a:spLocks noChangeArrowheads="1"/>
          </p:cNvSpPr>
          <p:nvPr>
            <p:custDataLst>
              <p:tags r:id="rId10"/>
            </p:custDataLst>
          </p:nvPr>
        </p:nvSpPr>
        <p:spPr bwMode="gray">
          <a:xfrm>
            <a:off x="611188" y="3421063"/>
            <a:ext cx="3616325" cy="822325"/>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spcBef>
                <a:spcPct val="50000"/>
              </a:spcBef>
              <a:spcAft>
                <a:spcPts val="0"/>
              </a:spcAft>
              <a:defRPr/>
            </a:pPr>
            <a:r>
              <a:rPr lang="en-US" altLang="ko-KR" sz="1600" b="1" dirty="0">
                <a:solidFill>
                  <a:schemeClr val="bg1"/>
                </a:solidFill>
                <a:latin typeface="+mn-lt"/>
                <a:ea typeface="+mn-ea"/>
                <a:cs typeface="Arial" charset="0"/>
              </a:rPr>
              <a:t>Expanded Sourcing Network</a:t>
            </a:r>
            <a:endParaRPr lang="en-US" altLang="ko-KR" sz="1600" b="1" baseline="30000" dirty="0">
              <a:solidFill>
                <a:schemeClr val="bg1"/>
              </a:solidFill>
              <a:latin typeface="+mn-lt"/>
              <a:ea typeface="+mn-ea"/>
              <a:cs typeface="Arial" charset="0"/>
            </a:endParaRPr>
          </a:p>
        </p:txBody>
      </p:sp>
      <p:sp>
        <p:nvSpPr>
          <p:cNvPr id="34828" name="TextBox 9"/>
          <p:cNvSpPr txBox="1">
            <a:spLocks noChangeArrowheads="1"/>
          </p:cNvSpPr>
          <p:nvPr>
            <p:custDataLst>
              <p:tags r:id="rId11"/>
            </p:custDataLst>
          </p:nvPr>
        </p:nvSpPr>
        <p:spPr bwMode="gray">
          <a:xfrm>
            <a:off x="4940300" y="5154613"/>
            <a:ext cx="3779838" cy="1076325"/>
          </a:xfrm>
          <a:prstGeom prst="rect">
            <a:avLst/>
          </a:prstGeom>
          <a:noFill/>
          <a:ln w="9525">
            <a:noFill/>
            <a:miter lim="800000"/>
            <a:headEnd/>
            <a:tailEnd/>
          </a:ln>
        </p:spPr>
        <p:txBody>
          <a:bodyPr lIns="45720" rIns="45720">
            <a:spAutoFit/>
          </a:bodyPr>
          <a:lstStyle/>
          <a:p>
            <a:pPr marL="228600" lvl="1" indent="-152400">
              <a:lnSpc>
                <a:spcPct val="110000"/>
              </a:lnSpc>
              <a:spcBef>
                <a:spcPts val="400"/>
              </a:spcBef>
              <a:spcAft>
                <a:spcPts val="400"/>
              </a:spcAft>
              <a:buSzPct val="65000"/>
              <a:buFont typeface="Wingdings" pitchFamily="2" charset="2"/>
              <a:buChar char="l"/>
            </a:pPr>
            <a:r>
              <a:rPr lang="en-US" altLang="en-US" sz="1300">
                <a:cs typeface="Arial" pitchFamily="34" charset="0"/>
              </a:rPr>
              <a:t>Financial investors looking for projects with high scalability and return potential</a:t>
            </a:r>
          </a:p>
          <a:p>
            <a:pPr marL="228600" lvl="1" indent="-152400">
              <a:lnSpc>
                <a:spcPct val="110000"/>
              </a:lnSpc>
              <a:spcBef>
                <a:spcPts val="400"/>
              </a:spcBef>
              <a:spcAft>
                <a:spcPts val="400"/>
              </a:spcAft>
              <a:buSzPct val="65000"/>
              <a:buFont typeface="Wingdings" pitchFamily="2" charset="2"/>
              <a:buChar char="l"/>
            </a:pPr>
            <a:r>
              <a:rPr lang="en-US" altLang="en-US" sz="1300">
                <a:cs typeface="Arial" pitchFamily="34" charset="0"/>
              </a:rPr>
              <a:t>Financial investors looking to drive social impact to SHFs</a:t>
            </a:r>
          </a:p>
        </p:txBody>
      </p:sp>
      <p:sp>
        <p:nvSpPr>
          <p:cNvPr id="34829" name="TextBox 10"/>
          <p:cNvSpPr txBox="1">
            <a:spLocks noChangeArrowheads="1"/>
          </p:cNvSpPr>
          <p:nvPr>
            <p:custDataLst>
              <p:tags r:id="rId12"/>
            </p:custDataLst>
          </p:nvPr>
        </p:nvSpPr>
        <p:spPr bwMode="gray">
          <a:xfrm>
            <a:off x="4940300" y="2711450"/>
            <a:ext cx="3779838" cy="1954213"/>
          </a:xfrm>
          <a:prstGeom prst="rect">
            <a:avLst/>
          </a:prstGeom>
          <a:noFill/>
          <a:ln w="9525">
            <a:noFill/>
            <a:miter lim="800000"/>
            <a:headEnd/>
            <a:tailEnd/>
          </a:ln>
        </p:spPr>
        <p:txBody>
          <a:bodyPr lIns="45720" rIns="45720">
            <a:spAutoFit/>
          </a:bodyPr>
          <a:lstStyle/>
          <a:p>
            <a:pPr marL="228600" lvl="1" indent="-152400">
              <a:lnSpc>
                <a:spcPct val="110000"/>
              </a:lnSpc>
              <a:spcBef>
                <a:spcPts val="400"/>
              </a:spcBef>
              <a:spcAft>
                <a:spcPts val="400"/>
              </a:spcAft>
              <a:buSzPct val="65000"/>
              <a:buFont typeface="Wingdings" pitchFamily="2" charset="2"/>
              <a:buChar char="l"/>
            </a:pPr>
            <a:r>
              <a:rPr lang="en-US" altLang="en-US" sz="1300" b="1">
                <a:cs typeface="Arial" pitchFamily="34" charset="0"/>
              </a:rPr>
              <a:t>Local traders looking to backward integrate into processing </a:t>
            </a:r>
            <a:r>
              <a:rPr lang="en-US" altLang="en-US" sz="1300">
                <a:cs typeface="Arial" pitchFamily="34" charset="0"/>
              </a:rPr>
              <a:t>to add value to export products</a:t>
            </a:r>
            <a:r>
              <a:rPr lang="en-US" altLang="en-US" sz="1300" b="1">
                <a:cs typeface="Arial" pitchFamily="34" charset="0"/>
              </a:rPr>
              <a:t> </a:t>
            </a:r>
            <a:r>
              <a:rPr lang="en-US" altLang="en-US" sz="1300">
                <a:cs typeface="Arial" pitchFamily="34" charset="0"/>
              </a:rPr>
              <a:t>and / or build sourcing base in the region</a:t>
            </a:r>
          </a:p>
          <a:p>
            <a:pPr marL="228600" lvl="1" indent="-152400">
              <a:lnSpc>
                <a:spcPct val="110000"/>
              </a:lnSpc>
              <a:spcBef>
                <a:spcPts val="400"/>
              </a:spcBef>
              <a:spcAft>
                <a:spcPts val="400"/>
              </a:spcAft>
              <a:buSzPct val="65000"/>
              <a:buFont typeface="Wingdings" pitchFamily="2" charset="2"/>
              <a:buChar char="l"/>
            </a:pPr>
            <a:r>
              <a:rPr lang="en-US" altLang="en-US" sz="1300" b="1">
                <a:cs typeface="Arial" pitchFamily="34" charset="0"/>
              </a:rPr>
              <a:t>International investors </a:t>
            </a:r>
            <a:r>
              <a:rPr lang="en-US" altLang="en-US" sz="1300">
                <a:cs typeface="Arial" pitchFamily="34" charset="0"/>
              </a:rPr>
              <a:t>looking to gain supply security by working more closely with producers and introduce </a:t>
            </a:r>
            <a:r>
              <a:rPr lang="en-US" altLang="en-US" sz="1300" b="1">
                <a:cs typeface="Arial" pitchFamily="34" charset="0"/>
              </a:rPr>
              <a:t>traceability</a:t>
            </a:r>
            <a:r>
              <a:rPr lang="en-US" altLang="en-US" sz="1300">
                <a:cs typeface="Arial" pitchFamily="34" charset="0"/>
              </a:rPr>
              <a:t> to sesame export supply</a:t>
            </a:r>
          </a:p>
        </p:txBody>
      </p:sp>
      <p:sp>
        <p:nvSpPr>
          <p:cNvPr id="16" name="Rectangle 35"/>
          <p:cNvSpPr>
            <a:spLocks noChangeArrowheads="1"/>
          </p:cNvSpPr>
          <p:nvPr>
            <p:custDataLst>
              <p:tags r:id="rId13"/>
            </p:custDataLst>
          </p:nvPr>
        </p:nvSpPr>
        <p:spPr bwMode="gray">
          <a:xfrm>
            <a:off x="4929188" y="2328863"/>
            <a:ext cx="3779837" cy="320675"/>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spcBef>
                <a:spcPct val="50000"/>
              </a:spcBef>
              <a:spcAft>
                <a:spcPts val="0"/>
              </a:spcAft>
              <a:defRPr/>
            </a:pPr>
            <a:r>
              <a:rPr lang="en-US" altLang="ko-KR" sz="1600" b="1" dirty="0">
                <a:solidFill>
                  <a:schemeClr val="bg1"/>
                </a:solidFill>
                <a:latin typeface="+mn-lt"/>
                <a:ea typeface="+mn-ea"/>
                <a:cs typeface="Arial" charset="0"/>
              </a:rPr>
              <a:t>Operational Investors</a:t>
            </a:r>
          </a:p>
        </p:txBody>
      </p:sp>
      <p:sp>
        <p:nvSpPr>
          <p:cNvPr id="17" name="Rectangle 35"/>
          <p:cNvSpPr>
            <a:spLocks noChangeArrowheads="1"/>
          </p:cNvSpPr>
          <p:nvPr>
            <p:custDataLst>
              <p:tags r:id="rId14"/>
            </p:custDataLst>
          </p:nvPr>
        </p:nvSpPr>
        <p:spPr bwMode="gray">
          <a:xfrm>
            <a:off x="4929188" y="4778375"/>
            <a:ext cx="3779837" cy="320675"/>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spcBef>
                <a:spcPct val="50000"/>
              </a:spcBef>
              <a:spcAft>
                <a:spcPts val="0"/>
              </a:spcAft>
              <a:defRPr/>
            </a:pPr>
            <a:r>
              <a:rPr lang="en-US" altLang="ko-KR" sz="1600" b="1" dirty="0">
                <a:solidFill>
                  <a:schemeClr val="bg1"/>
                </a:solidFill>
                <a:latin typeface="+mn-lt"/>
                <a:ea typeface="+mn-ea"/>
                <a:cs typeface="Arial" charset="0"/>
              </a:rPr>
              <a:t>Financial Investors</a:t>
            </a:r>
          </a:p>
        </p:txBody>
      </p:sp>
      <p:sp>
        <p:nvSpPr>
          <p:cNvPr id="18" name="Rectangle 35"/>
          <p:cNvSpPr>
            <a:spLocks noChangeArrowheads="1"/>
          </p:cNvSpPr>
          <p:nvPr>
            <p:custDataLst>
              <p:tags r:id="rId15"/>
            </p:custDataLst>
          </p:nvPr>
        </p:nvSpPr>
        <p:spPr bwMode="gray">
          <a:xfrm>
            <a:off x="611188" y="5426075"/>
            <a:ext cx="3616325" cy="822325"/>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spcBef>
                <a:spcPct val="50000"/>
              </a:spcBef>
              <a:spcAft>
                <a:spcPts val="0"/>
              </a:spcAft>
              <a:defRPr/>
            </a:pPr>
            <a:r>
              <a:rPr lang="en-US" altLang="ko-KR" sz="1600" b="1" dirty="0">
                <a:solidFill>
                  <a:schemeClr val="bg1"/>
                </a:solidFill>
                <a:latin typeface="+mn-lt"/>
                <a:ea typeface="+mn-ea"/>
                <a:cs typeface="Arial" charset="0"/>
              </a:rPr>
              <a:t>Social / SHF Impact</a:t>
            </a:r>
            <a:endParaRPr lang="en-US" altLang="ko-KR" sz="1600" b="1" baseline="30000" dirty="0">
              <a:solidFill>
                <a:schemeClr val="bg1"/>
              </a:solidFill>
              <a:latin typeface="+mn-lt"/>
              <a:ea typeface="+mn-ea"/>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1" hidden="1"/>
          <p:cNvGraphicFramePr>
            <a:graphicFrameLocks noChangeAspect="1"/>
          </p:cNvGraphicFramePr>
          <p:nvPr/>
        </p:nvGraphicFramePr>
        <p:xfrm>
          <a:off x="0" y="0"/>
          <a:ext cx="158750" cy="158750"/>
        </p:xfrm>
        <a:graphic>
          <a:graphicData uri="http://schemas.openxmlformats.org/presentationml/2006/ole">
            <p:oleObj spid="_x0000_s35842" name="think-cell Slide" r:id="rId17" imgW="360" imgH="360" progId="">
              <p:embed/>
            </p:oleObj>
          </a:graphicData>
        </a:graphic>
      </p:graphicFrame>
      <p:sp>
        <p:nvSpPr>
          <p:cNvPr id="21" name="Rectangle 20"/>
          <p:cNvSpPr>
            <a:spLocks noChangeArrowheads="1"/>
          </p:cNvSpPr>
          <p:nvPr>
            <p:custDataLst>
              <p:tags r:id="rId2"/>
            </p:custDataLst>
          </p:nvPr>
        </p:nvSpPr>
        <p:spPr bwMode="auto">
          <a:xfrm>
            <a:off x="317500" y="1584325"/>
            <a:ext cx="8523288" cy="481647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chemeClr val="lt1"/>
              </a:solidFill>
              <a:latin typeface="+mn-lt"/>
              <a:ea typeface="+mn-ea"/>
              <a:cs typeface="Arial" pitchFamily="34" charset="0"/>
            </a:endParaRPr>
          </a:p>
        </p:txBody>
      </p:sp>
      <p:sp>
        <p:nvSpPr>
          <p:cNvPr id="35844" name="Title 1"/>
          <p:cNvSpPr>
            <a:spLocks noGrp="1"/>
          </p:cNvSpPr>
          <p:nvPr>
            <p:ph type="title"/>
            <p:custDataLst>
              <p:tags r:id="rId3"/>
            </p:custDataLst>
          </p:nvPr>
        </p:nvSpPr>
        <p:spPr/>
        <p:txBody>
          <a:bodyPr/>
          <a:lstStyle/>
          <a:p>
            <a:pPr eaLnBrk="1" hangingPunct="1"/>
            <a:r>
              <a:rPr lang="en-US" sz="1600" b="0" i="1" smtClean="0"/>
              <a:t>Hulling and Export of Sesame Seeds </a:t>
            </a:r>
            <a:r>
              <a:rPr lang="en-US" sz="1800" b="0" i="1" smtClean="0"/>
              <a:t/>
            </a:r>
            <a:br>
              <a:rPr lang="en-US" sz="1800" b="0" i="1" smtClean="0"/>
            </a:br>
            <a:r>
              <a:rPr lang="en-US" sz="1800" smtClean="0"/>
              <a:t>Way Forward</a:t>
            </a:r>
          </a:p>
        </p:txBody>
      </p:sp>
      <p:sp>
        <p:nvSpPr>
          <p:cNvPr id="35845" name="TextBox 3"/>
          <p:cNvSpPr txBox="1">
            <a:spLocks noChangeArrowheads="1"/>
          </p:cNvSpPr>
          <p:nvPr>
            <p:custDataLst>
              <p:tags r:id="rId4"/>
            </p:custDataLst>
          </p:nvPr>
        </p:nvSpPr>
        <p:spPr bwMode="gray">
          <a:xfrm>
            <a:off x="311150" y="892175"/>
            <a:ext cx="8674100" cy="584200"/>
          </a:xfrm>
          <a:prstGeom prst="rect">
            <a:avLst/>
          </a:prstGeom>
          <a:noFill/>
          <a:ln w="9525">
            <a:noFill/>
            <a:miter lim="800000"/>
            <a:headEnd/>
            <a:tailEnd/>
          </a:ln>
        </p:spPr>
        <p:txBody>
          <a:bodyPr lIns="45719" rIns="45719">
            <a:spAutoFit/>
          </a:bodyPr>
          <a:lstStyle/>
          <a:p>
            <a:r>
              <a:rPr lang="en-US" sz="1600" i="1"/>
              <a:t>This investment case is intended to foster interest/awareness; in order to successfully execute, prospective investors will need to take further steps to realize the attractive opportunity</a:t>
            </a:r>
          </a:p>
        </p:txBody>
      </p:sp>
      <p:sp>
        <p:nvSpPr>
          <p:cNvPr id="12" name="Rectangle 35"/>
          <p:cNvSpPr>
            <a:spLocks noChangeArrowheads="1"/>
          </p:cNvSpPr>
          <p:nvPr>
            <p:custDataLst>
              <p:tags r:id="rId5"/>
            </p:custDataLst>
          </p:nvPr>
        </p:nvSpPr>
        <p:spPr bwMode="gray">
          <a:xfrm>
            <a:off x="496888" y="1676400"/>
            <a:ext cx="1455737" cy="82232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4450" rIns="46800" bIns="44450" anchor="ctr"/>
          <a:lstStyle/>
          <a:p>
            <a:pPr algn="ctr" fontAlgn="auto">
              <a:lnSpc>
                <a:spcPct val="90000"/>
              </a:lnSpc>
              <a:spcBef>
                <a:spcPct val="50000"/>
              </a:spcBef>
              <a:spcAft>
                <a:spcPts val="0"/>
              </a:spcAft>
              <a:defRPr/>
            </a:pPr>
            <a:r>
              <a:rPr lang="en-US" altLang="ko-KR" sz="1400" b="1" dirty="0">
                <a:solidFill>
                  <a:schemeClr val="bg1"/>
                </a:solidFill>
                <a:latin typeface="+mn-lt"/>
                <a:ea typeface="+mn-ea"/>
                <a:cs typeface="Arial" charset="0"/>
              </a:rPr>
              <a:t>Initiate Public / Donor Dialogue </a:t>
            </a:r>
          </a:p>
        </p:txBody>
      </p:sp>
      <p:sp>
        <p:nvSpPr>
          <p:cNvPr id="35847" name="TextBox 12"/>
          <p:cNvSpPr txBox="1">
            <a:spLocks noChangeArrowheads="1"/>
          </p:cNvSpPr>
          <p:nvPr>
            <p:custDataLst>
              <p:tags r:id="rId6"/>
            </p:custDataLst>
          </p:nvPr>
        </p:nvSpPr>
        <p:spPr bwMode="gray">
          <a:xfrm>
            <a:off x="1971675" y="1804988"/>
            <a:ext cx="6856413" cy="565150"/>
          </a:xfrm>
          <a:prstGeom prst="rect">
            <a:avLst/>
          </a:prstGeom>
          <a:noFill/>
          <a:ln w="9525">
            <a:noFill/>
            <a:miter lim="800000"/>
            <a:headEnd/>
            <a:tailEnd/>
          </a:ln>
        </p:spPr>
        <p:txBody>
          <a:bodyPr lIns="45720" rIns="45720">
            <a:spAutoFit/>
          </a:bodyPr>
          <a:lstStyle/>
          <a:p>
            <a:pPr marL="304800" lvl="1" indent="-203200">
              <a:lnSpc>
                <a:spcPct val="110000"/>
              </a:lnSpc>
              <a:spcAft>
                <a:spcPts val="600"/>
              </a:spcAft>
              <a:buSzPct val="65000"/>
              <a:buFont typeface="Wingdings" pitchFamily="2" charset="2"/>
              <a:buChar char="l"/>
            </a:pPr>
            <a:r>
              <a:rPr lang="en-US" altLang="en-US" sz="1400">
                <a:cs typeface="Arial" pitchFamily="34" charset="0"/>
              </a:rPr>
              <a:t>Build relationships with ATA, MoA, MoTI, and USAID, amongst others, to ensure support for land acquisition and setting up operations</a:t>
            </a:r>
          </a:p>
        </p:txBody>
      </p:sp>
      <p:sp>
        <p:nvSpPr>
          <p:cNvPr id="14" name="Rectangle 13"/>
          <p:cNvSpPr>
            <a:spLocks noChangeArrowheads="1"/>
          </p:cNvSpPr>
          <p:nvPr>
            <p:custDataLst>
              <p:tags r:id="rId7"/>
            </p:custDataLst>
          </p:nvPr>
        </p:nvSpPr>
        <p:spPr bwMode="auto">
          <a:xfrm>
            <a:off x="395288" y="5418138"/>
            <a:ext cx="8375650" cy="882650"/>
          </a:xfrm>
          <a:prstGeom prst="rect">
            <a:avLst/>
          </a:prstGeom>
          <a:solidFill>
            <a:srgbClr val="D9D9D9"/>
          </a:solidFill>
          <a:ln w="9525">
            <a:solidFill>
              <a:srgbClr val="BFBFBF"/>
            </a:solidFill>
            <a:miter lim="800000"/>
            <a:headEnd/>
            <a:tailEnd/>
          </a:ln>
          <a:effectLst>
            <a:outerShdw blurRad="50800" dist="38100" dir="2700000" algn="tl" rotWithShape="0">
              <a:srgbClr val="808080">
                <a:alpha val="39999"/>
              </a:srgbClr>
            </a:outerShdw>
          </a:effectLst>
        </p:spPr>
        <p:txBody>
          <a:bodyPr lIns="45720" rIns="45720" anchor="ctr"/>
          <a:lstStyle/>
          <a:p>
            <a:pPr algn="ctr" eaLnBrk="0" hangingPunct="0">
              <a:spcBef>
                <a:spcPct val="50000"/>
              </a:spcBef>
              <a:defRPr/>
            </a:pPr>
            <a:endParaRPr lang="en-US" sz="1200" b="1" kern="0" dirty="0">
              <a:latin typeface="+mn-lt"/>
              <a:ea typeface="+mn-ea"/>
            </a:endParaRPr>
          </a:p>
        </p:txBody>
      </p:sp>
      <p:sp>
        <p:nvSpPr>
          <p:cNvPr id="15" name="Rectangle 35"/>
          <p:cNvSpPr>
            <a:spLocks noChangeArrowheads="1"/>
          </p:cNvSpPr>
          <p:nvPr>
            <p:custDataLst>
              <p:tags r:id="rId8"/>
            </p:custDataLst>
          </p:nvPr>
        </p:nvSpPr>
        <p:spPr bwMode="gray">
          <a:xfrm>
            <a:off x="490538" y="5487988"/>
            <a:ext cx="1455737" cy="730250"/>
          </a:xfrm>
          <a:prstGeom prst="rect">
            <a:avLst/>
          </a:prstGeom>
          <a:solidFill>
            <a:schemeClr val="tx2"/>
          </a:solidFill>
          <a:ln w="9525">
            <a:solidFill>
              <a:srgbClr val="BFBFBF"/>
            </a:solidFill>
            <a:miter lim="800000"/>
            <a:headEnd/>
            <a:tailEnd/>
          </a:ln>
          <a:effectLst>
            <a:outerShdw blurRad="50800" dist="38100" dir="2700000" algn="tl" rotWithShape="0">
              <a:srgbClr val="808080">
                <a:alpha val="39999"/>
              </a:srgbClr>
            </a:outerShdw>
          </a:effectLst>
        </p:spPr>
        <p:txBody>
          <a:bodyPr lIns="72000" tIns="44450" rIns="72000" bIns="44450" anchor="ctr"/>
          <a:lstStyle/>
          <a:p>
            <a:pPr algn="ctr" fontAlgn="auto">
              <a:lnSpc>
                <a:spcPct val="90000"/>
              </a:lnSpc>
              <a:spcBef>
                <a:spcPct val="50000"/>
              </a:spcBef>
              <a:spcAft>
                <a:spcPts val="0"/>
              </a:spcAft>
              <a:defRPr/>
            </a:pPr>
            <a:r>
              <a:rPr lang="en-US" altLang="ko-KR" sz="1600" b="1" dirty="0">
                <a:solidFill>
                  <a:schemeClr val="bg1"/>
                </a:solidFill>
                <a:latin typeface="+mn-lt"/>
                <a:ea typeface="+mn-ea"/>
                <a:cs typeface="Arial" charset="0"/>
              </a:rPr>
              <a:t>Contact Details</a:t>
            </a:r>
          </a:p>
        </p:txBody>
      </p:sp>
      <p:sp>
        <p:nvSpPr>
          <p:cNvPr id="17" name="Rectangle 35"/>
          <p:cNvSpPr>
            <a:spLocks noChangeArrowheads="1"/>
          </p:cNvSpPr>
          <p:nvPr>
            <p:custDataLst>
              <p:tags r:id="rId9"/>
            </p:custDataLst>
          </p:nvPr>
        </p:nvSpPr>
        <p:spPr bwMode="gray">
          <a:xfrm>
            <a:off x="2176463" y="5487988"/>
            <a:ext cx="6484937" cy="730250"/>
          </a:xfrm>
          <a:prstGeom prst="rect">
            <a:avLst/>
          </a:prstGeom>
          <a:solidFill>
            <a:schemeClr val="tx2">
              <a:lumMod val="20000"/>
              <a:lumOff val="80000"/>
            </a:schemeClr>
          </a:solidFill>
          <a:ln w="9525" algn="ctr">
            <a:solidFill>
              <a:schemeClr val="bg1">
                <a:lumMod val="75000"/>
              </a:schemeClr>
            </a:solidFill>
            <a:miter lim="800000"/>
            <a:headEnd/>
            <a:tailEnd/>
          </a:ln>
          <a:effectLst/>
        </p:spPr>
        <p:txBody>
          <a:bodyPr lIns="72000" tIns="44450" rIns="72000" bIns="44450" anchor="ctr"/>
          <a:lstStyle/>
          <a:p>
            <a:pPr marL="304800" lvl="1" indent="-203200" fontAlgn="auto">
              <a:lnSpc>
                <a:spcPct val="110000"/>
              </a:lnSpc>
              <a:spcBef>
                <a:spcPts val="0"/>
              </a:spcBef>
              <a:spcAft>
                <a:spcPts val="600"/>
              </a:spcAft>
              <a:buSzPct val="65000"/>
              <a:buFont typeface="Wingdings" pitchFamily="2" charset="2"/>
              <a:buChar char="l"/>
              <a:defRPr/>
            </a:pPr>
            <a:r>
              <a:rPr lang="en-US" altLang="en-US" sz="1400" dirty="0">
                <a:latin typeface="+mn-lt"/>
                <a:ea typeface="+mn-ea"/>
                <a:cs typeface="Arial" pitchFamily="34" charset="0"/>
              </a:rPr>
              <a:t>Khalid </a:t>
            </a:r>
            <a:r>
              <a:rPr lang="en-US" altLang="en-US" sz="1400" dirty="0" err="1">
                <a:latin typeface="+mn-lt"/>
                <a:ea typeface="+mn-ea"/>
                <a:cs typeface="Arial" pitchFamily="34" charset="0"/>
              </a:rPr>
              <a:t>Bomba</a:t>
            </a:r>
            <a:r>
              <a:rPr lang="en-US" altLang="en-US" sz="1400" dirty="0">
                <a:latin typeface="+mn-lt"/>
                <a:ea typeface="+mn-ea"/>
                <a:cs typeface="Arial" pitchFamily="34" charset="0"/>
              </a:rPr>
              <a:t>, CEO, ATA (</a:t>
            </a:r>
            <a:r>
              <a:rPr lang="en-US" altLang="en-US" sz="1400" dirty="0">
                <a:latin typeface="+mn-lt"/>
                <a:ea typeface="+mn-ea"/>
                <a:cs typeface="Arial" pitchFamily="34" charset="0"/>
                <a:hlinkClick r:id="rId18"/>
              </a:rPr>
              <a:t>khalid.bomba@ata.gov.et</a:t>
            </a:r>
            <a:r>
              <a:rPr lang="en-US" altLang="en-US" sz="1400" dirty="0">
                <a:latin typeface="+mn-lt"/>
                <a:ea typeface="+mn-ea"/>
                <a:cs typeface="Arial" pitchFamily="34" charset="0"/>
              </a:rPr>
              <a:t>)</a:t>
            </a:r>
          </a:p>
          <a:p>
            <a:pPr marL="304800" lvl="1" indent="-203200" fontAlgn="auto">
              <a:lnSpc>
                <a:spcPct val="110000"/>
              </a:lnSpc>
              <a:spcBef>
                <a:spcPts val="0"/>
              </a:spcBef>
              <a:spcAft>
                <a:spcPts val="600"/>
              </a:spcAft>
              <a:buSzPct val="65000"/>
              <a:buFont typeface="Wingdings" pitchFamily="2" charset="2"/>
              <a:buChar char="l"/>
              <a:defRPr/>
            </a:pPr>
            <a:r>
              <a:rPr lang="en-US" altLang="en-US" sz="1400" dirty="0" err="1">
                <a:latin typeface="+mn-lt"/>
                <a:ea typeface="+mn-ea"/>
                <a:cs typeface="Arial" pitchFamily="34" charset="0"/>
              </a:rPr>
              <a:t>Mirafe</a:t>
            </a:r>
            <a:r>
              <a:rPr lang="en-US" altLang="en-US" sz="1400" dirty="0">
                <a:latin typeface="+mn-lt"/>
                <a:ea typeface="+mn-ea"/>
                <a:cs typeface="Arial" pitchFamily="34" charset="0"/>
              </a:rPr>
              <a:t> Marcos, Special Programs Officer, ATA (</a:t>
            </a:r>
            <a:r>
              <a:rPr lang="en-US" altLang="en-US" sz="1400" dirty="0">
                <a:latin typeface="+mn-lt"/>
                <a:ea typeface="+mn-ea"/>
                <a:cs typeface="Arial" pitchFamily="34" charset="0"/>
                <a:hlinkClick r:id="rId19"/>
              </a:rPr>
              <a:t>mirafe.marcos@ata.gov.et</a:t>
            </a:r>
            <a:r>
              <a:rPr lang="en-US" altLang="en-US" sz="1400" dirty="0">
                <a:latin typeface="+mn-lt"/>
                <a:ea typeface="+mn-ea"/>
                <a:cs typeface="Arial" pitchFamily="34" charset="0"/>
              </a:rPr>
              <a:t>)</a:t>
            </a:r>
          </a:p>
        </p:txBody>
      </p:sp>
      <p:sp>
        <p:nvSpPr>
          <p:cNvPr id="10" name="Rectangle 35"/>
          <p:cNvSpPr>
            <a:spLocks noChangeArrowheads="1"/>
          </p:cNvSpPr>
          <p:nvPr>
            <p:custDataLst>
              <p:tags r:id="rId10"/>
            </p:custDataLst>
          </p:nvPr>
        </p:nvSpPr>
        <p:spPr bwMode="gray">
          <a:xfrm>
            <a:off x="496888" y="4497388"/>
            <a:ext cx="1455737" cy="82232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4450" rIns="46800" bIns="44450" anchor="ctr"/>
          <a:lstStyle/>
          <a:p>
            <a:pPr algn="ctr" fontAlgn="auto">
              <a:lnSpc>
                <a:spcPct val="90000"/>
              </a:lnSpc>
              <a:spcBef>
                <a:spcPct val="50000"/>
              </a:spcBef>
              <a:spcAft>
                <a:spcPts val="0"/>
              </a:spcAft>
              <a:defRPr/>
            </a:pPr>
            <a:r>
              <a:rPr lang="en-US" altLang="ko-KR" sz="1400" b="1" dirty="0">
                <a:solidFill>
                  <a:schemeClr val="bg1"/>
                </a:solidFill>
                <a:latin typeface="+mn-lt"/>
                <a:ea typeface="+mn-ea"/>
                <a:cs typeface="Arial" charset="0"/>
              </a:rPr>
              <a:t>Build Consumer Market Platform</a:t>
            </a:r>
          </a:p>
        </p:txBody>
      </p:sp>
      <p:sp>
        <p:nvSpPr>
          <p:cNvPr id="35852" name="TextBox 17"/>
          <p:cNvSpPr txBox="1">
            <a:spLocks noChangeArrowheads="1"/>
          </p:cNvSpPr>
          <p:nvPr>
            <p:custDataLst>
              <p:tags r:id="rId11"/>
            </p:custDataLst>
          </p:nvPr>
        </p:nvSpPr>
        <p:spPr bwMode="gray">
          <a:xfrm>
            <a:off x="1971675" y="4625975"/>
            <a:ext cx="6856413" cy="566738"/>
          </a:xfrm>
          <a:prstGeom prst="rect">
            <a:avLst/>
          </a:prstGeom>
          <a:noFill/>
          <a:ln w="9525">
            <a:noFill/>
            <a:miter lim="800000"/>
            <a:headEnd/>
            <a:tailEnd/>
          </a:ln>
        </p:spPr>
        <p:txBody>
          <a:bodyPr lIns="45720" rIns="45720">
            <a:spAutoFit/>
          </a:bodyPr>
          <a:lstStyle/>
          <a:p>
            <a:pPr marL="304800" lvl="1" indent="-203200">
              <a:lnSpc>
                <a:spcPct val="110000"/>
              </a:lnSpc>
              <a:spcAft>
                <a:spcPts val="600"/>
              </a:spcAft>
              <a:buSzPct val="65000"/>
              <a:buFont typeface="Wingdings" pitchFamily="2" charset="2"/>
              <a:buChar char="l"/>
            </a:pPr>
            <a:r>
              <a:rPr lang="en-US" altLang="en-US" sz="1400">
                <a:cs typeface="Arial" pitchFamily="34" charset="0"/>
              </a:rPr>
              <a:t>Design and implement sustained advertising and marketing strategy, to build educate consumers and convert consumer interest to action </a:t>
            </a:r>
          </a:p>
        </p:txBody>
      </p:sp>
      <p:sp>
        <p:nvSpPr>
          <p:cNvPr id="8" name="Rectangle 35"/>
          <p:cNvSpPr>
            <a:spLocks noChangeArrowheads="1"/>
          </p:cNvSpPr>
          <p:nvPr>
            <p:custDataLst>
              <p:tags r:id="rId12"/>
            </p:custDataLst>
          </p:nvPr>
        </p:nvSpPr>
        <p:spPr bwMode="gray">
          <a:xfrm>
            <a:off x="496888" y="3554413"/>
            <a:ext cx="1455737" cy="823912"/>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4450" rIns="46800" bIns="44450" anchor="ctr"/>
          <a:lstStyle/>
          <a:p>
            <a:pPr algn="ctr" fontAlgn="auto">
              <a:lnSpc>
                <a:spcPct val="90000"/>
              </a:lnSpc>
              <a:spcBef>
                <a:spcPct val="50000"/>
              </a:spcBef>
              <a:spcAft>
                <a:spcPts val="0"/>
              </a:spcAft>
              <a:defRPr/>
            </a:pPr>
            <a:r>
              <a:rPr lang="en-US" altLang="ko-KR" sz="1400" b="1" dirty="0">
                <a:solidFill>
                  <a:schemeClr val="bg1"/>
                </a:solidFill>
                <a:latin typeface="+mn-lt"/>
                <a:ea typeface="+mn-ea"/>
                <a:cs typeface="Arial" charset="0"/>
              </a:rPr>
              <a:t>Identify Procurement Arrangements</a:t>
            </a:r>
          </a:p>
        </p:txBody>
      </p:sp>
      <p:sp>
        <p:nvSpPr>
          <p:cNvPr id="35854" name="TextBox 18"/>
          <p:cNvSpPr txBox="1">
            <a:spLocks noChangeArrowheads="1"/>
          </p:cNvSpPr>
          <p:nvPr>
            <p:custDataLst>
              <p:tags r:id="rId13"/>
            </p:custDataLst>
          </p:nvPr>
        </p:nvSpPr>
        <p:spPr bwMode="gray">
          <a:xfrm>
            <a:off x="1971675" y="3525838"/>
            <a:ext cx="6856413" cy="881062"/>
          </a:xfrm>
          <a:prstGeom prst="rect">
            <a:avLst/>
          </a:prstGeom>
          <a:noFill/>
          <a:ln w="9525">
            <a:noFill/>
            <a:miter lim="800000"/>
            <a:headEnd/>
            <a:tailEnd/>
          </a:ln>
        </p:spPr>
        <p:txBody>
          <a:bodyPr lIns="45720" rIns="45720">
            <a:spAutoFit/>
          </a:bodyPr>
          <a:lstStyle/>
          <a:p>
            <a:pPr marL="304800" lvl="1" indent="-203200">
              <a:lnSpc>
                <a:spcPct val="110000"/>
              </a:lnSpc>
              <a:spcAft>
                <a:spcPts val="600"/>
              </a:spcAft>
              <a:buSzPct val="65000"/>
              <a:buFont typeface="Wingdings" pitchFamily="2" charset="2"/>
              <a:buChar char="l"/>
            </a:pPr>
            <a:r>
              <a:rPr lang="en-US" altLang="en-US" sz="1400">
                <a:cs typeface="Arial" pitchFamily="34" charset="0"/>
              </a:rPr>
              <a:t>Enter into contractual relationships with cooperatives and out-growers, to ensure raw material supply</a:t>
            </a:r>
          </a:p>
          <a:p>
            <a:pPr marL="304800" lvl="1" indent="-203200">
              <a:lnSpc>
                <a:spcPct val="110000"/>
              </a:lnSpc>
              <a:spcAft>
                <a:spcPts val="600"/>
              </a:spcAft>
              <a:buSzPct val="65000"/>
              <a:buFont typeface="Wingdings" pitchFamily="2" charset="2"/>
              <a:buChar char="l"/>
            </a:pPr>
            <a:r>
              <a:rPr lang="en-US" altLang="en-US" sz="1400">
                <a:cs typeface="Arial" pitchFamily="34" charset="0"/>
              </a:rPr>
              <a:t>Identify and contract key procurement sources, including packaging and transport</a:t>
            </a:r>
          </a:p>
        </p:txBody>
      </p:sp>
      <p:sp>
        <p:nvSpPr>
          <p:cNvPr id="5" name="Rectangle 35"/>
          <p:cNvSpPr>
            <a:spLocks noChangeArrowheads="1"/>
          </p:cNvSpPr>
          <p:nvPr>
            <p:custDataLst>
              <p:tags r:id="rId14"/>
            </p:custDataLst>
          </p:nvPr>
        </p:nvSpPr>
        <p:spPr bwMode="gray">
          <a:xfrm>
            <a:off x="496888" y="2613025"/>
            <a:ext cx="1455737" cy="822325"/>
          </a:xfrm>
          <a:prstGeom prst="rect">
            <a:avLst/>
          </a:prstGeom>
          <a:solidFill>
            <a:srgbClr val="17496F"/>
          </a:solidFill>
          <a:ln w="9525">
            <a:solidFill>
              <a:srgbClr val="BFBFBF"/>
            </a:solidFill>
            <a:miter lim="800000"/>
            <a:headEnd/>
            <a:tailEnd/>
          </a:ln>
          <a:effectLst>
            <a:outerShdw blurRad="50800" dist="38100" dir="2700000" algn="tl" rotWithShape="0">
              <a:srgbClr val="808080">
                <a:alpha val="39999"/>
              </a:srgbClr>
            </a:outerShdw>
          </a:effectLst>
        </p:spPr>
        <p:txBody>
          <a:bodyPr lIns="46800" tIns="44450" rIns="46800" bIns="44450" anchor="ctr"/>
          <a:lstStyle/>
          <a:p>
            <a:pPr algn="ctr" fontAlgn="auto">
              <a:lnSpc>
                <a:spcPct val="90000"/>
              </a:lnSpc>
              <a:spcBef>
                <a:spcPct val="50000"/>
              </a:spcBef>
              <a:spcAft>
                <a:spcPts val="0"/>
              </a:spcAft>
              <a:defRPr/>
            </a:pPr>
            <a:r>
              <a:rPr lang="en-US" altLang="ko-KR" sz="1400" b="1" dirty="0">
                <a:solidFill>
                  <a:schemeClr val="bg1"/>
                </a:solidFill>
                <a:latin typeface="+mn-lt"/>
                <a:ea typeface="+mn-ea"/>
                <a:cs typeface="Arial" charset="0"/>
              </a:rPr>
              <a:t>Perform Own Due Diligence</a:t>
            </a:r>
          </a:p>
        </p:txBody>
      </p:sp>
      <p:sp>
        <p:nvSpPr>
          <p:cNvPr id="35856" name="TextBox 19"/>
          <p:cNvSpPr txBox="1">
            <a:spLocks noChangeArrowheads="1"/>
          </p:cNvSpPr>
          <p:nvPr>
            <p:custDataLst>
              <p:tags r:id="rId15"/>
            </p:custDataLst>
          </p:nvPr>
        </p:nvSpPr>
        <p:spPr bwMode="gray">
          <a:xfrm>
            <a:off x="1971675" y="2741613"/>
            <a:ext cx="6856413" cy="565150"/>
          </a:xfrm>
          <a:prstGeom prst="rect">
            <a:avLst/>
          </a:prstGeom>
          <a:noFill/>
          <a:ln w="9525">
            <a:noFill/>
            <a:miter lim="800000"/>
            <a:headEnd/>
            <a:tailEnd/>
          </a:ln>
        </p:spPr>
        <p:txBody>
          <a:bodyPr lIns="45720" rIns="45720">
            <a:spAutoFit/>
          </a:bodyPr>
          <a:lstStyle/>
          <a:p>
            <a:pPr marL="304800" lvl="1" indent="-203200">
              <a:lnSpc>
                <a:spcPct val="110000"/>
              </a:lnSpc>
              <a:spcAft>
                <a:spcPts val="600"/>
              </a:spcAft>
              <a:buSzPct val="65000"/>
              <a:buFont typeface="Wingdings" pitchFamily="2" charset="2"/>
              <a:buChar char="l"/>
            </a:pPr>
            <a:r>
              <a:rPr lang="en-US" altLang="en-US" sz="1400">
                <a:cs typeface="Arial" pitchFamily="34" charset="0"/>
              </a:rPr>
              <a:t>Perform, or outsource, an independent due diligence process, to identify operational and capital cost structures, and identify consumers’ willingness to pay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9" hidden="1"/>
          <p:cNvGraphicFramePr>
            <a:graphicFrameLocks noChangeAspect="1"/>
          </p:cNvGraphicFramePr>
          <p:nvPr/>
        </p:nvGraphicFramePr>
        <p:xfrm>
          <a:off x="0" y="0"/>
          <a:ext cx="158750" cy="158750"/>
        </p:xfrm>
        <a:graphic>
          <a:graphicData uri="http://schemas.openxmlformats.org/presentationml/2006/ole">
            <p:oleObj spid="_x0000_s36866" name="think-cell Slide" r:id="rId5" imgW="360" imgH="360" progId="">
              <p:embed/>
            </p:oleObj>
          </a:graphicData>
        </a:graphic>
      </p:graphicFrame>
      <p:sp>
        <p:nvSpPr>
          <p:cNvPr id="36867" name="Title 1"/>
          <p:cNvSpPr>
            <a:spLocks noGrp="1"/>
          </p:cNvSpPr>
          <p:nvPr>
            <p:ph type="title"/>
            <p:custDataLst>
              <p:tags r:id="rId2"/>
            </p:custDataLst>
          </p:nvPr>
        </p:nvSpPr>
        <p:spPr/>
        <p:txBody>
          <a:bodyPr/>
          <a:lstStyle/>
          <a:p>
            <a:pPr eaLnBrk="1" hangingPunct="1"/>
            <a:r>
              <a:rPr lang="en-US" sz="1600" b="0" i="1" smtClean="0"/>
              <a:t>Hulling and Export of Sesame Seeds </a:t>
            </a:r>
            <a:r>
              <a:rPr lang="en-US" sz="1800" b="0" i="1" smtClean="0"/>
              <a:t/>
            </a:r>
            <a:br>
              <a:rPr lang="en-US" sz="1800" b="0" i="1" smtClean="0"/>
            </a:br>
            <a:r>
              <a:rPr lang="en-US" sz="1800" smtClean="0"/>
              <a:t>Appendix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9" hidden="1"/>
          <p:cNvGraphicFramePr>
            <a:graphicFrameLocks noChangeAspect="1"/>
          </p:cNvGraphicFramePr>
          <p:nvPr/>
        </p:nvGraphicFramePr>
        <p:xfrm>
          <a:off x="0" y="0"/>
          <a:ext cx="158750" cy="158750"/>
        </p:xfrm>
        <a:graphic>
          <a:graphicData uri="http://schemas.openxmlformats.org/presentationml/2006/ole">
            <p:oleObj spid="_x0000_s37890" name="think-cell Slide" r:id="rId5" imgW="360" imgH="360" progId="">
              <p:embed/>
            </p:oleObj>
          </a:graphicData>
        </a:graphic>
      </p:graphicFrame>
      <p:sp>
        <p:nvSpPr>
          <p:cNvPr id="37891" name="Title 1"/>
          <p:cNvSpPr>
            <a:spLocks noGrp="1"/>
          </p:cNvSpPr>
          <p:nvPr>
            <p:ph type="title"/>
            <p:custDataLst>
              <p:tags r:id="rId2"/>
            </p:custDataLst>
          </p:nvPr>
        </p:nvSpPr>
        <p:spPr/>
        <p:txBody>
          <a:bodyPr/>
          <a:lstStyle/>
          <a:p>
            <a:pPr eaLnBrk="1" hangingPunct="1"/>
            <a:r>
              <a:rPr lang="en-US" sz="1600" b="0" i="1" smtClean="0"/>
              <a:t>Appendix</a:t>
            </a:r>
            <a:br>
              <a:rPr lang="en-US" sz="1600" b="0" i="1" smtClean="0"/>
            </a:br>
            <a:r>
              <a:rPr lang="en-US" sz="1800" smtClean="0"/>
              <a:t>Abbreviations and Acronyms</a:t>
            </a:r>
          </a:p>
        </p:txBody>
      </p:sp>
      <p:graphicFrame>
        <p:nvGraphicFramePr>
          <p:cNvPr id="7" name="Table 6"/>
          <p:cNvGraphicFramePr>
            <a:graphicFrameLocks noGrp="1"/>
          </p:cNvGraphicFramePr>
          <p:nvPr/>
        </p:nvGraphicFramePr>
        <p:xfrm>
          <a:off x="4614863" y="1165225"/>
          <a:ext cx="4194175" cy="5199063"/>
        </p:xfrm>
        <a:graphic>
          <a:graphicData uri="http://schemas.openxmlformats.org/drawingml/2006/table">
            <a:tbl>
              <a:tblPr firstRow="1" bandRow="1">
                <a:tableStyleId>{2D5ABB26-0587-4C30-8999-92F81FD0307C}</a:tableStyleId>
              </a:tblPr>
              <a:tblGrid>
                <a:gridCol w="1023415"/>
                <a:gridCol w="3170760"/>
              </a:tblGrid>
              <a:tr h="208375">
                <a:tc>
                  <a:txBody>
                    <a:bodyPr/>
                    <a:lstStyle/>
                    <a:p>
                      <a:pPr algn="l" fontAlgn="ctr"/>
                      <a:r>
                        <a:rPr lang="en-US" sz="1100" b="1" i="0" u="none" strike="noStrike" dirty="0" smtClean="0">
                          <a:solidFill>
                            <a:srgbClr val="000000"/>
                          </a:solidFill>
                          <a:latin typeface="+mn-lt"/>
                        </a:rPr>
                        <a:t>GDP</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Gross Domestic</a:t>
                      </a:r>
                      <a:r>
                        <a:rPr lang="en-US" sz="1100" b="0" i="0" u="none" strike="noStrike" baseline="0" dirty="0" smtClean="0">
                          <a:solidFill>
                            <a:srgbClr val="000000"/>
                          </a:solidFill>
                          <a:latin typeface="+mn-lt"/>
                        </a:rPr>
                        <a:t> Product</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GOE</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Government of Ethiopia</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GTP</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Growth and Transformation</a:t>
                      </a:r>
                      <a:r>
                        <a:rPr lang="en-US" sz="1100" b="0" i="0" u="none" strike="noStrike" baseline="0" dirty="0" smtClean="0">
                          <a:solidFill>
                            <a:srgbClr val="000000"/>
                          </a:solidFill>
                          <a:latin typeface="+mn-lt"/>
                        </a:rPr>
                        <a:t> Plan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HA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Hectare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HL</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Hectoliters</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ICC</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International Criminal Court</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IFC</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International </a:t>
                      </a:r>
                      <a:r>
                        <a:rPr lang="en-US" sz="1100" b="0" i="0" u="none" strike="noStrike" baseline="0" dirty="0" smtClean="0">
                          <a:solidFill>
                            <a:srgbClr val="000000"/>
                          </a:solidFill>
                          <a:latin typeface="+mn-lt"/>
                        </a:rPr>
                        <a:t> Finance Corporation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IRR</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Internal Rate of Return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KG</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Kilogram</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err="1" smtClean="0">
                          <a:solidFill>
                            <a:srgbClr val="000000"/>
                          </a:solidFill>
                          <a:latin typeface="+mn-lt"/>
                        </a:rPr>
                        <a:t>MoA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Ministry of Agriculture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a:solidFill>
                            <a:srgbClr val="000000"/>
                          </a:solidFill>
                          <a:latin typeface="+mn-lt"/>
                        </a:rPr>
                        <a:t>MoTI</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Ministry of Trade &amp; Industry - Ethiopia</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a:solidFill>
                            <a:srgbClr val="000000"/>
                          </a:solidFill>
                          <a:latin typeface="+mn-lt"/>
                        </a:rPr>
                        <a:t>MT</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Metric Ton</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NGO</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Non Governmental Organization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NPV</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Net Present</a:t>
                      </a:r>
                      <a:r>
                        <a:rPr lang="en-US" sz="1100" b="0" i="0" u="none" strike="noStrike" baseline="0" dirty="0" smtClean="0">
                          <a:solidFill>
                            <a:srgbClr val="000000"/>
                          </a:solidFill>
                          <a:latin typeface="+mn-lt"/>
                        </a:rPr>
                        <a:t> Value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a:solidFill>
                            <a:srgbClr val="000000"/>
                          </a:solidFill>
                          <a:latin typeface="+mn-lt"/>
                        </a:rPr>
                        <a:t>PE</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Private Equity</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PMU</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Project Management Unit</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SG&amp;A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Selling, General, and Administrative Costs</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SHF</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Smallholder Farmer</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TA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Technical Assistance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UN</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United Nations</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406437">
                <a:tc>
                  <a:txBody>
                    <a:bodyPr/>
                    <a:lstStyle/>
                    <a:p>
                      <a:pPr algn="l" fontAlgn="ctr"/>
                      <a:r>
                        <a:rPr lang="en-US" sz="1100" b="1" i="0" u="none" strike="noStrike" dirty="0" smtClean="0">
                          <a:solidFill>
                            <a:srgbClr val="000000"/>
                          </a:solidFill>
                          <a:latin typeface="+mn-lt"/>
                        </a:rPr>
                        <a:t>USAID</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United States Agency for International</a:t>
                      </a:r>
                      <a:r>
                        <a:rPr lang="en-US" sz="1100" b="0" i="0" u="none" strike="noStrike" baseline="0" dirty="0" smtClean="0">
                          <a:solidFill>
                            <a:srgbClr val="000000"/>
                          </a:solidFill>
                          <a:latin typeface="+mn-lt"/>
                        </a:rPr>
                        <a:t> Development</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USDA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US Department of Agriculture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smtClean="0">
                          <a:solidFill>
                            <a:srgbClr val="000000"/>
                          </a:solidFill>
                          <a:latin typeface="+mn-lt"/>
                        </a:rPr>
                        <a:t>WEF</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World</a:t>
                      </a:r>
                      <a:r>
                        <a:rPr lang="en-US" sz="1100" b="0" i="0" u="none" strike="noStrike" baseline="0" dirty="0" smtClean="0">
                          <a:solidFill>
                            <a:srgbClr val="000000"/>
                          </a:solidFill>
                          <a:latin typeface="+mn-lt"/>
                        </a:rPr>
                        <a:t> Economic Forum</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08375">
                <a:tc>
                  <a:txBody>
                    <a:bodyPr/>
                    <a:lstStyle/>
                    <a:p>
                      <a:pPr algn="l" fontAlgn="ctr"/>
                      <a:r>
                        <a:rPr lang="en-US" sz="1100" b="1" i="0" u="none" strike="noStrike" dirty="0">
                          <a:solidFill>
                            <a:srgbClr val="000000"/>
                          </a:solidFill>
                          <a:latin typeface="+mn-lt"/>
                        </a:rPr>
                        <a:t>WFP</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World Food Program</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85750" y="1165225"/>
          <a:ext cx="4194175" cy="5199063"/>
        </p:xfrm>
        <a:graphic>
          <a:graphicData uri="http://schemas.openxmlformats.org/drawingml/2006/table">
            <a:tbl>
              <a:tblPr firstRow="1" bandRow="1">
                <a:tableStyleId>{2D5ABB26-0587-4C30-8999-92F81FD0307C}</a:tableStyleId>
              </a:tblPr>
              <a:tblGrid>
                <a:gridCol w="1022198"/>
                <a:gridCol w="3171977"/>
              </a:tblGrid>
              <a:tr h="628201">
                <a:tc>
                  <a:txBody>
                    <a:bodyPr/>
                    <a:lstStyle/>
                    <a:p>
                      <a:pPr algn="l" fontAlgn="ctr"/>
                      <a:r>
                        <a:rPr lang="en-US" sz="1100" b="1" i="0" u="none" strike="noStrike" dirty="0" smtClean="0">
                          <a:solidFill>
                            <a:srgbClr val="000000"/>
                          </a:solidFill>
                          <a:latin typeface="+mn-lt"/>
                        </a:rPr>
                        <a:t>ACDI/VOCA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Agricultural Cooperative Development  International / Volunteers in Overseas Cooperative</a:t>
                      </a:r>
                      <a:r>
                        <a:rPr lang="en-US" sz="1100" b="0" i="0" u="none" strike="noStrike" baseline="0" dirty="0" smtClean="0">
                          <a:solidFill>
                            <a:srgbClr val="000000"/>
                          </a:solidFill>
                          <a:latin typeface="+mn-lt"/>
                        </a:rPr>
                        <a:t> Assistance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ADB</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African Development Bank</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ATA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Agricultural Transformation </a:t>
                      </a:r>
                      <a:r>
                        <a:rPr lang="en-US" sz="1100" b="0" i="0" u="none" strike="noStrike" dirty="0">
                          <a:solidFill>
                            <a:srgbClr val="000000"/>
                          </a:solidFill>
                          <a:latin typeface="+mn-lt"/>
                        </a:rPr>
                        <a:t>Agency</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BOT</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Build-Operate-Transfer</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CAGR</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Compound</a:t>
                      </a:r>
                      <a:r>
                        <a:rPr lang="en-US" sz="1100" b="0" i="0" u="none" strike="noStrike" baseline="0" dirty="0" smtClean="0">
                          <a:solidFill>
                            <a:srgbClr val="000000"/>
                          </a:solidFill>
                          <a:latin typeface="+mn-lt"/>
                        </a:rPr>
                        <a:t> Annual Growth Rate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COGS</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Cost of Goods Sold</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a:solidFill>
                            <a:srgbClr val="000000"/>
                          </a:solidFill>
                          <a:latin typeface="+mn-lt"/>
                        </a:rPr>
                        <a:t>CPG</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Consumer Packaged Goods</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422103">
                <a:tc>
                  <a:txBody>
                    <a:bodyPr/>
                    <a:lstStyle/>
                    <a:p>
                      <a:pPr algn="l" fontAlgn="ctr"/>
                      <a:r>
                        <a:rPr lang="en-US" sz="1100" b="1" i="0" u="none" strike="noStrike" dirty="0" smtClean="0">
                          <a:solidFill>
                            <a:srgbClr val="000000"/>
                          </a:solidFill>
                          <a:latin typeface="+mn-lt"/>
                        </a:rPr>
                        <a:t>COMESA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Common Market for Eastern</a:t>
                      </a:r>
                      <a:r>
                        <a:rPr lang="en-US" sz="1100" b="0" i="0" u="none" strike="noStrike" baseline="0" dirty="0" smtClean="0">
                          <a:solidFill>
                            <a:srgbClr val="000000"/>
                          </a:solidFill>
                          <a:latin typeface="+mn-lt"/>
                        </a:rPr>
                        <a:t> and Southern Africa</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84016">
                <a:tc>
                  <a:txBody>
                    <a:bodyPr/>
                    <a:lstStyle/>
                    <a:p>
                      <a:pPr algn="l" fontAlgn="ctr"/>
                      <a:r>
                        <a:rPr lang="en-US" sz="1100" b="1" i="0" u="none" strike="noStrike" dirty="0">
                          <a:solidFill>
                            <a:srgbClr val="000000"/>
                          </a:solidFill>
                          <a:latin typeface="+mn-lt"/>
                        </a:rPr>
                        <a:t>CSA Ethiopia</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Central Statistical </a:t>
                      </a:r>
                      <a:r>
                        <a:rPr lang="en-US" sz="1100" b="0" i="0" u="none" strike="noStrike" dirty="0" smtClean="0">
                          <a:solidFill>
                            <a:srgbClr val="000000"/>
                          </a:solidFill>
                          <a:latin typeface="+mn-lt"/>
                        </a:rPr>
                        <a:t>Agency of </a:t>
                      </a:r>
                      <a:r>
                        <a:rPr lang="en-US" sz="1100" b="0" i="0" u="none" strike="noStrike" dirty="0">
                          <a:solidFill>
                            <a:srgbClr val="000000"/>
                          </a:solidFill>
                          <a:latin typeface="+mn-lt"/>
                        </a:rPr>
                        <a:t>Ethiopia</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DBE</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Development Bank of Ethiopia</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84016">
                <a:tc>
                  <a:txBody>
                    <a:bodyPr/>
                    <a:lstStyle/>
                    <a:p>
                      <a:pPr algn="l" fontAlgn="ctr"/>
                      <a:r>
                        <a:rPr lang="en-US" sz="1100" b="1" i="0" u="none" strike="noStrike" dirty="0">
                          <a:solidFill>
                            <a:srgbClr val="000000"/>
                          </a:solidFill>
                          <a:latin typeface="+mn-lt"/>
                        </a:rPr>
                        <a:t>DFID</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Department for International Development</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smtClean="0">
                          <a:solidFill>
                            <a:srgbClr val="000000"/>
                          </a:solidFill>
                          <a:latin typeface="+mn-lt"/>
                        </a:rPr>
                        <a:t>DFQF</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Duty Free and Quota Free</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422103">
                <a:tc>
                  <a:txBody>
                    <a:bodyPr/>
                    <a:lstStyle/>
                    <a:p>
                      <a:pPr algn="l" fontAlgn="ctr"/>
                      <a:r>
                        <a:rPr lang="en-US" sz="1100" b="1" i="0" u="none" strike="noStrike" dirty="0" smtClean="0">
                          <a:solidFill>
                            <a:srgbClr val="000000"/>
                          </a:solidFill>
                          <a:latin typeface="+mn-lt"/>
                        </a:rPr>
                        <a:t>EBITDA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Earnings Before Interest,</a:t>
                      </a:r>
                      <a:r>
                        <a:rPr lang="en-US" sz="1100" b="0" i="0" u="none" strike="noStrike" baseline="0" dirty="0" smtClean="0">
                          <a:solidFill>
                            <a:srgbClr val="000000"/>
                          </a:solidFill>
                          <a:latin typeface="+mn-lt"/>
                        </a:rPr>
                        <a:t> </a:t>
                      </a:r>
                      <a:r>
                        <a:rPr lang="en-US" sz="1100" b="0" i="0" u="none" strike="noStrike" dirty="0" smtClean="0">
                          <a:solidFill>
                            <a:srgbClr val="000000"/>
                          </a:solidFill>
                          <a:latin typeface="+mn-lt"/>
                        </a:rPr>
                        <a:t>Taxes, Depreciation,</a:t>
                      </a:r>
                      <a:r>
                        <a:rPr lang="en-US" sz="1100" b="0" i="0" u="none" strike="noStrike" baseline="0" dirty="0" smtClean="0">
                          <a:solidFill>
                            <a:srgbClr val="000000"/>
                          </a:solidFill>
                          <a:latin typeface="+mn-lt"/>
                        </a:rPr>
                        <a:t> and Amortization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6007">
                <a:tc>
                  <a:txBody>
                    <a:bodyPr/>
                    <a:lstStyle/>
                    <a:p>
                      <a:pPr algn="l" fontAlgn="ctr"/>
                      <a:r>
                        <a:rPr lang="en-US" sz="1100" b="1" i="0" u="none" strike="noStrike" dirty="0">
                          <a:solidFill>
                            <a:srgbClr val="000000"/>
                          </a:solidFill>
                          <a:latin typeface="+mn-lt"/>
                        </a:rPr>
                        <a:t>EIA</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a:solidFill>
                            <a:srgbClr val="000000"/>
                          </a:solidFill>
                          <a:latin typeface="+mn-lt"/>
                        </a:rPr>
                        <a:t>Ethiopian Investment Agency</a:t>
                      </a: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422103">
                <a:tc>
                  <a:txBody>
                    <a:bodyPr/>
                    <a:lstStyle/>
                    <a:p>
                      <a:pPr algn="l" fontAlgn="ctr"/>
                      <a:r>
                        <a:rPr lang="en-US" sz="1100" b="1" i="0" u="none" strike="noStrike" dirty="0" smtClean="0">
                          <a:solidFill>
                            <a:srgbClr val="000000"/>
                          </a:solidFill>
                          <a:latin typeface="+mn-lt"/>
                        </a:rPr>
                        <a:t>EPOSPEA</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Ethiopian</a:t>
                      </a:r>
                      <a:r>
                        <a:rPr lang="en-US" sz="1100" b="0" i="0" u="none" strike="noStrike" baseline="0" dirty="0" smtClean="0">
                          <a:solidFill>
                            <a:srgbClr val="000000"/>
                          </a:solidFill>
                          <a:latin typeface="+mn-lt"/>
                        </a:rPr>
                        <a:t> Pulses, Oilseeds , and Spices Producers and Exporters Association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96229">
                <a:tc>
                  <a:txBody>
                    <a:bodyPr/>
                    <a:lstStyle/>
                    <a:p>
                      <a:pPr algn="l" fontAlgn="ctr"/>
                      <a:r>
                        <a:rPr lang="en-US" sz="1100" b="1" i="0" u="none" strike="noStrike" dirty="0" smtClean="0">
                          <a:solidFill>
                            <a:srgbClr val="000000"/>
                          </a:solidFill>
                          <a:latin typeface="+mn-lt"/>
                        </a:rPr>
                        <a:t>FAO</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Food and Agriculture</a:t>
                      </a:r>
                      <a:r>
                        <a:rPr lang="en-US" sz="1100" b="0" i="0" u="none" strike="noStrike" baseline="0" dirty="0" smtClean="0">
                          <a:solidFill>
                            <a:srgbClr val="000000"/>
                          </a:solidFill>
                          <a:latin typeface="+mn-lt"/>
                        </a:rPr>
                        <a:t> Organization</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96229">
                <a:tc>
                  <a:txBody>
                    <a:bodyPr/>
                    <a:lstStyle/>
                    <a:p>
                      <a:pPr algn="l" fontAlgn="ctr"/>
                      <a:r>
                        <a:rPr lang="en-US" sz="1100" b="1" i="0" u="none" strike="noStrike" dirty="0" smtClean="0">
                          <a:solidFill>
                            <a:srgbClr val="000000"/>
                          </a:solidFill>
                          <a:latin typeface="+mn-lt"/>
                        </a:rPr>
                        <a:t>FMCPG</a:t>
                      </a:r>
                      <a:endParaRPr lang="en-US" sz="1100" b="1"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dirty="0" smtClean="0">
                          <a:solidFill>
                            <a:srgbClr val="000000"/>
                          </a:solidFill>
                          <a:latin typeface="+mn-lt"/>
                        </a:rPr>
                        <a:t>Fast Moving Consumer</a:t>
                      </a:r>
                      <a:r>
                        <a:rPr lang="en-US" sz="1100" b="0" i="0" u="none" strike="noStrike" baseline="0" dirty="0" smtClean="0">
                          <a:solidFill>
                            <a:srgbClr val="000000"/>
                          </a:solidFill>
                          <a:latin typeface="+mn-lt"/>
                        </a:rPr>
                        <a:t> Packaged Goods</a:t>
                      </a:r>
                      <a:endParaRPr lang="en-US" sz="1100" b="0" i="0" u="none" strike="noStrike" dirty="0">
                        <a:solidFill>
                          <a:srgbClr val="000000"/>
                        </a:solidFill>
                        <a:latin typeface="+mn-lt"/>
                      </a:endParaRPr>
                    </a:p>
                  </a:txBody>
                  <a:tcPr marL="85728"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hidden="1"/>
          <p:cNvGraphicFramePr>
            <a:graphicFrameLocks noChangeAspect="1"/>
          </p:cNvGraphicFramePr>
          <p:nvPr/>
        </p:nvGraphicFramePr>
        <p:xfrm>
          <a:off x="0" y="0"/>
          <a:ext cx="158750" cy="158750"/>
        </p:xfrm>
        <a:graphic>
          <a:graphicData uri="http://schemas.openxmlformats.org/presentationml/2006/ole">
            <p:oleObj spid="_x0000_s11266" name="think-cell Slide" r:id="rId21" imgW="360" imgH="360" progId="">
              <p:embed/>
            </p:oleObj>
          </a:graphicData>
        </a:graphic>
      </p:graphicFrame>
      <p:sp>
        <p:nvSpPr>
          <p:cNvPr id="149" name="Rectangle 148"/>
          <p:cNvSpPr>
            <a:spLocks noChangeArrowheads="1"/>
          </p:cNvSpPr>
          <p:nvPr>
            <p:custDataLst>
              <p:tags r:id="rId2"/>
            </p:custDataLst>
          </p:nvPr>
        </p:nvSpPr>
        <p:spPr bwMode="auto">
          <a:xfrm>
            <a:off x="315913" y="2995613"/>
            <a:ext cx="1646237" cy="530225"/>
          </a:xfrm>
          <a:prstGeom prst="rect">
            <a:avLst/>
          </a:prstGeom>
          <a:solidFill>
            <a:schemeClr val="accent2"/>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latin typeface="+mn-lt"/>
                <a:ea typeface="+mn-ea"/>
              </a:rPr>
              <a:t>Competitive Advantages</a:t>
            </a:r>
          </a:p>
        </p:txBody>
      </p:sp>
      <p:pic>
        <p:nvPicPr>
          <p:cNvPr id="2" name="Picture 4" descr="http://downloads.clipart.com/19179653.jpg?t=1333441593&amp;h=01ff5bc8ffdc63519921ae75e030b7b4&amp;u=design.admin"/>
          <p:cNvPicPr>
            <a:picLocks noChangeAspect="1" noChangeArrowheads="1"/>
          </p:cNvPicPr>
          <p:nvPr>
            <p:custDataLst>
              <p:tags r:id="rId3"/>
            </p:custDataLst>
          </p:nvPr>
        </p:nvPicPr>
        <p:blipFill>
          <a:blip r:embed="rId22" cstate="print">
            <a:duotone>
              <a:schemeClr val="accent2">
                <a:shade val="45000"/>
                <a:satMod val="135000"/>
              </a:schemeClr>
              <a:prstClr val="white"/>
            </a:duotone>
          </a:blip>
          <a:stretch>
            <a:fillRect/>
          </a:stretch>
        </p:blipFill>
        <p:spPr bwMode="auto">
          <a:xfrm>
            <a:off x="316280" y="3503221"/>
            <a:ext cx="1645920" cy="1138844"/>
          </a:xfrm>
          <a:prstGeom prst="rect">
            <a:avLst/>
          </a:prstGeom>
          <a:noFill/>
          <a:ln>
            <a:noFill/>
          </a:ln>
        </p:spPr>
      </p:pic>
      <p:sp>
        <p:nvSpPr>
          <p:cNvPr id="150" name="Rectangle 149"/>
          <p:cNvSpPr>
            <a:spLocks noChangeArrowheads="1"/>
          </p:cNvSpPr>
          <p:nvPr>
            <p:custDataLst>
              <p:tags r:id="rId4"/>
            </p:custDataLst>
          </p:nvPr>
        </p:nvSpPr>
        <p:spPr bwMode="auto">
          <a:xfrm>
            <a:off x="315913" y="4868863"/>
            <a:ext cx="1646237" cy="530225"/>
          </a:xfrm>
          <a:prstGeom prst="rect">
            <a:avLst/>
          </a:prstGeom>
          <a:solidFill>
            <a:srgbClr val="EA0000"/>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Investment Highlights</a:t>
            </a:r>
          </a:p>
        </p:txBody>
      </p:sp>
      <p:pic>
        <p:nvPicPr>
          <p:cNvPr id="7176" name="Picture 8" descr="http://images.clipart.com/thb/thb8/PH/cs5359_20041206e/cs5359_20041206e/19825697.thb.jpg?5359_050111_59299"/>
          <p:cNvPicPr>
            <a:picLocks noChangeAspect="1" noChangeArrowheads="1"/>
          </p:cNvPicPr>
          <p:nvPr>
            <p:custDataLst>
              <p:tags r:id="rId5"/>
            </p:custDataLst>
          </p:nvPr>
        </p:nvPicPr>
        <p:blipFill>
          <a:blip r:embed="rId23" cstate="print">
            <a:clrChange>
              <a:clrFrom>
                <a:srgbClr val="3B2301"/>
              </a:clrFrom>
              <a:clrTo>
                <a:srgbClr val="3B2301">
                  <a:alpha val="0"/>
                </a:srgbClr>
              </a:clrTo>
            </a:clrChange>
            <a:duotone>
              <a:schemeClr val="accent1">
                <a:shade val="45000"/>
                <a:satMod val="135000"/>
              </a:schemeClr>
              <a:prstClr val="white"/>
            </a:duotone>
          </a:blip>
          <a:srcRect/>
          <a:stretch>
            <a:fillRect/>
          </a:stretch>
        </p:blipFill>
        <p:spPr bwMode="auto">
          <a:xfrm>
            <a:off x="315560" y="5393988"/>
            <a:ext cx="1645200" cy="1120094"/>
          </a:xfrm>
          <a:prstGeom prst="rect">
            <a:avLst/>
          </a:prstGeom>
          <a:noFill/>
          <a:ln w="6350">
            <a:noFill/>
          </a:ln>
          <a:effectLst>
            <a:outerShdw blurRad="50800" dist="38100" dir="2700000" algn="tl" rotWithShape="0">
              <a:prstClr val="black">
                <a:alpha val="40000"/>
              </a:prstClr>
            </a:outerShdw>
          </a:effectLst>
        </p:spPr>
      </p:pic>
      <p:sp>
        <p:nvSpPr>
          <p:cNvPr id="134" name="Rectangle 133"/>
          <p:cNvSpPr>
            <a:spLocks noChangeArrowheads="1"/>
          </p:cNvSpPr>
          <p:nvPr>
            <p:custDataLst>
              <p:tags r:id="rId6"/>
            </p:custDataLst>
          </p:nvPr>
        </p:nvSpPr>
        <p:spPr bwMode="auto">
          <a:xfrm>
            <a:off x="315913" y="1123950"/>
            <a:ext cx="1646237" cy="530225"/>
          </a:xfrm>
          <a:prstGeom prst="rect">
            <a:avLst/>
          </a:prstGeom>
          <a:solidFill>
            <a:srgbClr val="669933"/>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Market Opportunity</a:t>
            </a:r>
          </a:p>
        </p:txBody>
      </p:sp>
      <p:sp>
        <p:nvSpPr>
          <p:cNvPr id="6" name="Title 1"/>
          <p:cNvSpPr>
            <a:spLocks noGrp="1"/>
          </p:cNvSpPr>
          <p:nvPr>
            <p:ph type="title"/>
            <p:custDataLst>
              <p:tags r:id="rId7"/>
            </p:custDataLst>
          </p:nvPr>
        </p:nvSpPr>
        <p:spPr/>
        <p:txBody>
          <a:bodyPr rtlCol="0">
            <a:noAutofit/>
          </a:bodyPr>
          <a:lstStyle/>
          <a:p>
            <a:pPr eaLnBrk="1" fontAlgn="auto" hangingPunct="1">
              <a:spcAft>
                <a:spcPts val="0"/>
              </a:spcAft>
              <a:defRPr/>
            </a:pPr>
            <a:r>
              <a:rPr lang="en-US" sz="1600" b="0" i="1" dirty="0" smtClean="0">
                <a:ea typeface="+mj-ea"/>
              </a:rPr>
              <a:t>Hulling and Export of Sesame Seeds </a:t>
            </a:r>
            <a:r>
              <a:rPr lang="en-US" sz="1800" b="0" i="1" dirty="0" smtClean="0">
                <a:solidFill>
                  <a:schemeClr val="accent3"/>
                </a:solidFill>
                <a:ea typeface="+mj-ea"/>
              </a:rPr>
              <a:t/>
            </a:r>
            <a:br>
              <a:rPr lang="en-US" sz="1800" b="0" i="1" dirty="0" smtClean="0">
                <a:solidFill>
                  <a:schemeClr val="accent3"/>
                </a:solidFill>
                <a:ea typeface="+mj-ea"/>
              </a:rPr>
            </a:br>
            <a:r>
              <a:rPr lang="en-US" sz="1800" dirty="0" smtClean="0">
                <a:ea typeface="+mj-ea"/>
              </a:rPr>
              <a:t>Summary</a:t>
            </a:r>
            <a:endParaRPr lang="en-US" sz="1800" dirty="0">
              <a:ea typeface="+mj-ea"/>
            </a:endParaRPr>
          </a:p>
        </p:txBody>
      </p:sp>
      <p:sp>
        <p:nvSpPr>
          <p:cNvPr id="140" name="Oval 139"/>
          <p:cNvSpPr/>
          <p:nvPr>
            <p:custDataLst>
              <p:tags r:id="rId8"/>
            </p:custDataLst>
          </p:nvPr>
        </p:nvSpPr>
        <p:spPr>
          <a:xfrm>
            <a:off x="146050" y="996950"/>
            <a:ext cx="411163" cy="41116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1</a:t>
            </a:r>
          </a:p>
        </p:txBody>
      </p:sp>
      <p:pic>
        <p:nvPicPr>
          <p:cNvPr id="7172" name="Picture 4" descr="http://images.clipart.com/thb/thb8/PH/ge2784_20030217/ge_business/7621388.thb.jpg?bss00142"/>
          <p:cNvPicPr>
            <a:picLocks noChangeAspect="1" noChangeArrowheads="1"/>
          </p:cNvPicPr>
          <p:nvPr>
            <p:custDataLst>
              <p:tags r:id="rId9"/>
            </p:custDataLst>
          </p:nvPr>
        </p:nvPicPr>
        <p:blipFill>
          <a:blip r:embed="rId24" cstate="print">
            <a:duotone>
              <a:schemeClr val="accent4">
                <a:shade val="45000"/>
                <a:satMod val="135000"/>
              </a:schemeClr>
              <a:prstClr val="white"/>
            </a:duotone>
          </a:blip>
          <a:srcRect/>
          <a:stretch>
            <a:fillRect/>
          </a:stretch>
        </p:blipFill>
        <p:spPr bwMode="auto">
          <a:xfrm>
            <a:off x="315560" y="1648178"/>
            <a:ext cx="1645200" cy="1121057"/>
          </a:xfrm>
          <a:prstGeom prst="rect">
            <a:avLst/>
          </a:prstGeom>
          <a:noFill/>
          <a:ln w="6350">
            <a:noFill/>
          </a:ln>
          <a:effectLst>
            <a:outerShdw blurRad="50800" dist="38100" dir="2700000" algn="tl" rotWithShape="0">
              <a:prstClr val="black">
                <a:alpha val="40000"/>
              </a:prstClr>
            </a:outerShdw>
          </a:effectLst>
        </p:spPr>
      </p:pic>
      <p:sp>
        <p:nvSpPr>
          <p:cNvPr id="142" name="Oval 141"/>
          <p:cNvSpPr/>
          <p:nvPr>
            <p:custDataLst>
              <p:tags r:id="rId10"/>
            </p:custDataLst>
          </p:nvPr>
        </p:nvSpPr>
        <p:spPr>
          <a:xfrm>
            <a:off x="146050" y="2870200"/>
            <a:ext cx="411163" cy="411163"/>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tx1"/>
                </a:solidFill>
                <a:cs typeface="Arial" pitchFamily="34" charset="0"/>
              </a:rPr>
              <a:t>2</a:t>
            </a:r>
          </a:p>
        </p:txBody>
      </p:sp>
      <p:sp>
        <p:nvSpPr>
          <p:cNvPr id="144" name="Oval 143"/>
          <p:cNvSpPr/>
          <p:nvPr>
            <p:custDataLst>
              <p:tags r:id="rId11"/>
            </p:custDataLst>
          </p:nvPr>
        </p:nvSpPr>
        <p:spPr>
          <a:xfrm>
            <a:off x="146050" y="4741863"/>
            <a:ext cx="411163" cy="411162"/>
          </a:xfrm>
          <a:prstGeom prst="ellipse">
            <a:avLst/>
          </a:prstGeom>
          <a:solidFill>
            <a:srgbClr val="EA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3</a:t>
            </a:r>
          </a:p>
        </p:txBody>
      </p:sp>
      <p:sp>
        <p:nvSpPr>
          <p:cNvPr id="135" name="Rectangle 134"/>
          <p:cNvSpPr>
            <a:spLocks noChangeArrowheads="1"/>
          </p:cNvSpPr>
          <p:nvPr>
            <p:custDataLst>
              <p:tags r:id="rId12"/>
            </p:custDataLst>
          </p:nvPr>
        </p:nvSpPr>
        <p:spPr bwMode="auto">
          <a:xfrm>
            <a:off x="2387600" y="1123950"/>
            <a:ext cx="6453188" cy="1644650"/>
          </a:xfrm>
          <a:prstGeom prst="rect">
            <a:avLst/>
          </a:prstGeom>
          <a:solidFill>
            <a:srgbClr val="D9ECC5"/>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hangingPunct="0">
              <a:spcBef>
                <a:spcPts val="600"/>
              </a:spcBef>
              <a:buSzPct val="65000"/>
              <a:buFont typeface="Wingdings" pitchFamily="2" charset="2"/>
              <a:buChar char="l"/>
              <a:defRPr/>
            </a:pPr>
            <a:r>
              <a:rPr lang="en-US" sz="1400">
                <a:ea typeface="ＭＳ Ｐゴシック" pitchFamily="34" charset="-128"/>
              </a:rPr>
              <a:t>Ethiopia is the world</a:t>
            </a:r>
            <a:r>
              <a:rPr lang="en-US" altLang="en-US" sz="1400">
                <a:ea typeface="ＭＳ Ｐゴシック" pitchFamily="34" charset="-128"/>
              </a:rPr>
              <a:t>’</a:t>
            </a:r>
            <a:r>
              <a:rPr lang="en-US" sz="1400">
                <a:ea typeface="ＭＳ Ｐゴシック" pitchFamily="34" charset="-128"/>
              </a:rPr>
              <a:t>s 3</a:t>
            </a:r>
            <a:r>
              <a:rPr lang="en-US" sz="1400" baseline="30000">
                <a:ea typeface="ＭＳ Ｐゴシック" pitchFamily="34" charset="-128"/>
              </a:rPr>
              <a:t>rd</a:t>
            </a:r>
            <a:r>
              <a:rPr lang="en-US" sz="1400">
                <a:ea typeface="ＭＳ Ｐゴシック" pitchFamily="34" charset="-128"/>
              </a:rPr>
              <a:t> largest sesame exporter, sourcing 14% of the global market for raw seeds. These seeds are then processed abroad</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Sesame is one of Ethiopia</a:t>
            </a:r>
            <a:r>
              <a:rPr lang="en-US" altLang="en-US" sz="1400">
                <a:ea typeface="ＭＳ Ｐゴシック" pitchFamily="34" charset="-128"/>
              </a:rPr>
              <a:t>’</a:t>
            </a:r>
            <a:r>
              <a:rPr lang="en-US" sz="1400">
                <a:ea typeface="ＭＳ Ｐゴシック" pitchFamily="34" charset="-128"/>
              </a:rPr>
              <a:t>s highest value crops, earning $1,330 / MT raw. Hulling sesame domestically would add revenue of $180-200 / MT</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Current domestic processing capacity is limited, presenting a significant opportunity to establish a high quality value addition hulling facility </a:t>
            </a:r>
          </a:p>
        </p:txBody>
      </p:sp>
      <p:sp>
        <p:nvSpPr>
          <p:cNvPr id="138" name="Rectangle 137"/>
          <p:cNvSpPr>
            <a:spLocks noChangeArrowheads="1"/>
          </p:cNvSpPr>
          <p:nvPr>
            <p:custDataLst>
              <p:tags r:id="rId13"/>
            </p:custDataLst>
          </p:nvPr>
        </p:nvSpPr>
        <p:spPr bwMode="auto">
          <a:xfrm>
            <a:off x="2387600" y="2997200"/>
            <a:ext cx="6453188" cy="1646238"/>
          </a:xfrm>
          <a:prstGeom prst="rect">
            <a:avLst/>
          </a:prstGeom>
          <a:solidFill>
            <a:srgbClr val="FFF2D3"/>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Ethiopia is one of the fastest growing economies in Africa</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Political stability and ongoing government infrastructure investments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Large domestic market, and good access to regional and international export markets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Investors benefit from good agro-climatic conditions and generous investment incentives</a:t>
            </a:r>
          </a:p>
        </p:txBody>
      </p:sp>
      <p:sp>
        <p:nvSpPr>
          <p:cNvPr id="139" name="Rectangle 138"/>
          <p:cNvSpPr>
            <a:spLocks noChangeArrowheads="1"/>
          </p:cNvSpPr>
          <p:nvPr>
            <p:custDataLst>
              <p:tags r:id="rId14"/>
            </p:custDataLst>
          </p:nvPr>
        </p:nvSpPr>
        <p:spPr bwMode="auto">
          <a:xfrm>
            <a:off x="2387600" y="4868863"/>
            <a:ext cx="6453188" cy="1644650"/>
          </a:xfrm>
          <a:prstGeom prst="rect">
            <a:avLst/>
          </a:prstGeom>
          <a:solidFill>
            <a:srgbClr val="FFD1D1"/>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High quality hulled sesame sold to international purchasers can result in revenue of $21.8M USD by 2018</a:t>
            </a:r>
          </a:p>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Opportunity to invest $7.0M into the hulling of sesame seeds, resulting in forecasted project IRR of 40%</a:t>
            </a:r>
            <a:r>
              <a:rPr lang="en-US" sz="1400" kern="0" baseline="30000" dirty="0">
                <a:latin typeface="+mn-lt"/>
                <a:ea typeface="+mn-ea"/>
              </a:rPr>
              <a:t>1</a:t>
            </a:r>
            <a:r>
              <a:rPr lang="en-US" sz="1400" kern="0" dirty="0">
                <a:latin typeface="+mn-lt"/>
                <a:ea typeface="+mn-ea"/>
              </a:rPr>
              <a:t>, with net income of $2.1M by 2018</a:t>
            </a:r>
          </a:p>
        </p:txBody>
      </p:sp>
      <p:cxnSp>
        <p:nvCxnSpPr>
          <p:cNvPr id="147" name="Straight Connector 146"/>
          <p:cNvCxnSpPr/>
          <p:nvPr>
            <p:custDataLst>
              <p:tags r:id="rId15"/>
            </p:custDataLst>
          </p:nvPr>
        </p:nvCxnSpPr>
        <p:spPr>
          <a:xfrm>
            <a:off x="1963738" y="381793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6"/>
            </p:custDataLst>
          </p:nvPr>
        </p:nvCxnSpPr>
        <p:spPr>
          <a:xfrm>
            <a:off x="1963738" y="569118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7"/>
            </p:custDataLst>
          </p:nvPr>
        </p:nvCxnSpPr>
        <p:spPr>
          <a:xfrm>
            <a:off x="1963738" y="1946275"/>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283" name="TextBox 21"/>
          <p:cNvSpPr txBox="1">
            <a:spLocks noChangeArrowheads="1"/>
          </p:cNvSpPr>
          <p:nvPr>
            <p:custDataLst>
              <p:tags r:id="rId18"/>
            </p:custDataLst>
          </p:nvPr>
        </p:nvSpPr>
        <p:spPr bwMode="gray">
          <a:xfrm>
            <a:off x="0" y="6362700"/>
            <a:ext cx="8712200" cy="400050"/>
          </a:xfrm>
          <a:prstGeom prst="rect">
            <a:avLst/>
          </a:prstGeom>
          <a:noFill/>
          <a:ln w="9525">
            <a:noFill/>
            <a:miter lim="800000"/>
            <a:headEnd/>
            <a:tailEnd/>
          </a:ln>
        </p:spPr>
        <p:txBody>
          <a:bodyPr lIns="45719" rIns="45719" anchor="b"/>
          <a:lstStyle/>
          <a:p>
            <a:r>
              <a:rPr lang="en-US" sz="800" baseline="30000"/>
              <a:t>1 </a:t>
            </a:r>
            <a:r>
              <a:rPr lang="en-US" sz="800"/>
              <a:t>IRR of 40% represents IRR without any leverage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44" hidden="1"/>
          <p:cNvGraphicFramePr>
            <a:graphicFrameLocks noChangeAspect="1"/>
          </p:cNvGraphicFramePr>
          <p:nvPr/>
        </p:nvGraphicFramePr>
        <p:xfrm>
          <a:off x="0" y="0"/>
          <a:ext cx="158750" cy="158750"/>
        </p:xfrm>
        <a:graphic>
          <a:graphicData uri="http://schemas.openxmlformats.org/presentationml/2006/ole">
            <p:oleObj spid="_x0000_s38914" name="think-cell Slide" r:id="rId22" imgW="360" imgH="360" progId="">
              <p:embed/>
            </p:oleObj>
          </a:graphicData>
        </a:graphic>
      </p:graphicFrame>
      <p:sp>
        <p:nvSpPr>
          <p:cNvPr id="36" name="Rectangle 3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200" b="1" dirty="0">
              <a:solidFill>
                <a:srgbClr val="000000"/>
              </a:solidFill>
              <a:cs typeface="Arial"/>
              <a:sym typeface="Arial"/>
            </a:endParaRPr>
          </a:p>
        </p:txBody>
      </p:sp>
      <p:sp>
        <p:nvSpPr>
          <p:cNvPr id="18" name="AutoShape 9"/>
          <p:cNvSpPr>
            <a:spLocks noChangeArrowheads="1"/>
          </p:cNvSpPr>
          <p:nvPr>
            <p:custDataLst>
              <p:tags r:id="rId3"/>
            </p:custDataLst>
          </p:nvPr>
        </p:nvSpPr>
        <p:spPr bwMode="gray">
          <a:xfrm>
            <a:off x="530225" y="1611313"/>
            <a:ext cx="1993900" cy="498475"/>
          </a:xfrm>
          <a:prstGeom prst="homePlate">
            <a:avLst>
              <a:gd name="adj" fmla="val 29296"/>
            </a:avLst>
          </a:prstGeom>
          <a:solidFill>
            <a:srgbClr val="334D1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altLang="ko-KR" sz="1400" b="1" kern="0" dirty="0">
                <a:solidFill>
                  <a:srgbClr val="FFFFFF"/>
                </a:solidFill>
                <a:latin typeface="+mn-lt"/>
                <a:ea typeface="+mn-ea"/>
              </a:rPr>
              <a:t>Input Supply and Research</a:t>
            </a:r>
          </a:p>
        </p:txBody>
      </p:sp>
      <p:sp>
        <p:nvSpPr>
          <p:cNvPr id="29" name="AutoShape 9"/>
          <p:cNvSpPr>
            <a:spLocks noChangeArrowheads="1"/>
          </p:cNvSpPr>
          <p:nvPr>
            <p:custDataLst>
              <p:tags r:id="rId4"/>
            </p:custDataLst>
          </p:nvPr>
        </p:nvSpPr>
        <p:spPr bwMode="gray">
          <a:xfrm>
            <a:off x="2554288" y="1611313"/>
            <a:ext cx="1993900" cy="498475"/>
          </a:xfrm>
          <a:prstGeom prst="homePlate">
            <a:avLst>
              <a:gd name="adj" fmla="val 29296"/>
            </a:avLst>
          </a:prstGeom>
          <a:solidFill>
            <a:srgbClr val="334D1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altLang="ko-KR" sz="1400" b="1" kern="0" dirty="0">
                <a:solidFill>
                  <a:srgbClr val="FFFFFF"/>
                </a:solidFill>
                <a:latin typeface="+mn-lt"/>
                <a:ea typeface="+mn-ea"/>
              </a:rPr>
              <a:t>Production</a:t>
            </a:r>
          </a:p>
        </p:txBody>
      </p:sp>
      <p:sp>
        <p:nvSpPr>
          <p:cNvPr id="32" name="AutoShape 9"/>
          <p:cNvSpPr>
            <a:spLocks noChangeArrowheads="1"/>
          </p:cNvSpPr>
          <p:nvPr>
            <p:custDataLst>
              <p:tags r:id="rId5"/>
            </p:custDataLst>
          </p:nvPr>
        </p:nvSpPr>
        <p:spPr bwMode="gray">
          <a:xfrm>
            <a:off x="4578350" y="1611313"/>
            <a:ext cx="1993900" cy="498475"/>
          </a:xfrm>
          <a:prstGeom prst="homePlate">
            <a:avLst>
              <a:gd name="adj" fmla="val 29296"/>
            </a:avLst>
          </a:prstGeom>
          <a:solidFill>
            <a:srgbClr val="334D1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altLang="ko-KR" sz="1400" b="1" kern="0" dirty="0">
                <a:solidFill>
                  <a:srgbClr val="FFFFFF"/>
                </a:solidFill>
                <a:latin typeface="+mn-lt"/>
                <a:ea typeface="+mn-ea"/>
              </a:rPr>
              <a:t>Processing</a:t>
            </a:r>
          </a:p>
        </p:txBody>
      </p:sp>
      <p:sp>
        <p:nvSpPr>
          <p:cNvPr id="34" name="AutoShape 9"/>
          <p:cNvSpPr>
            <a:spLocks noChangeArrowheads="1"/>
          </p:cNvSpPr>
          <p:nvPr>
            <p:custDataLst>
              <p:tags r:id="rId6"/>
            </p:custDataLst>
          </p:nvPr>
        </p:nvSpPr>
        <p:spPr bwMode="gray">
          <a:xfrm>
            <a:off x="6602413" y="1611313"/>
            <a:ext cx="1992312" cy="498475"/>
          </a:xfrm>
          <a:prstGeom prst="homePlate">
            <a:avLst>
              <a:gd name="adj" fmla="val 29273"/>
            </a:avLst>
          </a:prstGeom>
          <a:solidFill>
            <a:srgbClr val="334D19"/>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altLang="ko-KR" sz="1400" b="1" kern="0" dirty="0">
                <a:solidFill>
                  <a:srgbClr val="FFFFFF"/>
                </a:solidFill>
                <a:latin typeface="+mn-lt"/>
                <a:ea typeface="+mn-ea"/>
              </a:rPr>
              <a:t>End-Market</a:t>
            </a:r>
          </a:p>
        </p:txBody>
      </p:sp>
      <p:sp>
        <p:nvSpPr>
          <p:cNvPr id="38920" name="TextBox 37"/>
          <p:cNvSpPr txBox="1">
            <a:spLocks noChangeArrowheads="1"/>
          </p:cNvSpPr>
          <p:nvPr>
            <p:custDataLst>
              <p:tags r:id="rId7"/>
            </p:custDataLst>
          </p:nvPr>
        </p:nvSpPr>
        <p:spPr bwMode="auto">
          <a:xfrm>
            <a:off x="754063" y="2206625"/>
            <a:ext cx="1720850" cy="13747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Bayer</a:t>
            </a:r>
          </a:p>
          <a:p>
            <a:pPr marL="228600" lvl="1" indent="-152400">
              <a:spcBef>
                <a:spcPts val="400"/>
              </a:spcBef>
              <a:buSzPct val="65000"/>
              <a:buFont typeface="Wingdings" pitchFamily="2" charset="2"/>
              <a:buChar char="l"/>
            </a:pPr>
            <a:r>
              <a:rPr lang="en-US" sz="1400">
                <a:solidFill>
                  <a:srgbClr val="000000"/>
                </a:solidFill>
              </a:rPr>
              <a:t>John Deere</a:t>
            </a:r>
          </a:p>
          <a:p>
            <a:pPr marL="228600" lvl="1" indent="-152400">
              <a:spcBef>
                <a:spcPts val="400"/>
              </a:spcBef>
              <a:buSzPct val="65000"/>
              <a:buFont typeface="Wingdings" pitchFamily="2" charset="2"/>
              <a:buChar char="l"/>
            </a:pPr>
            <a:r>
              <a:rPr lang="en-US" sz="1400">
                <a:solidFill>
                  <a:srgbClr val="000000"/>
                </a:solidFill>
              </a:rPr>
              <a:t>Syngenta</a:t>
            </a:r>
          </a:p>
          <a:p>
            <a:pPr marL="228600" lvl="1" indent="-152400">
              <a:spcBef>
                <a:spcPts val="400"/>
              </a:spcBef>
              <a:buSzPct val="65000"/>
              <a:buFont typeface="Wingdings" pitchFamily="2" charset="2"/>
              <a:buChar char="l"/>
            </a:pPr>
            <a:r>
              <a:rPr lang="en-US" sz="1400">
                <a:solidFill>
                  <a:srgbClr val="000000"/>
                </a:solidFill>
              </a:rPr>
              <a:t>Yara</a:t>
            </a:r>
          </a:p>
          <a:p>
            <a:pPr marL="228600" lvl="1" indent="-152400">
              <a:spcBef>
                <a:spcPts val="400"/>
              </a:spcBef>
              <a:buSzPct val="65000"/>
              <a:buFont typeface="Wingdings" pitchFamily="2" charset="2"/>
              <a:buChar char="l"/>
            </a:pPr>
            <a:r>
              <a:rPr lang="en-US" sz="1400">
                <a:solidFill>
                  <a:srgbClr val="000000"/>
                </a:solidFill>
              </a:rPr>
              <a:t>Midroc</a:t>
            </a:r>
          </a:p>
        </p:txBody>
      </p:sp>
      <p:sp>
        <p:nvSpPr>
          <p:cNvPr id="38921" name="TextBox 39"/>
          <p:cNvSpPr txBox="1">
            <a:spLocks noChangeArrowheads="1"/>
          </p:cNvSpPr>
          <p:nvPr>
            <p:custDataLst>
              <p:tags r:id="rId8"/>
            </p:custDataLst>
          </p:nvPr>
        </p:nvSpPr>
        <p:spPr bwMode="auto">
          <a:xfrm>
            <a:off x="2790825" y="2206625"/>
            <a:ext cx="1500188" cy="3079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Cooperatives</a:t>
            </a:r>
          </a:p>
        </p:txBody>
      </p:sp>
      <p:sp>
        <p:nvSpPr>
          <p:cNvPr id="38922" name="TextBox 42"/>
          <p:cNvSpPr txBox="1">
            <a:spLocks noChangeArrowheads="1"/>
          </p:cNvSpPr>
          <p:nvPr>
            <p:custDataLst>
              <p:tags r:id="rId9"/>
            </p:custDataLst>
          </p:nvPr>
        </p:nvSpPr>
        <p:spPr bwMode="auto">
          <a:xfrm>
            <a:off x="4765675" y="2206625"/>
            <a:ext cx="1866900" cy="1436688"/>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International traders/processors e.g. Olam Trading</a:t>
            </a:r>
          </a:p>
          <a:p>
            <a:pPr marL="228600" lvl="1" indent="-152400">
              <a:spcBef>
                <a:spcPts val="400"/>
              </a:spcBef>
              <a:buSzPct val="65000"/>
              <a:buFont typeface="Wingdings" pitchFamily="2" charset="2"/>
              <a:buChar char="l"/>
            </a:pPr>
            <a:r>
              <a:rPr lang="en-US" sz="1400">
                <a:solidFill>
                  <a:srgbClr val="000000"/>
                </a:solidFill>
              </a:rPr>
              <a:t>Local traders/processors e.g. Mullege</a:t>
            </a:r>
          </a:p>
        </p:txBody>
      </p:sp>
      <p:sp>
        <p:nvSpPr>
          <p:cNvPr id="38923" name="TextBox 46"/>
          <p:cNvSpPr txBox="1">
            <a:spLocks noChangeArrowheads="1"/>
          </p:cNvSpPr>
          <p:nvPr>
            <p:custDataLst>
              <p:tags r:id="rId10"/>
            </p:custDataLst>
          </p:nvPr>
        </p:nvSpPr>
        <p:spPr bwMode="auto">
          <a:xfrm>
            <a:off x="6813550" y="2206625"/>
            <a:ext cx="1671638" cy="1220788"/>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EPOPSEA </a:t>
            </a:r>
            <a:r>
              <a:rPr lang="en-US" sz="1400" i="1">
                <a:solidFill>
                  <a:srgbClr val="000000"/>
                </a:solidFill>
              </a:rPr>
              <a:t>(Exporters</a:t>
            </a:r>
            <a:r>
              <a:rPr lang="en-US" altLang="en-US" sz="1400" i="1">
                <a:solidFill>
                  <a:srgbClr val="000000"/>
                </a:solidFill>
              </a:rPr>
              <a:t>’</a:t>
            </a:r>
            <a:r>
              <a:rPr lang="en-US" sz="1400" i="1">
                <a:solidFill>
                  <a:srgbClr val="000000"/>
                </a:solidFill>
              </a:rPr>
              <a:t> Association)</a:t>
            </a:r>
          </a:p>
          <a:p>
            <a:pPr marL="228600" lvl="1" indent="-152400">
              <a:spcBef>
                <a:spcPts val="400"/>
              </a:spcBef>
              <a:buSzPct val="65000"/>
              <a:buFont typeface="Wingdings" pitchFamily="2" charset="2"/>
              <a:buChar char="l"/>
            </a:pPr>
            <a:r>
              <a:rPr lang="en-US" sz="1400">
                <a:solidFill>
                  <a:srgbClr val="000000"/>
                </a:solidFill>
              </a:rPr>
              <a:t>Traders e.g. Hakan Agro</a:t>
            </a:r>
          </a:p>
        </p:txBody>
      </p:sp>
      <p:sp>
        <p:nvSpPr>
          <p:cNvPr id="38924" name="TextBox 67"/>
          <p:cNvSpPr txBox="1">
            <a:spLocks noChangeArrowheads="1"/>
          </p:cNvSpPr>
          <p:nvPr>
            <p:custDataLst>
              <p:tags r:id="rId11"/>
            </p:custDataLst>
          </p:nvPr>
        </p:nvSpPr>
        <p:spPr bwMode="auto">
          <a:xfrm>
            <a:off x="2790825" y="3706813"/>
            <a:ext cx="1671638" cy="788987"/>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Access Capital</a:t>
            </a:r>
          </a:p>
          <a:p>
            <a:pPr marL="228600" lvl="1" indent="-152400">
              <a:spcBef>
                <a:spcPts val="400"/>
              </a:spcBef>
              <a:buSzPct val="65000"/>
              <a:buFont typeface="Wingdings" pitchFamily="2" charset="2"/>
              <a:buChar char="l"/>
            </a:pPr>
            <a:r>
              <a:rPr lang="en-US" sz="1400">
                <a:solidFill>
                  <a:srgbClr val="000000"/>
                </a:solidFill>
              </a:rPr>
              <a:t>Schulze Global Investments</a:t>
            </a:r>
          </a:p>
        </p:txBody>
      </p:sp>
      <p:sp>
        <p:nvSpPr>
          <p:cNvPr id="38925" name="TextBox 68"/>
          <p:cNvSpPr txBox="1">
            <a:spLocks noChangeArrowheads="1"/>
          </p:cNvSpPr>
          <p:nvPr>
            <p:custDataLst>
              <p:tags r:id="rId12"/>
            </p:custDataLst>
          </p:nvPr>
        </p:nvSpPr>
        <p:spPr bwMode="auto">
          <a:xfrm>
            <a:off x="4546600" y="3706813"/>
            <a:ext cx="2732088" cy="5746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Development Bank of Ethiopia</a:t>
            </a:r>
          </a:p>
          <a:p>
            <a:pPr marL="228600" lvl="1" indent="-152400">
              <a:spcBef>
                <a:spcPts val="400"/>
              </a:spcBef>
              <a:buSzPct val="65000"/>
              <a:buFont typeface="Wingdings" pitchFamily="2" charset="2"/>
              <a:buChar char="l"/>
            </a:pPr>
            <a:r>
              <a:rPr lang="en-US" sz="1400">
                <a:solidFill>
                  <a:srgbClr val="000000"/>
                </a:solidFill>
              </a:rPr>
              <a:t>Zemen Bank</a:t>
            </a:r>
          </a:p>
        </p:txBody>
      </p:sp>
      <p:sp>
        <p:nvSpPr>
          <p:cNvPr id="38926" name="TextBox 73"/>
          <p:cNvSpPr txBox="1">
            <a:spLocks noChangeArrowheads="1"/>
          </p:cNvSpPr>
          <p:nvPr>
            <p:custDataLst>
              <p:tags r:id="rId13"/>
            </p:custDataLst>
          </p:nvPr>
        </p:nvSpPr>
        <p:spPr bwMode="auto">
          <a:xfrm>
            <a:off x="2790825" y="4937125"/>
            <a:ext cx="2732088" cy="5746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Farm Africa</a:t>
            </a:r>
          </a:p>
          <a:p>
            <a:pPr marL="228600" lvl="1" indent="-152400">
              <a:spcBef>
                <a:spcPts val="400"/>
              </a:spcBef>
              <a:buSzPct val="65000"/>
              <a:buFont typeface="Wingdings" pitchFamily="2" charset="2"/>
              <a:buChar char="l"/>
            </a:pPr>
            <a:r>
              <a:rPr lang="en-US" sz="1400">
                <a:solidFill>
                  <a:srgbClr val="000000"/>
                </a:solidFill>
              </a:rPr>
              <a:t>USAID</a:t>
            </a:r>
          </a:p>
        </p:txBody>
      </p:sp>
      <p:sp>
        <p:nvSpPr>
          <p:cNvPr id="38927" name="TextBox 74"/>
          <p:cNvSpPr txBox="1">
            <a:spLocks noChangeArrowheads="1"/>
          </p:cNvSpPr>
          <p:nvPr>
            <p:custDataLst>
              <p:tags r:id="rId14"/>
            </p:custDataLst>
          </p:nvPr>
        </p:nvSpPr>
        <p:spPr bwMode="auto">
          <a:xfrm>
            <a:off x="4059238" y="4937125"/>
            <a:ext cx="2732087" cy="5746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Technoserve</a:t>
            </a:r>
          </a:p>
          <a:p>
            <a:pPr marL="228600" lvl="1" indent="-152400">
              <a:spcBef>
                <a:spcPts val="400"/>
              </a:spcBef>
              <a:buSzPct val="65000"/>
              <a:buFont typeface="Wingdings" pitchFamily="2" charset="2"/>
              <a:buChar char="l"/>
            </a:pPr>
            <a:r>
              <a:rPr lang="en-US" sz="1400">
                <a:solidFill>
                  <a:srgbClr val="000000"/>
                </a:solidFill>
              </a:rPr>
              <a:t>ACDI/VOCA</a:t>
            </a:r>
          </a:p>
        </p:txBody>
      </p:sp>
      <p:sp>
        <p:nvSpPr>
          <p:cNvPr id="38928" name="TextBox 75"/>
          <p:cNvSpPr txBox="1">
            <a:spLocks noChangeArrowheads="1"/>
          </p:cNvSpPr>
          <p:nvPr>
            <p:custDataLst>
              <p:tags r:id="rId15"/>
            </p:custDataLst>
          </p:nvPr>
        </p:nvSpPr>
        <p:spPr bwMode="auto">
          <a:xfrm>
            <a:off x="5570538" y="4937125"/>
            <a:ext cx="2732087" cy="5746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Gates</a:t>
            </a:r>
          </a:p>
          <a:p>
            <a:pPr marL="228600" lvl="1" indent="-152400">
              <a:spcBef>
                <a:spcPts val="400"/>
              </a:spcBef>
              <a:buSzPct val="65000"/>
              <a:buFont typeface="Wingdings" pitchFamily="2" charset="2"/>
              <a:buChar char="l"/>
            </a:pPr>
            <a:r>
              <a:rPr lang="en-US" sz="1400">
                <a:solidFill>
                  <a:srgbClr val="000000"/>
                </a:solidFill>
              </a:rPr>
              <a:t>IFC</a:t>
            </a:r>
          </a:p>
        </p:txBody>
      </p:sp>
      <p:sp>
        <p:nvSpPr>
          <p:cNvPr id="38929" name="TextBox 76"/>
          <p:cNvSpPr txBox="1">
            <a:spLocks noChangeArrowheads="1"/>
          </p:cNvSpPr>
          <p:nvPr>
            <p:custDataLst>
              <p:tags r:id="rId16"/>
            </p:custDataLst>
          </p:nvPr>
        </p:nvSpPr>
        <p:spPr bwMode="auto">
          <a:xfrm>
            <a:off x="6826250" y="5203825"/>
            <a:ext cx="2732088" cy="307975"/>
          </a:xfrm>
          <a:prstGeom prst="rect">
            <a:avLst/>
          </a:prstGeom>
          <a:noFill/>
          <a:ln w="9525">
            <a:noFill/>
            <a:miter lim="800000"/>
            <a:headEnd/>
            <a:tailEnd/>
          </a:ln>
        </p:spPr>
        <p:txBody>
          <a:bodyPr lIns="45720" rIns="45720">
            <a:spAutoFit/>
          </a:bodyPr>
          <a:lstStyle/>
          <a:p>
            <a:pPr marL="228600" lvl="1" indent="-152400">
              <a:spcBef>
                <a:spcPts val="400"/>
              </a:spcBef>
              <a:buSzPct val="65000"/>
              <a:buFont typeface="Wingdings" pitchFamily="2" charset="2"/>
              <a:buChar char="l"/>
            </a:pPr>
            <a:r>
              <a:rPr lang="en-US" sz="1400">
                <a:solidFill>
                  <a:srgbClr val="000000"/>
                </a:solidFill>
              </a:rPr>
              <a:t>ADB</a:t>
            </a:r>
          </a:p>
        </p:txBody>
      </p:sp>
      <p:sp>
        <p:nvSpPr>
          <p:cNvPr id="38930" name="TextBox 53"/>
          <p:cNvSpPr txBox="1">
            <a:spLocks noChangeArrowheads="1"/>
          </p:cNvSpPr>
          <p:nvPr/>
        </p:nvSpPr>
        <p:spPr bwMode="auto">
          <a:xfrm>
            <a:off x="0" y="6350000"/>
            <a:ext cx="8712200" cy="400050"/>
          </a:xfrm>
          <a:prstGeom prst="rect">
            <a:avLst/>
          </a:prstGeom>
          <a:noFill/>
          <a:ln w="9525">
            <a:noFill/>
            <a:miter lim="800000"/>
            <a:headEnd/>
            <a:tailEnd/>
          </a:ln>
        </p:spPr>
        <p:txBody>
          <a:bodyPr lIns="45719" rIns="45719" anchor="b"/>
          <a:lstStyle/>
          <a:p>
            <a:pPr>
              <a:spcBef>
                <a:spcPts val="400"/>
              </a:spcBef>
            </a:pPr>
            <a:r>
              <a:rPr lang="en-US" sz="900">
                <a:solidFill>
                  <a:srgbClr val="000000"/>
                </a:solidFill>
              </a:rPr>
              <a:t>Note: List of interested investors and partners is preliminary and not exhaustive; identification does not imply any form of obligation or concrete commitment on the part of listed investors and partners</a:t>
            </a:r>
          </a:p>
        </p:txBody>
      </p:sp>
      <p:sp>
        <p:nvSpPr>
          <p:cNvPr id="38931" name="Title 1"/>
          <p:cNvSpPr txBox="1">
            <a:spLocks/>
          </p:cNvSpPr>
          <p:nvPr>
            <p:custDataLst>
              <p:tags r:id="rId17"/>
            </p:custDataLst>
          </p:nvPr>
        </p:nvSpPr>
        <p:spPr bwMode="gray">
          <a:xfrm>
            <a:off x="384175" y="38100"/>
            <a:ext cx="7199313" cy="787400"/>
          </a:xfrm>
          <a:prstGeom prst="rect">
            <a:avLst/>
          </a:prstGeom>
          <a:noFill/>
          <a:ln w="9525">
            <a:noFill/>
            <a:miter lim="800000"/>
            <a:headEnd/>
            <a:tailEnd/>
          </a:ln>
        </p:spPr>
        <p:txBody>
          <a:bodyPr lIns="45720" tIns="0" rIns="45720" bIns="0" anchor="b"/>
          <a:lstStyle/>
          <a:p>
            <a:pPr>
              <a:lnSpc>
                <a:spcPct val="120000"/>
              </a:lnSpc>
            </a:pPr>
            <a:r>
              <a:rPr lang="en-US" sz="1600" i="1">
                <a:solidFill>
                  <a:srgbClr val="FFFFFF"/>
                </a:solidFill>
                <a:cs typeface="Arial" pitchFamily="34" charset="0"/>
              </a:rPr>
              <a:t>Appendix</a:t>
            </a:r>
            <a:r>
              <a:rPr lang="en-US" sz="2400" i="1">
                <a:solidFill>
                  <a:srgbClr val="FFFFFF"/>
                </a:solidFill>
                <a:cs typeface="Arial" pitchFamily="34" charset="0"/>
              </a:rPr>
              <a:t/>
            </a:r>
            <a:br>
              <a:rPr lang="en-US" sz="2400" i="1">
                <a:solidFill>
                  <a:srgbClr val="FFFFFF"/>
                </a:solidFill>
                <a:cs typeface="Arial" pitchFamily="34" charset="0"/>
              </a:rPr>
            </a:br>
            <a:r>
              <a:rPr lang="en-US" b="1">
                <a:solidFill>
                  <a:srgbClr val="FFFFFF"/>
                </a:solidFill>
                <a:cs typeface="Arial" pitchFamily="34" charset="0"/>
              </a:rPr>
              <a:t>Potential Investors / Partners for Sesame Hulling Plant </a:t>
            </a:r>
          </a:p>
        </p:txBody>
      </p:sp>
      <p:sp>
        <p:nvSpPr>
          <p:cNvPr id="55" name="AutoShape 9"/>
          <p:cNvSpPr>
            <a:spLocks noChangeArrowheads="1"/>
          </p:cNvSpPr>
          <p:nvPr>
            <p:custDataLst>
              <p:tags r:id="rId18"/>
            </p:custDataLst>
          </p:nvPr>
        </p:nvSpPr>
        <p:spPr bwMode="gray">
          <a:xfrm>
            <a:off x="530225" y="3794125"/>
            <a:ext cx="1993900" cy="814388"/>
          </a:xfrm>
          <a:prstGeom prst="homePlate">
            <a:avLst>
              <a:gd name="adj" fmla="val 29346"/>
            </a:avLst>
          </a:prstGeom>
          <a:solidFill>
            <a:schemeClr val="accent2"/>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altLang="ko-KR" sz="1200" b="1" kern="0" dirty="0">
                <a:solidFill>
                  <a:srgbClr val="000000"/>
                </a:solidFill>
                <a:latin typeface="+mn-lt"/>
                <a:ea typeface="+mn-ea"/>
              </a:rPr>
              <a:t>Financial Investors</a:t>
            </a:r>
          </a:p>
        </p:txBody>
      </p:sp>
      <p:sp>
        <p:nvSpPr>
          <p:cNvPr id="56" name="AutoShape 9"/>
          <p:cNvSpPr>
            <a:spLocks noChangeArrowheads="1"/>
          </p:cNvSpPr>
          <p:nvPr>
            <p:custDataLst>
              <p:tags r:id="rId19"/>
            </p:custDataLst>
          </p:nvPr>
        </p:nvSpPr>
        <p:spPr bwMode="gray">
          <a:xfrm>
            <a:off x="530225" y="4976813"/>
            <a:ext cx="1993900" cy="814387"/>
          </a:xfrm>
          <a:prstGeom prst="homePlate">
            <a:avLst>
              <a:gd name="adj" fmla="val 29346"/>
            </a:avLst>
          </a:prstGeom>
          <a:solidFill>
            <a:schemeClr val="accent2"/>
          </a:solidFill>
          <a:ln w="9525">
            <a:solidFill>
              <a:srgbClr val="D99B01"/>
            </a:solidFill>
            <a:miter lim="800000"/>
            <a:headEnd/>
            <a:tailEnd/>
          </a:ln>
          <a:effectLst>
            <a:outerShdw blurRad="50800" dist="38100" dir="2700000" algn="tl" rotWithShape="0">
              <a:srgbClr val="808080">
                <a:alpha val="39999"/>
              </a:srgbClr>
            </a:outerShdw>
          </a:effectLst>
        </p:spPr>
        <p:txBody>
          <a:bodyPr lIns="46800" tIns="46800" rIns="46800" bIns="46800" anchor="ctr"/>
          <a:lstStyle/>
          <a:p>
            <a:pPr algn="ctr" eaLnBrk="0" hangingPunct="0">
              <a:spcBef>
                <a:spcPct val="50000"/>
              </a:spcBef>
              <a:defRPr/>
            </a:pPr>
            <a:r>
              <a:rPr lang="en-US" altLang="ko-KR" sz="1200" b="1" kern="0" dirty="0">
                <a:solidFill>
                  <a:srgbClr val="000000"/>
                </a:solidFill>
                <a:latin typeface="+mn-lt"/>
                <a:ea typeface="+mn-ea"/>
              </a:rPr>
              <a:t>Donors/NGOs</a:t>
            </a:r>
          </a:p>
        </p:txBody>
      </p:sp>
      <p:sp>
        <p:nvSpPr>
          <p:cNvPr id="38934" name="TextBox 34"/>
          <p:cNvSpPr txBox="1">
            <a:spLocks noChangeArrowheads="1"/>
          </p:cNvSpPr>
          <p:nvPr>
            <p:custDataLst>
              <p:tags r:id="rId20"/>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Potential investors and partners span the value chain from input supply to end-market off-takers</a:t>
            </a:r>
          </a:p>
        </p:txBody>
      </p:sp>
      <p:sp>
        <p:nvSpPr>
          <p:cNvPr id="39" name="TextBox 38"/>
          <p:cNvSpPr txBox="1"/>
          <p:nvPr/>
        </p:nvSpPr>
        <p:spPr>
          <a:xfrm>
            <a:off x="4121150" y="5876925"/>
            <a:ext cx="4686300" cy="430213"/>
          </a:xfrm>
          <a:prstGeom prst="rect">
            <a:avLst/>
          </a:prstGeom>
          <a:noFill/>
          <a:ln>
            <a:solidFill>
              <a:schemeClr val="accent1">
                <a:lumMod val="75000"/>
              </a:schemeClr>
            </a:solidFill>
          </a:ln>
        </p:spPr>
        <p:txBody>
          <a:bodyPr lIns="45720" rIns="45720">
            <a:spAutoFit/>
          </a:bodyPr>
          <a:lstStyle/>
          <a:p>
            <a:pPr fontAlgn="auto">
              <a:spcBef>
                <a:spcPts val="400"/>
              </a:spcBef>
              <a:spcAft>
                <a:spcPts val="0"/>
              </a:spcAft>
              <a:defRPr/>
            </a:pPr>
            <a:r>
              <a:rPr lang="en-US" sz="1100" b="1" i="1" dirty="0">
                <a:latin typeface="+mn-lt"/>
                <a:ea typeface="+mn-ea"/>
              </a:rPr>
              <a:t>List of noted investors / partners was developed from initial interest conversations with no formal or verbal commitments attached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6" hidden="1"/>
          <p:cNvGraphicFramePr>
            <a:graphicFrameLocks noChangeAspect="1"/>
          </p:cNvGraphicFramePr>
          <p:nvPr/>
        </p:nvGraphicFramePr>
        <p:xfrm>
          <a:off x="0" y="0"/>
          <a:ext cx="158750" cy="158750"/>
        </p:xfrm>
        <a:graphic>
          <a:graphicData uri="http://schemas.openxmlformats.org/presentationml/2006/ole">
            <p:oleObj spid="_x0000_s39938" name="think-cell Slide" r:id="rId16" imgW="360" imgH="360" progId="">
              <p:embed/>
            </p:oleObj>
          </a:graphicData>
        </a:graphic>
      </p:graphicFrame>
      <p:sp>
        <p:nvSpPr>
          <p:cNvPr id="26" name="Rectangle 2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rgbClr val="000000"/>
              </a:solidFill>
              <a:cs typeface="Arial"/>
              <a:sym typeface="Arial"/>
            </a:endParaRPr>
          </a:p>
        </p:txBody>
      </p:sp>
      <p:sp>
        <p:nvSpPr>
          <p:cNvPr id="39940" name="Title 18"/>
          <p:cNvSpPr>
            <a:spLocks noGrp="1"/>
          </p:cNvSpPr>
          <p:nvPr>
            <p:ph type="title"/>
            <p:custDataLst>
              <p:tags r:id="rId3"/>
            </p:custDataLst>
          </p:nvPr>
        </p:nvSpPr>
        <p:spPr/>
        <p:txBody>
          <a:bodyPr/>
          <a:lstStyle/>
          <a:p>
            <a:pPr eaLnBrk="1" hangingPunct="1"/>
            <a:r>
              <a:rPr lang="en-US" sz="1600" b="0" i="1" smtClean="0"/>
              <a:t>Appendix</a:t>
            </a:r>
            <a:r>
              <a:rPr lang="en-US" sz="1800" smtClean="0"/>
              <a:t/>
            </a:r>
            <a:br>
              <a:rPr lang="en-US" sz="1800" smtClean="0"/>
            </a:br>
            <a:r>
              <a:rPr lang="en-US" sz="1800" smtClean="0"/>
              <a:t>Key Financial Assumptions (1/2)</a:t>
            </a:r>
          </a:p>
        </p:txBody>
      </p:sp>
      <p:sp>
        <p:nvSpPr>
          <p:cNvPr id="39941" name="TextBox 58"/>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solidFill>
                  <a:srgbClr val="000000"/>
                </a:solidFill>
              </a:rPr>
              <a:t>The key financial assumptions for the investment case include capital expenditure, cost of the out-grower program, working capital requirements, inflation and tax treatments</a:t>
            </a:r>
          </a:p>
        </p:txBody>
      </p:sp>
      <p:sp>
        <p:nvSpPr>
          <p:cNvPr id="39942" name="TextBox 14"/>
          <p:cNvSpPr txBox="1">
            <a:spLocks noChangeArrowheads="1"/>
          </p:cNvSpPr>
          <p:nvPr>
            <p:custDataLst>
              <p:tags r:id="rId5"/>
            </p:custDataLst>
          </p:nvPr>
        </p:nvSpPr>
        <p:spPr bwMode="gray">
          <a:xfrm>
            <a:off x="0" y="6048375"/>
            <a:ext cx="9144000" cy="708025"/>
          </a:xfrm>
          <a:prstGeom prst="rect">
            <a:avLst/>
          </a:prstGeom>
          <a:noFill/>
          <a:ln w="9525">
            <a:noFill/>
            <a:miter lim="800000"/>
            <a:headEnd/>
            <a:tailEnd/>
          </a:ln>
        </p:spPr>
        <p:txBody>
          <a:bodyPr lIns="45719" rIns="45719" anchor="b"/>
          <a:lstStyle/>
          <a:p>
            <a:pPr>
              <a:tabLst>
                <a:tab pos="400050" algn="l"/>
              </a:tabLst>
            </a:pPr>
            <a:r>
              <a:rPr lang="en-US" sz="900">
                <a:solidFill>
                  <a:srgbClr val="000000"/>
                </a:solidFill>
              </a:rPr>
              <a:t>Source: Team Discussions, Monitor Analysis</a:t>
            </a:r>
          </a:p>
        </p:txBody>
      </p:sp>
      <p:sp>
        <p:nvSpPr>
          <p:cNvPr id="25" name="Rectangle 24"/>
          <p:cNvSpPr>
            <a:spLocks noChangeArrowheads="1"/>
          </p:cNvSpPr>
          <p:nvPr>
            <p:custDataLst>
              <p:tags r:id="rId6"/>
            </p:custDataLst>
          </p:nvPr>
        </p:nvSpPr>
        <p:spPr bwMode="auto">
          <a:xfrm>
            <a:off x="317500" y="1546225"/>
            <a:ext cx="8523288" cy="4714875"/>
          </a:xfrm>
          <a:prstGeom prst="rect">
            <a:avLst/>
          </a:prstGeom>
          <a:solidFill>
            <a:srgbClr val="F2F9EB"/>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rgbClr val="FFFFFF"/>
              </a:solidFill>
              <a:latin typeface="+mn-lt"/>
              <a:ea typeface="+mn-ea"/>
              <a:cs typeface="Arial" pitchFamily="34" charset="0"/>
            </a:endParaRPr>
          </a:p>
        </p:txBody>
      </p:sp>
      <p:sp>
        <p:nvSpPr>
          <p:cNvPr id="28" name="Rectangle 27"/>
          <p:cNvSpPr>
            <a:spLocks noChangeArrowheads="1"/>
          </p:cNvSpPr>
          <p:nvPr>
            <p:custDataLst>
              <p:tags r:id="rId7"/>
            </p:custDataLst>
          </p:nvPr>
        </p:nvSpPr>
        <p:spPr bwMode="auto">
          <a:xfrm>
            <a:off x="522288" y="1635125"/>
            <a:ext cx="3808412"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Capital Expenditure ($ M)</a:t>
            </a:r>
          </a:p>
        </p:txBody>
      </p:sp>
      <p:sp>
        <p:nvSpPr>
          <p:cNvPr id="29" name="Rectangle 28"/>
          <p:cNvSpPr>
            <a:spLocks noChangeArrowheads="1"/>
          </p:cNvSpPr>
          <p:nvPr>
            <p:custDataLst>
              <p:tags r:id="rId8"/>
            </p:custDataLst>
          </p:nvPr>
        </p:nvSpPr>
        <p:spPr bwMode="auto">
          <a:xfrm>
            <a:off x="4791075" y="1635125"/>
            <a:ext cx="3808413"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Cost of Out-grower Program ($M USD)</a:t>
            </a:r>
          </a:p>
        </p:txBody>
      </p:sp>
      <p:graphicFrame>
        <p:nvGraphicFramePr>
          <p:cNvPr id="30" name="Group 3"/>
          <p:cNvGraphicFramePr>
            <a:graphicFrameLocks noGrp="1"/>
          </p:cNvGraphicFramePr>
          <p:nvPr>
            <p:custDataLst>
              <p:tags r:id="rId9"/>
            </p:custDataLst>
          </p:nvPr>
        </p:nvGraphicFramePr>
        <p:xfrm>
          <a:off x="522288" y="2049463"/>
          <a:ext cx="3808412" cy="1463675"/>
        </p:xfrm>
        <a:graphic>
          <a:graphicData uri="http://schemas.openxmlformats.org/drawingml/2006/table">
            <a:tbl>
              <a:tblPr/>
              <a:tblGrid>
                <a:gridCol w="2555292"/>
                <a:gridCol w="1253120"/>
              </a:tblGrid>
              <a:tr h="292735">
                <a:tc>
                  <a:txBody>
                    <a:bodyPr/>
                    <a:lstStyle/>
                    <a:p>
                      <a:pPr marL="0" marR="0" lvl="0" indent="0" algn="l" defTabSz="684213" rtl="0" eaLnBrk="0" fontAlgn="base" latinLnBrk="0" hangingPunct="0">
                        <a:lnSpc>
                          <a:spcPct val="100000"/>
                        </a:lnSpc>
                        <a:spcBef>
                          <a:spcPct val="20000"/>
                        </a:spcBef>
                        <a:spcAft>
                          <a:spcPct val="0"/>
                        </a:spcAft>
                        <a:buClrTx/>
                        <a:buSzPct val="25000"/>
                        <a:buFont typeface="Wingdings" pitchFamily="2" charset="2"/>
                        <a:buNone/>
                        <a:tabLst/>
                      </a:pPr>
                      <a:r>
                        <a:rPr kumimoji="0" lang="en-US" sz="1200" b="1" i="0" u="none" strike="noStrike" kern="1200" cap="none" normalizeH="0" baseline="0" dirty="0" smtClean="0">
                          <a:ln>
                            <a:noFill/>
                          </a:ln>
                          <a:solidFill>
                            <a:schemeClr val="tx1"/>
                          </a:solidFill>
                          <a:effectLst/>
                          <a:latin typeface="+mn-lt"/>
                          <a:ea typeface="+mn-ea"/>
                          <a:cs typeface="+mn-cs"/>
                        </a:rPr>
                        <a:t>Total Capital Investment ($M)</a:t>
                      </a:r>
                    </a:p>
                  </a:txBody>
                  <a:tcPr marL="45715" marR="45715" marT="45740" marB="4574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b="1" kern="1200" dirty="0" smtClean="0">
                          <a:solidFill>
                            <a:schemeClr val="tx1"/>
                          </a:solidFill>
                          <a:latin typeface="+mn-lt"/>
                          <a:ea typeface="Times New Roman"/>
                          <a:cs typeface="Arial"/>
                        </a:rPr>
                        <a:t>7.0</a:t>
                      </a:r>
                      <a:endParaRPr lang="en-US" sz="1200" b="1" kern="1200" dirty="0">
                        <a:solidFill>
                          <a:schemeClr val="tx1"/>
                        </a:solidFill>
                        <a:latin typeface="+mn-lt"/>
                        <a:ea typeface="Times New Roman"/>
                        <a:cs typeface="Arial"/>
                      </a:endParaRPr>
                    </a:p>
                  </a:txBody>
                  <a:tcPr marL="91431" marR="91431" marT="45740" marB="4574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92735">
                <a:tc>
                  <a:txBody>
                    <a:bodyPr/>
                    <a:lstStyle/>
                    <a:p>
                      <a:pPr marL="114300" marR="0">
                        <a:spcBef>
                          <a:spcPts val="100"/>
                        </a:spcBef>
                        <a:spcAft>
                          <a:spcPts val="100"/>
                        </a:spcAft>
                      </a:pPr>
                      <a:r>
                        <a:rPr lang="en-US" sz="1200" i="1" dirty="0">
                          <a:latin typeface="+mj-lt"/>
                          <a:ea typeface="Times New Roman"/>
                          <a:cs typeface="Arial"/>
                        </a:rPr>
                        <a:t>Building Costs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i="1" dirty="0" smtClean="0">
                          <a:latin typeface="+mj-lt"/>
                          <a:ea typeface="Times New Roman"/>
                          <a:cs typeface="Arial"/>
                        </a:rPr>
                        <a:t>0.7</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92735">
                <a:tc>
                  <a:txBody>
                    <a:bodyPr/>
                    <a:lstStyle/>
                    <a:p>
                      <a:pPr marL="114300" marR="0">
                        <a:spcBef>
                          <a:spcPts val="100"/>
                        </a:spcBef>
                        <a:spcAft>
                          <a:spcPts val="100"/>
                        </a:spcAft>
                      </a:pPr>
                      <a:r>
                        <a:rPr lang="en-US" sz="1200" i="1" dirty="0">
                          <a:latin typeface="+mj-lt"/>
                          <a:ea typeface="Times New Roman"/>
                          <a:cs typeface="Arial"/>
                        </a:rPr>
                        <a:t>Equipment Costs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i="1" dirty="0" smtClean="0">
                          <a:latin typeface="+mj-lt"/>
                          <a:ea typeface="Times New Roman"/>
                          <a:cs typeface="Arial"/>
                        </a:rPr>
                        <a:t>1.0</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92735">
                <a:tc>
                  <a:txBody>
                    <a:bodyPr/>
                    <a:lstStyle/>
                    <a:p>
                      <a:pPr marL="114300" marR="0">
                        <a:spcBef>
                          <a:spcPts val="100"/>
                        </a:spcBef>
                        <a:spcAft>
                          <a:spcPts val="100"/>
                        </a:spcAft>
                      </a:pPr>
                      <a:r>
                        <a:rPr lang="en-US" sz="1200" i="1" dirty="0" smtClean="0">
                          <a:latin typeface="+mj-lt"/>
                          <a:ea typeface="Times New Roman"/>
                          <a:cs typeface="Arial"/>
                        </a:rPr>
                        <a:t>Cultivation</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i="1" dirty="0" smtClean="0">
                          <a:latin typeface="+mj-lt"/>
                          <a:ea typeface="Times New Roman"/>
                          <a:cs typeface="Arial"/>
                        </a:rPr>
                        <a:t>2.7</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92735">
                <a:tc>
                  <a:txBody>
                    <a:bodyPr/>
                    <a:lstStyle/>
                    <a:p>
                      <a:pPr marL="114300" marR="0">
                        <a:spcBef>
                          <a:spcPts val="100"/>
                        </a:spcBef>
                        <a:spcAft>
                          <a:spcPts val="100"/>
                        </a:spcAft>
                      </a:pPr>
                      <a:r>
                        <a:rPr lang="en-US" sz="1200" i="1" dirty="0" smtClean="0">
                          <a:latin typeface="+mj-lt"/>
                          <a:ea typeface="Times New Roman"/>
                          <a:cs typeface="Arial"/>
                        </a:rPr>
                        <a:t>Working Capital</a:t>
                      </a:r>
                      <a:r>
                        <a:rPr lang="en-US" sz="1200" i="1" baseline="0" dirty="0" smtClean="0">
                          <a:latin typeface="+mj-lt"/>
                          <a:ea typeface="Times New Roman"/>
                          <a:cs typeface="Arial"/>
                        </a:rPr>
                        <a:t> and Other</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i="1" dirty="0" smtClean="0">
                          <a:latin typeface="+mj-lt"/>
                          <a:ea typeface="Times New Roman"/>
                          <a:cs typeface="Arial"/>
                        </a:rPr>
                        <a:t>2.6</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31" name="Group 3"/>
          <p:cNvGraphicFramePr>
            <a:graphicFrameLocks noGrp="1"/>
          </p:cNvGraphicFramePr>
          <p:nvPr>
            <p:custDataLst>
              <p:tags r:id="rId10"/>
            </p:custDataLst>
          </p:nvPr>
        </p:nvGraphicFramePr>
        <p:xfrm>
          <a:off x="4791075" y="2049463"/>
          <a:ext cx="3808413" cy="1371600"/>
        </p:xfrm>
        <a:graphic>
          <a:graphicData uri="http://schemas.openxmlformats.org/drawingml/2006/table">
            <a:tbl>
              <a:tblPr/>
              <a:tblGrid>
                <a:gridCol w="2555292"/>
                <a:gridCol w="1253121"/>
              </a:tblGrid>
              <a:tr h="274320">
                <a:tc>
                  <a:txBody>
                    <a:bodyPr/>
                    <a:lstStyle/>
                    <a:p>
                      <a:pPr marL="0" marR="0">
                        <a:spcBef>
                          <a:spcPts val="100"/>
                        </a:spcBef>
                        <a:spcAft>
                          <a:spcPts val="100"/>
                        </a:spcAft>
                      </a:pPr>
                      <a:r>
                        <a:rPr lang="en-US" sz="1200" b="1" dirty="0">
                          <a:latin typeface="+mj-lt"/>
                          <a:ea typeface="Times New Roman"/>
                          <a:cs typeface="Arial"/>
                        </a:rPr>
                        <a:t>Total Cost to </a:t>
                      </a:r>
                      <a:r>
                        <a:rPr lang="en-US" sz="1200" b="1" dirty="0" smtClean="0">
                          <a:latin typeface="+mj-lt"/>
                          <a:ea typeface="Times New Roman"/>
                          <a:cs typeface="Arial"/>
                        </a:rPr>
                        <a:t>Company (2013)</a:t>
                      </a:r>
                      <a:endParaRPr lang="en-US" sz="1200" b="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b="1" dirty="0" smtClean="0">
                          <a:latin typeface="+mj-lt"/>
                          <a:ea typeface="Times New Roman"/>
                          <a:cs typeface="Arial"/>
                        </a:rPr>
                        <a:t>$2.7</a:t>
                      </a:r>
                      <a:endParaRPr lang="en-US" sz="1200" b="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20">
                <a:tc>
                  <a:txBody>
                    <a:bodyPr/>
                    <a:lstStyle/>
                    <a:p>
                      <a:pPr marL="114300" marR="0">
                        <a:spcBef>
                          <a:spcPts val="100"/>
                        </a:spcBef>
                        <a:spcAft>
                          <a:spcPts val="100"/>
                        </a:spcAft>
                      </a:pPr>
                      <a:r>
                        <a:rPr lang="en-US" sz="1200" i="1" dirty="0" smtClean="0">
                          <a:latin typeface="+mj-lt"/>
                          <a:ea typeface="Times New Roman"/>
                          <a:cs typeface="Arial"/>
                        </a:rPr>
                        <a:t>Harvest</a:t>
                      </a:r>
                      <a:r>
                        <a:rPr lang="en-US" sz="1200" i="1" baseline="0" dirty="0" smtClean="0">
                          <a:latin typeface="+mj-lt"/>
                          <a:ea typeface="Times New Roman"/>
                          <a:cs typeface="Arial"/>
                        </a:rPr>
                        <a:t> cost / ha (nucleus)</a:t>
                      </a:r>
                      <a:endParaRPr lang="en-US" sz="1200" i="1"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i="1" dirty="0">
                          <a:latin typeface="+mj-lt"/>
                          <a:ea typeface="Times New Roman"/>
                          <a:cs typeface="Arial"/>
                        </a:rPr>
                        <a:t>$1,000</a:t>
                      </a:r>
                    </a:p>
                  </a:txBody>
                  <a:tcPr marL="45715" marR="4571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20">
                <a:tc>
                  <a:txBody>
                    <a:bodyPr/>
                    <a:lstStyle/>
                    <a:p>
                      <a:pPr marL="114300" marR="0">
                        <a:spcBef>
                          <a:spcPts val="100"/>
                        </a:spcBef>
                        <a:spcAft>
                          <a:spcPts val="100"/>
                        </a:spcAft>
                      </a:pPr>
                      <a:r>
                        <a:rPr lang="en-US" sz="1200" i="0" dirty="0" smtClean="0">
                          <a:latin typeface="+mj-lt"/>
                          <a:ea typeface="Times New Roman"/>
                          <a:cs typeface="Arial"/>
                        </a:rPr>
                        <a:t>Total harvest cost (nucleus)</a:t>
                      </a:r>
                      <a:endParaRPr lang="en-US" sz="1200" i="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$300,000</a:t>
                      </a:r>
                    </a:p>
                  </a:txBody>
                  <a:tcPr marL="45715" marR="4571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20">
                <a:tc>
                  <a:txBody>
                    <a:bodyPr/>
                    <a:lstStyle/>
                    <a:p>
                      <a:pPr marL="114300" marR="0" indent="0" algn="l" defTabSz="914400" rtl="0" eaLnBrk="1" fontAlgn="auto" latinLnBrk="0" hangingPunct="1">
                        <a:lnSpc>
                          <a:spcPct val="100000"/>
                        </a:lnSpc>
                        <a:spcBef>
                          <a:spcPts val="100"/>
                        </a:spcBef>
                        <a:spcAft>
                          <a:spcPts val="100"/>
                        </a:spcAft>
                        <a:buClrTx/>
                        <a:buSzTx/>
                        <a:buFontTx/>
                        <a:buNone/>
                        <a:tabLst/>
                        <a:defRPr/>
                      </a:pPr>
                      <a:r>
                        <a:rPr lang="en-US" sz="1200" i="1" kern="1200" dirty="0" smtClean="0">
                          <a:solidFill>
                            <a:schemeClr val="tx1"/>
                          </a:solidFill>
                          <a:latin typeface="+mn-lt"/>
                          <a:ea typeface="Times New Roman"/>
                          <a:cs typeface="Arial"/>
                        </a:rPr>
                        <a:t>Harvest cost / ha (out-growers)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i="1" dirty="0" smtClean="0">
                          <a:latin typeface="+mj-lt"/>
                          <a:ea typeface="Times New Roman"/>
                          <a:cs typeface="Arial"/>
                        </a:rPr>
                        <a:t>$350.00</a:t>
                      </a:r>
                      <a:endParaRPr lang="en-US" sz="1200" i="1" dirty="0">
                        <a:latin typeface="+mj-lt"/>
                        <a:ea typeface="Times New Roman"/>
                        <a:cs typeface="Arial"/>
                      </a:endParaRPr>
                    </a:p>
                  </a:txBody>
                  <a:tcPr marL="45715" marR="4571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20">
                <a:tc>
                  <a:txBody>
                    <a:bodyPr/>
                    <a:lstStyle/>
                    <a:p>
                      <a:pPr marL="114300" marR="0">
                        <a:spcBef>
                          <a:spcPts val="100"/>
                        </a:spcBef>
                        <a:spcAft>
                          <a:spcPts val="100"/>
                        </a:spcAft>
                      </a:pPr>
                      <a:r>
                        <a:rPr lang="en-US" sz="1200" b="0" i="0" dirty="0" smtClean="0">
                          <a:latin typeface="+mj-lt"/>
                          <a:ea typeface="Times New Roman"/>
                          <a:cs typeface="Arial"/>
                        </a:rPr>
                        <a:t>Total harvest cost (out-growers)</a:t>
                      </a:r>
                      <a:endParaRPr lang="en-US" sz="1200" b="0" i="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b="0" dirty="0">
                          <a:latin typeface="+mj-lt"/>
                          <a:ea typeface="Times New Roman"/>
                          <a:cs typeface="Arial"/>
                        </a:rPr>
                        <a:t>$</a:t>
                      </a:r>
                      <a:r>
                        <a:rPr lang="en-US" sz="1200" b="0" dirty="0" smtClean="0">
                          <a:latin typeface="+mj-lt"/>
                          <a:ea typeface="Times New Roman"/>
                          <a:cs typeface="Arial"/>
                        </a:rPr>
                        <a:t>2,737,445</a:t>
                      </a:r>
                      <a:endParaRPr lang="en-US" sz="1200" b="0" dirty="0">
                        <a:latin typeface="+mj-lt"/>
                        <a:ea typeface="Times New Roman"/>
                        <a:cs typeface="Arial"/>
                      </a:endParaRPr>
                    </a:p>
                  </a:txBody>
                  <a:tcPr marL="45715" marR="4571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
        <p:nvSpPr>
          <p:cNvPr id="34" name="Rectangle 33"/>
          <p:cNvSpPr>
            <a:spLocks noChangeArrowheads="1"/>
          </p:cNvSpPr>
          <p:nvPr>
            <p:custDataLst>
              <p:tags r:id="rId11"/>
            </p:custDataLst>
          </p:nvPr>
        </p:nvSpPr>
        <p:spPr bwMode="auto">
          <a:xfrm>
            <a:off x="522288" y="3679825"/>
            <a:ext cx="3808412"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Working Capital Requirements</a:t>
            </a:r>
          </a:p>
        </p:txBody>
      </p:sp>
      <p:sp>
        <p:nvSpPr>
          <p:cNvPr id="35" name="Rectangle 34"/>
          <p:cNvSpPr>
            <a:spLocks noChangeArrowheads="1"/>
          </p:cNvSpPr>
          <p:nvPr>
            <p:custDataLst>
              <p:tags r:id="rId12"/>
            </p:custDataLst>
          </p:nvPr>
        </p:nvSpPr>
        <p:spPr bwMode="auto">
          <a:xfrm>
            <a:off x="4791075" y="3679825"/>
            <a:ext cx="3808413"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Tax Treatments &amp; Inflation</a:t>
            </a:r>
          </a:p>
        </p:txBody>
      </p:sp>
      <p:graphicFrame>
        <p:nvGraphicFramePr>
          <p:cNvPr id="36" name="Group 3"/>
          <p:cNvGraphicFramePr>
            <a:graphicFrameLocks noGrp="1"/>
          </p:cNvGraphicFramePr>
          <p:nvPr>
            <p:custDataLst>
              <p:tags r:id="rId13"/>
            </p:custDataLst>
          </p:nvPr>
        </p:nvGraphicFramePr>
        <p:xfrm>
          <a:off x="522288" y="4094163"/>
          <a:ext cx="3808412" cy="822325"/>
        </p:xfrm>
        <a:graphic>
          <a:graphicData uri="http://schemas.openxmlformats.org/drawingml/2006/table">
            <a:tbl>
              <a:tblPr/>
              <a:tblGrid>
                <a:gridCol w="2555292"/>
                <a:gridCol w="1253120"/>
              </a:tblGrid>
              <a:tr h="274108">
                <a:tc>
                  <a:txBody>
                    <a:bodyPr/>
                    <a:lstStyle/>
                    <a:p>
                      <a:pPr marL="0" marR="0">
                        <a:spcBef>
                          <a:spcPts val="100"/>
                        </a:spcBef>
                        <a:spcAft>
                          <a:spcPts val="100"/>
                        </a:spcAft>
                      </a:pPr>
                      <a:r>
                        <a:rPr lang="en-US" sz="1200" dirty="0">
                          <a:latin typeface="+mj-lt"/>
                          <a:ea typeface="Times New Roman"/>
                          <a:cs typeface="Arial"/>
                        </a:rPr>
                        <a:t>Percent of Sales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smtClean="0">
                          <a:latin typeface="+mj-lt"/>
                          <a:ea typeface="Times New Roman"/>
                          <a:cs typeface="Arial"/>
                        </a:rPr>
                        <a:t>21%</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108">
                <a:tc>
                  <a:txBody>
                    <a:bodyPr/>
                    <a:lstStyle/>
                    <a:p>
                      <a:pPr marL="0" marR="0">
                        <a:spcBef>
                          <a:spcPts val="100"/>
                        </a:spcBef>
                        <a:spcAft>
                          <a:spcPts val="100"/>
                        </a:spcAft>
                      </a:pPr>
                      <a:r>
                        <a:rPr lang="en-US" sz="1200" b="1" dirty="0">
                          <a:latin typeface="+mj-lt"/>
                          <a:ea typeface="Times New Roman"/>
                          <a:cs typeface="Arial"/>
                        </a:rPr>
                        <a:t>Working Capital Considerations:</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108">
                <a:tc>
                  <a:txBody>
                    <a:bodyPr/>
                    <a:lstStyle/>
                    <a:p>
                      <a:pPr marL="0" marR="0">
                        <a:spcBef>
                          <a:spcPts val="100"/>
                        </a:spcBef>
                        <a:spcAft>
                          <a:spcPts val="100"/>
                        </a:spcAft>
                      </a:pPr>
                      <a:r>
                        <a:rPr lang="en-US" sz="1200" dirty="0">
                          <a:latin typeface="+mj-lt"/>
                          <a:ea typeface="Times New Roman"/>
                          <a:cs typeface="Arial"/>
                        </a:rPr>
                        <a:t>Inventory Days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180</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37" name="Group 3"/>
          <p:cNvGraphicFramePr>
            <a:graphicFrameLocks noGrp="1"/>
          </p:cNvGraphicFramePr>
          <p:nvPr>
            <p:custDataLst>
              <p:tags r:id="rId14"/>
            </p:custDataLst>
          </p:nvPr>
        </p:nvGraphicFramePr>
        <p:xfrm>
          <a:off x="4791075" y="4094163"/>
          <a:ext cx="3808413" cy="2011362"/>
        </p:xfrm>
        <a:graphic>
          <a:graphicData uri="http://schemas.openxmlformats.org/drawingml/2006/table">
            <a:tbl>
              <a:tblPr/>
              <a:tblGrid>
                <a:gridCol w="2555292"/>
                <a:gridCol w="1253121"/>
              </a:tblGrid>
              <a:tr h="182859">
                <a:tc>
                  <a:txBody>
                    <a:bodyPr/>
                    <a:lstStyle/>
                    <a:p>
                      <a:pPr marL="0" marR="0">
                        <a:spcBef>
                          <a:spcPts val="100"/>
                        </a:spcBef>
                        <a:spcAft>
                          <a:spcPts val="100"/>
                        </a:spcAft>
                      </a:pPr>
                      <a:r>
                        <a:rPr lang="en-US" sz="1200" dirty="0">
                          <a:latin typeface="+mj-lt"/>
                          <a:ea typeface="Times New Roman"/>
                          <a:cs typeface="Arial"/>
                        </a:rPr>
                        <a:t>Corporate Tax Rate</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a:latin typeface="+mj-lt"/>
                          <a:ea typeface="Times New Roman"/>
                          <a:cs typeface="Arial"/>
                        </a:rPr>
                        <a:t>30%</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365718">
                <a:tc>
                  <a:txBody>
                    <a:bodyPr/>
                    <a:lstStyle/>
                    <a:p>
                      <a:pPr marL="0" marR="0">
                        <a:spcBef>
                          <a:spcPts val="100"/>
                        </a:spcBef>
                        <a:spcAft>
                          <a:spcPts val="100"/>
                        </a:spcAft>
                      </a:pPr>
                      <a:r>
                        <a:rPr lang="en-US" sz="1200" dirty="0">
                          <a:latin typeface="+mj-lt"/>
                          <a:ea typeface="Times New Roman"/>
                          <a:cs typeface="Arial"/>
                        </a:rPr>
                        <a:t>Straight Line Depreciation for Plant (years)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smtClean="0">
                          <a:latin typeface="+mj-lt"/>
                          <a:ea typeface="Times New Roman"/>
                          <a:cs typeface="Arial"/>
                        </a:rPr>
                        <a:t>20</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548577">
                <a:tc>
                  <a:txBody>
                    <a:bodyPr/>
                    <a:lstStyle/>
                    <a:p>
                      <a:pPr marL="0" marR="0">
                        <a:spcBef>
                          <a:spcPts val="100"/>
                        </a:spcBef>
                        <a:spcAft>
                          <a:spcPts val="100"/>
                        </a:spcAft>
                      </a:pPr>
                      <a:r>
                        <a:rPr lang="en-US" sz="1200" dirty="0">
                          <a:latin typeface="+mj-lt"/>
                          <a:ea typeface="Times New Roman"/>
                          <a:cs typeface="Arial"/>
                        </a:rPr>
                        <a:t>Straight Line Depreciation for Equipment and Infrastructure(years)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10</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45">
                <a:tc>
                  <a:txBody>
                    <a:bodyPr/>
                    <a:lstStyle/>
                    <a:p>
                      <a:pPr marL="0" marR="0">
                        <a:spcBef>
                          <a:spcPts val="100"/>
                        </a:spcBef>
                        <a:spcAft>
                          <a:spcPts val="100"/>
                        </a:spcAft>
                      </a:pPr>
                      <a:r>
                        <a:rPr lang="en-US" sz="1200" dirty="0">
                          <a:latin typeface="+mj-lt"/>
                          <a:ea typeface="Times New Roman"/>
                          <a:cs typeface="Arial"/>
                        </a:rPr>
                        <a:t>Carry for Tax Losses (years)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a:latin typeface="+mj-lt"/>
                          <a:ea typeface="Times New Roman"/>
                          <a:cs typeface="Arial"/>
                        </a:rPr>
                        <a:t>5</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365718">
                <a:tc>
                  <a:txBody>
                    <a:bodyPr/>
                    <a:lstStyle/>
                    <a:p>
                      <a:pPr marL="0" marR="0">
                        <a:spcBef>
                          <a:spcPts val="100"/>
                        </a:spcBef>
                        <a:spcAft>
                          <a:spcPts val="100"/>
                        </a:spcAft>
                      </a:pPr>
                      <a:r>
                        <a:rPr lang="en-US" sz="1200" dirty="0">
                          <a:latin typeface="+mj-lt"/>
                          <a:ea typeface="Times New Roman"/>
                          <a:cs typeface="Arial"/>
                        </a:rPr>
                        <a:t>Tax Holiday for </a:t>
                      </a:r>
                      <a:r>
                        <a:rPr lang="en-US" sz="1200" dirty="0" smtClean="0">
                          <a:latin typeface="+mj-lt"/>
                          <a:ea typeface="Times New Roman"/>
                          <a:cs typeface="Arial"/>
                        </a:rPr>
                        <a:t>Export Companies </a:t>
                      </a:r>
                      <a:r>
                        <a:rPr lang="en-US" sz="1200" dirty="0">
                          <a:latin typeface="+mj-lt"/>
                          <a:ea typeface="Times New Roman"/>
                          <a:cs typeface="Arial"/>
                        </a:rPr>
                        <a:t>(years)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smtClean="0">
                          <a:latin typeface="+mj-lt"/>
                          <a:ea typeface="Times New Roman"/>
                          <a:cs typeface="Arial"/>
                        </a:rPr>
                        <a:t>5</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245">
                <a:tc>
                  <a:txBody>
                    <a:bodyPr/>
                    <a:lstStyle/>
                    <a:p>
                      <a:pPr marL="0" marR="0">
                        <a:spcBef>
                          <a:spcPts val="100"/>
                        </a:spcBef>
                        <a:spcAft>
                          <a:spcPts val="100"/>
                        </a:spcAft>
                      </a:pPr>
                      <a:r>
                        <a:rPr lang="en-US" sz="1200" dirty="0" smtClean="0">
                          <a:latin typeface="+mj-lt"/>
                          <a:ea typeface="Times New Roman"/>
                          <a:cs typeface="Arial"/>
                        </a:rPr>
                        <a:t>Inflation Rate</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smtClean="0">
                          <a:latin typeface="+mj-lt"/>
                          <a:ea typeface="Times New Roman"/>
                          <a:cs typeface="Arial"/>
                        </a:rPr>
                        <a:t>12%</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6" hidden="1"/>
          <p:cNvGraphicFramePr>
            <a:graphicFrameLocks noChangeAspect="1"/>
          </p:cNvGraphicFramePr>
          <p:nvPr/>
        </p:nvGraphicFramePr>
        <p:xfrm>
          <a:off x="0" y="0"/>
          <a:ext cx="158750" cy="158750"/>
        </p:xfrm>
        <a:graphic>
          <a:graphicData uri="http://schemas.openxmlformats.org/presentationml/2006/ole">
            <p:oleObj spid="_x0000_s40962" name="think-cell Slide" r:id="rId13" imgW="360" imgH="360" progId="">
              <p:embed/>
            </p:oleObj>
          </a:graphicData>
        </a:graphic>
      </p:graphicFrame>
      <p:sp>
        <p:nvSpPr>
          <p:cNvPr id="26" name="Rectangle 2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rgbClr val="000000"/>
              </a:solidFill>
              <a:cs typeface="Arial"/>
              <a:sym typeface="Arial"/>
            </a:endParaRPr>
          </a:p>
        </p:txBody>
      </p:sp>
      <p:sp>
        <p:nvSpPr>
          <p:cNvPr id="40964" name="Title 18"/>
          <p:cNvSpPr>
            <a:spLocks noGrp="1"/>
          </p:cNvSpPr>
          <p:nvPr>
            <p:ph type="title"/>
            <p:custDataLst>
              <p:tags r:id="rId3"/>
            </p:custDataLst>
          </p:nvPr>
        </p:nvSpPr>
        <p:spPr/>
        <p:txBody>
          <a:bodyPr/>
          <a:lstStyle/>
          <a:p>
            <a:pPr eaLnBrk="1" hangingPunct="1"/>
            <a:r>
              <a:rPr lang="en-US" sz="1600" b="0" i="1" smtClean="0"/>
              <a:t>Appendix</a:t>
            </a:r>
            <a:r>
              <a:rPr lang="en-US" sz="1800" smtClean="0"/>
              <a:t/>
            </a:r>
            <a:br>
              <a:rPr lang="en-US" sz="1800" smtClean="0"/>
            </a:br>
            <a:r>
              <a:rPr lang="en-US" sz="1800" smtClean="0"/>
              <a:t>Key Financial Assumptions (2/2)</a:t>
            </a:r>
          </a:p>
        </p:txBody>
      </p:sp>
      <p:sp>
        <p:nvSpPr>
          <p:cNvPr id="40965" name="TextBox 58"/>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solidFill>
                  <a:srgbClr val="000000"/>
                </a:solidFill>
              </a:rPr>
              <a:t>Key assumptions for revenue and investment returns include capacity utilization and costs of goods sold</a:t>
            </a:r>
          </a:p>
        </p:txBody>
      </p:sp>
      <p:sp>
        <p:nvSpPr>
          <p:cNvPr id="40966" name="TextBox 14"/>
          <p:cNvSpPr txBox="1">
            <a:spLocks noChangeArrowheads="1"/>
          </p:cNvSpPr>
          <p:nvPr>
            <p:custDataLst>
              <p:tags r:id="rId5"/>
            </p:custDataLst>
          </p:nvPr>
        </p:nvSpPr>
        <p:spPr bwMode="gray">
          <a:xfrm>
            <a:off x="0" y="6048375"/>
            <a:ext cx="9144000" cy="708025"/>
          </a:xfrm>
          <a:prstGeom prst="rect">
            <a:avLst/>
          </a:prstGeom>
          <a:noFill/>
          <a:ln w="9525">
            <a:noFill/>
            <a:miter lim="800000"/>
            <a:headEnd/>
            <a:tailEnd/>
          </a:ln>
        </p:spPr>
        <p:txBody>
          <a:bodyPr lIns="45719" rIns="45719" anchor="b"/>
          <a:lstStyle/>
          <a:p>
            <a:pPr>
              <a:tabLst>
                <a:tab pos="400050" algn="l"/>
              </a:tabLst>
            </a:pPr>
            <a:r>
              <a:rPr lang="en-US" sz="900">
                <a:solidFill>
                  <a:srgbClr val="000000"/>
                </a:solidFill>
              </a:rPr>
              <a:t>Source: Team Discussions, Monitor Analysis</a:t>
            </a:r>
          </a:p>
        </p:txBody>
      </p:sp>
      <p:sp>
        <p:nvSpPr>
          <p:cNvPr id="25" name="Rectangle 24"/>
          <p:cNvSpPr>
            <a:spLocks noChangeArrowheads="1"/>
          </p:cNvSpPr>
          <p:nvPr>
            <p:custDataLst>
              <p:tags r:id="rId6"/>
            </p:custDataLst>
          </p:nvPr>
        </p:nvSpPr>
        <p:spPr bwMode="auto">
          <a:xfrm>
            <a:off x="317500" y="1536700"/>
            <a:ext cx="8523288" cy="4724400"/>
          </a:xfrm>
          <a:prstGeom prst="rect">
            <a:avLst/>
          </a:prstGeom>
          <a:solidFill>
            <a:srgbClr val="F2F9EB"/>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rgbClr val="FFFFFF"/>
              </a:solidFill>
              <a:latin typeface="+mn-lt"/>
              <a:ea typeface="+mn-ea"/>
              <a:cs typeface="Arial" pitchFamily="34" charset="0"/>
            </a:endParaRPr>
          </a:p>
        </p:txBody>
      </p:sp>
      <p:sp>
        <p:nvSpPr>
          <p:cNvPr id="28" name="Rectangle 27"/>
          <p:cNvSpPr>
            <a:spLocks noChangeArrowheads="1"/>
          </p:cNvSpPr>
          <p:nvPr>
            <p:custDataLst>
              <p:tags r:id="rId7"/>
            </p:custDataLst>
          </p:nvPr>
        </p:nvSpPr>
        <p:spPr bwMode="auto">
          <a:xfrm>
            <a:off x="522288" y="1635125"/>
            <a:ext cx="8101012"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Projected Hulled Sesame Investment Revenues</a:t>
            </a:r>
          </a:p>
        </p:txBody>
      </p:sp>
      <p:sp>
        <p:nvSpPr>
          <p:cNvPr id="34" name="Rectangle 33"/>
          <p:cNvSpPr>
            <a:spLocks noChangeArrowheads="1"/>
          </p:cNvSpPr>
          <p:nvPr>
            <p:custDataLst>
              <p:tags r:id="rId8"/>
            </p:custDataLst>
          </p:nvPr>
        </p:nvSpPr>
        <p:spPr bwMode="auto">
          <a:xfrm>
            <a:off x="522288" y="3679825"/>
            <a:ext cx="3808412"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300" b="1" dirty="0">
                <a:solidFill>
                  <a:srgbClr val="FFFFFF"/>
                </a:solidFill>
                <a:latin typeface="+mn-lt"/>
                <a:ea typeface="+mn-ea"/>
              </a:rPr>
              <a:t>Cost of Goods Sold in 2014 ($ / MT)</a:t>
            </a:r>
          </a:p>
        </p:txBody>
      </p:sp>
      <p:sp>
        <p:nvSpPr>
          <p:cNvPr id="35" name="Rectangle 34"/>
          <p:cNvSpPr>
            <a:spLocks noChangeArrowheads="1"/>
          </p:cNvSpPr>
          <p:nvPr>
            <p:custDataLst>
              <p:tags r:id="rId9"/>
            </p:custDataLst>
          </p:nvPr>
        </p:nvSpPr>
        <p:spPr bwMode="auto">
          <a:xfrm>
            <a:off x="4791075" y="3679825"/>
            <a:ext cx="3808413"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General and Admin Costs in 2014 ($)</a:t>
            </a:r>
          </a:p>
        </p:txBody>
      </p:sp>
      <p:graphicFrame>
        <p:nvGraphicFramePr>
          <p:cNvPr id="36" name="Group 3"/>
          <p:cNvGraphicFramePr>
            <a:graphicFrameLocks noGrp="1"/>
          </p:cNvGraphicFramePr>
          <p:nvPr>
            <p:custDataLst>
              <p:tags r:id="rId10"/>
            </p:custDataLst>
          </p:nvPr>
        </p:nvGraphicFramePr>
        <p:xfrm>
          <a:off x="522288" y="4094163"/>
          <a:ext cx="3808412" cy="1920875"/>
        </p:xfrm>
        <a:graphic>
          <a:graphicData uri="http://schemas.openxmlformats.org/drawingml/2006/table">
            <a:tbl>
              <a:tblPr/>
              <a:tblGrid>
                <a:gridCol w="2555292"/>
                <a:gridCol w="1253120"/>
              </a:tblGrid>
              <a:tr h="274411">
                <a:tc>
                  <a:txBody>
                    <a:bodyPr/>
                    <a:lstStyle/>
                    <a:p>
                      <a:pPr marL="114300" marR="0">
                        <a:spcBef>
                          <a:spcPts val="100"/>
                        </a:spcBef>
                        <a:spcAft>
                          <a:spcPts val="100"/>
                        </a:spcAft>
                      </a:pPr>
                      <a:r>
                        <a:rPr lang="en-US" sz="1200" dirty="0">
                          <a:latin typeface="+mj-lt"/>
                          <a:ea typeface="Times New Roman"/>
                          <a:cs typeface="Arial"/>
                        </a:rPr>
                        <a:t>Raw Material</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0" i="0" u="none" strike="noStrike" dirty="0">
                          <a:solidFill>
                            <a:srgbClr val="000000"/>
                          </a:solidFill>
                          <a:latin typeface="+mj-lt"/>
                        </a:rPr>
                        <a:t>$1,378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274411">
                <a:tc>
                  <a:txBody>
                    <a:bodyPr/>
                    <a:lstStyle/>
                    <a:p>
                      <a:pPr marL="114300" marR="0">
                        <a:spcBef>
                          <a:spcPts val="100"/>
                        </a:spcBef>
                        <a:spcAft>
                          <a:spcPts val="100"/>
                        </a:spcAft>
                      </a:pPr>
                      <a:r>
                        <a:rPr lang="en-US" sz="1200" dirty="0">
                          <a:latin typeface="+mj-lt"/>
                          <a:ea typeface="Times New Roman"/>
                          <a:cs typeface="Arial"/>
                        </a:rPr>
                        <a:t>Cultivation / Out-grower </a:t>
                      </a:r>
                      <a:r>
                        <a:rPr lang="en-US" sz="1200" dirty="0" smtClean="0">
                          <a:latin typeface="+mj-lt"/>
                          <a:ea typeface="Times New Roman"/>
                          <a:cs typeface="Arial"/>
                        </a:rPr>
                        <a:t>Costs</a:t>
                      </a:r>
                      <a:endParaRPr lang="en-US" sz="1200" dirty="0">
                        <a:latin typeface="+mj-lt"/>
                        <a:ea typeface="Times New Roman"/>
                        <a:cs typeface="Arial"/>
                      </a:endParaRPr>
                    </a:p>
                  </a:txBody>
                  <a:tcPr marL="68573" marR="6857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0" i="0" u="none" strike="noStrike" dirty="0">
                          <a:solidFill>
                            <a:srgbClr val="000000"/>
                          </a:solidFill>
                          <a:latin typeface="+mj-lt"/>
                        </a:rPr>
                        <a:t>$170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274411">
                <a:tc>
                  <a:txBody>
                    <a:bodyPr/>
                    <a:lstStyle/>
                    <a:p>
                      <a:pPr marL="114300" marR="0">
                        <a:spcBef>
                          <a:spcPts val="100"/>
                        </a:spcBef>
                        <a:spcAft>
                          <a:spcPts val="100"/>
                        </a:spcAft>
                      </a:pPr>
                      <a:r>
                        <a:rPr lang="en-US" sz="1200">
                          <a:latin typeface="+mj-lt"/>
                          <a:ea typeface="Times New Roman"/>
                          <a:cs typeface="Arial"/>
                        </a:rPr>
                        <a:t>Labor Costs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0" i="0" u="none" strike="noStrike" dirty="0">
                          <a:solidFill>
                            <a:srgbClr val="000000"/>
                          </a:solidFill>
                          <a:latin typeface="+mj-lt"/>
                        </a:rPr>
                        <a:t>$7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411">
                <a:tc>
                  <a:txBody>
                    <a:bodyPr/>
                    <a:lstStyle/>
                    <a:p>
                      <a:pPr marL="114300" marR="0">
                        <a:spcBef>
                          <a:spcPts val="100"/>
                        </a:spcBef>
                        <a:spcAft>
                          <a:spcPts val="100"/>
                        </a:spcAft>
                      </a:pPr>
                      <a:r>
                        <a:rPr lang="en-US" sz="1200">
                          <a:latin typeface="+mj-lt"/>
                          <a:ea typeface="Times New Roman"/>
                          <a:cs typeface="Arial"/>
                        </a:rPr>
                        <a:t>Packaging</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0" i="0" u="none" strike="noStrike" dirty="0">
                          <a:solidFill>
                            <a:srgbClr val="000000"/>
                          </a:solidFill>
                          <a:latin typeface="+mj-lt"/>
                        </a:rPr>
                        <a:t>$36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411">
                <a:tc>
                  <a:txBody>
                    <a:bodyPr/>
                    <a:lstStyle/>
                    <a:p>
                      <a:pPr marL="114300" marR="0">
                        <a:spcBef>
                          <a:spcPts val="100"/>
                        </a:spcBef>
                        <a:spcAft>
                          <a:spcPts val="100"/>
                        </a:spcAft>
                      </a:pPr>
                      <a:r>
                        <a:rPr lang="en-US" sz="1200">
                          <a:latin typeface="+mj-lt"/>
                          <a:ea typeface="Times New Roman"/>
                          <a:cs typeface="Arial"/>
                        </a:rPr>
                        <a:t>Transportation (Farm to Plant)</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0" i="0" u="none" strike="noStrike" dirty="0">
                          <a:solidFill>
                            <a:srgbClr val="000000"/>
                          </a:solidFill>
                          <a:latin typeface="+mj-lt"/>
                        </a:rPr>
                        <a:t>$53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411">
                <a:tc>
                  <a:txBody>
                    <a:bodyPr/>
                    <a:lstStyle/>
                    <a:p>
                      <a:pPr marL="114300" marR="0">
                        <a:spcBef>
                          <a:spcPts val="100"/>
                        </a:spcBef>
                        <a:spcAft>
                          <a:spcPts val="100"/>
                        </a:spcAft>
                      </a:pPr>
                      <a:r>
                        <a:rPr lang="en-US" sz="1200">
                          <a:latin typeface="+mj-lt"/>
                          <a:ea typeface="Times New Roman"/>
                          <a:cs typeface="Arial"/>
                        </a:rPr>
                        <a:t>Transportation (Plant to Port)</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0" i="0" u="none" strike="noStrike" dirty="0">
                          <a:solidFill>
                            <a:srgbClr val="000000"/>
                          </a:solidFill>
                          <a:latin typeface="+mj-lt"/>
                        </a:rPr>
                        <a:t>$151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411">
                <a:tc>
                  <a:txBody>
                    <a:bodyPr/>
                    <a:lstStyle/>
                    <a:p>
                      <a:pPr marL="0" marR="0">
                        <a:spcBef>
                          <a:spcPts val="100"/>
                        </a:spcBef>
                        <a:spcAft>
                          <a:spcPts val="100"/>
                        </a:spcAft>
                      </a:pPr>
                      <a:r>
                        <a:rPr lang="en-US" sz="1200" b="1">
                          <a:latin typeface="+mj-lt"/>
                          <a:ea typeface="Times New Roman"/>
                          <a:cs typeface="Arial"/>
                        </a:rPr>
                        <a:t>Total </a:t>
                      </a:r>
                      <a:endParaRPr lang="en-US" sz="120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algn="ctr" fontAlgn="b"/>
                      <a:r>
                        <a:rPr lang="en-US" sz="1200" b="1" i="0" u="none" strike="noStrike" dirty="0">
                          <a:solidFill>
                            <a:srgbClr val="000000"/>
                          </a:solidFill>
                          <a:latin typeface="+mj-lt"/>
                        </a:rPr>
                        <a:t>$1,795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37" name="Group 3"/>
          <p:cNvGraphicFramePr>
            <a:graphicFrameLocks noGrp="1"/>
          </p:cNvGraphicFramePr>
          <p:nvPr>
            <p:custDataLst>
              <p:tags r:id="rId11"/>
            </p:custDataLst>
          </p:nvPr>
        </p:nvGraphicFramePr>
        <p:xfrm>
          <a:off x="4791075" y="4094163"/>
          <a:ext cx="3808413" cy="1646237"/>
        </p:xfrm>
        <a:graphic>
          <a:graphicData uri="http://schemas.openxmlformats.org/drawingml/2006/table">
            <a:tbl>
              <a:tblPr/>
              <a:tblGrid>
                <a:gridCol w="2555292"/>
                <a:gridCol w="1253121"/>
              </a:tblGrid>
              <a:tr h="274373">
                <a:tc>
                  <a:txBody>
                    <a:bodyPr/>
                    <a:lstStyle/>
                    <a:p>
                      <a:pPr marL="114300" marR="0">
                        <a:spcBef>
                          <a:spcPts val="100"/>
                        </a:spcBef>
                        <a:spcAft>
                          <a:spcPts val="100"/>
                        </a:spcAft>
                      </a:pPr>
                      <a:r>
                        <a:rPr lang="en-US" sz="1200" dirty="0">
                          <a:latin typeface="+mj-lt"/>
                          <a:ea typeface="Times New Roman"/>
                          <a:cs typeface="Arial"/>
                        </a:rPr>
                        <a:t>Indirect Labor</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$46,519</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73">
                <a:tc>
                  <a:txBody>
                    <a:bodyPr/>
                    <a:lstStyle/>
                    <a:p>
                      <a:pPr marL="114300" marR="0">
                        <a:spcBef>
                          <a:spcPts val="100"/>
                        </a:spcBef>
                        <a:spcAft>
                          <a:spcPts val="100"/>
                        </a:spcAft>
                      </a:pPr>
                      <a:r>
                        <a:rPr lang="en-US" sz="1200">
                          <a:latin typeface="+mj-lt"/>
                          <a:ea typeface="Times New Roman"/>
                          <a:cs typeface="Arial"/>
                        </a:rPr>
                        <a:t>Utilities</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$77,833</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73">
                <a:tc>
                  <a:txBody>
                    <a:bodyPr/>
                    <a:lstStyle/>
                    <a:p>
                      <a:pPr marL="114300" marR="0">
                        <a:spcBef>
                          <a:spcPts val="100"/>
                        </a:spcBef>
                        <a:spcAft>
                          <a:spcPts val="100"/>
                        </a:spcAft>
                      </a:pPr>
                      <a:r>
                        <a:rPr lang="en-US" sz="1200">
                          <a:latin typeface="+mj-lt"/>
                          <a:ea typeface="Times New Roman"/>
                          <a:cs typeface="Arial"/>
                        </a:rPr>
                        <a:t>Maintenance</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$28,600</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73">
                <a:tc>
                  <a:txBody>
                    <a:bodyPr/>
                    <a:lstStyle/>
                    <a:p>
                      <a:pPr marL="114300" marR="0">
                        <a:spcBef>
                          <a:spcPts val="100"/>
                        </a:spcBef>
                        <a:spcAft>
                          <a:spcPts val="100"/>
                        </a:spcAft>
                      </a:pPr>
                      <a:r>
                        <a:rPr lang="en-US" sz="1200">
                          <a:latin typeface="+mj-lt"/>
                          <a:ea typeface="Times New Roman"/>
                          <a:cs typeface="Arial"/>
                        </a:rPr>
                        <a:t>Marketing</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$32,113</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73">
                <a:tc>
                  <a:txBody>
                    <a:bodyPr/>
                    <a:lstStyle/>
                    <a:p>
                      <a:pPr marL="114300" marR="0">
                        <a:spcBef>
                          <a:spcPts val="100"/>
                        </a:spcBef>
                        <a:spcAft>
                          <a:spcPts val="100"/>
                        </a:spcAft>
                      </a:pPr>
                      <a:r>
                        <a:rPr lang="en-US" sz="1200">
                          <a:latin typeface="+mj-lt"/>
                          <a:ea typeface="Times New Roman"/>
                          <a:cs typeface="Arial"/>
                        </a:rPr>
                        <a:t>Selling Costs (at 2%)</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dirty="0">
                          <a:latin typeface="+mj-lt"/>
                          <a:ea typeface="Times New Roman"/>
                          <a:cs typeface="Arial"/>
                        </a:rPr>
                        <a:t>$</a:t>
                      </a:r>
                      <a:r>
                        <a:rPr lang="en-US" sz="1200" dirty="0" smtClean="0">
                          <a:latin typeface="+mj-lt"/>
                          <a:ea typeface="Times New Roman"/>
                          <a:cs typeface="Arial"/>
                        </a:rPr>
                        <a:t>247,693</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373">
                <a:tc>
                  <a:txBody>
                    <a:bodyPr/>
                    <a:lstStyle/>
                    <a:p>
                      <a:pPr marL="0" marR="0">
                        <a:spcBef>
                          <a:spcPts val="100"/>
                        </a:spcBef>
                        <a:spcAft>
                          <a:spcPts val="100"/>
                        </a:spcAft>
                      </a:pPr>
                      <a:r>
                        <a:rPr lang="en-US" sz="1200" b="1">
                          <a:latin typeface="+mj-lt"/>
                          <a:ea typeface="Times New Roman"/>
                          <a:cs typeface="Arial"/>
                        </a:rPr>
                        <a:t>SG&amp;A Total</a:t>
                      </a:r>
                      <a:endParaRPr lang="en-US" sz="120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algn="ctr">
                        <a:spcBef>
                          <a:spcPts val="100"/>
                        </a:spcBef>
                        <a:spcAft>
                          <a:spcPts val="100"/>
                        </a:spcAft>
                      </a:pPr>
                      <a:r>
                        <a:rPr lang="en-US" sz="1200" b="1" dirty="0" smtClean="0">
                          <a:latin typeface="+mj-lt"/>
                          <a:ea typeface="Times New Roman"/>
                          <a:cs typeface="Arial"/>
                        </a:rPr>
                        <a:t>$433,172</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508000" y="2063750"/>
          <a:ext cx="8102600" cy="1373188"/>
        </p:xfrm>
        <a:graphic>
          <a:graphicData uri="http://schemas.openxmlformats.org/drawingml/2006/table">
            <a:tbl>
              <a:tblPr/>
              <a:tblGrid>
                <a:gridCol w="3289300"/>
                <a:gridCol w="962025"/>
                <a:gridCol w="963613"/>
                <a:gridCol w="962025"/>
                <a:gridCol w="962025"/>
                <a:gridCol w="963612"/>
              </a:tblGrid>
              <a:tr h="27463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r>
              <a:tr h="27463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Maximum Capacity (MT)</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Utilization Rate (%)</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60%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75%</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80%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85%</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90%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Unit Sales (MT)</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6,000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7,500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8,000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8,500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9,000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rPr>
                        <a:t>Operating Revenue ($M)</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rPr>
                        <a:t>$12.4 </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rPr>
                        <a:t>$16.1 </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rPr>
                        <a:t>$17.9 </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rPr>
                        <a:t>$19.8 </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rPr>
                        <a:t>$21.8 </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9" hidden="1"/>
          <p:cNvGraphicFramePr>
            <a:graphicFrameLocks noChangeAspect="1"/>
          </p:cNvGraphicFramePr>
          <p:nvPr/>
        </p:nvGraphicFramePr>
        <p:xfrm>
          <a:off x="0" y="0"/>
          <a:ext cx="158750" cy="158750"/>
        </p:xfrm>
        <a:graphic>
          <a:graphicData uri="http://schemas.openxmlformats.org/presentationml/2006/ole">
            <p:oleObj spid="_x0000_s41986" name="think-cell Slide" r:id="rId7" imgW="360" imgH="360" progId="">
              <p:embed/>
            </p:oleObj>
          </a:graphicData>
        </a:graphic>
      </p:graphicFrame>
      <p:sp>
        <p:nvSpPr>
          <p:cNvPr id="41987" name="Title 1"/>
          <p:cNvSpPr>
            <a:spLocks noGrp="1"/>
          </p:cNvSpPr>
          <p:nvPr>
            <p:ph type="title"/>
            <p:custDataLst>
              <p:tags r:id="rId2"/>
            </p:custDataLst>
          </p:nvPr>
        </p:nvSpPr>
        <p:spPr/>
        <p:txBody>
          <a:bodyPr/>
          <a:lstStyle/>
          <a:p>
            <a:pPr eaLnBrk="1" hangingPunct="1"/>
            <a:r>
              <a:rPr lang="en-US" sz="1600" b="0" i="1" smtClean="0"/>
              <a:t>Appendix</a:t>
            </a:r>
            <a:r>
              <a:rPr lang="en-US" sz="1800" smtClean="0"/>
              <a:t/>
            </a:r>
            <a:br>
              <a:rPr lang="en-US" sz="1800" smtClean="0"/>
            </a:br>
            <a:r>
              <a:rPr lang="en-US" sz="1800" smtClean="0"/>
              <a:t>Financial Statements Under 100% Equity (1/2)</a:t>
            </a:r>
          </a:p>
        </p:txBody>
      </p:sp>
      <p:graphicFrame>
        <p:nvGraphicFramePr>
          <p:cNvPr id="3" name="Table 2"/>
          <p:cNvGraphicFramePr>
            <a:graphicFrameLocks noGrp="1"/>
          </p:cNvGraphicFramePr>
          <p:nvPr>
            <p:custDataLst>
              <p:tags r:id="rId3"/>
            </p:custDataLst>
          </p:nvPr>
        </p:nvGraphicFramePr>
        <p:xfrm>
          <a:off x="527050" y="1422400"/>
          <a:ext cx="8096250" cy="4618038"/>
        </p:xfrm>
        <a:graphic>
          <a:graphicData uri="http://schemas.openxmlformats.org/drawingml/2006/table">
            <a:tbl>
              <a:tblPr/>
              <a:tblGrid>
                <a:gridCol w="3716338"/>
                <a:gridCol w="876300"/>
                <a:gridCol w="874712"/>
                <a:gridCol w="876300"/>
                <a:gridCol w="874713"/>
                <a:gridCol w="877887"/>
              </a:tblGrid>
              <a:tr h="1828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Revenue</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$12.38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$16.14</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$17.88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$19.76</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$21.77</a:t>
                      </a:r>
                    </a:p>
                  </a:txBody>
                  <a:tcPr marL="0" marR="0" marT="0" marB="0"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Total Revenues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$12.38</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$16.14</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$17.88</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$19.76</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$21.77</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Raw Materials </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$8.27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$10.94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$13.70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$15.24</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Cultivation / Out-grower Expenses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$1.26</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Transportation (Farm to Plant)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$0.47</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Packaging</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$0.51</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Transportation (Plant to Port)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$0.91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$1.13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$1.36</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Total COGS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$10.73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$13.98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$15.48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$17.10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$18.84</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Gross Profit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$1.66</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$2.16</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$2.40</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$2.66</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$2.93</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SG&amp;A Total</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$0.43</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$0.53</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$0.59</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$0.66</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$0.73</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2F2F2"/>
                    </a:solid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Indirect Labor</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$0.07</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Utilities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$0.12</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Maintenance</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Marketing</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Selling Costs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$0.25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$0.44</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EBITDA</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$1.22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$1.63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$1.81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$2.00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$2.21</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EBITDA %</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9.9%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Depreciation</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Interest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Earnings Before Taxes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$1.09</a:t>
                      </a:r>
                    </a:p>
                  </a:txBody>
                  <a:tcPr marL="0" marR="0" marT="0" marB="0" anchor="b"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$1.50</a:t>
                      </a:r>
                    </a:p>
                  </a:txBody>
                  <a:tcPr marL="0" marR="0" marT="0" marB="0" anchor="b"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$1.67</a:t>
                      </a:r>
                    </a:p>
                  </a:txBody>
                  <a:tcPr marL="0" marR="0" marT="0" marB="0" anchor="b"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$1.87</a:t>
                      </a:r>
                    </a:p>
                  </a:txBody>
                  <a:tcPr marL="0" marR="0" marT="0" marB="0" anchor="b"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$2.07</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EF3"/>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Taxes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Net Income / NOPAT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$1.09</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$1.50</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$1.67</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$1.87</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$2.07</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42132" name="TextBox 3"/>
          <p:cNvSpPr txBox="1">
            <a:spLocks noChangeArrowheads="1"/>
          </p:cNvSpPr>
          <p:nvPr>
            <p:custDataLst>
              <p:tags r:id="rId4"/>
            </p:custDataLst>
          </p:nvPr>
        </p:nvSpPr>
        <p:spPr bwMode="gray">
          <a:xfrm>
            <a:off x="0" y="6048375"/>
            <a:ext cx="9144000" cy="708025"/>
          </a:xfrm>
          <a:prstGeom prst="rect">
            <a:avLst/>
          </a:prstGeom>
          <a:noFill/>
          <a:ln w="9525">
            <a:noFill/>
            <a:miter lim="800000"/>
            <a:headEnd/>
            <a:tailEnd/>
          </a:ln>
        </p:spPr>
        <p:txBody>
          <a:bodyPr lIns="45719" rIns="45719" anchor="b"/>
          <a:lstStyle/>
          <a:p>
            <a:pPr>
              <a:tabLst>
                <a:tab pos="400050" algn="l"/>
              </a:tabLst>
            </a:pPr>
            <a:r>
              <a:rPr lang="en-US" sz="900">
                <a:solidFill>
                  <a:srgbClr val="000000"/>
                </a:solidFill>
              </a:rPr>
              <a:t>Note: The base case assumed a 100% Equity and 0% Debt model, given that excess demand for debt in Ethiopia, and the current lack of capacity in the nation</a:t>
            </a:r>
            <a:r>
              <a:rPr lang="en-US" altLang="en-US" sz="900">
                <a:solidFill>
                  <a:srgbClr val="000000"/>
                </a:solidFill>
              </a:rPr>
              <a:t>’</a:t>
            </a:r>
            <a:r>
              <a:rPr lang="en-US" sz="900">
                <a:solidFill>
                  <a:srgbClr val="000000"/>
                </a:solidFill>
              </a:rPr>
              <a:t>s banks to process debt applications, has led to difficulty accessing debt; also modeled for 70% debt, which is the maximum Ethiopian banks are willing to cover for agricultural investors</a:t>
            </a:r>
          </a:p>
          <a:p>
            <a:pPr>
              <a:tabLst>
                <a:tab pos="400050" algn="l"/>
              </a:tabLst>
            </a:pPr>
            <a:r>
              <a:rPr lang="en-US" sz="900">
                <a:solidFill>
                  <a:srgbClr val="000000"/>
                </a:solidFill>
              </a:rPr>
              <a:t>Source: Team Discussions, Monitor Analysis</a:t>
            </a:r>
          </a:p>
        </p:txBody>
      </p:sp>
      <p:sp>
        <p:nvSpPr>
          <p:cNvPr id="6" name="Rectangle 5"/>
          <p:cNvSpPr>
            <a:spLocks noChangeArrowheads="1"/>
          </p:cNvSpPr>
          <p:nvPr>
            <p:custDataLst>
              <p:tags r:id="rId5"/>
            </p:custDataLst>
          </p:nvPr>
        </p:nvSpPr>
        <p:spPr bwMode="auto">
          <a:xfrm>
            <a:off x="522288" y="1063625"/>
            <a:ext cx="8101012" cy="320675"/>
          </a:xfrm>
          <a:prstGeom prst="rect">
            <a:avLst/>
          </a:prstGeom>
          <a:solidFill>
            <a:srgbClr val="2F4717"/>
          </a:solidFill>
          <a:ln>
            <a:noFill/>
          </a:ln>
          <a:effectLst>
            <a:outerShdw blurRad="50800" dist="38100" dir="2700000" algn="tl" rotWithShape="0">
              <a:srgbClr val="808080">
                <a:alpha val="39999"/>
              </a:srgbClr>
            </a:outerShdw>
          </a:effectLst>
          <a:extLst/>
        </p:spPr>
        <p:txBody>
          <a:bodyPr lIns="46800" rIns="46800" anchor="ctr"/>
          <a:lstStyle/>
          <a:p>
            <a:pPr algn="ctr">
              <a:spcBef>
                <a:spcPts val="400"/>
              </a:spcBef>
              <a:defRPr/>
            </a:pPr>
            <a:r>
              <a:rPr lang="en-US" sz="1400" b="1">
                <a:solidFill>
                  <a:srgbClr val="FFFFFF"/>
                </a:solidFill>
                <a:ea typeface="ＭＳ Ｐゴシック" pitchFamily="34" charset="-128"/>
              </a:rPr>
              <a:t>Forecast Income Statement Assuming a 100% Equity–Funded Investment ($M)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1600" b="0" i="1" smtClean="0"/>
              <a:t>Appendix</a:t>
            </a:r>
            <a:r>
              <a:rPr lang="en-US" sz="1800" smtClean="0"/>
              <a:t/>
            </a:r>
            <a:br>
              <a:rPr lang="en-US" sz="1800" smtClean="0"/>
            </a:br>
            <a:r>
              <a:rPr lang="en-US" sz="1800" smtClean="0"/>
              <a:t>Financial Statements Under 100% Equity (2/2)</a:t>
            </a:r>
          </a:p>
        </p:txBody>
      </p:sp>
      <p:graphicFrame>
        <p:nvGraphicFramePr>
          <p:cNvPr id="4" name="Table 3"/>
          <p:cNvGraphicFramePr>
            <a:graphicFrameLocks noGrp="1"/>
          </p:cNvGraphicFramePr>
          <p:nvPr/>
        </p:nvGraphicFramePr>
        <p:xfrm>
          <a:off x="533400" y="1541463"/>
          <a:ext cx="8089900" cy="1885950"/>
        </p:xfrm>
        <a:graphic>
          <a:graphicData uri="http://schemas.openxmlformats.org/drawingml/2006/table">
            <a:tbl>
              <a:tblPr/>
              <a:tblGrid>
                <a:gridCol w="3344863"/>
                <a:gridCol w="790575"/>
                <a:gridCol w="790575"/>
                <a:gridCol w="790575"/>
                <a:gridCol w="792162"/>
                <a:gridCol w="790575"/>
                <a:gridCol w="790575"/>
              </a:tblGrid>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2013</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PPE</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$1.70</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$1.57</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$1.43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$1.30</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$1.16</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$1.03</a:t>
                      </a: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Net, Other Assets</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Working Capital</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$2.60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$3.39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$3.76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$4.15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$4.57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Total Assets</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$1.70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$4.17</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$4.82</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$5.05</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$5.31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$5.60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Long Term Debt</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Total Liabilities</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Shareholders Equity</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$1.70</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$4.17</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$4.82</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$5.05</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$5.31</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$5.60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5" name="Table 4"/>
          <p:cNvGraphicFramePr>
            <a:graphicFrameLocks noGrp="1"/>
          </p:cNvGraphicFramePr>
          <p:nvPr/>
        </p:nvGraphicFramePr>
        <p:xfrm>
          <a:off x="533400" y="3902075"/>
          <a:ext cx="8077200" cy="2419350"/>
        </p:xfrm>
        <a:graphic>
          <a:graphicData uri="http://schemas.openxmlformats.org/drawingml/2006/table">
            <a:tbl>
              <a:tblPr/>
              <a:tblGrid>
                <a:gridCol w="3214688"/>
                <a:gridCol w="920750"/>
                <a:gridCol w="787400"/>
                <a:gridCol w="788987"/>
                <a:gridCol w="788988"/>
                <a:gridCol w="787400"/>
                <a:gridCol w="788987"/>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2013</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Cash Flow from Operations</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Earnings from P&amp;L</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$1.09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$1.50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$1.67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$1.87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$2.07</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Depreciation</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Net Interest (after tax)</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(Change in net working capital)</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-$2.60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-$0.79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-$0.37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-$0.39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-$0.42</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Total Cash Flow from Operations</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FF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FF0000"/>
                          </a:solidFill>
                          <a:effectLst/>
                          <a:latin typeface="Arial" pitchFamily="34" charset="0"/>
                          <a:ea typeface="ＭＳ Ｐゴシック" pitchFamily="34" charset="-128"/>
                        </a:rPr>
                        <a:t>-$1.38</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$0.84</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$1.44</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$1.61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$1.78</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Investment (Capex)</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-$4.44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Terminal Value</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$19.63</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Free Cash Flows</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Cumulative Cash Flows</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-$4.44</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Arial" pitchFamily="34" charset="0"/>
                          <a:ea typeface="ＭＳ Ｐゴシック" pitchFamily="34" charset="-128"/>
                        </a:rPr>
                        <a:t>-$1.38</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$0.84</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$1.44</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$1.61</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$21.41</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ChangeArrowheads="1"/>
          </p:cNvSpPr>
          <p:nvPr>
            <p:custDataLst>
              <p:tags r:id="rId1"/>
            </p:custDataLst>
          </p:nvPr>
        </p:nvSpPr>
        <p:spPr bwMode="auto">
          <a:xfrm>
            <a:off x="522288" y="1193800"/>
            <a:ext cx="8101012" cy="319088"/>
          </a:xfrm>
          <a:prstGeom prst="rect">
            <a:avLst/>
          </a:prstGeom>
          <a:solidFill>
            <a:srgbClr val="2F4717"/>
          </a:solidFill>
          <a:ln>
            <a:noFill/>
          </a:ln>
          <a:effectLst>
            <a:outerShdw blurRad="50800" dist="38100" dir="2700000" algn="tl" rotWithShape="0">
              <a:srgbClr val="808080">
                <a:alpha val="39999"/>
              </a:srgbClr>
            </a:outerShdw>
          </a:effectLst>
          <a:extLst/>
        </p:spPr>
        <p:txBody>
          <a:bodyPr lIns="46800" rIns="46800" anchor="ctr"/>
          <a:lstStyle/>
          <a:p>
            <a:pPr algn="ctr">
              <a:spcBef>
                <a:spcPts val="400"/>
              </a:spcBef>
              <a:defRPr/>
            </a:pPr>
            <a:r>
              <a:rPr lang="en-US" sz="1400" b="1">
                <a:solidFill>
                  <a:srgbClr val="FFFFFF"/>
                </a:solidFill>
                <a:ea typeface="ＭＳ Ｐゴシック" pitchFamily="34" charset="-128"/>
              </a:rPr>
              <a:t>Forecast Balance Sheet Assuming a 100% Equity–Funded Investment ($M)</a:t>
            </a:r>
          </a:p>
        </p:txBody>
      </p:sp>
      <p:sp>
        <p:nvSpPr>
          <p:cNvPr id="9" name="Rectangle 8"/>
          <p:cNvSpPr>
            <a:spLocks noChangeArrowheads="1"/>
          </p:cNvSpPr>
          <p:nvPr>
            <p:custDataLst>
              <p:tags r:id="rId2"/>
            </p:custDataLst>
          </p:nvPr>
        </p:nvSpPr>
        <p:spPr bwMode="auto">
          <a:xfrm>
            <a:off x="522288" y="3559175"/>
            <a:ext cx="8101012" cy="319088"/>
          </a:xfrm>
          <a:prstGeom prst="rect">
            <a:avLst/>
          </a:prstGeom>
          <a:solidFill>
            <a:srgbClr val="2F4717"/>
          </a:solidFill>
          <a:ln>
            <a:noFill/>
          </a:ln>
          <a:effectLst>
            <a:outerShdw blurRad="50800" dist="38100" dir="2700000" algn="tl" rotWithShape="0">
              <a:srgbClr val="808080">
                <a:alpha val="39999"/>
              </a:srgbClr>
            </a:outerShdw>
          </a:effectLst>
          <a:extLst/>
        </p:spPr>
        <p:txBody>
          <a:bodyPr lIns="46800" rIns="46800" anchor="ctr"/>
          <a:lstStyle/>
          <a:p>
            <a:pPr algn="ctr">
              <a:spcBef>
                <a:spcPts val="400"/>
              </a:spcBef>
              <a:defRPr/>
            </a:pPr>
            <a:r>
              <a:rPr lang="en-US" sz="1400" b="1">
                <a:solidFill>
                  <a:srgbClr val="FFFFFF"/>
                </a:solidFill>
                <a:ea typeface="ＭＳ Ｐゴシック" pitchFamily="34" charset="-128"/>
              </a:rPr>
              <a:t>Forecast </a:t>
            </a:r>
            <a:r>
              <a:rPr lang="en-US" sz="1400" b="1">
                <a:solidFill>
                  <a:srgbClr val="FFFFFF"/>
                </a:solidFill>
                <a:ea typeface="Times New Roman" pitchFamily="18" charset="0"/>
              </a:rPr>
              <a:t>Cash Flow Statement </a:t>
            </a:r>
            <a:r>
              <a:rPr lang="en-US" sz="1400" b="1">
                <a:solidFill>
                  <a:srgbClr val="FFFFFF"/>
                </a:solidFill>
                <a:ea typeface="ＭＳ Ｐゴシック" pitchFamily="34" charset="-128"/>
              </a:rPr>
              <a:t>Assuming a 100% Equity–Funded Investment ($M)</a:t>
            </a:r>
          </a:p>
        </p:txBody>
      </p:sp>
      <p:sp>
        <p:nvSpPr>
          <p:cNvPr id="43172" name="TextBox 10"/>
          <p:cNvSpPr txBox="1">
            <a:spLocks noChangeArrowheads="1"/>
          </p:cNvSpPr>
          <p:nvPr>
            <p:custDataLst>
              <p:tags r:id="rId3"/>
            </p:custDataLst>
          </p:nvPr>
        </p:nvSpPr>
        <p:spPr bwMode="gray">
          <a:xfrm>
            <a:off x="0" y="6149975"/>
            <a:ext cx="9144000" cy="708025"/>
          </a:xfrm>
          <a:prstGeom prst="rect">
            <a:avLst/>
          </a:prstGeom>
          <a:noFill/>
          <a:ln w="9525">
            <a:noFill/>
            <a:miter lim="800000"/>
            <a:headEnd/>
            <a:tailEnd/>
          </a:ln>
        </p:spPr>
        <p:txBody>
          <a:bodyPr lIns="45719" rIns="45719" anchor="b"/>
          <a:lstStyle/>
          <a:p>
            <a:pPr>
              <a:tabLst>
                <a:tab pos="400050" algn="l"/>
              </a:tabLst>
            </a:pPr>
            <a:r>
              <a:rPr lang="en-US" sz="900">
                <a:solidFill>
                  <a:srgbClr val="000000"/>
                </a:solidFill>
              </a:rPr>
              <a:t>Note: The base case assumed a 100% Equity and 0% Debt model, given that excess demand for debt in Ethiopia, and the current lack of capacity in the nation</a:t>
            </a:r>
            <a:r>
              <a:rPr lang="en-US" altLang="en-US" sz="900">
                <a:solidFill>
                  <a:srgbClr val="000000"/>
                </a:solidFill>
              </a:rPr>
              <a:t>’</a:t>
            </a:r>
            <a:r>
              <a:rPr lang="en-US" sz="900">
                <a:solidFill>
                  <a:srgbClr val="000000"/>
                </a:solidFill>
              </a:rPr>
              <a:t>s banks to process debt applications, has led to difficulty accessing debt; also modeled for 70% debt, which is the maximum Ethiopian banks are willing to cover for agricultural investors</a:t>
            </a:r>
          </a:p>
          <a:p>
            <a:pPr>
              <a:tabLst>
                <a:tab pos="400050" algn="l"/>
              </a:tabLst>
            </a:pPr>
            <a:r>
              <a:rPr lang="en-US" sz="900">
                <a:solidFill>
                  <a:srgbClr val="000000"/>
                </a:solidFill>
              </a:rPr>
              <a:t>Source: Team Discussions, Monitor Analysis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9" hidden="1"/>
          <p:cNvGraphicFramePr>
            <a:graphicFrameLocks noChangeAspect="1"/>
          </p:cNvGraphicFramePr>
          <p:nvPr/>
        </p:nvGraphicFramePr>
        <p:xfrm>
          <a:off x="0" y="0"/>
          <a:ext cx="158750" cy="158750"/>
        </p:xfrm>
        <a:graphic>
          <a:graphicData uri="http://schemas.openxmlformats.org/presentationml/2006/ole">
            <p:oleObj spid="_x0000_s44034" name="think-cell Slide" r:id="rId7" imgW="360" imgH="360" progId="">
              <p:embed/>
            </p:oleObj>
          </a:graphicData>
        </a:graphic>
      </p:graphicFrame>
      <p:sp>
        <p:nvSpPr>
          <p:cNvPr id="44035" name="Title 1"/>
          <p:cNvSpPr>
            <a:spLocks noGrp="1"/>
          </p:cNvSpPr>
          <p:nvPr>
            <p:ph type="title"/>
            <p:custDataLst>
              <p:tags r:id="rId2"/>
            </p:custDataLst>
          </p:nvPr>
        </p:nvSpPr>
        <p:spPr/>
        <p:txBody>
          <a:bodyPr/>
          <a:lstStyle/>
          <a:p>
            <a:pPr eaLnBrk="1" hangingPunct="1"/>
            <a:r>
              <a:rPr lang="en-US" sz="1600" b="0" i="1" smtClean="0"/>
              <a:t>Appendix</a:t>
            </a:r>
            <a:r>
              <a:rPr lang="en-US" sz="1800" smtClean="0"/>
              <a:t/>
            </a:r>
            <a:br>
              <a:rPr lang="en-US" sz="1800" smtClean="0"/>
            </a:br>
            <a:r>
              <a:rPr lang="en-US" sz="1800" smtClean="0"/>
              <a:t>Financial Statements Under 30% Equity (1/2)</a:t>
            </a:r>
          </a:p>
        </p:txBody>
      </p:sp>
      <p:graphicFrame>
        <p:nvGraphicFramePr>
          <p:cNvPr id="3" name="Table 2"/>
          <p:cNvGraphicFramePr>
            <a:graphicFrameLocks noGrp="1"/>
          </p:cNvGraphicFramePr>
          <p:nvPr>
            <p:custDataLst>
              <p:tags r:id="rId3"/>
            </p:custDataLst>
          </p:nvPr>
        </p:nvGraphicFramePr>
        <p:xfrm>
          <a:off x="527050" y="1422400"/>
          <a:ext cx="8096250" cy="4618038"/>
        </p:xfrm>
        <a:graphic>
          <a:graphicData uri="http://schemas.openxmlformats.org/drawingml/2006/table">
            <a:tbl>
              <a:tblPr/>
              <a:tblGrid>
                <a:gridCol w="3716338"/>
                <a:gridCol w="876300"/>
                <a:gridCol w="874712"/>
                <a:gridCol w="876300"/>
                <a:gridCol w="874713"/>
                <a:gridCol w="877887"/>
              </a:tblGrid>
              <a:tr h="1828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6051" marR="66051"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Revenue</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$12.38</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$16.14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$17.88</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$19.76</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$21.77</a:t>
                      </a: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Total Revenues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$12.38</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$16.14</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$17.88</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$19.76</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$21.77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Raw Materials </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$8.27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$10.94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$12.27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$13.70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$15.24</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Cultivation / Out-grower Expenses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$1.02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$1.26</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Transportation (Farm to Plant)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Packaging</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$0.22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$0.51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COGS - Transportation (Plant to Port)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$0.91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$1.13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$1.29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$1.36</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Total COGS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$10.73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$13.98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$15.48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$17.10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$18.84</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Gross Profit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$1.66</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$2.16</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$2.40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$2.66</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$2.93</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SG&amp;A Total</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$0.43</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$0.53</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$0.59</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$0.66</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$0.73</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2F2F2"/>
                    </a:solid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Indirect Labor</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Utilities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$0.12</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Maintenance</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Marketing</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$0.05</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Selling Costs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$0.25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$0.36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$0.44</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EBITDA</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$1.22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$1.63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$1.81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$2.00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ＭＳ Ｐゴシック" pitchFamily="34" charset="-128"/>
                        </a:rPr>
                        <a:t>$2.21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Times New Roman" pitchFamily="18" charset="0"/>
                        </a:rPr>
                        <a:t>EBITDA %</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9.9%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10.1%</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Depreciation</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Interest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$0.10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$0.09</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$0.08</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Earnings Before Taxes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$0.97</a:t>
                      </a:r>
                    </a:p>
                  </a:txBody>
                  <a:tcPr marL="0" marR="0" marT="0" marB="0" anchor="ctr"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$1.39</a:t>
                      </a:r>
                    </a:p>
                  </a:txBody>
                  <a:tcPr marL="0" marR="0" marT="0" marB="0" anchor="ctr"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$1.58</a:t>
                      </a:r>
                    </a:p>
                  </a:txBody>
                  <a:tcPr marL="0" marR="0" marT="0" marB="0" anchor="ctr"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$1.78</a:t>
                      </a:r>
                    </a:p>
                  </a:txBody>
                  <a:tcPr marL="0" marR="0" marT="0" marB="0" anchor="ctr" horzOverflow="overflow">
                    <a:lnL>
                      <a:noFill/>
                    </a:lnL>
                    <a:lnR>
                      <a:noFill/>
                    </a:lnR>
                    <a:lnT>
                      <a:noFill/>
                    </a:lnT>
                    <a:lnB>
                      <a:noFill/>
                    </a:lnB>
                    <a:lnTlToBr>
                      <a:noFill/>
                    </a:lnTlToBr>
                    <a:lnBlToTr>
                      <a:noFill/>
                    </a:lnBlToTr>
                    <a:solidFill>
                      <a:srgbClr val="DBEEF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$1.99</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EF3"/>
                    </a:solid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rPr>
                        <a:t>Taxes</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1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ea typeface="Times New Roman" pitchFamily="18" charset="0"/>
                        </a:rPr>
                        <a:t>Net Income / NOPAT</a:t>
                      </a:r>
                      <a:endParaRPr kumimoji="0" lang="en-US" sz="14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$0.97</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$1.39</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$1.58</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$1.78</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rgbClr val="000000"/>
                          </a:solidFill>
                          <a:effectLst/>
                          <a:latin typeface="Arial" pitchFamily="34" charset="0"/>
                          <a:ea typeface="ＭＳ Ｐゴシック" pitchFamily="34" charset="-128"/>
                        </a:rPr>
                        <a:t>$1.99</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44180" name="TextBox 3"/>
          <p:cNvSpPr txBox="1">
            <a:spLocks noChangeArrowheads="1"/>
          </p:cNvSpPr>
          <p:nvPr>
            <p:custDataLst>
              <p:tags r:id="rId4"/>
            </p:custDataLst>
          </p:nvPr>
        </p:nvSpPr>
        <p:spPr bwMode="gray">
          <a:xfrm>
            <a:off x="0" y="6048375"/>
            <a:ext cx="9144000" cy="708025"/>
          </a:xfrm>
          <a:prstGeom prst="rect">
            <a:avLst/>
          </a:prstGeom>
          <a:noFill/>
          <a:ln w="9525">
            <a:noFill/>
            <a:miter lim="800000"/>
            <a:headEnd/>
            <a:tailEnd/>
          </a:ln>
        </p:spPr>
        <p:txBody>
          <a:bodyPr lIns="45719" rIns="45719" anchor="b"/>
          <a:lstStyle/>
          <a:p>
            <a:pPr>
              <a:tabLst>
                <a:tab pos="400050" algn="l"/>
              </a:tabLst>
            </a:pPr>
            <a:r>
              <a:rPr lang="en-US" sz="900">
                <a:solidFill>
                  <a:srgbClr val="000000"/>
                </a:solidFill>
              </a:rPr>
              <a:t>Note: The base case assumed a 100% Equity and 0% Debt model, given that excess demand for debt in Ethiopia, and the current lack of capacity in the nation</a:t>
            </a:r>
            <a:r>
              <a:rPr lang="en-US" altLang="en-US" sz="900">
                <a:solidFill>
                  <a:srgbClr val="000000"/>
                </a:solidFill>
              </a:rPr>
              <a:t>’</a:t>
            </a:r>
            <a:r>
              <a:rPr lang="en-US" sz="900">
                <a:solidFill>
                  <a:srgbClr val="000000"/>
                </a:solidFill>
              </a:rPr>
              <a:t>s banks to process debt applications, has led to difficulty accessing debt; also modeled for 70% debt, which is the maximum Ethiopian banks are willing to cover for agricultural investors</a:t>
            </a:r>
          </a:p>
          <a:p>
            <a:pPr>
              <a:tabLst>
                <a:tab pos="400050" algn="l"/>
              </a:tabLst>
            </a:pPr>
            <a:r>
              <a:rPr lang="en-US" sz="900">
                <a:solidFill>
                  <a:srgbClr val="000000"/>
                </a:solidFill>
              </a:rPr>
              <a:t>Source: Team Discussions, Monitor Analysis</a:t>
            </a:r>
          </a:p>
        </p:txBody>
      </p:sp>
      <p:sp>
        <p:nvSpPr>
          <p:cNvPr id="6" name="Rectangle 5"/>
          <p:cNvSpPr>
            <a:spLocks noChangeArrowheads="1"/>
          </p:cNvSpPr>
          <p:nvPr>
            <p:custDataLst>
              <p:tags r:id="rId5"/>
            </p:custDataLst>
          </p:nvPr>
        </p:nvSpPr>
        <p:spPr bwMode="auto">
          <a:xfrm>
            <a:off x="522288" y="1063625"/>
            <a:ext cx="8101012" cy="320675"/>
          </a:xfrm>
          <a:prstGeom prst="rect">
            <a:avLst/>
          </a:prstGeom>
          <a:solidFill>
            <a:srgbClr val="2F4717"/>
          </a:solidFill>
          <a:ln>
            <a:noFill/>
          </a:ln>
          <a:effectLst>
            <a:outerShdw blurRad="50800" dist="38100" dir="2700000" algn="tl" rotWithShape="0">
              <a:srgbClr val="808080">
                <a:alpha val="39999"/>
              </a:srgbClr>
            </a:outerShdw>
          </a:effectLst>
          <a:extLst/>
        </p:spPr>
        <p:txBody>
          <a:bodyPr lIns="46800" rIns="46800" anchor="ctr"/>
          <a:lstStyle/>
          <a:p>
            <a:pPr algn="ctr">
              <a:spcBef>
                <a:spcPts val="400"/>
              </a:spcBef>
              <a:defRPr/>
            </a:pPr>
            <a:r>
              <a:rPr lang="en-US" sz="1400" b="1">
                <a:solidFill>
                  <a:srgbClr val="FFFFFF"/>
                </a:solidFill>
                <a:ea typeface="ＭＳ Ｐゴシック" pitchFamily="34" charset="-128"/>
              </a:rPr>
              <a:t>Forecast Income Statement Assuming a 70% Equity–Funded Investment ($M)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1600" b="0" i="1" smtClean="0"/>
              <a:t>Appendix</a:t>
            </a:r>
            <a:r>
              <a:rPr lang="en-US" sz="1800" smtClean="0"/>
              <a:t/>
            </a:r>
            <a:br>
              <a:rPr lang="en-US" sz="1800" smtClean="0"/>
            </a:br>
            <a:r>
              <a:rPr lang="en-US" sz="1800" smtClean="0"/>
              <a:t>Financial Statements Under 30% Equity (2/2)</a:t>
            </a:r>
          </a:p>
        </p:txBody>
      </p:sp>
      <p:graphicFrame>
        <p:nvGraphicFramePr>
          <p:cNvPr id="4" name="Table 3"/>
          <p:cNvGraphicFramePr>
            <a:graphicFrameLocks noGrp="1"/>
          </p:cNvGraphicFramePr>
          <p:nvPr/>
        </p:nvGraphicFramePr>
        <p:xfrm>
          <a:off x="533400" y="1517650"/>
          <a:ext cx="8089900" cy="1885950"/>
        </p:xfrm>
        <a:graphic>
          <a:graphicData uri="http://schemas.openxmlformats.org/drawingml/2006/table">
            <a:tbl>
              <a:tblPr/>
              <a:tblGrid>
                <a:gridCol w="3344863"/>
                <a:gridCol w="790575"/>
                <a:gridCol w="790575"/>
                <a:gridCol w="790575"/>
                <a:gridCol w="792162"/>
                <a:gridCol w="790575"/>
                <a:gridCol w="790575"/>
              </a:tblGrid>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2013</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44" marR="67044"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PPE</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$1.70</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$1.57</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$1.43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$1.30</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$1.16</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$1.03</a:t>
                      </a: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Net, Other Assets</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Working Capital</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$2.60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$3.39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$3.76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$4.15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$4.57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Total Assets</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$1.70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$4.17</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$4.82</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$5.05</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$5.31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$5.60</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Long Term Debt</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$1.19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$1.11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$1.03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$0.94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$0.84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$0.73</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Total Liabilities</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$1.19</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$1.11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$1.03</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$0.94</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$0.84</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$0.73</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Shareholders Equity</a:t>
                      </a:r>
                      <a:endParaRPr kumimoji="0" lang="en-US" sz="1600" b="0" i="0" u="none" strike="noStrike" cap="none" normalizeH="0" baseline="0" smtClean="0">
                        <a:ln>
                          <a:noFill/>
                        </a:ln>
                        <a:solidFill>
                          <a:srgbClr val="000000"/>
                        </a:solidFill>
                        <a:effectLst/>
                        <a:latin typeface="Arial" pitchFamily="34" charset="0"/>
                        <a:ea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$0.51</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$3.05</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$3.79</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$4.11</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$4.47</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$4.87</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5" name="Table 4"/>
          <p:cNvGraphicFramePr>
            <a:graphicFrameLocks noGrp="1"/>
          </p:cNvGraphicFramePr>
          <p:nvPr/>
        </p:nvGraphicFramePr>
        <p:xfrm>
          <a:off x="533400" y="3878263"/>
          <a:ext cx="8077200" cy="2419350"/>
        </p:xfrm>
        <a:graphic>
          <a:graphicData uri="http://schemas.openxmlformats.org/drawingml/2006/table">
            <a:tbl>
              <a:tblPr/>
              <a:tblGrid>
                <a:gridCol w="3214688"/>
                <a:gridCol w="920750"/>
                <a:gridCol w="787400"/>
                <a:gridCol w="788987"/>
                <a:gridCol w="788988"/>
                <a:gridCol w="787400"/>
                <a:gridCol w="788987"/>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2013</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33"/>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Cash Flow from Operations</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a:t>
                      </a:r>
                    </a:p>
                  </a:txBody>
                  <a:tcPr marL="67023" marR="6702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Earnings from P&amp;L</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$0.97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$1.39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$1.58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$1.78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$1.99</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Depreciation</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$0.14</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Net Interest (after tax)</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$0.06</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$0.06</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1270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(Change in net working capital)</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-$2.60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-$0.79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-$0.37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-$0.39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-$0.42</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Total Cash Flow from Operations</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C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C00000"/>
                          </a:solidFill>
                          <a:effectLst/>
                          <a:latin typeface="Arial" pitchFamily="34" charset="0"/>
                          <a:ea typeface="ＭＳ Ｐゴシック" pitchFamily="34" charset="-128"/>
                        </a:rPr>
                        <a:t>-$1.41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$0.81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$1.41</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$1.58</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ea typeface="ＭＳ Ｐゴシック" pitchFamily="34" charset="-128"/>
                        </a:rPr>
                        <a:t>$1.76</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 </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Investment (Capex)</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-$4.44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$0.00</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 Terminal Value</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$19.36</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rPr>
                        <a:t>Free Cash Flows</a:t>
                      </a:r>
                      <a:endParaRPr kumimoji="0" lang="en-US" sz="1200" b="0" i="0" u="none" strike="noStrike" cap="none" normalizeH="0" baseline="0" smtClean="0">
                        <a:ln>
                          <a:noFill/>
                        </a:ln>
                        <a:solidFill>
                          <a:srgbClr val="000000"/>
                        </a:solidFill>
                        <a:effectLst/>
                        <a:latin typeface="Arial" pitchFamily="34" charset="0"/>
                        <a:ea typeface="Times New Roman" pitchFamily="18" charset="0"/>
                      </a:endParaRP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 </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rPr>
                        <a:t>Cumulative Cash Flows</a:t>
                      </a:r>
                    </a:p>
                  </a:txBody>
                  <a:tcPr marL="67023" marR="67023"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-$4.44</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C00000"/>
                          </a:solidFill>
                          <a:effectLst/>
                          <a:latin typeface="Arial" pitchFamily="34" charset="0"/>
                          <a:ea typeface="ＭＳ Ｐゴシック" pitchFamily="34" charset="-128"/>
                        </a:rPr>
                        <a:t>-$1.41</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$0.81</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$1.41</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$1.58</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$21.12</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ChangeArrowheads="1"/>
          </p:cNvSpPr>
          <p:nvPr>
            <p:custDataLst>
              <p:tags r:id="rId1"/>
            </p:custDataLst>
          </p:nvPr>
        </p:nvSpPr>
        <p:spPr bwMode="auto">
          <a:xfrm>
            <a:off x="522288" y="1168400"/>
            <a:ext cx="8101012" cy="320675"/>
          </a:xfrm>
          <a:prstGeom prst="rect">
            <a:avLst/>
          </a:prstGeom>
          <a:solidFill>
            <a:srgbClr val="2F4717"/>
          </a:solidFill>
          <a:ln>
            <a:noFill/>
          </a:ln>
          <a:effectLst>
            <a:outerShdw blurRad="50800" dist="38100" dir="2700000" algn="tl" rotWithShape="0">
              <a:srgbClr val="808080">
                <a:alpha val="39999"/>
              </a:srgbClr>
            </a:outerShdw>
          </a:effectLst>
          <a:extLst/>
        </p:spPr>
        <p:txBody>
          <a:bodyPr lIns="46800" rIns="46800" anchor="ctr"/>
          <a:lstStyle/>
          <a:p>
            <a:pPr algn="ctr">
              <a:spcBef>
                <a:spcPts val="400"/>
              </a:spcBef>
              <a:defRPr/>
            </a:pPr>
            <a:r>
              <a:rPr lang="en-US" sz="1400" b="1">
                <a:solidFill>
                  <a:srgbClr val="FFFFFF"/>
                </a:solidFill>
                <a:ea typeface="ＭＳ Ｐゴシック" pitchFamily="34" charset="-128"/>
              </a:rPr>
              <a:t>Forecast Balance Sheet Assuming a 30% Equity–Funded Investment ($M)</a:t>
            </a:r>
          </a:p>
        </p:txBody>
      </p:sp>
      <p:sp>
        <p:nvSpPr>
          <p:cNvPr id="9" name="Rectangle 8"/>
          <p:cNvSpPr>
            <a:spLocks noChangeArrowheads="1"/>
          </p:cNvSpPr>
          <p:nvPr>
            <p:custDataLst>
              <p:tags r:id="rId2"/>
            </p:custDataLst>
          </p:nvPr>
        </p:nvSpPr>
        <p:spPr bwMode="auto">
          <a:xfrm>
            <a:off x="522288" y="3533775"/>
            <a:ext cx="8101012" cy="320675"/>
          </a:xfrm>
          <a:prstGeom prst="rect">
            <a:avLst/>
          </a:prstGeom>
          <a:solidFill>
            <a:srgbClr val="2F4717"/>
          </a:solidFill>
          <a:ln>
            <a:noFill/>
          </a:ln>
          <a:effectLst>
            <a:outerShdw blurRad="50800" dist="38100" dir="2700000" algn="tl" rotWithShape="0">
              <a:srgbClr val="808080">
                <a:alpha val="39999"/>
              </a:srgbClr>
            </a:outerShdw>
          </a:effectLst>
          <a:extLst/>
        </p:spPr>
        <p:txBody>
          <a:bodyPr lIns="46800" rIns="46800" anchor="ctr"/>
          <a:lstStyle/>
          <a:p>
            <a:pPr algn="ctr">
              <a:spcBef>
                <a:spcPts val="400"/>
              </a:spcBef>
              <a:defRPr/>
            </a:pPr>
            <a:r>
              <a:rPr lang="en-US" sz="1400" b="1">
                <a:solidFill>
                  <a:srgbClr val="FFFFFF"/>
                </a:solidFill>
                <a:ea typeface="ＭＳ Ｐゴシック" pitchFamily="34" charset="-128"/>
              </a:rPr>
              <a:t>Forecast </a:t>
            </a:r>
            <a:r>
              <a:rPr lang="en-US" sz="1400" b="1">
                <a:solidFill>
                  <a:srgbClr val="FFFFFF"/>
                </a:solidFill>
                <a:ea typeface="Times New Roman" pitchFamily="18" charset="0"/>
              </a:rPr>
              <a:t>Cash Flow Statement </a:t>
            </a:r>
            <a:r>
              <a:rPr lang="en-US" sz="1400" b="1">
                <a:solidFill>
                  <a:srgbClr val="FFFFFF"/>
                </a:solidFill>
                <a:ea typeface="ＭＳ Ｐゴシック" pitchFamily="34" charset="-128"/>
              </a:rPr>
              <a:t>Assuming a 30% Equity–Funded Investment ($M)</a:t>
            </a:r>
          </a:p>
        </p:txBody>
      </p:sp>
      <p:sp>
        <p:nvSpPr>
          <p:cNvPr id="45220" name="TextBox 9"/>
          <p:cNvSpPr txBox="1">
            <a:spLocks noChangeArrowheads="1"/>
          </p:cNvSpPr>
          <p:nvPr>
            <p:custDataLst>
              <p:tags r:id="rId3"/>
            </p:custDataLst>
          </p:nvPr>
        </p:nvSpPr>
        <p:spPr bwMode="gray">
          <a:xfrm>
            <a:off x="0" y="6149975"/>
            <a:ext cx="9144000" cy="708025"/>
          </a:xfrm>
          <a:prstGeom prst="rect">
            <a:avLst/>
          </a:prstGeom>
          <a:noFill/>
          <a:ln w="9525">
            <a:noFill/>
            <a:miter lim="800000"/>
            <a:headEnd/>
            <a:tailEnd/>
          </a:ln>
        </p:spPr>
        <p:txBody>
          <a:bodyPr lIns="45719" rIns="45719" anchor="b"/>
          <a:lstStyle/>
          <a:p>
            <a:pPr>
              <a:tabLst>
                <a:tab pos="400050" algn="l"/>
              </a:tabLst>
            </a:pPr>
            <a:r>
              <a:rPr lang="en-US" sz="900">
                <a:solidFill>
                  <a:srgbClr val="000000"/>
                </a:solidFill>
              </a:rPr>
              <a:t>Note: The base case assumed a 100% Equity and 0% Debt model, given that excess demand for debt in Ethiopia, and the current lack of capacity in the nation</a:t>
            </a:r>
            <a:r>
              <a:rPr lang="en-US" altLang="en-US" sz="900">
                <a:solidFill>
                  <a:srgbClr val="000000"/>
                </a:solidFill>
              </a:rPr>
              <a:t>’</a:t>
            </a:r>
            <a:r>
              <a:rPr lang="en-US" sz="900">
                <a:solidFill>
                  <a:srgbClr val="000000"/>
                </a:solidFill>
              </a:rPr>
              <a:t>s banks to process debt applications, has led to difficulty accessing debt; also modeled for 70% debt, which is the maximum Ethiopian banks are willing to cover for agricultural investors</a:t>
            </a:r>
          </a:p>
          <a:p>
            <a:pPr>
              <a:tabLst>
                <a:tab pos="400050" algn="l"/>
              </a:tabLst>
            </a:pPr>
            <a:r>
              <a:rPr lang="en-US" sz="900">
                <a:solidFill>
                  <a:srgbClr val="000000"/>
                </a:solidFill>
              </a:rPr>
              <a:t>Source: Team Discussions, Monitor Analysis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6" hidden="1"/>
          <p:cNvGraphicFramePr>
            <a:graphicFrameLocks noChangeAspect="1"/>
          </p:cNvGraphicFramePr>
          <p:nvPr/>
        </p:nvGraphicFramePr>
        <p:xfrm>
          <a:off x="0" y="0"/>
          <a:ext cx="158750" cy="158750"/>
        </p:xfrm>
        <a:graphic>
          <a:graphicData uri="http://schemas.openxmlformats.org/presentationml/2006/ole">
            <p:oleObj spid="_x0000_s46082" name="think-cell Slide" r:id="rId14" imgW="360" imgH="360" progId="">
              <p:embed/>
            </p:oleObj>
          </a:graphicData>
        </a:graphic>
      </p:graphicFrame>
      <p:sp>
        <p:nvSpPr>
          <p:cNvPr id="26" name="Rectangle 25" hidden="1"/>
          <p:cNvSpPr/>
          <p:nvPr>
            <p:custDataLst>
              <p:tags r:id="rId2"/>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b="1" dirty="0">
              <a:solidFill>
                <a:srgbClr val="000000"/>
              </a:solidFill>
              <a:cs typeface="Arial"/>
              <a:sym typeface="Arial"/>
            </a:endParaRPr>
          </a:p>
        </p:txBody>
      </p:sp>
      <p:sp>
        <p:nvSpPr>
          <p:cNvPr id="22" name="Rectangle 21"/>
          <p:cNvSpPr>
            <a:spLocks noChangeArrowheads="1"/>
          </p:cNvSpPr>
          <p:nvPr>
            <p:custDataLst>
              <p:tags r:id="rId3"/>
            </p:custDataLst>
          </p:nvPr>
        </p:nvSpPr>
        <p:spPr bwMode="auto">
          <a:xfrm>
            <a:off x="2336800" y="4279900"/>
            <a:ext cx="4470400" cy="2044700"/>
          </a:xfrm>
          <a:prstGeom prst="rect">
            <a:avLst/>
          </a:prstGeom>
          <a:solidFill>
            <a:srgbClr val="F2F9EB"/>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rgbClr val="FFFFFF"/>
              </a:solidFill>
              <a:latin typeface="+mn-lt"/>
              <a:ea typeface="+mn-ea"/>
              <a:cs typeface="Arial" pitchFamily="34" charset="0"/>
            </a:endParaRPr>
          </a:p>
        </p:txBody>
      </p:sp>
      <p:sp>
        <p:nvSpPr>
          <p:cNvPr id="46085" name="Title 18"/>
          <p:cNvSpPr>
            <a:spLocks noGrp="1"/>
          </p:cNvSpPr>
          <p:nvPr>
            <p:ph type="title"/>
            <p:custDataLst>
              <p:tags r:id="rId4"/>
            </p:custDataLst>
          </p:nvPr>
        </p:nvSpPr>
        <p:spPr/>
        <p:txBody>
          <a:bodyPr/>
          <a:lstStyle/>
          <a:p>
            <a:pPr eaLnBrk="1" hangingPunct="1"/>
            <a:r>
              <a:rPr lang="en-US" sz="1600" b="0" i="1" smtClean="0"/>
              <a:t>Appendix</a:t>
            </a:r>
            <a:r>
              <a:rPr lang="en-US" sz="1800" smtClean="0"/>
              <a:t/>
            </a:r>
            <a:br>
              <a:rPr lang="en-US" sz="1800" smtClean="0"/>
            </a:br>
            <a:r>
              <a:rPr lang="en-US" sz="1800" smtClean="0"/>
              <a:t>Development Benefits</a:t>
            </a:r>
          </a:p>
        </p:txBody>
      </p:sp>
      <p:sp>
        <p:nvSpPr>
          <p:cNvPr id="46086" name="TextBox 58"/>
          <p:cNvSpPr txBox="1">
            <a:spLocks noChangeArrowheads="1"/>
          </p:cNvSpPr>
          <p:nvPr>
            <p:custDataLst>
              <p:tags r:id="rId5"/>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solidFill>
                  <a:srgbClr val="000000"/>
                </a:solidFill>
              </a:rPr>
              <a:t>The hulling facility will have significant social returns, increasing annual farmer income by 17.4% and engaging more than 4,400 SHF over the course of the investment</a:t>
            </a:r>
          </a:p>
        </p:txBody>
      </p:sp>
      <p:sp>
        <p:nvSpPr>
          <p:cNvPr id="46087" name="TextBox 14"/>
          <p:cNvSpPr txBox="1">
            <a:spLocks noChangeArrowheads="1"/>
          </p:cNvSpPr>
          <p:nvPr>
            <p:custDataLst>
              <p:tags r:id="rId6"/>
            </p:custDataLst>
          </p:nvPr>
        </p:nvSpPr>
        <p:spPr bwMode="gray">
          <a:xfrm>
            <a:off x="0" y="6048375"/>
            <a:ext cx="9144000" cy="708025"/>
          </a:xfrm>
          <a:prstGeom prst="rect">
            <a:avLst/>
          </a:prstGeom>
          <a:noFill/>
          <a:ln w="9525">
            <a:noFill/>
            <a:miter lim="800000"/>
            <a:headEnd/>
            <a:tailEnd/>
          </a:ln>
        </p:spPr>
        <p:txBody>
          <a:bodyPr lIns="45719" rIns="45719" anchor="b"/>
          <a:lstStyle/>
          <a:p>
            <a:pPr>
              <a:tabLst>
                <a:tab pos="400050" algn="l"/>
              </a:tabLst>
            </a:pPr>
            <a:endParaRPr lang="en-US" sz="900">
              <a:solidFill>
                <a:srgbClr val="000000"/>
              </a:solidFill>
            </a:endParaRPr>
          </a:p>
          <a:p>
            <a:pPr>
              <a:tabLst>
                <a:tab pos="400050" algn="l"/>
              </a:tabLst>
            </a:pPr>
            <a:r>
              <a:rPr lang="en-US" sz="900">
                <a:solidFill>
                  <a:srgbClr val="000000"/>
                </a:solidFill>
              </a:rPr>
              <a:t>Note: Income improvements for growers account solely for wages from sesame production</a:t>
            </a:r>
          </a:p>
          <a:p>
            <a:pPr>
              <a:tabLst>
                <a:tab pos="400050" algn="l"/>
              </a:tabLst>
            </a:pPr>
            <a:r>
              <a:rPr lang="en-US" sz="900">
                <a:solidFill>
                  <a:srgbClr val="000000"/>
                </a:solidFill>
              </a:rPr>
              <a:t>Source: Investor Interviews, Monitor Analysis</a:t>
            </a:r>
          </a:p>
        </p:txBody>
      </p:sp>
      <p:sp>
        <p:nvSpPr>
          <p:cNvPr id="25" name="Rectangle 24"/>
          <p:cNvSpPr>
            <a:spLocks noChangeArrowheads="1"/>
          </p:cNvSpPr>
          <p:nvPr>
            <p:custDataLst>
              <p:tags r:id="rId7"/>
            </p:custDataLst>
          </p:nvPr>
        </p:nvSpPr>
        <p:spPr bwMode="auto">
          <a:xfrm>
            <a:off x="317500" y="1536700"/>
            <a:ext cx="8523288" cy="2641600"/>
          </a:xfrm>
          <a:prstGeom prst="rect">
            <a:avLst/>
          </a:prstGeom>
          <a:solidFill>
            <a:srgbClr val="F2F9EB"/>
          </a:solidFill>
          <a:ln>
            <a:noFill/>
          </a:ln>
          <a:effectLst>
            <a:outerShdw blurRad="50800" dist="38100" dir="2700000" algn="tl" rotWithShape="0">
              <a:srgbClr val="808080">
                <a:alpha val="39999"/>
              </a:srgbClr>
            </a:outerShdw>
          </a:effectLst>
          <a:extLst/>
        </p:spPr>
        <p:txBody>
          <a:bodyPr lIns="45720" rIns="45720" anchor="ctr"/>
          <a:lstStyle/>
          <a:p>
            <a:pPr algn="ctr" fontAlgn="auto">
              <a:spcBef>
                <a:spcPts val="400"/>
              </a:spcBef>
              <a:spcAft>
                <a:spcPts val="0"/>
              </a:spcAft>
              <a:defRPr/>
            </a:pPr>
            <a:endParaRPr lang="en-US" sz="1200" b="1" dirty="0">
              <a:solidFill>
                <a:srgbClr val="FFFFFF"/>
              </a:solidFill>
              <a:latin typeface="+mn-lt"/>
              <a:ea typeface="+mn-ea"/>
              <a:cs typeface="Arial" pitchFamily="34" charset="0"/>
            </a:endParaRPr>
          </a:p>
        </p:txBody>
      </p:sp>
      <p:sp>
        <p:nvSpPr>
          <p:cNvPr id="28" name="Rectangle 27"/>
          <p:cNvSpPr>
            <a:spLocks noChangeArrowheads="1"/>
          </p:cNvSpPr>
          <p:nvPr>
            <p:custDataLst>
              <p:tags r:id="rId8"/>
            </p:custDataLst>
          </p:nvPr>
        </p:nvSpPr>
        <p:spPr bwMode="auto">
          <a:xfrm>
            <a:off x="522288" y="1635125"/>
            <a:ext cx="8101012"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400" b="1" dirty="0">
                <a:solidFill>
                  <a:srgbClr val="FFFFFF"/>
                </a:solidFill>
                <a:latin typeface="+mn-lt"/>
                <a:ea typeface="+mn-ea"/>
              </a:rPr>
              <a:t>Number of Smallholder Farmers Affected by Out-grower Scheme</a:t>
            </a:r>
          </a:p>
        </p:txBody>
      </p:sp>
      <p:sp>
        <p:nvSpPr>
          <p:cNvPr id="34" name="Rectangle 33"/>
          <p:cNvSpPr>
            <a:spLocks noChangeArrowheads="1"/>
          </p:cNvSpPr>
          <p:nvPr>
            <p:custDataLst>
              <p:tags r:id="rId9"/>
            </p:custDataLst>
          </p:nvPr>
        </p:nvSpPr>
        <p:spPr bwMode="auto">
          <a:xfrm>
            <a:off x="2706688" y="4365625"/>
            <a:ext cx="3808412" cy="320675"/>
          </a:xfrm>
          <a:prstGeom prst="rect">
            <a:avLst/>
          </a:prstGeom>
          <a:solidFill>
            <a:srgbClr val="17496F"/>
          </a:solidFill>
          <a:ln>
            <a:noFill/>
          </a:ln>
          <a:effectLst>
            <a:outerShdw blurRad="50800" dist="38100" dir="2700000" algn="tl" rotWithShape="0">
              <a:srgbClr val="808080">
                <a:alpha val="39999"/>
              </a:srgbClr>
            </a:outerShdw>
          </a:effectLst>
          <a:extLst/>
        </p:spPr>
        <p:txBody>
          <a:bodyPr lIns="46800" rIns="46800" anchor="ctr"/>
          <a:lstStyle/>
          <a:p>
            <a:pPr algn="ctr" fontAlgn="auto">
              <a:spcBef>
                <a:spcPts val="400"/>
              </a:spcBef>
              <a:spcAft>
                <a:spcPts val="0"/>
              </a:spcAft>
              <a:defRPr/>
            </a:pPr>
            <a:r>
              <a:rPr lang="en-US" sz="1300" b="1" dirty="0">
                <a:solidFill>
                  <a:srgbClr val="FFFFFF"/>
                </a:solidFill>
                <a:latin typeface="+mn-lt"/>
                <a:ea typeface="+mn-ea"/>
              </a:rPr>
              <a:t>Projected Income Improvements</a:t>
            </a:r>
          </a:p>
        </p:txBody>
      </p:sp>
      <p:graphicFrame>
        <p:nvGraphicFramePr>
          <p:cNvPr id="36" name="Group 3"/>
          <p:cNvGraphicFramePr>
            <a:graphicFrameLocks noGrp="1"/>
          </p:cNvGraphicFramePr>
          <p:nvPr>
            <p:custDataLst>
              <p:tags r:id="rId10"/>
            </p:custDataLst>
          </p:nvPr>
        </p:nvGraphicFramePr>
        <p:xfrm>
          <a:off x="2706688" y="4741863"/>
          <a:ext cx="3808412" cy="1463675"/>
        </p:xfrm>
        <a:graphic>
          <a:graphicData uri="http://schemas.openxmlformats.org/drawingml/2006/table">
            <a:tbl>
              <a:tblPr/>
              <a:tblGrid>
                <a:gridCol w="2555292"/>
                <a:gridCol w="1253120"/>
              </a:tblGrid>
              <a:tr h="274439">
                <a:tc>
                  <a:txBody>
                    <a:bodyPr/>
                    <a:lstStyle/>
                    <a:p>
                      <a:pPr marL="0" marR="0">
                        <a:spcBef>
                          <a:spcPts val="100"/>
                        </a:spcBef>
                        <a:spcAft>
                          <a:spcPts val="100"/>
                        </a:spcAft>
                      </a:pP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6F0F4"/>
                    </a:solidFill>
                  </a:tcPr>
                </a:tc>
                <a:tc>
                  <a:txBody>
                    <a:bodyPr/>
                    <a:lstStyle/>
                    <a:p>
                      <a:pPr marL="0" marR="0" algn="ctr" defTabSz="914400" rtl="0" eaLnBrk="1" latinLnBrk="0" hangingPunct="1">
                        <a:spcBef>
                          <a:spcPts val="100"/>
                        </a:spcBef>
                        <a:spcAft>
                          <a:spcPts val="100"/>
                        </a:spcAft>
                      </a:pPr>
                      <a:r>
                        <a:rPr lang="en-US" sz="1200" b="1" kern="1200" dirty="0" smtClean="0">
                          <a:solidFill>
                            <a:srgbClr val="FFFFFF"/>
                          </a:solidFill>
                          <a:latin typeface="+mj-lt"/>
                          <a:ea typeface="Times New Roman"/>
                          <a:cs typeface="Arial"/>
                        </a:rPr>
                        <a:t>2014 (Year 1)</a:t>
                      </a:r>
                      <a:endParaRPr lang="en-US" sz="1200" b="1" kern="1200" dirty="0">
                        <a:solidFill>
                          <a:srgbClr val="FFFFFF"/>
                        </a:solidFill>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17496F"/>
                    </a:solidFill>
                  </a:tcPr>
                </a:tc>
              </a:tr>
              <a:tr h="274439">
                <a:tc>
                  <a:txBody>
                    <a:bodyPr/>
                    <a:lstStyle/>
                    <a:p>
                      <a:pPr marL="0" marR="0" algn="l" defTabSz="914400" rtl="0" eaLnBrk="1" latinLnBrk="0" hangingPunct="1">
                        <a:spcBef>
                          <a:spcPts val="100"/>
                        </a:spcBef>
                        <a:spcAft>
                          <a:spcPts val="100"/>
                        </a:spcAft>
                      </a:pPr>
                      <a:r>
                        <a:rPr lang="en-US" sz="1200" kern="1200" dirty="0">
                          <a:solidFill>
                            <a:schemeClr val="tx1"/>
                          </a:solidFill>
                          <a:latin typeface="+mj-lt"/>
                          <a:ea typeface="Times New Roman"/>
                          <a:cs typeface="Arial"/>
                        </a:rPr>
                        <a:t>Total SHF Income from Crop (USD)</a:t>
                      </a:r>
                    </a:p>
                  </a:txBody>
                  <a:tcPr marL="68573" marR="6857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6F0F4"/>
                    </a:solidFill>
                  </a:tcPr>
                </a:tc>
                <a:tc>
                  <a:txBody>
                    <a:bodyPr/>
                    <a:lstStyle/>
                    <a:p>
                      <a:pPr marL="0" marR="0" algn="ctr">
                        <a:spcBef>
                          <a:spcPts val="100"/>
                        </a:spcBef>
                        <a:spcAft>
                          <a:spcPts val="100"/>
                        </a:spcAft>
                      </a:pPr>
                      <a:r>
                        <a:rPr lang="en-US" sz="1200" dirty="0" smtClean="0">
                          <a:latin typeface="+mj-lt"/>
                          <a:ea typeface="Times New Roman"/>
                          <a:cs typeface="Arial"/>
                        </a:rPr>
                        <a:t>$2,003</a:t>
                      </a:r>
                      <a:endParaRPr lang="en-US" sz="1200" dirty="0">
                        <a:latin typeface="+mj-lt"/>
                        <a:ea typeface="Times New Roman"/>
                        <a:cs typeface="Arial"/>
                      </a:endParaRPr>
                    </a:p>
                  </a:txBody>
                  <a:tcPr marL="68573" marR="68573"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r>
              <a:tr h="365919">
                <a:tc>
                  <a:txBody>
                    <a:bodyPr/>
                    <a:lstStyle/>
                    <a:p>
                      <a:pPr marL="0" marR="0" algn="l" defTabSz="914400" rtl="0" eaLnBrk="1" latinLnBrk="0" hangingPunct="1">
                        <a:spcBef>
                          <a:spcPts val="100"/>
                        </a:spcBef>
                        <a:spcAft>
                          <a:spcPts val="100"/>
                        </a:spcAft>
                      </a:pPr>
                      <a:r>
                        <a:rPr lang="en-US" sz="1200" kern="1200" dirty="0">
                          <a:solidFill>
                            <a:schemeClr val="tx1"/>
                          </a:solidFill>
                          <a:latin typeface="+mj-lt"/>
                          <a:ea typeface="Times New Roman"/>
                          <a:cs typeface="Arial"/>
                        </a:rPr>
                        <a:t>Total Potential SHF Income from Crop (USD)</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marL="0" marR="0" algn="ctr">
                        <a:spcBef>
                          <a:spcPts val="100"/>
                        </a:spcBef>
                        <a:spcAft>
                          <a:spcPts val="100"/>
                        </a:spcAft>
                      </a:pPr>
                      <a:r>
                        <a:rPr lang="en-US" sz="1200" dirty="0" smtClean="0">
                          <a:latin typeface="+mj-lt"/>
                          <a:ea typeface="Times New Roman"/>
                          <a:cs typeface="Arial"/>
                        </a:rPr>
                        <a:t>$2,351</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439">
                <a:tc>
                  <a:txBody>
                    <a:bodyPr/>
                    <a:lstStyle/>
                    <a:p>
                      <a:pPr marL="0" marR="0" algn="l" defTabSz="914400" rtl="0" eaLnBrk="1" latinLnBrk="0" hangingPunct="1">
                        <a:spcBef>
                          <a:spcPts val="100"/>
                        </a:spcBef>
                        <a:spcAft>
                          <a:spcPts val="100"/>
                        </a:spcAft>
                      </a:pPr>
                      <a:r>
                        <a:rPr lang="en-US" sz="1200" kern="1200" dirty="0">
                          <a:solidFill>
                            <a:schemeClr val="tx1"/>
                          </a:solidFill>
                          <a:latin typeface="+mj-lt"/>
                          <a:ea typeface="Times New Roman"/>
                          <a:cs typeface="Arial"/>
                        </a:rPr>
                        <a:t>Total Increase in Income (USD)</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marL="0" marR="0" algn="ctr">
                        <a:spcBef>
                          <a:spcPts val="100"/>
                        </a:spcBef>
                        <a:spcAft>
                          <a:spcPts val="100"/>
                        </a:spcAft>
                      </a:pPr>
                      <a:r>
                        <a:rPr lang="en-US" sz="1200" dirty="0" smtClean="0">
                          <a:latin typeface="+mj-lt"/>
                          <a:ea typeface="Times New Roman"/>
                          <a:cs typeface="Arial"/>
                        </a:rPr>
                        <a:t>$348</a:t>
                      </a:r>
                      <a:endParaRPr lang="en-US" sz="1200" dirty="0">
                        <a:latin typeface="+mj-lt"/>
                        <a:ea typeface="Times New Roman"/>
                        <a:cs typeface="Arial"/>
                      </a:endParaRP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74439">
                <a:tc>
                  <a:txBody>
                    <a:bodyPr/>
                    <a:lstStyle/>
                    <a:p>
                      <a:pPr marL="0" marR="0" algn="l" defTabSz="914400" rtl="0" eaLnBrk="1" latinLnBrk="0" hangingPunct="1">
                        <a:spcBef>
                          <a:spcPts val="100"/>
                        </a:spcBef>
                        <a:spcAft>
                          <a:spcPts val="100"/>
                        </a:spcAft>
                      </a:pPr>
                      <a:r>
                        <a:rPr lang="en-US" sz="1200" kern="1200" dirty="0">
                          <a:solidFill>
                            <a:schemeClr val="tx1"/>
                          </a:solidFill>
                          <a:latin typeface="+mj-lt"/>
                          <a:ea typeface="Times New Roman"/>
                          <a:cs typeface="Arial"/>
                        </a:rPr>
                        <a:t>Increase in Income (%)</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6F0F4"/>
                    </a:solidFill>
                  </a:tcPr>
                </a:tc>
                <a:tc>
                  <a:txBody>
                    <a:bodyPr/>
                    <a:lstStyle/>
                    <a:p>
                      <a:pPr marL="0" marR="0" algn="ctr">
                        <a:spcBef>
                          <a:spcPts val="100"/>
                        </a:spcBef>
                        <a:spcAft>
                          <a:spcPts val="100"/>
                        </a:spcAft>
                      </a:pPr>
                      <a:r>
                        <a:rPr lang="en-US" sz="1200" dirty="0">
                          <a:latin typeface="+mj-lt"/>
                          <a:ea typeface="Times New Roman"/>
                          <a:cs typeface="Arial"/>
                        </a:rPr>
                        <a:t>17.4%</a:t>
                      </a:r>
                    </a:p>
                  </a:txBody>
                  <a:tcPr marL="68573" marR="6857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custDataLst>
              <p:tags r:id="rId11"/>
            </p:custDataLst>
          </p:nvPr>
        </p:nvGraphicFramePr>
        <p:xfrm>
          <a:off x="508000" y="2063750"/>
          <a:ext cx="8102600" cy="1646238"/>
        </p:xfrm>
        <a:graphic>
          <a:graphicData uri="http://schemas.openxmlformats.org/drawingml/2006/table">
            <a:tbl>
              <a:tblPr/>
              <a:tblGrid>
                <a:gridCol w="2940050"/>
                <a:gridCol w="860425"/>
                <a:gridCol w="860425"/>
                <a:gridCol w="860425"/>
                <a:gridCol w="860425"/>
                <a:gridCol w="860425"/>
                <a:gridCol w="860425"/>
              </a:tblGrid>
              <a:tr h="27463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Unit</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2014</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2015</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2016</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2017</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rPr>
                        <a:t>2018</a:t>
                      </a: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17496F"/>
                    </a:solidFill>
                  </a:tcPr>
                </a:tc>
              </a:tr>
              <a:tr h="228600">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Yields</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endParaRP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28600">
                <a:tc>
                  <a:txBody>
                    <a:bodyPr/>
                    <a:lstStyle/>
                    <a:p>
                      <a:pPr marL="11430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Nucleus Yield</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MT / ha</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1.20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1.25</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1.31</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1.37</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1.43</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28600">
                <a:tc>
                  <a:txBody>
                    <a:bodyPr/>
                    <a:lstStyle/>
                    <a:p>
                      <a:pPr marL="11430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SHF Yield</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MT / ha</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1.05</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1.09</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1.14</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1.19</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Annual Production Required</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MT / ha</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7324</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9155</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9766</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10376</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ＭＳ Ｐゴシック" pitchFamily="34" charset="-128"/>
                        </a:rPr>
                        <a:t>10986</a:t>
                      </a:r>
                    </a:p>
                  </a:txBody>
                  <a:tcPr marL="0" marR="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28600">
                <a:tc>
                  <a:txBody>
                    <a:bodyPr/>
                    <a:lstStyle/>
                    <a:p>
                      <a:pPr marL="11430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Nucleus Production</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MT / year</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360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376</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393</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411</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430</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228600">
                <a:tc>
                  <a:txBody>
                    <a:bodyPr/>
                    <a:lstStyle/>
                    <a:p>
                      <a:pPr marL="114300" marR="0" lvl="0" indent="0" algn="l"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SHF Production Required</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E6F0F4"/>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MT / year</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6,964</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8,779</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9,372</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9,965</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10,557</a:t>
                      </a:r>
                    </a:p>
                  </a:txBody>
                  <a:tcPr marL="68580" marR="68580" marT="0" marB="0" anchor="ct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solidFill>
                  </a:tcPr>
                </a:tc>
              </a:tr>
            </a:tbl>
          </a:graphicData>
        </a:graphic>
      </p:graphicFrame>
      <p:graphicFrame>
        <p:nvGraphicFramePr>
          <p:cNvPr id="16" name="Table 15"/>
          <p:cNvGraphicFramePr>
            <a:graphicFrameLocks noGrp="1"/>
          </p:cNvGraphicFramePr>
          <p:nvPr>
            <p:custDataLst>
              <p:tags r:id="rId12"/>
            </p:custDataLst>
          </p:nvPr>
        </p:nvGraphicFramePr>
        <p:xfrm>
          <a:off x="508000" y="3860800"/>
          <a:ext cx="8102600" cy="228600"/>
        </p:xfrm>
        <a:graphic>
          <a:graphicData uri="http://schemas.openxmlformats.org/drawingml/2006/table">
            <a:tbl>
              <a:tblPr/>
              <a:tblGrid>
                <a:gridCol w="2940625"/>
                <a:gridCol w="859951"/>
                <a:gridCol w="859951"/>
                <a:gridCol w="860707"/>
                <a:gridCol w="859951"/>
                <a:gridCol w="860707"/>
                <a:gridCol w="860707"/>
              </a:tblGrid>
              <a:tr h="228600">
                <a:tc>
                  <a:txBody>
                    <a:bodyPr/>
                    <a:lstStyle/>
                    <a:p>
                      <a:pPr marL="114300" marR="0">
                        <a:spcBef>
                          <a:spcPts val="100"/>
                        </a:spcBef>
                        <a:spcAft>
                          <a:spcPts val="100"/>
                        </a:spcAft>
                      </a:pPr>
                      <a:r>
                        <a:rPr lang="en-US" sz="1200" dirty="0" smtClean="0">
                          <a:latin typeface="+mj-lt"/>
                          <a:ea typeface="Times New Roman"/>
                          <a:cs typeface="Arial"/>
                        </a:rPr>
                        <a:t>Smallholder Farmers Involved</a:t>
                      </a:r>
                      <a:endParaRPr lang="en-US" sz="1200"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4"/>
                    </a:solidFill>
                  </a:tcPr>
                </a:tc>
                <a:tc>
                  <a:txBody>
                    <a:bodyPr/>
                    <a:lstStyle/>
                    <a:p>
                      <a:pPr marL="0" marR="0" algn="ctr">
                        <a:spcBef>
                          <a:spcPts val="100"/>
                        </a:spcBef>
                        <a:spcAft>
                          <a:spcPts val="100"/>
                        </a:spcAft>
                      </a:pPr>
                      <a:r>
                        <a:rPr lang="en-US" sz="1200" dirty="0" smtClean="0">
                          <a:latin typeface="+mj-lt"/>
                          <a:ea typeface="Times New Roman"/>
                          <a:cs typeface="Arial"/>
                        </a:rPr>
                        <a:t># SHFs</a:t>
                      </a:r>
                      <a:endParaRPr lang="en-US" sz="1200"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100"/>
                        </a:spcBef>
                        <a:spcAft>
                          <a:spcPts val="100"/>
                        </a:spcAft>
                      </a:pPr>
                      <a:r>
                        <a:rPr lang="en-US" sz="1200" b="1" dirty="0" smtClean="0">
                          <a:latin typeface="+mj-lt"/>
                          <a:ea typeface="Times New Roman"/>
                          <a:cs typeface="Arial"/>
                        </a:rPr>
                        <a:t>3,482</a:t>
                      </a:r>
                      <a:endParaRPr lang="en-US" sz="1200" b="1"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100"/>
                        </a:spcBef>
                        <a:spcAft>
                          <a:spcPts val="100"/>
                        </a:spcAft>
                      </a:pPr>
                      <a:r>
                        <a:rPr lang="en-US" sz="1200" b="1" dirty="0" smtClean="0">
                          <a:latin typeface="+mj-lt"/>
                          <a:ea typeface="Times New Roman"/>
                          <a:cs typeface="Arial"/>
                        </a:rPr>
                        <a:t>4,200</a:t>
                      </a:r>
                      <a:endParaRPr lang="en-US" sz="1200" b="1"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100"/>
                        </a:spcBef>
                        <a:spcAft>
                          <a:spcPts val="100"/>
                        </a:spcAft>
                      </a:pPr>
                      <a:r>
                        <a:rPr lang="en-US" sz="1200" b="1" dirty="0" smtClean="0">
                          <a:latin typeface="+mj-lt"/>
                          <a:ea typeface="Times New Roman"/>
                          <a:cs typeface="Arial"/>
                        </a:rPr>
                        <a:t>4,290</a:t>
                      </a:r>
                      <a:endParaRPr lang="en-US" sz="1200" b="1"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100"/>
                        </a:spcBef>
                        <a:spcAft>
                          <a:spcPts val="100"/>
                        </a:spcAft>
                      </a:pPr>
                      <a:r>
                        <a:rPr lang="en-US" sz="1200" b="1" dirty="0" smtClean="0">
                          <a:latin typeface="+mj-lt"/>
                          <a:ea typeface="Times New Roman"/>
                          <a:cs typeface="Arial"/>
                        </a:rPr>
                        <a:t>4,364</a:t>
                      </a:r>
                      <a:endParaRPr lang="en-US" sz="1200" b="1"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100"/>
                        </a:spcBef>
                        <a:spcAft>
                          <a:spcPts val="100"/>
                        </a:spcAft>
                      </a:pPr>
                      <a:r>
                        <a:rPr lang="en-US" sz="1200" b="1" dirty="0" smtClean="0">
                          <a:latin typeface="+mj-lt"/>
                          <a:ea typeface="Times New Roman"/>
                          <a:cs typeface="Arial"/>
                        </a:rPr>
                        <a:t>4,424</a:t>
                      </a:r>
                      <a:endParaRPr lang="en-US" sz="1200" b="1" dirty="0">
                        <a:latin typeface="+mj-lt"/>
                        <a:ea typeface="Times New Roman"/>
                        <a:cs typeface="Arial"/>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9" hidden="1"/>
          <p:cNvGraphicFramePr>
            <a:graphicFrameLocks noChangeAspect="1"/>
          </p:cNvGraphicFramePr>
          <p:nvPr/>
        </p:nvGraphicFramePr>
        <p:xfrm>
          <a:off x="0" y="0"/>
          <a:ext cx="158750" cy="158750"/>
        </p:xfrm>
        <a:graphic>
          <a:graphicData uri="http://schemas.openxmlformats.org/presentationml/2006/ole">
            <p:oleObj spid="_x0000_s12290" name="think-cell Slide" r:id="rId22" imgW="360" imgH="360" progId="">
              <p:embed/>
            </p:oleObj>
          </a:graphicData>
        </a:graphic>
      </p:graphicFrame>
      <p:sp>
        <p:nvSpPr>
          <p:cNvPr id="149" name="Rectangle 148"/>
          <p:cNvSpPr>
            <a:spLocks noChangeArrowheads="1"/>
          </p:cNvSpPr>
          <p:nvPr>
            <p:custDataLst>
              <p:tags r:id="rId2"/>
            </p:custDataLst>
          </p:nvPr>
        </p:nvSpPr>
        <p:spPr bwMode="auto">
          <a:xfrm>
            <a:off x="315913" y="2995613"/>
            <a:ext cx="1646237" cy="530225"/>
          </a:xfrm>
          <a:prstGeom prst="rect">
            <a:avLst/>
          </a:prstGeom>
          <a:solidFill>
            <a:schemeClr val="accent2"/>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latin typeface="+mn-lt"/>
                <a:ea typeface="+mn-ea"/>
              </a:rPr>
              <a:t>Competitive Advantages</a:t>
            </a:r>
          </a:p>
        </p:txBody>
      </p:sp>
      <p:pic>
        <p:nvPicPr>
          <p:cNvPr id="2" name="Picture 4" descr="http://downloads.clipart.com/19179653.jpg?t=1333441593&amp;h=01ff5bc8ffdc63519921ae75e030b7b4&amp;u=design.admin"/>
          <p:cNvPicPr>
            <a:picLocks noChangeAspect="1" noChangeArrowheads="1"/>
          </p:cNvPicPr>
          <p:nvPr>
            <p:custDataLst>
              <p:tags r:id="rId3"/>
            </p:custDataLst>
          </p:nvPr>
        </p:nvPicPr>
        <p:blipFill>
          <a:blip r:embed="rId23" cstate="print">
            <a:duotone>
              <a:schemeClr val="accent2">
                <a:shade val="45000"/>
                <a:satMod val="135000"/>
              </a:schemeClr>
              <a:prstClr val="white"/>
            </a:duotone>
          </a:blip>
          <a:stretch>
            <a:fillRect/>
          </a:stretch>
        </p:blipFill>
        <p:spPr bwMode="auto">
          <a:xfrm>
            <a:off x="316280" y="3503221"/>
            <a:ext cx="1645920" cy="1138844"/>
          </a:xfrm>
          <a:prstGeom prst="rect">
            <a:avLst/>
          </a:prstGeom>
          <a:noFill/>
          <a:ln>
            <a:noFill/>
          </a:ln>
        </p:spPr>
      </p:pic>
      <p:sp>
        <p:nvSpPr>
          <p:cNvPr id="150" name="Rectangle 149"/>
          <p:cNvSpPr>
            <a:spLocks noChangeArrowheads="1"/>
          </p:cNvSpPr>
          <p:nvPr>
            <p:custDataLst>
              <p:tags r:id="rId4"/>
            </p:custDataLst>
          </p:nvPr>
        </p:nvSpPr>
        <p:spPr bwMode="auto">
          <a:xfrm>
            <a:off x="315913" y="4868863"/>
            <a:ext cx="1646237" cy="530225"/>
          </a:xfrm>
          <a:prstGeom prst="rect">
            <a:avLst/>
          </a:prstGeom>
          <a:solidFill>
            <a:srgbClr val="EA0000"/>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Investment Highlights</a:t>
            </a:r>
          </a:p>
        </p:txBody>
      </p:sp>
      <p:pic>
        <p:nvPicPr>
          <p:cNvPr id="7176" name="Picture 8" descr="http://images.clipart.com/thb/thb8/PH/cs5359_20041206e/cs5359_20041206e/19825697.thb.jpg?5359_050111_59299"/>
          <p:cNvPicPr>
            <a:picLocks noChangeAspect="1" noChangeArrowheads="1"/>
          </p:cNvPicPr>
          <p:nvPr>
            <p:custDataLst>
              <p:tags r:id="rId5"/>
            </p:custDataLst>
          </p:nvPr>
        </p:nvPicPr>
        <p:blipFill>
          <a:blip r:embed="rId24" cstate="print">
            <a:clrChange>
              <a:clrFrom>
                <a:srgbClr val="3B2301"/>
              </a:clrFrom>
              <a:clrTo>
                <a:srgbClr val="3B2301">
                  <a:alpha val="0"/>
                </a:srgbClr>
              </a:clrTo>
            </a:clrChange>
            <a:duotone>
              <a:schemeClr val="accent1">
                <a:shade val="45000"/>
                <a:satMod val="135000"/>
              </a:schemeClr>
              <a:prstClr val="white"/>
            </a:duotone>
          </a:blip>
          <a:srcRect/>
          <a:stretch>
            <a:fillRect/>
          </a:stretch>
        </p:blipFill>
        <p:spPr bwMode="auto">
          <a:xfrm>
            <a:off x="315560" y="5393988"/>
            <a:ext cx="1645200" cy="1120094"/>
          </a:xfrm>
          <a:prstGeom prst="rect">
            <a:avLst/>
          </a:prstGeom>
          <a:noFill/>
          <a:ln w="6350">
            <a:noFill/>
          </a:ln>
          <a:effectLst>
            <a:outerShdw blurRad="50800" dist="38100" dir="2700000" algn="tl" rotWithShape="0">
              <a:prstClr val="black">
                <a:alpha val="40000"/>
              </a:prstClr>
            </a:outerShdw>
          </a:effectLst>
        </p:spPr>
      </p:pic>
      <p:sp>
        <p:nvSpPr>
          <p:cNvPr id="134" name="Rectangle 133"/>
          <p:cNvSpPr>
            <a:spLocks noChangeArrowheads="1"/>
          </p:cNvSpPr>
          <p:nvPr>
            <p:custDataLst>
              <p:tags r:id="rId6"/>
            </p:custDataLst>
          </p:nvPr>
        </p:nvSpPr>
        <p:spPr bwMode="auto">
          <a:xfrm>
            <a:off x="315913" y="1123950"/>
            <a:ext cx="1646237" cy="530225"/>
          </a:xfrm>
          <a:prstGeom prst="rect">
            <a:avLst/>
          </a:prstGeom>
          <a:solidFill>
            <a:srgbClr val="669933"/>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Market Opportunity</a:t>
            </a:r>
          </a:p>
        </p:txBody>
      </p:sp>
      <p:sp>
        <p:nvSpPr>
          <p:cNvPr id="6" name="Title 1"/>
          <p:cNvSpPr>
            <a:spLocks noGrp="1"/>
          </p:cNvSpPr>
          <p:nvPr>
            <p:ph type="title"/>
            <p:custDataLst>
              <p:tags r:id="rId7"/>
            </p:custDataLst>
          </p:nvPr>
        </p:nvSpPr>
        <p:spPr/>
        <p:txBody>
          <a:bodyPr rtlCol="0">
            <a:noAutofit/>
          </a:bodyPr>
          <a:lstStyle/>
          <a:p>
            <a:pPr eaLnBrk="1" fontAlgn="auto" hangingPunct="1">
              <a:spcAft>
                <a:spcPts val="0"/>
              </a:spcAft>
              <a:defRPr/>
            </a:pPr>
            <a:r>
              <a:rPr lang="en-US" sz="1600" b="0" i="1" dirty="0" smtClean="0">
                <a:ea typeface="+mj-ea"/>
              </a:rPr>
              <a:t>Hulling and Export of Sesame Seeds </a:t>
            </a:r>
            <a:r>
              <a:rPr lang="en-US" sz="1800" b="0" i="1" dirty="0" smtClean="0">
                <a:solidFill>
                  <a:schemeClr val="accent3"/>
                </a:solidFill>
                <a:ea typeface="+mj-ea"/>
              </a:rPr>
              <a:t/>
            </a:r>
            <a:br>
              <a:rPr lang="en-US" sz="1800" b="0" i="1" dirty="0" smtClean="0">
                <a:solidFill>
                  <a:schemeClr val="accent3"/>
                </a:solidFill>
                <a:ea typeface="+mj-ea"/>
              </a:rPr>
            </a:br>
            <a:r>
              <a:rPr lang="en-US" sz="1800" dirty="0" smtClean="0">
                <a:ea typeface="+mj-ea"/>
              </a:rPr>
              <a:t>Market Opportunity</a:t>
            </a:r>
            <a:endParaRPr lang="en-US" sz="1800" dirty="0">
              <a:ea typeface="+mj-ea"/>
            </a:endParaRPr>
          </a:p>
        </p:txBody>
      </p:sp>
      <p:sp>
        <p:nvSpPr>
          <p:cNvPr id="140" name="Oval 139"/>
          <p:cNvSpPr/>
          <p:nvPr>
            <p:custDataLst>
              <p:tags r:id="rId8"/>
            </p:custDataLst>
          </p:nvPr>
        </p:nvSpPr>
        <p:spPr>
          <a:xfrm>
            <a:off x="146050" y="996950"/>
            <a:ext cx="411163" cy="411163"/>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1</a:t>
            </a:r>
          </a:p>
        </p:txBody>
      </p:sp>
      <p:pic>
        <p:nvPicPr>
          <p:cNvPr id="7172" name="Picture 4" descr="http://images.clipart.com/thb/thb8/PH/ge2784_20030217/ge_business/7621388.thb.jpg?bss00142"/>
          <p:cNvPicPr>
            <a:picLocks noChangeAspect="1" noChangeArrowheads="1"/>
          </p:cNvPicPr>
          <p:nvPr>
            <p:custDataLst>
              <p:tags r:id="rId9"/>
            </p:custDataLst>
          </p:nvPr>
        </p:nvPicPr>
        <p:blipFill>
          <a:blip r:embed="rId25" cstate="print">
            <a:duotone>
              <a:schemeClr val="accent4">
                <a:shade val="45000"/>
                <a:satMod val="135000"/>
              </a:schemeClr>
              <a:prstClr val="white"/>
            </a:duotone>
          </a:blip>
          <a:srcRect/>
          <a:stretch>
            <a:fillRect/>
          </a:stretch>
        </p:blipFill>
        <p:spPr bwMode="auto">
          <a:xfrm>
            <a:off x="315560" y="1648178"/>
            <a:ext cx="1645200" cy="1121057"/>
          </a:xfrm>
          <a:prstGeom prst="rect">
            <a:avLst/>
          </a:prstGeom>
          <a:noFill/>
          <a:ln w="6350">
            <a:noFill/>
          </a:ln>
          <a:effectLst>
            <a:outerShdw blurRad="50800" dist="38100" dir="2700000" algn="tl" rotWithShape="0">
              <a:prstClr val="black">
                <a:alpha val="40000"/>
              </a:prstClr>
            </a:outerShdw>
          </a:effectLst>
        </p:spPr>
      </p:pic>
      <p:sp>
        <p:nvSpPr>
          <p:cNvPr id="142" name="Oval 141"/>
          <p:cNvSpPr/>
          <p:nvPr>
            <p:custDataLst>
              <p:tags r:id="rId10"/>
            </p:custDataLst>
          </p:nvPr>
        </p:nvSpPr>
        <p:spPr>
          <a:xfrm>
            <a:off x="146050" y="2870200"/>
            <a:ext cx="411163" cy="411163"/>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tx1"/>
                </a:solidFill>
                <a:cs typeface="Arial" pitchFamily="34" charset="0"/>
              </a:rPr>
              <a:t>2</a:t>
            </a:r>
          </a:p>
        </p:txBody>
      </p:sp>
      <p:sp>
        <p:nvSpPr>
          <p:cNvPr id="144" name="Oval 143"/>
          <p:cNvSpPr/>
          <p:nvPr>
            <p:custDataLst>
              <p:tags r:id="rId11"/>
            </p:custDataLst>
          </p:nvPr>
        </p:nvSpPr>
        <p:spPr>
          <a:xfrm>
            <a:off x="146050" y="4741863"/>
            <a:ext cx="411163" cy="411162"/>
          </a:xfrm>
          <a:prstGeom prst="ellipse">
            <a:avLst/>
          </a:prstGeom>
          <a:solidFill>
            <a:srgbClr val="EA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eaLnBrk="0" hangingPunct="0">
              <a:spcBef>
                <a:spcPts val="400"/>
              </a:spcBef>
              <a:defRPr/>
            </a:pPr>
            <a:r>
              <a:rPr lang="en-US" sz="1400" b="1" dirty="0">
                <a:solidFill>
                  <a:schemeClr val="bg1"/>
                </a:solidFill>
                <a:cs typeface="Arial" pitchFamily="34" charset="0"/>
              </a:rPr>
              <a:t>3</a:t>
            </a:r>
          </a:p>
        </p:txBody>
      </p:sp>
      <p:sp>
        <p:nvSpPr>
          <p:cNvPr id="135" name="Rectangle 134"/>
          <p:cNvSpPr>
            <a:spLocks noChangeArrowheads="1"/>
          </p:cNvSpPr>
          <p:nvPr>
            <p:custDataLst>
              <p:tags r:id="rId12"/>
            </p:custDataLst>
          </p:nvPr>
        </p:nvSpPr>
        <p:spPr bwMode="auto">
          <a:xfrm>
            <a:off x="2387600" y="1123950"/>
            <a:ext cx="6453188" cy="1644650"/>
          </a:xfrm>
          <a:prstGeom prst="rect">
            <a:avLst/>
          </a:prstGeom>
          <a:solidFill>
            <a:srgbClr val="D9ECC5"/>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hangingPunct="0">
              <a:spcBef>
                <a:spcPts val="600"/>
              </a:spcBef>
              <a:buSzPct val="65000"/>
              <a:buFont typeface="Wingdings" pitchFamily="2" charset="2"/>
              <a:buChar char="l"/>
              <a:defRPr/>
            </a:pPr>
            <a:r>
              <a:rPr lang="en-US" sz="1400">
                <a:ea typeface="ＭＳ Ｐゴシック" pitchFamily="34" charset="-128"/>
              </a:rPr>
              <a:t>Ethiopia is the world</a:t>
            </a:r>
            <a:r>
              <a:rPr lang="en-US" altLang="en-US" sz="1400">
                <a:ea typeface="ＭＳ Ｐゴシック" pitchFamily="34" charset="-128"/>
              </a:rPr>
              <a:t>’</a:t>
            </a:r>
            <a:r>
              <a:rPr lang="en-US" sz="1400">
                <a:ea typeface="ＭＳ Ｐゴシック" pitchFamily="34" charset="-128"/>
              </a:rPr>
              <a:t>s 3</a:t>
            </a:r>
            <a:r>
              <a:rPr lang="en-US" sz="1400" baseline="30000">
                <a:ea typeface="ＭＳ Ｐゴシック" pitchFamily="34" charset="-128"/>
              </a:rPr>
              <a:t>rd</a:t>
            </a:r>
            <a:r>
              <a:rPr lang="en-US" sz="1400">
                <a:ea typeface="ＭＳ Ｐゴシック" pitchFamily="34" charset="-128"/>
              </a:rPr>
              <a:t> largest sesame exporter, sourcing 14% of the global market for raw seeds. These seeds are then processed abroad</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Sesame is one of Ethiopia</a:t>
            </a:r>
            <a:r>
              <a:rPr lang="en-US" altLang="en-US" sz="1400">
                <a:ea typeface="ＭＳ Ｐゴシック" pitchFamily="34" charset="-128"/>
              </a:rPr>
              <a:t>’</a:t>
            </a:r>
            <a:r>
              <a:rPr lang="en-US" sz="1400">
                <a:ea typeface="ＭＳ Ｐゴシック" pitchFamily="34" charset="-128"/>
              </a:rPr>
              <a:t>s highest value crops, earning $1,330 / MT raw. Hulling sesame domestically would add revenue of $180-200 / MT</a:t>
            </a:r>
          </a:p>
          <a:p>
            <a:pPr marL="304800" lvl="1" indent="-203200" eaLnBrk="0" hangingPunct="0">
              <a:spcBef>
                <a:spcPts val="600"/>
              </a:spcBef>
              <a:buSzPct val="65000"/>
              <a:buFont typeface="Wingdings" pitchFamily="2" charset="2"/>
              <a:buChar char="l"/>
              <a:defRPr/>
            </a:pPr>
            <a:r>
              <a:rPr lang="en-US" sz="1400">
                <a:ea typeface="ＭＳ Ｐゴシック" pitchFamily="34" charset="-128"/>
              </a:rPr>
              <a:t>Current domestic processing capacity is limited, presenting a significant opportunity to establish a high quality value addition hulling facility </a:t>
            </a:r>
          </a:p>
        </p:txBody>
      </p:sp>
      <p:sp>
        <p:nvSpPr>
          <p:cNvPr id="138" name="Rectangle 137"/>
          <p:cNvSpPr>
            <a:spLocks noChangeArrowheads="1"/>
          </p:cNvSpPr>
          <p:nvPr>
            <p:custDataLst>
              <p:tags r:id="rId13"/>
            </p:custDataLst>
          </p:nvPr>
        </p:nvSpPr>
        <p:spPr bwMode="auto">
          <a:xfrm>
            <a:off x="2387600" y="2997200"/>
            <a:ext cx="6453188" cy="1646238"/>
          </a:xfrm>
          <a:prstGeom prst="rect">
            <a:avLst/>
          </a:prstGeom>
          <a:solidFill>
            <a:srgbClr val="FFF2D3"/>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Ethiopia is one of the fastest growing economies in Africa</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Political stability and ongoing government infrastructure investments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Large domestic market, and good access to regional and international export markets</a:t>
            </a:r>
          </a:p>
          <a:p>
            <a:pPr marL="304800" lvl="1" indent="-203200" eaLnBrk="0" fontAlgn="auto" hangingPunct="0">
              <a:spcBef>
                <a:spcPts val="600"/>
              </a:spcBef>
              <a:spcAft>
                <a:spcPts val="0"/>
              </a:spcAft>
              <a:buSzPct val="65000"/>
              <a:buFont typeface="Wingdings"/>
              <a:buChar char="l"/>
              <a:defRPr/>
            </a:pPr>
            <a:r>
              <a:rPr lang="en-US" sz="1400" kern="0" dirty="0">
                <a:latin typeface="+mn-lt"/>
                <a:ea typeface="+mn-ea"/>
              </a:rPr>
              <a:t>Investors benefit from good agro-climatic conditions and generous investment incentives</a:t>
            </a:r>
          </a:p>
        </p:txBody>
      </p:sp>
      <p:sp>
        <p:nvSpPr>
          <p:cNvPr id="139" name="Rectangle 138"/>
          <p:cNvSpPr>
            <a:spLocks noChangeArrowheads="1"/>
          </p:cNvSpPr>
          <p:nvPr>
            <p:custDataLst>
              <p:tags r:id="rId14"/>
            </p:custDataLst>
          </p:nvPr>
        </p:nvSpPr>
        <p:spPr bwMode="auto">
          <a:xfrm>
            <a:off x="2387600" y="4868863"/>
            <a:ext cx="6453188" cy="1644650"/>
          </a:xfrm>
          <a:prstGeom prst="rect">
            <a:avLst/>
          </a:prstGeom>
          <a:solidFill>
            <a:srgbClr val="FFD1D1"/>
          </a:solidFill>
          <a:ln>
            <a:noFill/>
          </a:ln>
          <a:effectLst>
            <a:outerShdw blurRad="50800" dist="38100" dir="2700000" algn="tl" rotWithShape="0">
              <a:srgbClr val="808080">
                <a:alpha val="39999"/>
              </a:srgbClr>
            </a:outerShdw>
          </a:effectLst>
          <a:extLst/>
        </p:spPr>
        <p:txBody>
          <a:bodyPr lIns="45720" rIns="45720" anchor="ctr"/>
          <a:lstStyle/>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High quality hulled sesame sold to international purchasers can result in revenue of $21.8M USD by 2018</a:t>
            </a:r>
          </a:p>
          <a:p>
            <a:pPr marL="304800" lvl="1" indent="-203200" eaLnBrk="0" fontAlgn="auto" hangingPunct="0">
              <a:spcBef>
                <a:spcPts val="400"/>
              </a:spcBef>
              <a:spcAft>
                <a:spcPts val="0"/>
              </a:spcAft>
              <a:buSzPct val="65000"/>
              <a:buFont typeface="Wingdings"/>
              <a:buChar char="l"/>
              <a:defRPr/>
            </a:pPr>
            <a:r>
              <a:rPr lang="en-US" sz="1400" kern="0" dirty="0">
                <a:latin typeface="+mn-lt"/>
                <a:ea typeface="+mn-ea"/>
              </a:rPr>
              <a:t>Opportunity to invest $7.0M into the hulling of sesame seeds, resulting in forecasted project IRR of 40%</a:t>
            </a:r>
            <a:r>
              <a:rPr lang="en-US" sz="1400" kern="0" baseline="30000" dirty="0">
                <a:latin typeface="+mn-lt"/>
                <a:ea typeface="+mn-ea"/>
              </a:rPr>
              <a:t>1</a:t>
            </a:r>
            <a:r>
              <a:rPr lang="en-US" sz="1400" kern="0" dirty="0">
                <a:latin typeface="+mn-lt"/>
                <a:ea typeface="+mn-ea"/>
              </a:rPr>
              <a:t>, with net income of $2.1M by 2018</a:t>
            </a:r>
          </a:p>
        </p:txBody>
      </p:sp>
      <p:cxnSp>
        <p:nvCxnSpPr>
          <p:cNvPr id="147" name="Straight Connector 146"/>
          <p:cNvCxnSpPr/>
          <p:nvPr>
            <p:custDataLst>
              <p:tags r:id="rId15"/>
            </p:custDataLst>
          </p:nvPr>
        </p:nvCxnSpPr>
        <p:spPr>
          <a:xfrm>
            <a:off x="1963738" y="381793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6"/>
            </p:custDataLst>
          </p:nvPr>
        </p:nvCxnSpPr>
        <p:spPr>
          <a:xfrm>
            <a:off x="1963738" y="5691188"/>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7"/>
            </p:custDataLst>
          </p:nvPr>
        </p:nvCxnSpPr>
        <p:spPr>
          <a:xfrm>
            <a:off x="1963738" y="1946275"/>
            <a:ext cx="423862"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custDataLst>
              <p:tags r:id="rId18"/>
            </p:custDataLst>
          </p:nvPr>
        </p:nvSpPr>
        <p:spPr>
          <a:xfrm>
            <a:off x="85725" y="2878138"/>
            <a:ext cx="8858250" cy="1828800"/>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21" name="Rectangle 20"/>
          <p:cNvSpPr/>
          <p:nvPr>
            <p:custDataLst>
              <p:tags r:id="rId19"/>
            </p:custDataLst>
          </p:nvPr>
        </p:nvSpPr>
        <p:spPr>
          <a:xfrm>
            <a:off x="85725" y="4730750"/>
            <a:ext cx="8858250" cy="1828800"/>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6" hidden="1"/>
          <p:cNvGraphicFramePr>
            <a:graphicFrameLocks noChangeAspect="1"/>
          </p:cNvGraphicFramePr>
          <p:nvPr/>
        </p:nvGraphicFramePr>
        <p:xfrm>
          <a:off x="0" y="0"/>
          <a:ext cx="158750" cy="158750"/>
        </p:xfrm>
        <a:graphic>
          <a:graphicData uri="http://schemas.openxmlformats.org/presentationml/2006/ole">
            <p:oleObj spid="_x0000_s13314" name="think-cell Slide" r:id="rId52" imgW="360" imgH="360" progId="">
              <p:embed/>
            </p:oleObj>
          </a:graphicData>
        </a:graphic>
      </p:graphicFrame>
      <p:sp>
        <p:nvSpPr>
          <p:cNvPr id="40" name="Rectangle 39" hidden="1"/>
          <p:cNvSpPr/>
          <p:nvPr>
            <p:custDataLst>
              <p:tags r:id="rId2"/>
            </p:custDataLst>
          </p:nvPr>
        </p:nvSpPr>
        <p:spPr bwMode="auto">
          <a:xfrm>
            <a:off x="0" y="0"/>
            <a:ext cx="158750" cy="15875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200" b="1" dirty="0">
              <a:solidFill>
                <a:schemeClr val="tx1"/>
              </a:solidFill>
              <a:sym typeface="Arial"/>
            </a:endParaRPr>
          </a:p>
        </p:txBody>
      </p:sp>
      <p:sp>
        <p:nvSpPr>
          <p:cNvPr id="69" name="TextBox 68"/>
          <p:cNvSpPr txBox="1">
            <a:spLocks noChangeArrowheads="1"/>
          </p:cNvSpPr>
          <p:nvPr>
            <p:custDataLst>
              <p:tags r:id="rId3"/>
            </p:custDataLst>
          </p:nvPr>
        </p:nvSpPr>
        <p:spPr bwMode="auto">
          <a:xfrm>
            <a:off x="487363" y="1647825"/>
            <a:ext cx="5303837" cy="4716463"/>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26" name="Rectangle 25" hidden="1"/>
          <p:cNvSpPr/>
          <p:nvPr>
            <p:custDataLst>
              <p:tags r:id="rId4"/>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13318" name="TextBox 80"/>
          <p:cNvSpPr txBox="1">
            <a:spLocks noChangeArrowheads="1"/>
          </p:cNvSpPr>
          <p:nvPr>
            <p:custDataLst>
              <p:tags r:id="rId5"/>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Ethiopia is a major supplier in a growing global sesame export market, accounting for 14% of all raw sesame exports in 2010</a:t>
            </a:r>
          </a:p>
        </p:txBody>
      </p:sp>
      <p:sp>
        <p:nvSpPr>
          <p:cNvPr id="13319" name="TextBox 81"/>
          <p:cNvSpPr txBox="1">
            <a:spLocks noChangeArrowheads="1"/>
          </p:cNvSpPr>
          <p:nvPr>
            <p:custDataLst>
              <p:tags r:id="rId6"/>
            </p:custDataLst>
          </p:nvPr>
        </p:nvSpPr>
        <p:spPr bwMode="gray">
          <a:xfrm>
            <a:off x="0" y="6350000"/>
            <a:ext cx="8712200" cy="400050"/>
          </a:xfrm>
          <a:prstGeom prst="rect">
            <a:avLst/>
          </a:prstGeom>
          <a:noFill/>
          <a:ln w="9525">
            <a:noFill/>
            <a:miter lim="800000"/>
            <a:headEnd/>
            <a:tailEnd/>
          </a:ln>
        </p:spPr>
        <p:txBody>
          <a:bodyPr lIns="45719" rIns="45719" anchor="b"/>
          <a:lstStyle/>
          <a:p>
            <a:r>
              <a:rPr lang="en-US" sz="900"/>
              <a:t>Source: International Trade Centre</a:t>
            </a:r>
          </a:p>
        </p:txBody>
      </p:sp>
      <p:sp>
        <p:nvSpPr>
          <p:cNvPr id="13320" name="Title 23"/>
          <p:cNvSpPr>
            <a:spLocks noGrp="1"/>
          </p:cNvSpPr>
          <p:nvPr>
            <p:ph type="title"/>
            <p:custDataLst>
              <p:tags r:id="rId7"/>
            </p:custDataLst>
          </p:nvPr>
        </p:nvSpPr>
        <p:spPr/>
        <p:txBody>
          <a:bodyPr/>
          <a:lstStyle/>
          <a:p>
            <a:pPr eaLnBrk="1" hangingPunct="1"/>
            <a:r>
              <a:rPr lang="en-US" sz="1600" b="0" i="1" smtClean="0"/>
              <a:t>Hulled Sesame Market Opportunity</a:t>
            </a:r>
            <a:r>
              <a:rPr lang="en-US" sz="1800" smtClean="0"/>
              <a:t/>
            </a:r>
            <a:br>
              <a:rPr lang="en-US" sz="1800" smtClean="0"/>
            </a:br>
            <a:r>
              <a:rPr lang="en-US" sz="1800" smtClean="0"/>
              <a:t>Global Sesame Exports</a:t>
            </a:r>
            <a:endParaRPr lang="en-US" sz="1800" b="0" smtClean="0"/>
          </a:p>
        </p:txBody>
      </p:sp>
      <p:graphicFrame>
        <p:nvGraphicFramePr>
          <p:cNvPr id="13321" name="Object 30"/>
          <p:cNvGraphicFramePr>
            <a:graphicFrameLocks noChangeAspect="1"/>
          </p:cNvGraphicFramePr>
          <p:nvPr/>
        </p:nvGraphicFramePr>
        <p:xfrm>
          <a:off x="1263650" y="4275138"/>
          <a:ext cx="4276725" cy="1590675"/>
        </p:xfrm>
        <a:graphic>
          <a:graphicData uri="http://schemas.openxmlformats.org/presentationml/2006/ole">
            <p:oleObj spid="_x0000_s13321" name="Chart" r:id="rId53" imgW="4276641" imgH="1590743" progId="MSGraph.Chart.8">
              <p:embed followColorScheme="full"/>
            </p:oleObj>
          </a:graphicData>
        </a:graphic>
      </p:graphicFrame>
      <p:cxnSp>
        <p:nvCxnSpPr>
          <p:cNvPr id="56" name="Straight Connector 55"/>
          <p:cNvCxnSpPr/>
          <p:nvPr>
            <p:custDataLst>
              <p:tags r:id="rId8"/>
            </p:custDataLst>
          </p:nvPr>
        </p:nvCxnSpPr>
        <p:spPr bwMode="auto">
          <a:xfrm flipV="1">
            <a:off x="1801813" y="4635500"/>
            <a:ext cx="3228975" cy="219075"/>
          </a:xfrm>
          <a:prstGeom prst="line">
            <a:avLst/>
          </a:prstGeom>
          <a:ln w="25400">
            <a:solidFill>
              <a:schemeClr val="tx1"/>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sp>
        <p:nvSpPr>
          <p:cNvPr id="13323" name="Text Placeholder 2"/>
          <p:cNvSpPr>
            <a:spLocks noGrp="1"/>
          </p:cNvSpPr>
          <p:nvPr>
            <p:custDataLst>
              <p:tags r:id="rId9"/>
            </p:custDataLst>
          </p:nvPr>
        </p:nvSpPr>
        <p:spPr bwMode="auto">
          <a:xfrm>
            <a:off x="981075" y="429418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9397210E-6324-4338-92E0-D7EC2099DE2F}" type="datetime'''''''''2,''''5''0''''''''''''''''''0'''''">
              <a:rPr lang="en-US" sz="1000"/>
              <a:pPr algn="r">
                <a:buSzPct val="25000"/>
                <a:buFont typeface="Arial" pitchFamily="34" charset="0"/>
                <a:buNone/>
              </a:pPr>
              <a:t>2,500</a:t>
            </a:fld>
            <a:endParaRPr lang="en-US" sz="1000">
              <a:sym typeface="Arial" pitchFamily="34" charset="0"/>
            </a:endParaRPr>
          </a:p>
        </p:txBody>
      </p:sp>
      <p:sp>
        <p:nvSpPr>
          <p:cNvPr id="13324" name="Text Placeholder 2"/>
          <p:cNvSpPr>
            <a:spLocks noGrp="1"/>
          </p:cNvSpPr>
          <p:nvPr>
            <p:custDataLst>
              <p:tags r:id="rId10"/>
            </p:custDataLst>
          </p:nvPr>
        </p:nvSpPr>
        <p:spPr bwMode="auto">
          <a:xfrm>
            <a:off x="981075" y="456088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E923988E-A971-409C-92DB-686798073A62}" type="datetime'''''''2'''''',00''''''''''''''0'''''">
              <a:rPr lang="en-US" sz="1000"/>
              <a:pPr algn="r">
                <a:buSzPct val="25000"/>
                <a:buFont typeface="Arial" pitchFamily="34" charset="0"/>
                <a:buNone/>
              </a:pPr>
              <a:t>2,000</a:t>
            </a:fld>
            <a:endParaRPr lang="en-US" sz="1000">
              <a:sym typeface="Arial" pitchFamily="34" charset="0"/>
            </a:endParaRPr>
          </a:p>
        </p:txBody>
      </p:sp>
      <p:sp>
        <p:nvSpPr>
          <p:cNvPr id="13325" name="Text Placeholder 2"/>
          <p:cNvSpPr>
            <a:spLocks noGrp="1"/>
          </p:cNvSpPr>
          <p:nvPr>
            <p:custDataLst>
              <p:tags r:id="rId11"/>
            </p:custDataLst>
          </p:nvPr>
        </p:nvSpPr>
        <p:spPr bwMode="auto">
          <a:xfrm>
            <a:off x="981075" y="482758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F0C0D955-C844-463C-A784-A27144F30BBB}" type="datetime'''1'''',''''''''''''''''''5''''''''''''0''''0'''''">
              <a:rPr lang="en-US" sz="1000"/>
              <a:pPr algn="r">
                <a:buSzPct val="25000"/>
                <a:buFont typeface="Arial" pitchFamily="34" charset="0"/>
                <a:buNone/>
              </a:pPr>
              <a:t>1,500</a:t>
            </a:fld>
            <a:endParaRPr lang="en-US" sz="1000">
              <a:sym typeface="Arial" pitchFamily="34" charset="0"/>
            </a:endParaRPr>
          </a:p>
        </p:txBody>
      </p:sp>
      <p:sp>
        <p:nvSpPr>
          <p:cNvPr id="13326" name="Text Placeholder 2"/>
          <p:cNvSpPr>
            <a:spLocks noGrp="1"/>
          </p:cNvSpPr>
          <p:nvPr>
            <p:custDataLst>
              <p:tags r:id="rId12"/>
            </p:custDataLst>
          </p:nvPr>
        </p:nvSpPr>
        <p:spPr bwMode="auto">
          <a:xfrm>
            <a:off x="981075" y="509428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8131101A-3CAA-4455-82C4-AB9CD0495C5F}" type="datetime'1'''''''''''''''''''',0''''''''''''''''''''''''''''00'">
              <a:rPr lang="en-US" sz="1000"/>
              <a:pPr algn="r">
                <a:buSzPct val="25000"/>
                <a:buFont typeface="Arial" pitchFamily="34" charset="0"/>
                <a:buNone/>
              </a:pPr>
              <a:t>1,000</a:t>
            </a:fld>
            <a:endParaRPr lang="en-US" sz="1000">
              <a:sym typeface="Arial" pitchFamily="34" charset="0"/>
            </a:endParaRPr>
          </a:p>
        </p:txBody>
      </p:sp>
      <p:sp>
        <p:nvSpPr>
          <p:cNvPr id="13327" name="Text Placeholder 2"/>
          <p:cNvSpPr>
            <a:spLocks noGrp="1"/>
          </p:cNvSpPr>
          <p:nvPr>
            <p:custDataLst>
              <p:tags r:id="rId13"/>
            </p:custDataLst>
          </p:nvPr>
        </p:nvSpPr>
        <p:spPr bwMode="auto">
          <a:xfrm>
            <a:off x="1085850" y="5360988"/>
            <a:ext cx="209550"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5984EAB8-F210-4A6D-AD3B-2776B8AA056A}" type="datetime'''''''''''5''''''0''''''''''''''''''''''''''''''''0'''">
              <a:rPr lang="en-US" sz="1000"/>
              <a:pPr algn="r">
                <a:buSzPct val="25000"/>
                <a:buFont typeface="Arial" pitchFamily="34" charset="0"/>
                <a:buNone/>
              </a:pPr>
              <a:t>500</a:t>
            </a:fld>
            <a:endParaRPr lang="en-US" sz="1000">
              <a:sym typeface="Arial" pitchFamily="34" charset="0"/>
            </a:endParaRPr>
          </a:p>
        </p:txBody>
      </p:sp>
      <p:sp>
        <p:nvSpPr>
          <p:cNvPr id="13328" name="Text Placeholder 2"/>
          <p:cNvSpPr>
            <a:spLocks noGrp="1"/>
          </p:cNvSpPr>
          <p:nvPr>
            <p:custDataLst>
              <p:tags r:id="rId14"/>
            </p:custDataLst>
          </p:nvPr>
        </p:nvSpPr>
        <p:spPr bwMode="auto">
          <a:xfrm>
            <a:off x="1225550" y="5627688"/>
            <a:ext cx="69850" cy="152400"/>
          </a:xfrm>
          <a:prstGeom prst="rect">
            <a:avLst/>
          </a:prstGeom>
          <a:noFill/>
          <a:ln w="9525">
            <a:noFill/>
            <a:miter lim="800000"/>
            <a:headEnd/>
            <a:tailEnd/>
          </a:ln>
        </p:spPr>
        <p:txBody>
          <a:bodyPr wrap="none" lIns="0" tIns="0" rIns="0" bIns="0" anchor="ctr"/>
          <a:lstStyle/>
          <a:p>
            <a:pPr algn="r">
              <a:buFont typeface="Arial" pitchFamily="34" charset="0"/>
              <a:buNone/>
            </a:pPr>
            <a:fld id="{588C79A9-1239-4982-8976-DAE88FE0F35F}" type="datetime'''''''0'''">
              <a:rPr lang="en-US" sz="1000"/>
              <a:pPr algn="r">
                <a:buFont typeface="Arial" pitchFamily="34" charset="0"/>
                <a:buNone/>
              </a:pPr>
              <a:t>0</a:t>
            </a:fld>
            <a:endParaRPr lang="en-US" sz="1000">
              <a:sym typeface="Arial" pitchFamily="34" charset="0"/>
            </a:endParaRPr>
          </a:p>
        </p:txBody>
      </p:sp>
      <p:sp>
        <p:nvSpPr>
          <p:cNvPr id="13329" name="Text Placeholder 2"/>
          <p:cNvSpPr>
            <a:spLocks noGrp="1"/>
          </p:cNvSpPr>
          <p:nvPr>
            <p:custDataLst>
              <p:tags r:id="rId15"/>
            </p:custDataLst>
          </p:nvPr>
        </p:nvSpPr>
        <p:spPr bwMode="auto">
          <a:xfrm>
            <a:off x="3201988" y="4627563"/>
            <a:ext cx="430212" cy="234950"/>
          </a:xfrm>
          <a:prstGeom prst="ellipse">
            <a:avLst/>
          </a:prstGeom>
          <a:solidFill>
            <a:srgbClr val="FFFFFF"/>
          </a:solidFill>
          <a:ln w="9525">
            <a:solidFill>
              <a:schemeClr val="tx1"/>
            </a:solidFill>
            <a:round/>
            <a:headEnd/>
            <a:tailEnd/>
          </a:ln>
        </p:spPr>
        <p:txBody>
          <a:bodyPr wrap="none" lIns="0" tIns="0" rIns="0" bIns="0" anchor="ctr"/>
          <a:lstStyle/>
          <a:p>
            <a:pPr algn="ctr">
              <a:lnSpc>
                <a:spcPct val="90000"/>
              </a:lnSpc>
              <a:buFont typeface="Arial" pitchFamily="34" charset="0"/>
              <a:buNone/>
            </a:pPr>
            <a:fld id="{4CF4C022-E614-414B-B360-6ABDBA2F8D7B}" type="datetime'1''''''''''''''''''''0''''''''%'''''''''''''''''''''''''">
              <a:rPr lang="en-US" sz="1200" b="1"/>
              <a:pPr algn="ctr">
                <a:lnSpc>
                  <a:spcPct val="90000"/>
                </a:lnSpc>
                <a:buFont typeface="Arial" pitchFamily="34" charset="0"/>
                <a:buNone/>
              </a:pPr>
              <a:t>10%</a:t>
            </a:fld>
            <a:endParaRPr lang="en-US" sz="1200" b="1">
              <a:sym typeface="Arial" pitchFamily="34" charset="0"/>
            </a:endParaRPr>
          </a:p>
        </p:txBody>
      </p:sp>
      <p:sp>
        <p:nvSpPr>
          <p:cNvPr id="13330" name="Text Placeholder 2"/>
          <p:cNvSpPr>
            <a:spLocks noGrp="1"/>
          </p:cNvSpPr>
          <p:nvPr>
            <p:custDataLst>
              <p:tags r:id="rId16"/>
            </p:custDataLst>
          </p:nvPr>
        </p:nvSpPr>
        <p:spPr bwMode="auto">
          <a:xfrm>
            <a:off x="4884738" y="5805488"/>
            <a:ext cx="292100" cy="152400"/>
          </a:xfrm>
          <a:prstGeom prst="rect">
            <a:avLst/>
          </a:prstGeom>
          <a:noFill/>
          <a:ln w="9525">
            <a:noFill/>
            <a:miter lim="800000"/>
            <a:headEnd/>
            <a:tailEnd/>
          </a:ln>
        </p:spPr>
        <p:txBody>
          <a:bodyPr lIns="0" tIns="0" rIns="0" bIns="0"/>
          <a:lstStyle/>
          <a:p>
            <a:pPr algn="ctr">
              <a:buFont typeface="Arial" pitchFamily="34" charset="0"/>
              <a:buNone/>
            </a:pPr>
            <a:fld id="{DDDE53A0-110C-49DF-A169-B2D4C9233733}" type="datetime'''''''''''''''2''''''''''''''''''''''01''''''''0'">
              <a:rPr lang="en-US" sz="1000"/>
              <a:pPr algn="ctr">
                <a:buFont typeface="Arial" pitchFamily="34" charset="0"/>
                <a:buNone/>
              </a:pPr>
              <a:t>2010</a:t>
            </a:fld>
            <a:endParaRPr lang="en-US" sz="1000">
              <a:sym typeface="Arial" pitchFamily="34" charset="0"/>
            </a:endParaRPr>
          </a:p>
        </p:txBody>
      </p:sp>
      <p:sp>
        <p:nvSpPr>
          <p:cNvPr id="13331" name="Text Placeholder 2"/>
          <p:cNvSpPr>
            <a:spLocks noGrp="1"/>
          </p:cNvSpPr>
          <p:nvPr>
            <p:custDataLst>
              <p:tags r:id="rId17"/>
            </p:custDataLst>
          </p:nvPr>
        </p:nvSpPr>
        <p:spPr bwMode="auto">
          <a:xfrm>
            <a:off x="4852988" y="4802188"/>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704314EB-37BA-46AA-9001-1B9098EB150F}" type="datetime'''''''1'''''''''''''''''''''''''',''''''''''3''''''''6''''0'">
              <a:rPr lang="en-US" sz="1000"/>
              <a:pPr algn="ctr">
                <a:buFont typeface="Arial" pitchFamily="34" charset="0"/>
                <a:buNone/>
              </a:pPr>
              <a:t>1,360</a:t>
            </a:fld>
            <a:endParaRPr lang="en-US" sz="1000">
              <a:sym typeface="Arial" pitchFamily="34" charset="0"/>
            </a:endParaRPr>
          </a:p>
        </p:txBody>
      </p:sp>
      <p:sp>
        <p:nvSpPr>
          <p:cNvPr id="13332" name="Text Placeholder 2"/>
          <p:cNvSpPr>
            <a:spLocks noGrp="1"/>
          </p:cNvSpPr>
          <p:nvPr>
            <p:custDataLst>
              <p:tags r:id="rId18"/>
            </p:custDataLst>
          </p:nvPr>
        </p:nvSpPr>
        <p:spPr bwMode="auto">
          <a:xfrm>
            <a:off x="4075113" y="5805488"/>
            <a:ext cx="292100" cy="152400"/>
          </a:xfrm>
          <a:prstGeom prst="rect">
            <a:avLst/>
          </a:prstGeom>
          <a:noFill/>
          <a:ln w="9525">
            <a:noFill/>
            <a:miter lim="800000"/>
            <a:headEnd/>
            <a:tailEnd/>
          </a:ln>
        </p:spPr>
        <p:txBody>
          <a:bodyPr lIns="0" tIns="0" rIns="0" bIns="0"/>
          <a:lstStyle/>
          <a:p>
            <a:pPr algn="ctr">
              <a:buFont typeface="Arial" pitchFamily="34" charset="0"/>
              <a:buNone/>
            </a:pPr>
            <a:fld id="{6E6A2168-BF7F-443A-B86A-933572B5D78E}" type="datetime'''''''''''''''2''''''''''''''''00''''''''''9'''">
              <a:rPr lang="en-US" sz="1000"/>
              <a:pPr algn="ctr">
                <a:buFont typeface="Arial" pitchFamily="34" charset="0"/>
                <a:buNone/>
              </a:pPr>
              <a:t>2009</a:t>
            </a:fld>
            <a:endParaRPr lang="en-US" sz="1000">
              <a:sym typeface="Arial" pitchFamily="34" charset="0"/>
            </a:endParaRPr>
          </a:p>
        </p:txBody>
      </p:sp>
      <p:sp>
        <p:nvSpPr>
          <p:cNvPr id="13333" name="Text Placeholder 2"/>
          <p:cNvSpPr>
            <a:spLocks noGrp="1"/>
          </p:cNvSpPr>
          <p:nvPr>
            <p:custDataLst>
              <p:tags r:id="rId19"/>
            </p:custDataLst>
          </p:nvPr>
        </p:nvSpPr>
        <p:spPr bwMode="auto">
          <a:xfrm>
            <a:off x="4043363" y="4897438"/>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65A39AE6-3DA1-4D46-A806-5F112B21B07F}" type="datetime'''1'''''',''''''''''''''''''''''''''''''''1''''''8''''5'''">
              <a:rPr lang="en-US" sz="1000"/>
              <a:pPr algn="ctr">
                <a:buFont typeface="Arial" pitchFamily="34" charset="0"/>
                <a:buNone/>
              </a:pPr>
              <a:t>1,185</a:t>
            </a:fld>
            <a:endParaRPr lang="en-US" sz="1000">
              <a:sym typeface="Arial" pitchFamily="34" charset="0"/>
            </a:endParaRPr>
          </a:p>
        </p:txBody>
      </p:sp>
      <p:sp>
        <p:nvSpPr>
          <p:cNvPr id="13334" name="Text Placeholder 2"/>
          <p:cNvSpPr>
            <a:spLocks noGrp="1"/>
          </p:cNvSpPr>
          <p:nvPr>
            <p:custDataLst>
              <p:tags r:id="rId20"/>
            </p:custDataLst>
          </p:nvPr>
        </p:nvSpPr>
        <p:spPr bwMode="auto">
          <a:xfrm>
            <a:off x="3270250" y="5805488"/>
            <a:ext cx="292100" cy="152400"/>
          </a:xfrm>
          <a:prstGeom prst="rect">
            <a:avLst/>
          </a:prstGeom>
          <a:noFill/>
          <a:ln w="9525">
            <a:noFill/>
            <a:miter lim="800000"/>
            <a:headEnd/>
            <a:tailEnd/>
          </a:ln>
        </p:spPr>
        <p:txBody>
          <a:bodyPr lIns="0" tIns="0" rIns="0" bIns="0"/>
          <a:lstStyle/>
          <a:p>
            <a:pPr algn="ctr">
              <a:buFont typeface="Arial" pitchFamily="34" charset="0"/>
              <a:buNone/>
            </a:pPr>
            <a:fld id="{4C40C8BA-FBEC-464A-840E-D2E4882CF379}" type="datetime'20''''''0''''''''''''''''''''''''''''''8'''">
              <a:rPr lang="en-US" sz="1000"/>
              <a:pPr algn="ctr">
                <a:buFont typeface="Arial" pitchFamily="34" charset="0"/>
                <a:buNone/>
              </a:pPr>
              <a:t>2008</a:t>
            </a:fld>
            <a:endParaRPr lang="en-US" sz="1000">
              <a:sym typeface="Arial" pitchFamily="34" charset="0"/>
            </a:endParaRPr>
          </a:p>
        </p:txBody>
      </p:sp>
      <p:sp>
        <p:nvSpPr>
          <p:cNvPr id="13335" name="Text Placeholder 2"/>
          <p:cNvSpPr>
            <a:spLocks noGrp="1"/>
          </p:cNvSpPr>
          <p:nvPr>
            <p:custDataLst>
              <p:tags r:id="rId21"/>
            </p:custDataLst>
          </p:nvPr>
        </p:nvSpPr>
        <p:spPr bwMode="auto">
          <a:xfrm>
            <a:off x="3238500" y="4964113"/>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3AB0432C-65B1-43B4-B74A-A30C0D8A23F9}" type="datetime'''''''1'''''''''''',0''''''''''''''''''5''''7'''''''''''''">
              <a:rPr lang="en-US" sz="1000"/>
              <a:pPr algn="ctr">
                <a:buFont typeface="Arial" pitchFamily="34" charset="0"/>
                <a:buNone/>
              </a:pPr>
              <a:t>1,057</a:t>
            </a:fld>
            <a:endParaRPr lang="en-US" sz="1000">
              <a:sym typeface="Arial" pitchFamily="34" charset="0"/>
            </a:endParaRPr>
          </a:p>
        </p:txBody>
      </p:sp>
      <p:sp>
        <p:nvSpPr>
          <p:cNvPr id="13336" name="Text Placeholder 2"/>
          <p:cNvSpPr>
            <a:spLocks noGrp="1"/>
          </p:cNvSpPr>
          <p:nvPr>
            <p:custDataLst>
              <p:tags r:id="rId22"/>
            </p:custDataLst>
          </p:nvPr>
        </p:nvSpPr>
        <p:spPr bwMode="auto">
          <a:xfrm>
            <a:off x="2465388" y="5805488"/>
            <a:ext cx="292100" cy="152400"/>
          </a:xfrm>
          <a:prstGeom prst="rect">
            <a:avLst/>
          </a:prstGeom>
          <a:noFill/>
          <a:ln w="9525">
            <a:noFill/>
            <a:miter lim="800000"/>
            <a:headEnd/>
            <a:tailEnd/>
          </a:ln>
        </p:spPr>
        <p:txBody>
          <a:bodyPr lIns="0" tIns="0" rIns="0" bIns="0"/>
          <a:lstStyle/>
          <a:p>
            <a:pPr algn="ctr">
              <a:buFont typeface="Arial" pitchFamily="34" charset="0"/>
              <a:buNone/>
            </a:pPr>
            <a:fld id="{04875F1B-4D59-4394-A6C8-ACD8002F3FE8}" type="datetime'''''''''''''''''''2''''''''''''''''0''07'''''''''''''''">
              <a:rPr lang="en-US" sz="1000"/>
              <a:pPr algn="ctr">
                <a:buFont typeface="Arial" pitchFamily="34" charset="0"/>
                <a:buNone/>
              </a:pPr>
              <a:t>2007</a:t>
            </a:fld>
            <a:endParaRPr lang="en-US" sz="1000">
              <a:sym typeface="Arial" pitchFamily="34" charset="0"/>
            </a:endParaRPr>
          </a:p>
        </p:txBody>
      </p:sp>
      <p:sp>
        <p:nvSpPr>
          <p:cNvPr id="13337" name="Text Placeholder 2"/>
          <p:cNvSpPr>
            <a:spLocks noGrp="1"/>
          </p:cNvSpPr>
          <p:nvPr>
            <p:custDataLst>
              <p:tags r:id="rId23"/>
            </p:custDataLst>
          </p:nvPr>
        </p:nvSpPr>
        <p:spPr bwMode="auto">
          <a:xfrm>
            <a:off x="2433638" y="4926013"/>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E1626F50-91DA-41B6-AD3E-9F7692EBC8B0}" type="datetime'''''''''''''1'''''''''''''''''''''',1''''''''17'">
              <a:rPr lang="en-US" sz="1000"/>
              <a:pPr algn="ctr">
                <a:buFont typeface="Arial" pitchFamily="34" charset="0"/>
                <a:buNone/>
              </a:pPr>
              <a:t>1,117</a:t>
            </a:fld>
            <a:endParaRPr lang="en-US" sz="1000">
              <a:sym typeface="Arial" pitchFamily="34" charset="0"/>
            </a:endParaRPr>
          </a:p>
        </p:txBody>
      </p:sp>
      <p:sp>
        <p:nvSpPr>
          <p:cNvPr id="13338" name="Text Placeholder 2"/>
          <p:cNvSpPr>
            <a:spLocks noGrp="1"/>
          </p:cNvSpPr>
          <p:nvPr>
            <p:custDataLst>
              <p:tags r:id="rId24"/>
            </p:custDataLst>
          </p:nvPr>
        </p:nvSpPr>
        <p:spPr bwMode="auto">
          <a:xfrm>
            <a:off x="1655763" y="5805488"/>
            <a:ext cx="292100" cy="152400"/>
          </a:xfrm>
          <a:prstGeom prst="rect">
            <a:avLst/>
          </a:prstGeom>
          <a:noFill/>
          <a:ln w="9525">
            <a:noFill/>
            <a:miter lim="800000"/>
            <a:headEnd/>
            <a:tailEnd/>
          </a:ln>
        </p:spPr>
        <p:txBody>
          <a:bodyPr lIns="0" tIns="0" rIns="0" bIns="0"/>
          <a:lstStyle/>
          <a:p>
            <a:pPr algn="ctr">
              <a:buFont typeface="Arial" pitchFamily="34" charset="0"/>
              <a:buNone/>
            </a:pPr>
            <a:fld id="{ACADDD38-F33D-4509-AD92-11C60469775E}" type="datetime'''''''''''''''''''2''''''''''''''''0''''06'''''''''">
              <a:rPr lang="en-US" sz="1000"/>
              <a:pPr algn="ctr">
                <a:buFont typeface="Arial" pitchFamily="34" charset="0"/>
                <a:buNone/>
              </a:pPr>
              <a:t>2006</a:t>
            </a:fld>
            <a:endParaRPr lang="en-US" sz="1000">
              <a:sym typeface="Arial" pitchFamily="34" charset="0"/>
            </a:endParaRPr>
          </a:p>
        </p:txBody>
      </p:sp>
      <p:sp>
        <p:nvSpPr>
          <p:cNvPr id="13339" name="Text Placeholder 2"/>
          <p:cNvSpPr>
            <a:spLocks noGrp="1"/>
          </p:cNvSpPr>
          <p:nvPr>
            <p:custDataLst>
              <p:tags r:id="rId25"/>
            </p:custDataLst>
          </p:nvPr>
        </p:nvSpPr>
        <p:spPr bwMode="auto">
          <a:xfrm>
            <a:off x="1676400" y="5021263"/>
            <a:ext cx="250825" cy="152400"/>
          </a:xfrm>
          <a:prstGeom prst="rect">
            <a:avLst/>
          </a:prstGeom>
          <a:noFill/>
          <a:ln w="9525">
            <a:noFill/>
            <a:miter lim="800000"/>
            <a:headEnd/>
            <a:tailEnd/>
          </a:ln>
        </p:spPr>
        <p:txBody>
          <a:bodyPr wrap="none" lIns="20637" tIns="0" rIns="20637" bIns="0" anchor="b"/>
          <a:lstStyle/>
          <a:p>
            <a:pPr algn="ctr">
              <a:buFont typeface="Arial" pitchFamily="34" charset="0"/>
              <a:buNone/>
            </a:pPr>
            <a:fld id="{5215AABD-89AB-4C7D-A53B-1C28E74BE75A}" type="datetime'''''''''''''''9''''4''''''''''''''''''''''6'''''''''''''''''">
              <a:rPr lang="en-US" sz="1000"/>
              <a:pPr algn="ctr">
                <a:buFont typeface="Arial" pitchFamily="34" charset="0"/>
                <a:buNone/>
              </a:pPr>
              <a:t>946</a:t>
            </a:fld>
            <a:endParaRPr lang="en-US" sz="1000">
              <a:sym typeface="Arial" pitchFamily="34" charset="0"/>
            </a:endParaRPr>
          </a:p>
        </p:txBody>
      </p:sp>
      <p:sp>
        <p:nvSpPr>
          <p:cNvPr id="13340" name="TextBox 63"/>
          <p:cNvSpPr txBox="1">
            <a:spLocks noChangeArrowheads="1"/>
          </p:cNvSpPr>
          <p:nvPr>
            <p:custDataLst>
              <p:tags r:id="rId26"/>
            </p:custDataLst>
          </p:nvPr>
        </p:nvSpPr>
        <p:spPr bwMode="auto">
          <a:xfrm>
            <a:off x="1289050" y="3925888"/>
            <a:ext cx="4160838" cy="307975"/>
          </a:xfrm>
          <a:prstGeom prst="rect">
            <a:avLst/>
          </a:prstGeom>
          <a:noFill/>
          <a:ln w="9525">
            <a:noFill/>
            <a:miter lim="800000"/>
            <a:headEnd/>
            <a:tailEnd/>
          </a:ln>
        </p:spPr>
        <p:txBody>
          <a:bodyPr>
            <a:spAutoFit/>
          </a:bodyPr>
          <a:lstStyle/>
          <a:p>
            <a:pPr algn="ctr"/>
            <a:r>
              <a:rPr lang="en-US" sz="1400" b="1">
                <a:cs typeface="Arial" pitchFamily="34" charset="0"/>
              </a:rPr>
              <a:t>Global Sesame Exports, MT (2006-2010)</a:t>
            </a:r>
          </a:p>
        </p:txBody>
      </p:sp>
      <p:sp>
        <p:nvSpPr>
          <p:cNvPr id="13341" name="TextBox 64"/>
          <p:cNvSpPr txBox="1">
            <a:spLocks noChangeArrowheads="1"/>
          </p:cNvSpPr>
          <p:nvPr>
            <p:custDataLst>
              <p:tags r:id="rId27"/>
            </p:custDataLst>
          </p:nvPr>
        </p:nvSpPr>
        <p:spPr bwMode="auto">
          <a:xfrm>
            <a:off x="1243013" y="5980113"/>
            <a:ext cx="4194175" cy="277812"/>
          </a:xfrm>
          <a:prstGeom prst="rect">
            <a:avLst/>
          </a:prstGeom>
          <a:noFill/>
          <a:ln w="9525">
            <a:noFill/>
            <a:miter lim="800000"/>
            <a:headEnd/>
            <a:tailEnd/>
          </a:ln>
        </p:spPr>
        <p:txBody>
          <a:bodyPr>
            <a:spAutoFit/>
          </a:bodyPr>
          <a:lstStyle/>
          <a:p>
            <a:pPr algn="ctr"/>
            <a:r>
              <a:rPr lang="en-US" sz="1200" b="1">
                <a:cs typeface="Arial" pitchFamily="34" charset="0"/>
              </a:rPr>
              <a:t>Export Year</a:t>
            </a:r>
          </a:p>
        </p:txBody>
      </p:sp>
      <p:sp>
        <p:nvSpPr>
          <p:cNvPr id="67" name="Rectangle 66"/>
          <p:cNvSpPr>
            <a:spLocks noChangeArrowheads="1"/>
          </p:cNvSpPr>
          <p:nvPr>
            <p:custDataLst>
              <p:tags r:id="rId28"/>
            </p:custDataLst>
          </p:nvPr>
        </p:nvSpPr>
        <p:spPr bwMode="auto">
          <a:xfrm>
            <a:off x="6072188" y="1647825"/>
            <a:ext cx="2768600" cy="365125"/>
          </a:xfrm>
          <a:prstGeom prst="rect">
            <a:avLst/>
          </a:prstGeom>
          <a:solidFill>
            <a:srgbClr val="2F4717"/>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Global Sesame Exports</a:t>
            </a:r>
          </a:p>
        </p:txBody>
      </p:sp>
      <p:sp>
        <p:nvSpPr>
          <p:cNvPr id="68" name="TextBox 67"/>
          <p:cNvSpPr txBox="1">
            <a:spLocks noChangeArrowheads="1"/>
          </p:cNvSpPr>
          <p:nvPr>
            <p:custDataLst>
              <p:tags r:id="rId29"/>
            </p:custDataLst>
          </p:nvPr>
        </p:nvSpPr>
        <p:spPr bwMode="auto">
          <a:xfrm>
            <a:off x="6072188" y="2011363"/>
            <a:ext cx="2768600" cy="4352925"/>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0"/>
              </a:spcBef>
              <a:spcAft>
                <a:spcPts val="600"/>
              </a:spcAft>
              <a:buSzPct val="65000"/>
              <a:buFont typeface="Wingdings"/>
              <a:buChar char="l"/>
              <a:defRPr/>
            </a:pPr>
            <a:r>
              <a:rPr lang="en-US" altLang="en-US" sz="1600" dirty="0">
                <a:latin typeface="+mn-lt"/>
                <a:ea typeface="+mn-ea"/>
                <a:cs typeface="Arial" pitchFamily="34" charset="0"/>
              </a:rPr>
              <a:t>Value of global sesame market is growing at 28% and quantity is growing at 10%</a:t>
            </a:r>
          </a:p>
          <a:p>
            <a:pPr marL="304800" lvl="1" indent="-203200" fontAlgn="auto">
              <a:lnSpc>
                <a:spcPct val="110000"/>
              </a:lnSpc>
              <a:spcBef>
                <a:spcPts val="0"/>
              </a:spcBef>
              <a:spcAft>
                <a:spcPts val="600"/>
              </a:spcAft>
              <a:buSzPct val="65000"/>
              <a:buFont typeface="Wingdings"/>
              <a:buChar char="l"/>
              <a:defRPr/>
            </a:pPr>
            <a:r>
              <a:rPr lang="en-US" altLang="en-US" sz="1600" dirty="0">
                <a:latin typeface="+mn-lt"/>
                <a:ea typeface="+mn-ea"/>
                <a:cs typeface="Arial" pitchFamily="34" charset="0"/>
              </a:rPr>
              <a:t>Ethiopia is the 3</a:t>
            </a:r>
            <a:r>
              <a:rPr lang="en-US" altLang="en-US" sz="1600" baseline="30000" dirty="0">
                <a:latin typeface="+mn-lt"/>
                <a:ea typeface="+mn-ea"/>
                <a:cs typeface="Arial" pitchFamily="34" charset="0"/>
              </a:rPr>
              <a:t>rd</a:t>
            </a:r>
            <a:r>
              <a:rPr lang="en-US" altLang="en-US" sz="1600" dirty="0">
                <a:latin typeface="+mn-lt"/>
                <a:ea typeface="+mn-ea"/>
                <a:cs typeface="Arial" pitchFamily="34" charset="0"/>
              </a:rPr>
              <a:t> largest global sesame exporter</a:t>
            </a:r>
          </a:p>
          <a:p>
            <a:pPr marL="609600" lvl="2" indent="-203200" fontAlgn="auto">
              <a:lnSpc>
                <a:spcPct val="110000"/>
              </a:lnSpc>
              <a:spcBef>
                <a:spcPts val="0"/>
              </a:spcBef>
              <a:spcAft>
                <a:spcPts val="600"/>
              </a:spcAft>
              <a:buSzPct val="100000"/>
              <a:buFontTx/>
              <a:buChar char="–"/>
              <a:defRPr/>
            </a:pPr>
            <a:r>
              <a:rPr lang="en-US" altLang="en-US" sz="1400" dirty="0">
                <a:latin typeface="+mn-lt"/>
                <a:ea typeface="+mn-ea"/>
                <a:cs typeface="Arial" pitchFamily="34" charset="0"/>
              </a:rPr>
              <a:t>Nigeria is the largest exporter, and India is 2</a:t>
            </a:r>
            <a:r>
              <a:rPr lang="en-US" altLang="en-US" sz="1400" baseline="30000" dirty="0">
                <a:latin typeface="+mn-lt"/>
                <a:ea typeface="+mn-ea"/>
                <a:cs typeface="Arial" pitchFamily="34" charset="0"/>
              </a:rPr>
              <a:t>nd</a:t>
            </a:r>
            <a:r>
              <a:rPr lang="en-US" altLang="en-US" sz="1400" dirty="0">
                <a:latin typeface="+mn-lt"/>
                <a:ea typeface="+mn-ea"/>
                <a:cs typeface="Arial" pitchFamily="34" charset="0"/>
              </a:rPr>
              <a:t> </a:t>
            </a:r>
          </a:p>
          <a:p>
            <a:pPr marL="609600" lvl="2" indent="-203200" fontAlgn="auto">
              <a:lnSpc>
                <a:spcPct val="110000"/>
              </a:lnSpc>
              <a:spcBef>
                <a:spcPts val="0"/>
              </a:spcBef>
              <a:spcAft>
                <a:spcPts val="600"/>
              </a:spcAft>
              <a:buSzPct val="100000"/>
              <a:buFontTx/>
              <a:buChar char="–"/>
              <a:defRPr/>
            </a:pPr>
            <a:r>
              <a:rPr lang="en-US" altLang="en-US" sz="1400" dirty="0">
                <a:latin typeface="+mn-lt"/>
                <a:ea typeface="+mn-ea"/>
                <a:cs typeface="Arial" pitchFamily="34" charset="0"/>
              </a:rPr>
              <a:t>Ethiopian exports in MT grew at a 10% CAGR 06-10, and $ value grew at 25% in the same time</a:t>
            </a:r>
          </a:p>
          <a:p>
            <a:pPr marL="304800" lvl="1" indent="-203200" fontAlgn="auto">
              <a:lnSpc>
                <a:spcPct val="110000"/>
              </a:lnSpc>
              <a:spcBef>
                <a:spcPts val="0"/>
              </a:spcBef>
              <a:spcAft>
                <a:spcPts val="600"/>
              </a:spcAft>
              <a:buSzPct val="65000"/>
              <a:buFont typeface="Wingdings"/>
              <a:buChar char="l"/>
              <a:defRPr/>
            </a:pPr>
            <a:r>
              <a:rPr lang="en-US" altLang="en-US" sz="1600" dirty="0">
                <a:latin typeface="+mn-lt"/>
                <a:ea typeface="+mn-ea"/>
                <a:cs typeface="Arial" pitchFamily="34" charset="0"/>
              </a:rPr>
              <a:t>Ethiopian sesame is known within the industry for its high quality</a:t>
            </a:r>
          </a:p>
        </p:txBody>
      </p:sp>
      <p:graphicFrame>
        <p:nvGraphicFramePr>
          <p:cNvPr id="13344" name="Object 116"/>
          <p:cNvGraphicFramePr>
            <a:graphicFrameLocks noChangeAspect="1"/>
          </p:cNvGraphicFramePr>
          <p:nvPr/>
        </p:nvGraphicFramePr>
        <p:xfrm>
          <a:off x="1263650" y="2160588"/>
          <a:ext cx="4276725" cy="1552575"/>
        </p:xfrm>
        <a:graphic>
          <a:graphicData uri="http://schemas.openxmlformats.org/presentationml/2006/ole">
            <p:oleObj spid="_x0000_s13344" name="Chart" r:id="rId54" imgW="4276641" imgH="1552643" progId="MSGraph.Chart.8">
              <p:embed followColorScheme="full"/>
            </p:oleObj>
          </a:graphicData>
        </a:graphic>
      </p:graphicFrame>
      <p:cxnSp>
        <p:nvCxnSpPr>
          <p:cNvPr id="54" name="Straight Connector 53"/>
          <p:cNvCxnSpPr/>
          <p:nvPr>
            <p:custDataLst>
              <p:tags r:id="rId30"/>
            </p:custDataLst>
          </p:nvPr>
        </p:nvCxnSpPr>
        <p:spPr bwMode="auto">
          <a:xfrm flipV="1">
            <a:off x="1801813" y="2363788"/>
            <a:ext cx="3228975" cy="476250"/>
          </a:xfrm>
          <a:prstGeom prst="line">
            <a:avLst/>
          </a:prstGeom>
          <a:ln w="25400">
            <a:solidFill>
              <a:schemeClr val="tx1"/>
            </a:solidFill>
            <a:headEnd type="none"/>
            <a:tailEnd type="triangle" w="med" len="med"/>
          </a:ln>
          <a:effectLst/>
        </p:spPr>
        <p:style>
          <a:lnRef idx="1">
            <a:schemeClr val="accent1"/>
          </a:lnRef>
          <a:fillRef idx="0">
            <a:schemeClr val="accent1"/>
          </a:fillRef>
          <a:effectRef idx="0">
            <a:schemeClr val="accent1"/>
          </a:effectRef>
          <a:fontRef idx="minor">
            <a:schemeClr val="tx1"/>
          </a:fontRef>
        </p:style>
      </p:cxnSp>
      <p:sp>
        <p:nvSpPr>
          <p:cNvPr id="13346" name="Text Placeholder 2"/>
          <p:cNvSpPr>
            <a:spLocks noGrp="1"/>
          </p:cNvSpPr>
          <p:nvPr>
            <p:custDataLst>
              <p:tags r:id="rId31"/>
            </p:custDataLst>
          </p:nvPr>
        </p:nvSpPr>
        <p:spPr bwMode="auto">
          <a:xfrm>
            <a:off x="981075" y="217963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2E83061C-4DF2-4629-B452-F36828D8EA75}" type="datetime'3'''',''''''''''''''7''''5''''''''''''''''''''''''''''''''''0'">
              <a:rPr lang="en-US" sz="1000"/>
              <a:pPr algn="r">
                <a:buSzPct val="25000"/>
                <a:buFont typeface="Arial" pitchFamily="34" charset="0"/>
                <a:buNone/>
              </a:pPr>
              <a:t>3,750</a:t>
            </a:fld>
            <a:endParaRPr lang="en-US" sz="1000">
              <a:sym typeface="Arial" pitchFamily="34" charset="0"/>
            </a:endParaRPr>
          </a:p>
        </p:txBody>
      </p:sp>
      <p:sp>
        <p:nvSpPr>
          <p:cNvPr id="13347" name="Text Placeholder 2"/>
          <p:cNvSpPr>
            <a:spLocks noGrp="1"/>
          </p:cNvSpPr>
          <p:nvPr>
            <p:custDataLst>
              <p:tags r:id="rId32"/>
            </p:custDataLst>
          </p:nvPr>
        </p:nvSpPr>
        <p:spPr bwMode="auto">
          <a:xfrm>
            <a:off x="981075" y="2436813"/>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49154DB5-1CBD-47D0-B2FE-E4B17741DFA9}" type="datetime'''''''''''''3'''''''''',''''''0''''''''0''''''''''''''0'''''''">
              <a:rPr lang="en-US" sz="1000"/>
              <a:pPr algn="r">
                <a:buSzPct val="25000"/>
                <a:buFont typeface="Arial" pitchFamily="34" charset="0"/>
                <a:buNone/>
              </a:pPr>
              <a:t>3,000</a:t>
            </a:fld>
            <a:endParaRPr lang="en-US" sz="1000">
              <a:sym typeface="Arial" pitchFamily="34" charset="0"/>
            </a:endParaRPr>
          </a:p>
        </p:txBody>
      </p:sp>
      <p:sp>
        <p:nvSpPr>
          <p:cNvPr id="13348" name="Text Placeholder 2"/>
          <p:cNvSpPr>
            <a:spLocks noGrp="1"/>
          </p:cNvSpPr>
          <p:nvPr>
            <p:custDataLst>
              <p:tags r:id="rId33"/>
            </p:custDataLst>
          </p:nvPr>
        </p:nvSpPr>
        <p:spPr bwMode="auto">
          <a:xfrm>
            <a:off x="981075" y="269398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64AC17AE-C6AD-447C-9EBC-DDE6B7723B50}" type="datetime'''2,''2''''''''''''''''''''''''''5''''''''''''''''''''0'">
              <a:rPr lang="en-US" sz="1000"/>
              <a:pPr algn="r">
                <a:buSzPct val="25000"/>
                <a:buFont typeface="Arial" pitchFamily="34" charset="0"/>
                <a:buNone/>
              </a:pPr>
              <a:t>2,250</a:t>
            </a:fld>
            <a:endParaRPr lang="en-US" sz="1000">
              <a:sym typeface="Arial" pitchFamily="34" charset="0"/>
            </a:endParaRPr>
          </a:p>
        </p:txBody>
      </p:sp>
      <p:sp>
        <p:nvSpPr>
          <p:cNvPr id="13349" name="Text Placeholder 2"/>
          <p:cNvSpPr>
            <a:spLocks noGrp="1"/>
          </p:cNvSpPr>
          <p:nvPr>
            <p:custDataLst>
              <p:tags r:id="rId34"/>
            </p:custDataLst>
          </p:nvPr>
        </p:nvSpPr>
        <p:spPr bwMode="auto">
          <a:xfrm>
            <a:off x="981075" y="2960688"/>
            <a:ext cx="314325"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E9556EE3-D974-4FD3-B00B-32C3898C8A89}" type="datetime'''''''''''1'''''''''''',''5''''''''''''''''''00'''''''''">
              <a:rPr lang="en-US" sz="1000"/>
              <a:pPr algn="r">
                <a:buSzPct val="25000"/>
                <a:buFont typeface="Arial" pitchFamily="34" charset="0"/>
                <a:buNone/>
              </a:pPr>
              <a:t>1,500</a:t>
            </a:fld>
            <a:endParaRPr lang="en-US" sz="1000">
              <a:sym typeface="Arial" pitchFamily="34" charset="0"/>
            </a:endParaRPr>
          </a:p>
        </p:txBody>
      </p:sp>
      <p:sp>
        <p:nvSpPr>
          <p:cNvPr id="13350" name="Text Placeholder 2"/>
          <p:cNvSpPr>
            <a:spLocks noGrp="1"/>
          </p:cNvSpPr>
          <p:nvPr>
            <p:custDataLst>
              <p:tags r:id="rId35"/>
            </p:custDataLst>
          </p:nvPr>
        </p:nvSpPr>
        <p:spPr bwMode="auto">
          <a:xfrm>
            <a:off x="1085850" y="3217863"/>
            <a:ext cx="209550" cy="152400"/>
          </a:xfrm>
          <a:prstGeom prst="rect">
            <a:avLst/>
          </a:prstGeom>
          <a:noFill/>
          <a:ln w="9525">
            <a:noFill/>
            <a:miter lim="800000"/>
            <a:headEnd/>
            <a:tailEnd/>
          </a:ln>
        </p:spPr>
        <p:txBody>
          <a:bodyPr wrap="none" lIns="0" tIns="0" rIns="0" bIns="0" anchor="ctr"/>
          <a:lstStyle/>
          <a:p>
            <a:pPr algn="r">
              <a:buSzPct val="25000"/>
              <a:buFont typeface="Arial" pitchFamily="34" charset="0"/>
              <a:buNone/>
            </a:pPr>
            <a:fld id="{52983846-9E8B-402E-B329-91A7E8CF1AA3}" type="datetime'''''''''''''7''''''''5''''''''''''''''0'''''''''''''''">
              <a:rPr lang="en-US" sz="1000"/>
              <a:pPr algn="r">
                <a:buSzPct val="25000"/>
                <a:buFont typeface="Arial" pitchFamily="34" charset="0"/>
                <a:buNone/>
              </a:pPr>
              <a:t>750</a:t>
            </a:fld>
            <a:endParaRPr lang="en-US" sz="1000">
              <a:sym typeface="Arial" pitchFamily="34" charset="0"/>
            </a:endParaRPr>
          </a:p>
        </p:txBody>
      </p:sp>
      <p:sp>
        <p:nvSpPr>
          <p:cNvPr id="13351" name="Text Placeholder 2"/>
          <p:cNvSpPr>
            <a:spLocks noGrp="1"/>
          </p:cNvSpPr>
          <p:nvPr>
            <p:custDataLst>
              <p:tags r:id="rId36"/>
            </p:custDataLst>
          </p:nvPr>
        </p:nvSpPr>
        <p:spPr bwMode="auto">
          <a:xfrm>
            <a:off x="1225550" y="3475038"/>
            <a:ext cx="69850" cy="152400"/>
          </a:xfrm>
          <a:prstGeom prst="rect">
            <a:avLst/>
          </a:prstGeom>
          <a:noFill/>
          <a:ln w="9525">
            <a:noFill/>
            <a:miter lim="800000"/>
            <a:headEnd/>
            <a:tailEnd/>
          </a:ln>
        </p:spPr>
        <p:txBody>
          <a:bodyPr wrap="none" lIns="0" tIns="0" rIns="0" bIns="0" anchor="ctr"/>
          <a:lstStyle/>
          <a:p>
            <a:pPr algn="r">
              <a:buFont typeface="Arial" pitchFamily="34" charset="0"/>
              <a:buNone/>
            </a:pPr>
            <a:fld id="{E1FB0C7F-6C6F-4CDA-961A-E1BD769FCA88}" type="datetime'''''''''''''''''''''''''''''''''''''''''''''''''0'''''''">
              <a:rPr lang="en-US" sz="1000"/>
              <a:pPr algn="r">
                <a:buFont typeface="Arial" pitchFamily="34" charset="0"/>
                <a:buNone/>
              </a:pPr>
              <a:t>0</a:t>
            </a:fld>
            <a:endParaRPr lang="en-US" sz="1000">
              <a:sym typeface="Arial" pitchFamily="34" charset="0"/>
            </a:endParaRPr>
          </a:p>
        </p:txBody>
      </p:sp>
      <p:sp>
        <p:nvSpPr>
          <p:cNvPr id="13352" name="Text Placeholder 2"/>
          <p:cNvSpPr>
            <a:spLocks noGrp="1"/>
          </p:cNvSpPr>
          <p:nvPr>
            <p:custDataLst>
              <p:tags r:id="rId37"/>
            </p:custDataLst>
          </p:nvPr>
        </p:nvSpPr>
        <p:spPr bwMode="auto">
          <a:xfrm>
            <a:off x="3201988" y="2484438"/>
            <a:ext cx="430212" cy="234950"/>
          </a:xfrm>
          <a:prstGeom prst="ellipse">
            <a:avLst/>
          </a:prstGeom>
          <a:solidFill>
            <a:srgbClr val="FFFFFF"/>
          </a:solidFill>
          <a:ln w="9525">
            <a:solidFill>
              <a:schemeClr val="tx1"/>
            </a:solidFill>
            <a:round/>
            <a:headEnd/>
            <a:tailEnd/>
          </a:ln>
        </p:spPr>
        <p:txBody>
          <a:bodyPr wrap="none" lIns="0" tIns="0" rIns="0" bIns="0" anchor="ctr"/>
          <a:lstStyle/>
          <a:p>
            <a:pPr algn="ctr">
              <a:lnSpc>
                <a:spcPct val="90000"/>
              </a:lnSpc>
              <a:buFont typeface="Arial" pitchFamily="34" charset="0"/>
              <a:buNone/>
            </a:pPr>
            <a:fld id="{0CB8F91C-BD94-4FE3-B215-00B8746ADBFC}" type="datetime'2''''''''''''8''''''''%'">
              <a:rPr lang="en-US" sz="1200" b="1"/>
              <a:pPr algn="ctr">
                <a:lnSpc>
                  <a:spcPct val="90000"/>
                </a:lnSpc>
                <a:buFont typeface="Arial" pitchFamily="34" charset="0"/>
                <a:buNone/>
              </a:pPr>
              <a:t>28%</a:t>
            </a:fld>
            <a:endParaRPr lang="en-US" sz="1200" b="1">
              <a:sym typeface="Arial" pitchFamily="34" charset="0"/>
            </a:endParaRPr>
          </a:p>
        </p:txBody>
      </p:sp>
      <p:sp>
        <p:nvSpPr>
          <p:cNvPr id="13353" name="Text Placeholder 2"/>
          <p:cNvSpPr>
            <a:spLocks noGrp="1"/>
          </p:cNvSpPr>
          <p:nvPr>
            <p:custDataLst>
              <p:tags r:id="rId38"/>
            </p:custDataLst>
          </p:nvPr>
        </p:nvSpPr>
        <p:spPr bwMode="auto">
          <a:xfrm>
            <a:off x="4884738" y="3652838"/>
            <a:ext cx="292100" cy="152400"/>
          </a:xfrm>
          <a:prstGeom prst="rect">
            <a:avLst/>
          </a:prstGeom>
          <a:noFill/>
          <a:ln w="9525">
            <a:noFill/>
            <a:miter lim="800000"/>
            <a:headEnd/>
            <a:tailEnd/>
          </a:ln>
        </p:spPr>
        <p:txBody>
          <a:bodyPr lIns="0" tIns="0" rIns="0" bIns="0"/>
          <a:lstStyle/>
          <a:p>
            <a:pPr algn="ctr">
              <a:buFont typeface="Arial" pitchFamily="34" charset="0"/>
              <a:buNone/>
            </a:pPr>
            <a:fld id="{45DFA378-AC6E-4E55-AAF2-BB858B7642A4}" type="datetime'''''''''''''''''2''''''''''''''''''''''''''0''1''''''0'">
              <a:rPr lang="en-US" sz="1000"/>
              <a:pPr algn="ctr">
                <a:buFont typeface="Arial" pitchFamily="34" charset="0"/>
                <a:buNone/>
              </a:pPr>
              <a:t>2010</a:t>
            </a:fld>
            <a:endParaRPr lang="en-US" sz="1000">
              <a:sym typeface="Arial" pitchFamily="34" charset="0"/>
            </a:endParaRPr>
          </a:p>
        </p:txBody>
      </p:sp>
      <p:sp>
        <p:nvSpPr>
          <p:cNvPr id="13354" name="Text Placeholder 2"/>
          <p:cNvSpPr>
            <a:spLocks noGrp="1"/>
          </p:cNvSpPr>
          <p:nvPr>
            <p:custDataLst>
              <p:tags r:id="rId39"/>
            </p:custDataLst>
          </p:nvPr>
        </p:nvSpPr>
        <p:spPr bwMode="auto">
          <a:xfrm>
            <a:off x="4852988" y="2620963"/>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E9F6E993-4E65-4775-A1BE-AAD40FA99830}" type="datetime'''''''''2'',1''''''''''''6''''''''7'''''''''''''''''">
              <a:rPr lang="en-US" sz="1000"/>
              <a:pPr algn="ctr">
                <a:buFont typeface="Arial" pitchFamily="34" charset="0"/>
                <a:buNone/>
              </a:pPr>
              <a:t>2,167</a:t>
            </a:fld>
            <a:endParaRPr lang="en-US" sz="1000">
              <a:sym typeface="Arial" pitchFamily="34" charset="0"/>
            </a:endParaRPr>
          </a:p>
        </p:txBody>
      </p:sp>
      <p:sp>
        <p:nvSpPr>
          <p:cNvPr id="13355" name="Text Placeholder 2"/>
          <p:cNvSpPr>
            <a:spLocks noGrp="1"/>
          </p:cNvSpPr>
          <p:nvPr>
            <p:custDataLst>
              <p:tags r:id="rId40"/>
            </p:custDataLst>
          </p:nvPr>
        </p:nvSpPr>
        <p:spPr bwMode="auto">
          <a:xfrm>
            <a:off x="4075113" y="3652838"/>
            <a:ext cx="292100" cy="152400"/>
          </a:xfrm>
          <a:prstGeom prst="rect">
            <a:avLst/>
          </a:prstGeom>
          <a:noFill/>
          <a:ln w="9525">
            <a:noFill/>
            <a:miter lim="800000"/>
            <a:headEnd/>
            <a:tailEnd/>
          </a:ln>
        </p:spPr>
        <p:txBody>
          <a:bodyPr lIns="0" tIns="0" rIns="0" bIns="0"/>
          <a:lstStyle/>
          <a:p>
            <a:pPr algn="ctr">
              <a:buFont typeface="Arial" pitchFamily="34" charset="0"/>
              <a:buNone/>
            </a:pPr>
            <a:fld id="{15B275F7-1791-4E96-9871-1846CD332201}" type="datetime'''''''''''''2''0''''''0''''''''''''''''''''''''''9'">
              <a:rPr lang="en-US" sz="1000"/>
              <a:pPr algn="ctr">
                <a:buFont typeface="Arial" pitchFamily="34" charset="0"/>
                <a:buNone/>
              </a:pPr>
              <a:t>2009</a:t>
            </a:fld>
            <a:endParaRPr lang="en-US" sz="1000">
              <a:sym typeface="Arial" pitchFamily="34" charset="0"/>
            </a:endParaRPr>
          </a:p>
        </p:txBody>
      </p:sp>
      <p:sp>
        <p:nvSpPr>
          <p:cNvPr id="13356" name="Text Placeholder 2"/>
          <p:cNvSpPr>
            <a:spLocks noGrp="1"/>
          </p:cNvSpPr>
          <p:nvPr>
            <p:custDataLst>
              <p:tags r:id="rId41"/>
            </p:custDataLst>
          </p:nvPr>
        </p:nvSpPr>
        <p:spPr bwMode="auto">
          <a:xfrm>
            <a:off x="4043363" y="2820988"/>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8AE9FFA1-9A08-4717-97C5-122EF418852E}" type="datetime'1'''''''''',6''''''0''''''''''0'''''''''''''''''''''''''">
              <a:rPr lang="en-US" sz="1000"/>
              <a:pPr algn="ctr">
                <a:buFont typeface="Arial" pitchFamily="34" charset="0"/>
                <a:buNone/>
              </a:pPr>
              <a:t>1,600</a:t>
            </a:fld>
            <a:endParaRPr lang="en-US" sz="1000">
              <a:sym typeface="Arial" pitchFamily="34" charset="0"/>
            </a:endParaRPr>
          </a:p>
        </p:txBody>
      </p:sp>
      <p:sp>
        <p:nvSpPr>
          <p:cNvPr id="13357" name="Text Placeholder 2"/>
          <p:cNvSpPr>
            <a:spLocks noGrp="1"/>
          </p:cNvSpPr>
          <p:nvPr>
            <p:custDataLst>
              <p:tags r:id="rId42"/>
            </p:custDataLst>
          </p:nvPr>
        </p:nvSpPr>
        <p:spPr bwMode="auto">
          <a:xfrm>
            <a:off x="3270250" y="3652838"/>
            <a:ext cx="292100" cy="152400"/>
          </a:xfrm>
          <a:prstGeom prst="rect">
            <a:avLst/>
          </a:prstGeom>
          <a:noFill/>
          <a:ln w="9525">
            <a:noFill/>
            <a:miter lim="800000"/>
            <a:headEnd/>
            <a:tailEnd/>
          </a:ln>
        </p:spPr>
        <p:txBody>
          <a:bodyPr lIns="0" tIns="0" rIns="0" bIns="0"/>
          <a:lstStyle/>
          <a:p>
            <a:pPr algn="ctr">
              <a:buFont typeface="Arial" pitchFamily="34" charset="0"/>
              <a:buNone/>
            </a:pPr>
            <a:fld id="{D4A53ADB-A936-4D52-8D6B-014794823C1E}" type="datetime'''''''''20''''''''''''''''0''''''8'''''''''''''''''''''">
              <a:rPr lang="en-US" sz="1000"/>
              <a:pPr algn="ctr">
                <a:buFont typeface="Arial" pitchFamily="34" charset="0"/>
                <a:buNone/>
              </a:pPr>
              <a:t>2008</a:t>
            </a:fld>
            <a:endParaRPr lang="en-US" sz="1000">
              <a:sym typeface="Arial" pitchFamily="34" charset="0"/>
            </a:endParaRPr>
          </a:p>
        </p:txBody>
      </p:sp>
      <p:sp>
        <p:nvSpPr>
          <p:cNvPr id="13358" name="Text Placeholder 2"/>
          <p:cNvSpPr>
            <a:spLocks noGrp="1"/>
          </p:cNvSpPr>
          <p:nvPr>
            <p:custDataLst>
              <p:tags r:id="rId43"/>
            </p:custDataLst>
          </p:nvPr>
        </p:nvSpPr>
        <p:spPr bwMode="auto">
          <a:xfrm>
            <a:off x="3238500" y="2820988"/>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42A7F3AA-ED85-4C33-9651-585B414A8ACC}" type="datetime'''''''''1'''''''',59''''''''''''''''''3'''">
              <a:rPr lang="en-US" sz="1000"/>
              <a:pPr algn="ctr">
                <a:buFont typeface="Arial" pitchFamily="34" charset="0"/>
                <a:buNone/>
              </a:pPr>
              <a:t>1,593</a:t>
            </a:fld>
            <a:endParaRPr lang="en-US" sz="1000">
              <a:sym typeface="Arial" pitchFamily="34" charset="0"/>
            </a:endParaRPr>
          </a:p>
        </p:txBody>
      </p:sp>
      <p:sp>
        <p:nvSpPr>
          <p:cNvPr id="13359" name="Text Placeholder 2"/>
          <p:cNvSpPr>
            <a:spLocks noGrp="1"/>
          </p:cNvSpPr>
          <p:nvPr>
            <p:custDataLst>
              <p:tags r:id="rId44"/>
            </p:custDataLst>
          </p:nvPr>
        </p:nvSpPr>
        <p:spPr bwMode="auto">
          <a:xfrm>
            <a:off x="2465388" y="3652838"/>
            <a:ext cx="292100" cy="152400"/>
          </a:xfrm>
          <a:prstGeom prst="rect">
            <a:avLst/>
          </a:prstGeom>
          <a:noFill/>
          <a:ln w="9525">
            <a:noFill/>
            <a:miter lim="800000"/>
            <a:headEnd/>
            <a:tailEnd/>
          </a:ln>
        </p:spPr>
        <p:txBody>
          <a:bodyPr lIns="0" tIns="0" rIns="0" bIns="0"/>
          <a:lstStyle/>
          <a:p>
            <a:pPr algn="ctr">
              <a:buFont typeface="Arial" pitchFamily="34" charset="0"/>
              <a:buNone/>
            </a:pPr>
            <a:fld id="{FB6F0C64-7D3E-41F5-A127-B3FF3D3E072F}" type="datetime'2''''''''''''''''''''''''''''''''''''''''''0''''0''''7'''">
              <a:rPr lang="en-US" sz="1000"/>
              <a:pPr algn="ctr">
                <a:buFont typeface="Arial" pitchFamily="34" charset="0"/>
                <a:buNone/>
              </a:pPr>
              <a:t>2007</a:t>
            </a:fld>
            <a:endParaRPr lang="en-US" sz="1000">
              <a:sym typeface="Arial" pitchFamily="34" charset="0"/>
            </a:endParaRPr>
          </a:p>
        </p:txBody>
      </p:sp>
      <p:sp>
        <p:nvSpPr>
          <p:cNvPr id="13360" name="Text Placeholder 2"/>
          <p:cNvSpPr>
            <a:spLocks noGrp="1"/>
          </p:cNvSpPr>
          <p:nvPr>
            <p:custDataLst>
              <p:tags r:id="rId45"/>
            </p:custDataLst>
          </p:nvPr>
        </p:nvSpPr>
        <p:spPr bwMode="auto">
          <a:xfrm>
            <a:off x="2433638" y="3001963"/>
            <a:ext cx="355600" cy="152400"/>
          </a:xfrm>
          <a:prstGeom prst="rect">
            <a:avLst/>
          </a:prstGeom>
          <a:noFill/>
          <a:ln w="9525">
            <a:noFill/>
            <a:miter lim="800000"/>
            <a:headEnd/>
            <a:tailEnd/>
          </a:ln>
        </p:spPr>
        <p:txBody>
          <a:bodyPr wrap="none" lIns="20637" tIns="0" rIns="20637" bIns="0" anchor="b"/>
          <a:lstStyle/>
          <a:p>
            <a:pPr algn="ctr">
              <a:buFont typeface="Arial" pitchFamily="34" charset="0"/>
              <a:buNone/>
            </a:pPr>
            <a:fld id="{1570CD4B-87B9-4C1D-AEE6-675C23636AB4}" type="datetime'''''''''''''''''''''1'''''',0''''''''''''''''''''''''82'''">
              <a:rPr lang="en-US" sz="1000"/>
              <a:pPr algn="ctr">
                <a:buFont typeface="Arial" pitchFamily="34" charset="0"/>
                <a:buNone/>
              </a:pPr>
              <a:t>1,082</a:t>
            </a:fld>
            <a:endParaRPr lang="en-US" sz="1000">
              <a:sym typeface="Arial" pitchFamily="34" charset="0"/>
            </a:endParaRPr>
          </a:p>
        </p:txBody>
      </p:sp>
      <p:sp>
        <p:nvSpPr>
          <p:cNvPr id="13361" name="Text Placeholder 2"/>
          <p:cNvSpPr>
            <a:spLocks noGrp="1"/>
          </p:cNvSpPr>
          <p:nvPr>
            <p:custDataLst>
              <p:tags r:id="rId46"/>
            </p:custDataLst>
          </p:nvPr>
        </p:nvSpPr>
        <p:spPr bwMode="auto">
          <a:xfrm>
            <a:off x="1655763" y="3652838"/>
            <a:ext cx="292100" cy="152400"/>
          </a:xfrm>
          <a:prstGeom prst="rect">
            <a:avLst/>
          </a:prstGeom>
          <a:noFill/>
          <a:ln w="9525">
            <a:noFill/>
            <a:miter lim="800000"/>
            <a:headEnd/>
            <a:tailEnd/>
          </a:ln>
        </p:spPr>
        <p:txBody>
          <a:bodyPr lIns="0" tIns="0" rIns="0" bIns="0"/>
          <a:lstStyle/>
          <a:p>
            <a:pPr algn="ctr">
              <a:buFont typeface="Arial" pitchFamily="34" charset="0"/>
              <a:buNone/>
            </a:pPr>
            <a:fld id="{8A3C4DF6-F7C9-4C1F-B964-43D41CC72F06}" type="datetime'''''''2''''''''''0''''''''06'''''''''''''">
              <a:rPr lang="en-US" sz="1000"/>
              <a:pPr algn="ctr">
                <a:buFont typeface="Arial" pitchFamily="34" charset="0"/>
                <a:buNone/>
              </a:pPr>
              <a:t>2006</a:t>
            </a:fld>
            <a:endParaRPr lang="en-US" sz="1000">
              <a:sym typeface="Arial" pitchFamily="34" charset="0"/>
            </a:endParaRPr>
          </a:p>
        </p:txBody>
      </p:sp>
      <p:sp>
        <p:nvSpPr>
          <p:cNvPr id="13362" name="Text Placeholder 2"/>
          <p:cNvSpPr>
            <a:spLocks noGrp="1"/>
          </p:cNvSpPr>
          <p:nvPr>
            <p:custDataLst>
              <p:tags r:id="rId47"/>
            </p:custDataLst>
          </p:nvPr>
        </p:nvSpPr>
        <p:spPr bwMode="auto">
          <a:xfrm>
            <a:off x="1676400" y="3097213"/>
            <a:ext cx="250825" cy="152400"/>
          </a:xfrm>
          <a:prstGeom prst="rect">
            <a:avLst/>
          </a:prstGeom>
          <a:noFill/>
          <a:ln w="9525">
            <a:noFill/>
            <a:miter lim="800000"/>
            <a:headEnd/>
            <a:tailEnd/>
          </a:ln>
        </p:spPr>
        <p:txBody>
          <a:bodyPr wrap="none" lIns="20637" tIns="0" rIns="20637" bIns="0" anchor="b"/>
          <a:lstStyle/>
          <a:p>
            <a:pPr algn="ctr">
              <a:buFont typeface="Arial" pitchFamily="34" charset="0"/>
              <a:buNone/>
            </a:pPr>
            <a:fld id="{AB6E7363-4B77-4600-A608-4A439CCDA539}" type="datetime'''''''''''''''''''''''''''''''''''''''7''''''''''''''9''''''7'">
              <a:rPr lang="en-US" sz="1000"/>
              <a:pPr algn="ctr">
                <a:buFont typeface="Arial" pitchFamily="34" charset="0"/>
                <a:buNone/>
              </a:pPr>
              <a:t>797</a:t>
            </a:fld>
            <a:endParaRPr lang="en-US" sz="1000">
              <a:sym typeface="Arial" pitchFamily="34" charset="0"/>
            </a:endParaRPr>
          </a:p>
        </p:txBody>
      </p:sp>
      <p:sp>
        <p:nvSpPr>
          <p:cNvPr id="13363" name="TextBox 138"/>
          <p:cNvSpPr txBox="1">
            <a:spLocks noChangeArrowheads="1"/>
          </p:cNvSpPr>
          <p:nvPr>
            <p:custDataLst>
              <p:tags r:id="rId48"/>
            </p:custDataLst>
          </p:nvPr>
        </p:nvSpPr>
        <p:spPr bwMode="auto">
          <a:xfrm>
            <a:off x="1289050" y="1824038"/>
            <a:ext cx="4160838" cy="306387"/>
          </a:xfrm>
          <a:prstGeom prst="rect">
            <a:avLst/>
          </a:prstGeom>
          <a:noFill/>
          <a:ln w="9525">
            <a:noFill/>
            <a:miter lim="800000"/>
            <a:headEnd/>
            <a:tailEnd/>
          </a:ln>
        </p:spPr>
        <p:txBody>
          <a:bodyPr>
            <a:spAutoFit/>
          </a:bodyPr>
          <a:lstStyle/>
          <a:p>
            <a:pPr algn="ctr"/>
            <a:r>
              <a:rPr lang="en-US" sz="1400" b="1">
                <a:cs typeface="Arial" pitchFamily="34" charset="0"/>
              </a:rPr>
              <a:t>Global Sesame Exports, USD (2006-2010)</a:t>
            </a:r>
          </a:p>
        </p:txBody>
      </p:sp>
      <p:sp>
        <p:nvSpPr>
          <p:cNvPr id="161" name="TextBox 160"/>
          <p:cNvSpPr txBox="1"/>
          <p:nvPr>
            <p:custDataLst>
              <p:tags r:id="rId49"/>
            </p:custDataLst>
          </p:nvPr>
        </p:nvSpPr>
        <p:spPr>
          <a:xfrm>
            <a:off x="590613" y="2194560"/>
            <a:ext cx="369332" cy="1438656"/>
          </a:xfrm>
          <a:prstGeom prst="rect">
            <a:avLst/>
          </a:prstGeom>
          <a:noFill/>
        </p:spPr>
        <p:txBody>
          <a:bodyPr vert="vert270">
            <a:spAutoFit/>
          </a:bodyPr>
          <a:lstStyle/>
          <a:p>
            <a:pPr algn="ctr" fontAlgn="auto">
              <a:spcBef>
                <a:spcPts val="0"/>
              </a:spcBef>
              <a:spcAft>
                <a:spcPts val="0"/>
              </a:spcAft>
              <a:defRPr/>
            </a:pPr>
            <a:r>
              <a:rPr lang="en-US" sz="1200" b="1" dirty="0">
                <a:ea typeface="+mn-ea"/>
                <a:cs typeface="Arial" pitchFamily="34" charset="0"/>
              </a:rPr>
              <a:t>USD (‘000)</a:t>
            </a:r>
          </a:p>
        </p:txBody>
      </p:sp>
      <p:sp>
        <p:nvSpPr>
          <p:cNvPr id="165" name="TextBox 164"/>
          <p:cNvSpPr txBox="1"/>
          <p:nvPr>
            <p:custDataLst>
              <p:tags r:id="rId50"/>
            </p:custDataLst>
          </p:nvPr>
        </p:nvSpPr>
        <p:spPr>
          <a:xfrm>
            <a:off x="590613" y="4211637"/>
            <a:ext cx="369332" cy="1636713"/>
          </a:xfrm>
          <a:prstGeom prst="rect">
            <a:avLst/>
          </a:prstGeom>
          <a:noFill/>
        </p:spPr>
        <p:txBody>
          <a:bodyPr vert="vert270">
            <a:spAutoFit/>
          </a:bodyPr>
          <a:lstStyle/>
          <a:p>
            <a:pPr algn="ctr" fontAlgn="auto">
              <a:spcBef>
                <a:spcPts val="0"/>
              </a:spcBef>
              <a:spcAft>
                <a:spcPts val="0"/>
              </a:spcAft>
              <a:defRPr/>
            </a:pPr>
            <a:r>
              <a:rPr lang="en-US" sz="1200" b="1" dirty="0">
                <a:ea typeface="+mn-ea"/>
                <a:cs typeface="Arial" pitchFamily="34" charset="0"/>
              </a:rPr>
              <a:t>Metric Tons (‘000)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6" hidden="1"/>
          <p:cNvGraphicFramePr>
            <a:graphicFrameLocks noChangeAspect="1"/>
          </p:cNvGraphicFramePr>
          <p:nvPr/>
        </p:nvGraphicFramePr>
        <p:xfrm>
          <a:off x="0" y="0"/>
          <a:ext cx="158750" cy="158750"/>
        </p:xfrm>
        <a:graphic>
          <a:graphicData uri="http://schemas.openxmlformats.org/presentationml/2006/ole">
            <p:oleObj spid="_x0000_s14338" name="think-cell Slide" r:id="rId11" imgW="360" imgH="360" progId="">
              <p:embed/>
            </p:oleObj>
          </a:graphicData>
        </a:graphic>
      </p:graphicFrame>
      <p:sp>
        <p:nvSpPr>
          <p:cNvPr id="40" name="Rectangle 39" hidden="1"/>
          <p:cNvSpPr/>
          <p:nvPr>
            <p:custDataLst>
              <p:tags r:id="rId2"/>
            </p:custDataLst>
          </p:nvPr>
        </p:nvSpPr>
        <p:spPr bwMode="auto">
          <a:xfrm>
            <a:off x="0" y="0"/>
            <a:ext cx="158750" cy="15875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26" name="Rectangle 25" hidden="1"/>
          <p:cNvSpPr/>
          <p:nvPr>
            <p:custDataLst>
              <p:tags r:id="rId3"/>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14341" name="TextBox 80"/>
          <p:cNvSpPr txBox="1">
            <a:spLocks noChangeArrowheads="1"/>
          </p:cNvSpPr>
          <p:nvPr>
            <p:custDataLst>
              <p:tags r:id="rId4"/>
            </p:custDataLst>
          </p:nvPr>
        </p:nvSpPr>
        <p:spPr bwMode="gray">
          <a:xfrm>
            <a:off x="311150" y="892175"/>
            <a:ext cx="8650288"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Despite Ethiopia</a:t>
            </a:r>
            <a:r>
              <a:rPr lang="en-US" altLang="en-US" sz="1600" i="1"/>
              <a:t>’</a:t>
            </a:r>
            <a:r>
              <a:rPr lang="en-US" sz="1600" i="1"/>
              <a:t>s prominence in the export market, it earns less per ton than the global average in key end-markets, due to insufficiently supplying higher earning hulled sesame</a:t>
            </a:r>
          </a:p>
        </p:txBody>
      </p:sp>
      <p:sp>
        <p:nvSpPr>
          <p:cNvPr id="14342" name="TextBox 81"/>
          <p:cNvSpPr txBox="1">
            <a:spLocks noChangeArrowheads="1"/>
          </p:cNvSpPr>
          <p:nvPr>
            <p:custDataLst>
              <p:tags r:id="rId5"/>
            </p:custDataLst>
          </p:nvPr>
        </p:nvSpPr>
        <p:spPr bwMode="gray">
          <a:xfrm>
            <a:off x="0" y="6350000"/>
            <a:ext cx="8712200" cy="400050"/>
          </a:xfrm>
          <a:prstGeom prst="rect">
            <a:avLst/>
          </a:prstGeom>
          <a:noFill/>
          <a:ln w="9525">
            <a:noFill/>
            <a:miter lim="800000"/>
            <a:headEnd/>
            <a:tailEnd/>
          </a:ln>
        </p:spPr>
        <p:txBody>
          <a:bodyPr lIns="45719" rIns="45719" anchor="b"/>
          <a:lstStyle/>
          <a:p>
            <a:r>
              <a:rPr lang="en-US" sz="900"/>
              <a:t>Source: International Trade Centre, 2009 Oilseeds Business Opportunities, Monitor Analysis</a:t>
            </a:r>
            <a:endParaRPr lang="en-US" sz="900">
              <a:solidFill>
                <a:srgbClr val="FF0000"/>
              </a:solidFill>
            </a:endParaRPr>
          </a:p>
        </p:txBody>
      </p:sp>
      <p:sp>
        <p:nvSpPr>
          <p:cNvPr id="14343" name="Title 23"/>
          <p:cNvSpPr>
            <a:spLocks noGrp="1"/>
          </p:cNvSpPr>
          <p:nvPr>
            <p:ph type="title"/>
            <p:custDataLst>
              <p:tags r:id="rId6"/>
            </p:custDataLst>
          </p:nvPr>
        </p:nvSpPr>
        <p:spPr/>
        <p:txBody>
          <a:bodyPr/>
          <a:lstStyle/>
          <a:p>
            <a:pPr eaLnBrk="1" hangingPunct="1"/>
            <a:r>
              <a:rPr lang="en-US" sz="1600" b="0" i="1" smtClean="0"/>
              <a:t>Hulled Sesame Market Opportunity</a:t>
            </a:r>
            <a:r>
              <a:rPr lang="en-US" sz="1800" smtClean="0"/>
              <a:t/>
            </a:r>
            <a:br>
              <a:rPr lang="en-US" sz="1800" smtClean="0"/>
            </a:br>
            <a:r>
              <a:rPr lang="en-US" sz="1800" smtClean="0"/>
              <a:t>Global Price Comparisons</a:t>
            </a:r>
            <a:endParaRPr lang="en-US" sz="1800" b="0" smtClean="0"/>
          </a:p>
        </p:txBody>
      </p:sp>
      <p:sp>
        <p:nvSpPr>
          <p:cNvPr id="14344" name="TextBox 8"/>
          <p:cNvSpPr txBox="1">
            <a:spLocks noChangeArrowheads="1"/>
          </p:cNvSpPr>
          <p:nvPr>
            <p:custDataLst>
              <p:tags r:id="rId7"/>
            </p:custDataLst>
          </p:nvPr>
        </p:nvSpPr>
        <p:spPr bwMode="auto">
          <a:xfrm>
            <a:off x="4668838" y="1938338"/>
            <a:ext cx="4243387" cy="307975"/>
          </a:xfrm>
          <a:prstGeom prst="rect">
            <a:avLst/>
          </a:prstGeom>
          <a:noFill/>
          <a:ln w="9525">
            <a:noFill/>
            <a:miter lim="800000"/>
            <a:headEnd/>
            <a:tailEnd/>
          </a:ln>
        </p:spPr>
        <p:txBody>
          <a:bodyPr lIns="45720" rIns="45720">
            <a:spAutoFit/>
          </a:bodyPr>
          <a:lstStyle/>
          <a:p>
            <a:pPr algn="ctr">
              <a:spcBef>
                <a:spcPts val="400"/>
              </a:spcBef>
            </a:pPr>
            <a:r>
              <a:rPr lang="en-US" sz="1400" b="1">
                <a:solidFill>
                  <a:srgbClr val="000000"/>
                </a:solidFill>
              </a:rPr>
              <a:t>Sesame Import Price / Ton by Country (2008)</a:t>
            </a:r>
          </a:p>
        </p:txBody>
      </p:sp>
      <p:sp>
        <p:nvSpPr>
          <p:cNvPr id="14" name="Rectangle 13"/>
          <p:cNvSpPr>
            <a:spLocks noChangeArrowheads="1"/>
          </p:cNvSpPr>
          <p:nvPr>
            <p:custDataLst>
              <p:tags r:id="rId8"/>
            </p:custDataLst>
          </p:nvPr>
        </p:nvSpPr>
        <p:spPr bwMode="auto">
          <a:xfrm>
            <a:off x="401638" y="1779588"/>
            <a:ext cx="3987800" cy="366712"/>
          </a:xfrm>
          <a:prstGeom prst="rect">
            <a:avLst/>
          </a:prstGeom>
          <a:solidFill>
            <a:srgbClr val="2F4717"/>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Global Price Comparison</a:t>
            </a:r>
          </a:p>
        </p:txBody>
      </p:sp>
      <p:sp>
        <p:nvSpPr>
          <p:cNvPr id="15" name="TextBox 14"/>
          <p:cNvSpPr txBox="1">
            <a:spLocks noChangeArrowheads="1"/>
          </p:cNvSpPr>
          <p:nvPr>
            <p:custDataLst>
              <p:tags r:id="rId9"/>
            </p:custDataLst>
          </p:nvPr>
        </p:nvSpPr>
        <p:spPr bwMode="auto">
          <a:xfrm>
            <a:off x="401638" y="2147888"/>
            <a:ext cx="3987800" cy="4094162"/>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a:buChar char="l"/>
              <a:defRPr/>
            </a:pPr>
            <a:r>
              <a:rPr lang="en-US" altLang="en-US" sz="1600" dirty="0">
                <a:latin typeface="+mn-lt"/>
                <a:ea typeface="+mn-ea"/>
                <a:cs typeface="Arial" pitchFamily="34" charset="0"/>
              </a:rPr>
              <a:t>Ethiopian sesame commands a price premium in China and Turkey, where it is </a:t>
            </a:r>
            <a:r>
              <a:rPr lang="en-US" altLang="en-US" sz="1600" b="1" dirty="0">
                <a:latin typeface="+mn-lt"/>
                <a:ea typeface="+mn-ea"/>
                <a:cs typeface="Arial" pitchFamily="34" charset="0"/>
              </a:rPr>
              <a:t>processed and re-exported</a:t>
            </a:r>
          </a:p>
          <a:p>
            <a:pPr marL="304800" lvl="1" indent="-203200" fontAlgn="auto">
              <a:lnSpc>
                <a:spcPct val="110000"/>
              </a:lnSpc>
              <a:spcBef>
                <a:spcPts val="1200"/>
              </a:spcBef>
              <a:spcAft>
                <a:spcPts val="600"/>
              </a:spcAft>
              <a:buSzPct val="65000"/>
              <a:buFont typeface="Wingdings"/>
              <a:buChar char="l"/>
              <a:defRPr/>
            </a:pPr>
            <a:r>
              <a:rPr lang="en-US" altLang="en-US" sz="1600" dirty="0">
                <a:latin typeface="+mn-lt"/>
                <a:ea typeface="+mn-ea"/>
                <a:cs typeface="Arial" pitchFamily="34" charset="0"/>
              </a:rPr>
              <a:t>In key markets like the US, the Netherlands, and Israel, which look to purchase processed goods for end-market use, Ethiopian sesame is </a:t>
            </a:r>
            <a:r>
              <a:rPr lang="en-US" altLang="en-US" sz="1600" b="1" dirty="0">
                <a:latin typeface="+mn-lt"/>
                <a:ea typeface="+mn-ea"/>
                <a:cs typeface="Arial" pitchFamily="34" charset="0"/>
              </a:rPr>
              <a:t>losing potential revenue </a:t>
            </a:r>
            <a:r>
              <a:rPr lang="en-US" altLang="en-US" sz="1600" dirty="0">
                <a:latin typeface="+mn-lt"/>
                <a:ea typeface="+mn-ea"/>
                <a:cs typeface="Arial" pitchFamily="34" charset="0"/>
              </a:rPr>
              <a:t>by only exporting it in a raw form</a:t>
            </a:r>
          </a:p>
          <a:p>
            <a:pPr marL="609600" lvl="2" indent="-203200" fontAlgn="auto">
              <a:lnSpc>
                <a:spcPct val="110000"/>
              </a:lnSpc>
              <a:spcBef>
                <a:spcPts val="1200"/>
              </a:spcBef>
              <a:spcAft>
                <a:spcPts val="600"/>
              </a:spcAft>
              <a:buSzPct val="100000"/>
              <a:buFontTx/>
              <a:buChar char="–"/>
              <a:defRPr/>
            </a:pPr>
            <a:r>
              <a:rPr lang="en-US" altLang="en-US" sz="1400" dirty="0">
                <a:latin typeface="+mn-lt"/>
                <a:ea typeface="+mn-ea"/>
                <a:cs typeface="Arial" pitchFamily="34" charset="0"/>
              </a:rPr>
              <a:t>Investing in a hulling facility will help close the gap and </a:t>
            </a:r>
            <a:r>
              <a:rPr lang="en-US" altLang="en-US" sz="1400" b="1" dirty="0">
                <a:latin typeface="+mn-lt"/>
                <a:ea typeface="+mn-ea"/>
                <a:cs typeface="Arial" pitchFamily="34" charset="0"/>
              </a:rPr>
              <a:t>tap into these new, high value markets</a:t>
            </a:r>
          </a:p>
        </p:txBody>
      </p:sp>
      <p:graphicFrame>
        <p:nvGraphicFramePr>
          <p:cNvPr id="16" name="Table 15"/>
          <p:cNvGraphicFramePr>
            <a:graphicFrameLocks noGrp="1"/>
          </p:cNvGraphicFramePr>
          <p:nvPr/>
        </p:nvGraphicFramePr>
        <p:xfrm>
          <a:off x="4630166" y="2398204"/>
          <a:ext cx="4272788" cy="3599918"/>
        </p:xfrm>
        <a:graphic>
          <a:graphicData uri="http://schemas.openxmlformats.org/drawingml/2006/table">
            <a:tbl>
              <a:tblPr>
                <a:tableStyleId>{35758FB7-9AC5-4552-8A53-C91805E547FA}</a:tableStyleId>
              </a:tblPr>
              <a:tblGrid>
                <a:gridCol w="1068197"/>
                <a:gridCol w="1068197"/>
                <a:gridCol w="1068197"/>
                <a:gridCol w="1068197"/>
              </a:tblGrid>
              <a:tr h="576644">
                <a:tc>
                  <a:txBody>
                    <a:bodyPr/>
                    <a:lstStyle/>
                    <a:p>
                      <a:pPr algn="ctr" rtl="0" fontAlgn="ctr"/>
                      <a:r>
                        <a:rPr lang="en-US" sz="1400" b="1" u="none" strike="noStrike" dirty="0"/>
                        <a:t>Importer </a:t>
                      </a:r>
                      <a:endParaRPr lang="en-US" sz="1400" b="1" i="0" u="none" strike="noStrike" dirty="0">
                        <a:solidFill>
                          <a:srgbClr val="000000"/>
                        </a:solidFill>
                        <a:latin typeface="Arial"/>
                      </a:endParaRPr>
                    </a:p>
                  </a:txBody>
                  <a:tcPr marL="0" marR="0" marT="0" marB="0" anchor="ctr">
                    <a:solidFill>
                      <a:schemeClr val="accent2">
                        <a:lumMod val="60000"/>
                        <a:lumOff val="40000"/>
                      </a:schemeClr>
                    </a:solidFill>
                  </a:tcPr>
                </a:tc>
                <a:tc>
                  <a:txBody>
                    <a:bodyPr/>
                    <a:lstStyle/>
                    <a:p>
                      <a:pPr algn="ctr" rtl="0" fontAlgn="ctr"/>
                      <a:r>
                        <a:rPr lang="en-US" sz="1400" b="1" u="none" strike="noStrike" dirty="0"/>
                        <a:t>Ethiopia </a:t>
                      </a:r>
                      <a:endParaRPr lang="en-US" sz="1400" b="1" i="0" u="none" strike="noStrike" dirty="0">
                        <a:solidFill>
                          <a:srgbClr val="000000"/>
                        </a:solidFill>
                        <a:latin typeface="Arial"/>
                      </a:endParaRPr>
                    </a:p>
                  </a:txBody>
                  <a:tcPr marL="0" marR="0" marT="0" marB="0" anchor="ctr">
                    <a:solidFill>
                      <a:schemeClr val="accent2">
                        <a:lumMod val="60000"/>
                        <a:lumOff val="40000"/>
                      </a:schemeClr>
                    </a:solidFill>
                  </a:tcPr>
                </a:tc>
                <a:tc>
                  <a:txBody>
                    <a:bodyPr/>
                    <a:lstStyle/>
                    <a:p>
                      <a:pPr algn="ctr" rtl="0" fontAlgn="ctr"/>
                      <a:r>
                        <a:rPr lang="en-US" sz="1400" b="1" u="none" strike="noStrike" dirty="0"/>
                        <a:t>Global  </a:t>
                      </a:r>
                      <a:endParaRPr lang="en-US" sz="1400" b="1" i="0" u="none" strike="noStrike" dirty="0">
                        <a:solidFill>
                          <a:srgbClr val="000000"/>
                        </a:solidFill>
                        <a:latin typeface="Arial"/>
                      </a:endParaRPr>
                    </a:p>
                  </a:txBody>
                  <a:tcPr marL="0" marR="0" marT="0" marB="0" anchor="ctr">
                    <a:solidFill>
                      <a:schemeClr val="accent2">
                        <a:lumMod val="60000"/>
                        <a:lumOff val="40000"/>
                      </a:schemeClr>
                    </a:solidFill>
                  </a:tcPr>
                </a:tc>
                <a:tc>
                  <a:txBody>
                    <a:bodyPr/>
                    <a:lstStyle/>
                    <a:p>
                      <a:pPr algn="ctr" rtl="0" fontAlgn="ctr"/>
                      <a:r>
                        <a:rPr lang="en-US" sz="1400" b="1" u="none" strike="noStrike" dirty="0"/>
                        <a:t>Price Difference</a:t>
                      </a:r>
                      <a:endParaRPr lang="en-US" sz="1400" b="1" i="0" u="none" strike="noStrike" dirty="0">
                        <a:solidFill>
                          <a:srgbClr val="000000"/>
                        </a:solidFill>
                        <a:latin typeface="Arial"/>
                      </a:endParaRPr>
                    </a:p>
                  </a:txBody>
                  <a:tcPr marL="0" marR="0" marT="0" marB="0" anchor="ctr">
                    <a:solidFill>
                      <a:schemeClr val="accent2">
                        <a:lumMod val="60000"/>
                        <a:lumOff val="40000"/>
                      </a:schemeClr>
                    </a:solidFill>
                  </a:tcPr>
                </a:tc>
              </a:tr>
              <a:tr h="503879">
                <a:tc>
                  <a:txBody>
                    <a:bodyPr/>
                    <a:lstStyle/>
                    <a:p>
                      <a:pPr algn="ctr" rtl="0" fontAlgn="ctr"/>
                      <a:r>
                        <a:rPr lang="en-US" sz="1400" u="none" strike="noStrike" dirty="0"/>
                        <a:t>China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$1,453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$1,164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b="1" u="none" strike="noStrike" dirty="0">
                          <a:solidFill>
                            <a:schemeClr val="accent5">
                              <a:lumMod val="60000"/>
                              <a:lumOff val="40000"/>
                            </a:schemeClr>
                          </a:solidFill>
                        </a:rPr>
                        <a:t>$289 </a:t>
                      </a:r>
                      <a:endParaRPr lang="en-US" sz="1400" b="1" i="0" u="none" strike="noStrike" dirty="0">
                        <a:solidFill>
                          <a:schemeClr val="accent5">
                            <a:lumMod val="60000"/>
                            <a:lumOff val="40000"/>
                          </a:schemeClr>
                        </a:solidFill>
                        <a:latin typeface="Arial"/>
                      </a:endParaRPr>
                    </a:p>
                  </a:txBody>
                  <a:tcPr marL="0" marR="0" marT="0" marB="0" anchor="ctr">
                    <a:solidFill>
                      <a:schemeClr val="accent2">
                        <a:lumMod val="20000"/>
                        <a:lumOff val="80000"/>
                      </a:schemeClr>
                    </a:solidFill>
                  </a:tcPr>
                </a:tc>
              </a:tr>
              <a:tr h="503879">
                <a:tc>
                  <a:txBody>
                    <a:bodyPr/>
                    <a:lstStyle/>
                    <a:p>
                      <a:pPr algn="ctr" rtl="0" fontAlgn="ctr"/>
                      <a:r>
                        <a:rPr lang="en-US" sz="1400" u="none" strike="noStrike" dirty="0"/>
                        <a:t>Israel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$1,789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$1,849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b="1" u="none" strike="noStrike" dirty="0">
                          <a:solidFill>
                            <a:srgbClr val="C00000"/>
                          </a:solidFill>
                        </a:rPr>
                        <a:t>($60)</a:t>
                      </a:r>
                      <a:endParaRPr lang="en-US" sz="1400" b="1" i="0" u="none" strike="noStrike" dirty="0">
                        <a:solidFill>
                          <a:srgbClr val="C00000"/>
                        </a:solidFill>
                        <a:latin typeface="Arial"/>
                      </a:endParaRPr>
                    </a:p>
                  </a:txBody>
                  <a:tcPr marL="0" marR="0" marT="0" marB="0" anchor="ctr">
                    <a:solidFill>
                      <a:schemeClr val="accent2">
                        <a:lumMod val="20000"/>
                        <a:lumOff val="80000"/>
                      </a:schemeClr>
                    </a:solidFill>
                  </a:tcPr>
                </a:tc>
              </a:tr>
              <a:tr h="503879">
                <a:tc>
                  <a:txBody>
                    <a:bodyPr/>
                    <a:lstStyle/>
                    <a:p>
                      <a:pPr algn="ctr" rtl="0" fontAlgn="ctr"/>
                      <a:r>
                        <a:rPr lang="en-US" sz="1400" u="none" strike="noStrike" dirty="0"/>
                        <a:t>Turkey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$1,621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$1,529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b="1" u="none" strike="noStrike" dirty="0">
                          <a:solidFill>
                            <a:schemeClr val="accent5">
                              <a:lumMod val="60000"/>
                              <a:lumOff val="40000"/>
                            </a:schemeClr>
                          </a:solidFill>
                        </a:rPr>
                        <a:t>$92 </a:t>
                      </a:r>
                      <a:endParaRPr lang="en-US" sz="1400" b="1" i="0" u="none" strike="noStrike" dirty="0">
                        <a:solidFill>
                          <a:schemeClr val="accent5">
                            <a:lumMod val="60000"/>
                            <a:lumOff val="40000"/>
                          </a:schemeClr>
                        </a:solidFill>
                        <a:latin typeface="Arial"/>
                      </a:endParaRPr>
                    </a:p>
                  </a:txBody>
                  <a:tcPr marL="0" marR="0" marT="0" marB="0" anchor="ctr">
                    <a:solidFill>
                      <a:schemeClr val="accent2">
                        <a:lumMod val="20000"/>
                        <a:lumOff val="80000"/>
                      </a:schemeClr>
                    </a:solidFill>
                  </a:tcPr>
                </a:tc>
              </a:tr>
              <a:tr h="503879">
                <a:tc>
                  <a:txBody>
                    <a:bodyPr/>
                    <a:lstStyle/>
                    <a:p>
                      <a:pPr algn="ctr" fontAlgn="b"/>
                      <a:r>
                        <a:rPr lang="en-US" sz="1400" u="none" strike="noStrike" dirty="0"/>
                        <a:t>Mexico </a:t>
                      </a:r>
                      <a:endParaRPr lang="en-US" sz="1800" b="0" i="0" u="none" strike="noStrike" dirty="0">
                        <a:solidFill>
                          <a:srgbClr val="000000"/>
                        </a:solidFill>
                        <a:latin typeface="Calibri"/>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$1,769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$1,643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b="1" u="none" strike="noStrike" dirty="0">
                          <a:solidFill>
                            <a:schemeClr val="accent5">
                              <a:lumMod val="60000"/>
                              <a:lumOff val="40000"/>
                            </a:schemeClr>
                          </a:solidFill>
                        </a:rPr>
                        <a:t>$126 </a:t>
                      </a:r>
                      <a:endParaRPr lang="en-US" sz="1400" b="1" i="0" u="none" strike="noStrike" dirty="0">
                        <a:solidFill>
                          <a:schemeClr val="accent5">
                            <a:lumMod val="60000"/>
                            <a:lumOff val="40000"/>
                          </a:schemeClr>
                        </a:solidFill>
                        <a:latin typeface="Arial"/>
                      </a:endParaRPr>
                    </a:p>
                  </a:txBody>
                  <a:tcPr marL="0" marR="0" marT="0" marB="0" anchor="ctr">
                    <a:solidFill>
                      <a:schemeClr val="accent2">
                        <a:lumMod val="20000"/>
                        <a:lumOff val="80000"/>
                      </a:schemeClr>
                    </a:solidFill>
                  </a:tcPr>
                </a:tc>
              </a:tr>
              <a:tr h="503879">
                <a:tc>
                  <a:txBody>
                    <a:bodyPr/>
                    <a:lstStyle/>
                    <a:p>
                      <a:pPr algn="ctr" rtl="0" fontAlgn="ctr"/>
                      <a:r>
                        <a:rPr lang="en-US" sz="1400" u="none" strike="noStrike" dirty="0"/>
                        <a:t>USA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$1,858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$2,363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b="1" u="none" strike="noStrike" dirty="0">
                          <a:solidFill>
                            <a:srgbClr val="C00000"/>
                          </a:solidFill>
                        </a:rPr>
                        <a:t>($505)</a:t>
                      </a:r>
                      <a:endParaRPr lang="en-US" sz="1400" b="1" i="0" u="none" strike="noStrike" dirty="0">
                        <a:solidFill>
                          <a:srgbClr val="C00000"/>
                        </a:solidFill>
                        <a:latin typeface="Arial"/>
                      </a:endParaRPr>
                    </a:p>
                  </a:txBody>
                  <a:tcPr marL="0" marR="0" marT="0" marB="0" anchor="ctr">
                    <a:solidFill>
                      <a:schemeClr val="accent2">
                        <a:lumMod val="20000"/>
                        <a:lumOff val="80000"/>
                      </a:schemeClr>
                    </a:solidFill>
                  </a:tcPr>
                </a:tc>
              </a:tr>
              <a:tr h="503879">
                <a:tc>
                  <a:txBody>
                    <a:bodyPr/>
                    <a:lstStyle/>
                    <a:p>
                      <a:pPr algn="ctr" rtl="0" fontAlgn="ctr"/>
                      <a:r>
                        <a:rPr lang="en-US" sz="1400" u="none" strike="noStrike" dirty="0"/>
                        <a:t>Netherlands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$1,886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u="none" strike="noStrike" dirty="0"/>
                        <a:t>$2,072 </a:t>
                      </a:r>
                      <a:endParaRPr lang="en-US" sz="1400" b="0" i="0" u="none" strike="noStrike" dirty="0">
                        <a:solidFill>
                          <a:srgbClr val="000000"/>
                        </a:solidFill>
                        <a:latin typeface="Arial"/>
                      </a:endParaRPr>
                    </a:p>
                  </a:txBody>
                  <a:tcPr marL="0" marR="0" marT="0" marB="0" anchor="ctr">
                    <a:solidFill>
                      <a:schemeClr val="accent2">
                        <a:lumMod val="20000"/>
                        <a:lumOff val="80000"/>
                      </a:schemeClr>
                    </a:solidFill>
                  </a:tcPr>
                </a:tc>
                <a:tc>
                  <a:txBody>
                    <a:bodyPr/>
                    <a:lstStyle/>
                    <a:p>
                      <a:pPr algn="ctr" rtl="0" fontAlgn="ctr"/>
                      <a:r>
                        <a:rPr lang="en-US" sz="1400" b="1" u="none" strike="noStrike" dirty="0">
                          <a:solidFill>
                            <a:srgbClr val="C00000"/>
                          </a:solidFill>
                        </a:rPr>
                        <a:t>($186)</a:t>
                      </a:r>
                      <a:endParaRPr lang="en-US" sz="1400" b="1" i="0" u="none" strike="noStrike" dirty="0">
                        <a:solidFill>
                          <a:srgbClr val="C00000"/>
                        </a:solidFill>
                        <a:latin typeface="Arial"/>
                      </a:endParaRPr>
                    </a:p>
                  </a:txBody>
                  <a:tcPr marL="0" marR="0" marT="0" marB="0" anchor="ctr">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6" hidden="1"/>
          <p:cNvGraphicFramePr>
            <a:graphicFrameLocks noChangeAspect="1"/>
          </p:cNvGraphicFramePr>
          <p:nvPr/>
        </p:nvGraphicFramePr>
        <p:xfrm>
          <a:off x="0" y="0"/>
          <a:ext cx="158750" cy="158750"/>
        </p:xfrm>
        <a:graphic>
          <a:graphicData uri="http://schemas.openxmlformats.org/presentationml/2006/ole">
            <p:oleObj spid="_x0000_s15362" name="think-cell Slide" r:id="rId35" imgW="360" imgH="360" progId="">
              <p:embed/>
            </p:oleObj>
          </a:graphicData>
        </a:graphic>
      </p:graphicFrame>
      <p:sp>
        <p:nvSpPr>
          <p:cNvPr id="40" name="Rectangle 39" hidden="1"/>
          <p:cNvSpPr/>
          <p:nvPr>
            <p:custDataLst>
              <p:tags r:id="rId2"/>
            </p:custDataLst>
          </p:nvPr>
        </p:nvSpPr>
        <p:spPr bwMode="auto">
          <a:xfrm>
            <a:off x="0" y="0"/>
            <a:ext cx="158750" cy="15875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defRPr/>
            </a:pPr>
            <a:endParaRPr lang="en-US" sz="1000" dirty="0">
              <a:solidFill>
                <a:schemeClr val="tx1"/>
              </a:solidFill>
              <a:cs typeface="Arial"/>
              <a:sym typeface="Arial"/>
            </a:endParaRPr>
          </a:p>
        </p:txBody>
      </p:sp>
      <p:sp>
        <p:nvSpPr>
          <p:cNvPr id="42" name="TextBox 41"/>
          <p:cNvSpPr txBox="1">
            <a:spLocks noChangeArrowheads="1"/>
          </p:cNvSpPr>
          <p:nvPr>
            <p:custDataLst>
              <p:tags r:id="rId3"/>
            </p:custDataLst>
          </p:nvPr>
        </p:nvSpPr>
        <p:spPr bwMode="auto">
          <a:xfrm>
            <a:off x="315913" y="1690688"/>
            <a:ext cx="8572500" cy="2967037"/>
          </a:xfrm>
          <a:prstGeom prst="rect">
            <a:avLst/>
          </a:prstGeom>
          <a:solidFill>
            <a:srgbClr val="F2F2F2"/>
          </a:solidFill>
          <a:ln>
            <a:noFill/>
          </a:ln>
          <a:effectLst>
            <a:outerShdw blurRad="50800" dist="38100" dir="2700000" algn="tl" rotWithShape="0">
              <a:srgbClr val="808080">
                <a:alpha val="39999"/>
              </a:srgbClr>
            </a:outerShdw>
          </a:effectLst>
          <a:extLst/>
        </p:spPr>
        <p:txBody>
          <a:bodyPr lIns="45720" rIns="45720"/>
          <a:lstStyle/>
          <a:p>
            <a:pPr marL="304800" lvl="1" indent="-203200" fontAlgn="auto">
              <a:lnSpc>
                <a:spcPct val="110000"/>
              </a:lnSpc>
              <a:spcBef>
                <a:spcPts val="1200"/>
              </a:spcBef>
              <a:spcAft>
                <a:spcPts val="600"/>
              </a:spcAft>
              <a:buSzPct val="65000"/>
              <a:buFont typeface="Wingdings" pitchFamily="2" charset="2"/>
              <a:buChar char="l"/>
              <a:defRPr/>
            </a:pPr>
            <a:endParaRPr lang="en-US" sz="1600" dirty="0">
              <a:latin typeface="+mn-lt"/>
              <a:ea typeface="+mn-ea"/>
            </a:endParaRPr>
          </a:p>
        </p:txBody>
      </p:sp>
      <p:sp>
        <p:nvSpPr>
          <p:cNvPr id="26" name="Rectangle 25" hidden="1"/>
          <p:cNvSpPr/>
          <p:nvPr>
            <p:custDataLst>
              <p:tags r:id="rId4"/>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15366" name="TextBox 80"/>
          <p:cNvSpPr txBox="1">
            <a:spLocks noChangeArrowheads="1"/>
          </p:cNvSpPr>
          <p:nvPr>
            <p:custDataLst>
              <p:tags r:id="rId5"/>
            </p:custDataLst>
          </p:nvPr>
        </p:nvSpPr>
        <p:spPr bwMode="gray">
          <a:xfrm>
            <a:off x="311150" y="892175"/>
            <a:ext cx="8832850"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To close the gap between current and potential revenue from sesame exports, Ethiopia must build processing capacity to add more value through the establishment of more hulling facilities</a:t>
            </a:r>
          </a:p>
        </p:txBody>
      </p:sp>
      <p:sp>
        <p:nvSpPr>
          <p:cNvPr id="15367" name="Title 23"/>
          <p:cNvSpPr>
            <a:spLocks noGrp="1"/>
          </p:cNvSpPr>
          <p:nvPr>
            <p:ph type="title"/>
            <p:custDataLst>
              <p:tags r:id="rId6"/>
            </p:custDataLst>
          </p:nvPr>
        </p:nvSpPr>
        <p:spPr/>
        <p:txBody>
          <a:bodyPr/>
          <a:lstStyle/>
          <a:p>
            <a:pPr eaLnBrk="1" hangingPunct="1"/>
            <a:r>
              <a:rPr lang="en-US" sz="1600" b="0" i="1" smtClean="0"/>
              <a:t>Hulled Sesame Market Opportunity</a:t>
            </a:r>
            <a:r>
              <a:rPr lang="en-US" sz="1800" smtClean="0"/>
              <a:t/>
            </a:r>
            <a:br>
              <a:rPr lang="en-US" sz="1800" smtClean="0"/>
            </a:br>
            <a:r>
              <a:rPr lang="en-US" sz="1800" smtClean="0"/>
              <a:t>Price Benefit of Hulling Sesame</a:t>
            </a:r>
            <a:endParaRPr lang="en-US" sz="1800" b="0" smtClean="0"/>
          </a:p>
        </p:txBody>
      </p:sp>
      <p:graphicFrame>
        <p:nvGraphicFramePr>
          <p:cNvPr id="15368" name="Object 10"/>
          <p:cNvGraphicFramePr>
            <a:graphicFrameLocks noChangeAspect="1"/>
          </p:cNvGraphicFramePr>
          <p:nvPr/>
        </p:nvGraphicFramePr>
        <p:xfrm>
          <a:off x="696913" y="1881188"/>
          <a:ext cx="7419975" cy="2352675"/>
        </p:xfrm>
        <a:graphic>
          <a:graphicData uri="http://schemas.openxmlformats.org/presentationml/2006/ole">
            <p:oleObj spid="_x0000_s15368" name="Chart" r:id="rId36" imgW="7419857" imgH="2352743" progId="MSGraph.Chart.8">
              <p:embed followColorScheme="full"/>
            </p:oleObj>
          </a:graphicData>
        </a:graphic>
      </p:graphicFrame>
      <p:sp>
        <p:nvSpPr>
          <p:cNvPr id="15369" name="Text Placeholder 40"/>
          <p:cNvSpPr>
            <a:spLocks noGrp="1"/>
          </p:cNvSpPr>
          <p:nvPr>
            <p:custDataLst>
              <p:tags r:id="rId7"/>
            </p:custDataLst>
          </p:nvPr>
        </p:nvSpPr>
        <p:spPr bwMode="auto">
          <a:xfrm>
            <a:off x="7189788" y="4125913"/>
            <a:ext cx="265112" cy="152400"/>
          </a:xfrm>
          <a:prstGeom prst="rect">
            <a:avLst/>
          </a:prstGeom>
          <a:noFill/>
          <a:ln w="9525">
            <a:noFill/>
            <a:miter lim="800000"/>
            <a:headEnd/>
            <a:tailEnd/>
          </a:ln>
        </p:spPr>
        <p:txBody>
          <a:bodyPr lIns="0" tIns="0" rIns="0" bIns="0"/>
          <a:lstStyle/>
          <a:p>
            <a:pPr algn="ctr">
              <a:buSzPct val="25000"/>
              <a:buFont typeface="Arial" pitchFamily="34" charset="0"/>
              <a:buNone/>
            </a:pPr>
            <a:fld id="{06DB9B21-DB6C-4305-9920-DC4D99F9CB89}" type="datetime'3''''5''''''''''''''''''''''''''''''''''''''''''''''%'''''">
              <a:rPr lang="en-US" sz="1000">
                <a:cs typeface="Arial" pitchFamily="34" charset="0"/>
              </a:rPr>
              <a:pPr algn="ctr">
                <a:buSzPct val="25000"/>
                <a:buFont typeface="Arial" pitchFamily="34" charset="0"/>
                <a:buNone/>
              </a:pPr>
              <a:t>35%</a:t>
            </a:fld>
            <a:endParaRPr lang="en-US" sz="1000">
              <a:cs typeface="Arial" pitchFamily="34" charset="0"/>
              <a:sym typeface="Arial" pitchFamily="34" charset="0"/>
            </a:endParaRPr>
          </a:p>
        </p:txBody>
      </p:sp>
      <p:sp>
        <p:nvSpPr>
          <p:cNvPr id="15370" name="Text Placeholder 83"/>
          <p:cNvSpPr>
            <a:spLocks noGrp="1"/>
          </p:cNvSpPr>
          <p:nvPr>
            <p:custDataLst>
              <p:tags r:id="rId8"/>
            </p:custDataLst>
          </p:nvPr>
        </p:nvSpPr>
        <p:spPr bwMode="auto">
          <a:xfrm>
            <a:off x="7196138" y="2112963"/>
            <a:ext cx="250825"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CFC57085-4E06-4BCD-A28C-B95FB0838DF8}" type="datetime'3''''''''''''''''''''''''''''''''''1''''6'''''''''''''''''''">
              <a:rPr lang="en-US" sz="1000">
                <a:cs typeface="Arial" pitchFamily="34" charset="0"/>
              </a:rPr>
              <a:pPr algn="ctr">
                <a:buSzPct val="25000"/>
                <a:buFont typeface="Arial" pitchFamily="34" charset="0"/>
                <a:buNone/>
              </a:pPr>
              <a:t>316</a:t>
            </a:fld>
            <a:endParaRPr lang="en-US" sz="1000">
              <a:cs typeface="Arial" pitchFamily="34" charset="0"/>
              <a:sym typeface="Arial" pitchFamily="34" charset="0"/>
            </a:endParaRPr>
          </a:p>
        </p:txBody>
      </p:sp>
      <p:sp>
        <p:nvSpPr>
          <p:cNvPr id="15371" name="Text Placeholder 2"/>
          <p:cNvSpPr>
            <a:spLocks noGrp="1"/>
          </p:cNvSpPr>
          <p:nvPr>
            <p:custDataLst>
              <p:tags r:id="rId9"/>
            </p:custDataLst>
          </p:nvPr>
        </p:nvSpPr>
        <p:spPr bwMode="gray">
          <a:xfrm>
            <a:off x="7196138" y="2543175"/>
            <a:ext cx="250825" cy="152400"/>
          </a:xfrm>
          <a:prstGeom prst="rect">
            <a:avLst/>
          </a:prstGeom>
          <a:noFill/>
          <a:ln w="9525">
            <a:noFill/>
            <a:miter lim="800000"/>
            <a:headEnd/>
            <a:tailEnd/>
          </a:ln>
        </p:spPr>
        <p:txBody>
          <a:bodyPr wrap="none" lIns="20637" tIns="0" rIns="20637" bIns="0" anchor="ctr"/>
          <a:lstStyle/>
          <a:p>
            <a:pPr algn="ctr">
              <a:buSzPct val="25000"/>
              <a:buFont typeface="Arial" pitchFamily="34" charset="0"/>
              <a:buNone/>
            </a:pPr>
            <a:fld id="{C9336994-B659-4C78-88F7-1BA3D21B66D8}" type="datetime'''''''''''1''''''''''''''''''''2''''0'''''''''''''''''''''">
              <a:rPr lang="en-US" sz="1000">
                <a:solidFill>
                  <a:schemeClr val="bg1"/>
                </a:solidFill>
                <a:cs typeface="Arial" pitchFamily="34" charset="0"/>
              </a:rPr>
              <a:pPr algn="ctr">
                <a:buSzPct val="25000"/>
                <a:buFont typeface="Arial" pitchFamily="34" charset="0"/>
                <a:buNone/>
              </a:pPr>
              <a:t>120</a:t>
            </a:fld>
            <a:endParaRPr lang="en-US" sz="1000">
              <a:solidFill>
                <a:schemeClr val="bg1"/>
              </a:solidFill>
              <a:cs typeface="Arial" pitchFamily="34" charset="0"/>
              <a:sym typeface="Arial" pitchFamily="34" charset="0"/>
            </a:endParaRPr>
          </a:p>
        </p:txBody>
      </p:sp>
      <p:sp>
        <p:nvSpPr>
          <p:cNvPr id="15372" name="Text Placeholder 99"/>
          <p:cNvSpPr>
            <a:spLocks noGrp="1"/>
          </p:cNvSpPr>
          <p:nvPr>
            <p:custDataLst>
              <p:tags r:id="rId10"/>
            </p:custDataLst>
          </p:nvPr>
        </p:nvSpPr>
        <p:spPr bwMode="auto">
          <a:xfrm>
            <a:off x="5813425" y="4125913"/>
            <a:ext cx="265113" cy="152400"/>
          </a:xfrm>
          <a:prstGeom prst="rect">
            <a:avLst/>
          </a:prstGeom>
          <a:noFill/>
          <a:ln w="9525">
            <a:noFill/>
            <a:miter lim="800000"/>
            <a:headEnd/>
            <a:tailEnd/>
          </a:ln>
        </p:spPr>
        <p:txBody>
          <a:bodyPr lIns="0" tIns="0" rIns="0" bIns="0"/>
          <a:lstStyle/>
          <a:p>
            <a:pPr algn="ctr">
              <a:buSzPct val="25000"/>
              <a:buFont typeface="Arial" pitchFamily="34" charset="0"/>
              <a:buNone/>
            </a:pPr>
            <a:fld id="{2AB07456-8830-4602-9EAC-9D1BDD6032A4}" type="datetime'''''''''''''''2''''5''''%'">
              <a:rPr lang="en-US" sz="1000">
                <a:cs typeface="Arial" pitchFamily="34" charset="0"/>
              </a:rPr>
              <a:pPr algn="ctr">
                <a:buSzPct val="25000"/>
                <a:buFont typeface="Arial" pitchFamily="34" charset="0"/>
                <a:buNone/>
              </a:pPr>
              <a:t>25%</a:t>
            </a:fld>
            <a:endParaRPr lang="en-US" sz="1000">
              <a:cs typeface="Arial" pitchFamily="34" charset="0"/>
              <a:sym typeface="Arial" pitchFamily="34" charset="0"/>
            </a:endParaRPr>
          </a:p>
        </p:txBody>
      </p:sp>
      <p:sp>
        <p:nvSpPr>
          <p:cNvPr id="15373" name="Text Placeholder 104"/>
          <p:cNvSpPr>
            <a:spLocks noGrp="1"/>
          </p:cNvSpPr>
          <p:nvPr>
            <p:custDataLst>
              <p:tags r:id="rId11"/>
            </p:custDataLst>
          </p:nvPr>
        </p:nvSpPr>
        <p:spPr bwMode="auto">
          <a:xfrm>
            <a:off x="5819775" y="2132013"/>
            <a:ext cx="250825"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1FD345F9-7D6E-41C6-B984-EF91562C3D58}" type="datetime'''''''''''3''''''''''''''1''''''''''''''''''''''2'''''''">
              <a:rPr lang="en-US" sz="1000">
                <a:cs typeface="Arial" pitchFamily="34" charset="0"/>
              </a:rPr>
              <a:pPr algn="ctr">
                <a:buSzPct val="25000"/>
                <a:buFont typeface="Arial" pitchFamily="34" charset="0"/>
                <a:buNone/>
              </a:pPr>
              <a:t>312</a:t>
            </a:fld>
            <a:endParaRPr lang="en-US" sz="1000">
              <a:cs typeface="Arial" pitchFamily="34" charset="0"/>
              <a:sym typeface="Arial" pitchFamily="34" charset="0"/>
            </a:endParaRPr>
          </a:p>
        </p:txBody>
      </p:sp>
      <p:sp>
        <p:nvSpPr>
          <p:cNvPr id="15374" name="Text Placeholder 2"/>
          <p:cNvSpPr>
            <a:spLocks noGrp="1"/>
          </p:cNvSpPr>
          <p:nvPr>
            <p:custDataLst>
              <p:tags r:id="rId12"/>
            </p:custDataLst>
          </p:nvPr>
        </p:nvSpPr>
        <p:spPr bwMode="gray">
          <a:xfrm>
            <a:off x="5854700" y="2466975"/>
            <a:ext cx="180975" cy="152400"/>
          </a:xfrm>
          <a:prstGeom prst="rect">
            <a:avLst/>
          </a:prstGeom>
          <a:noFill/>
          <a:ln w="9525">
            <a:noFill/>
            <a:miter lim="800000"/>
            <a:headEnd/>
            <a:tailEnd/>
          </a:ln>
        </p:spPr>
        <p:txBody>
          <a:bodyPr wrap="none" lIns="20637" tIns="0" rIns="20637" bIns="0" anchor="ctr"/>
          <a:lstStyle/>
          <a:p>
            <a:pPr algn="ctr">
              <a:buSzPct val="25000"/>
              <a:buFont typeface="Arial" pitchFamily="34" charset="0"/>
              <a:buNone/>
            </a:pPr>
            <a:fld id="{9C862710-9A8A-4755-9554-7995EBB311C5}" type="datetime'''''''''''''''''''''8''''6'''''''">
              <a:rPr lang="en-US" sz="1000">
                <a:solidFill>
                  <a:schemeClr val="bg1"/>
                </a:solidFill>
                <a:cs typeface="Arial" pitchFamily="34" charset="0"/>
              </a:rPr>
              <a:pPr algn="ctr">
                <a:buSzPct val="25000"/>
                <a:buFont typeface="Arial" pitchFamily="34" charset="0"/>
                <a:buNone/>
              </a:pPr>
              <a:t>86</a:t>
            </a:fld>
            <a:endParaRPr lang="en-US" sz="1000">
              <a:solidFill>
                <a:schemeClr val="bg1"/>
              </a:solidFill>
              <a:cs typeface="Arial" pitchFamily="34" charset="0"/>
              <a:sym typeface="Arial" pitchFamily="34" charset="0"/>
            </a:endParaRPr>
          </a:p>
        </p:txBody>
      </p:sp>
      <p:sp>
        <p:nvSpPr>
          <p:cNvPr id="15375" name="Text Placeholder 59"/>
          <p:cNvSpPr>
            <a:spLocks noGrp="1"/>
          </p:cNvSpPr>
          <p:nvPr>
            <p:custDataLst>
              <p:tags r:id="rId13"/>
            </p:custDataLst>
          </p:nvPr>
        </p:nvSpPr>
        <p:spPr bwMode="auto">
          <a:xfrm>
            <a:off x="4437063" y="4125913"/>
            <a:ext cx="265112" cy="152400"/>
          </a:xfrm>
          <a:prstGeom prst="rect">
            <a:avLst/>
          </a:prstGeom>
          <a:noFill/>
          <a:ln w="9525">
            <a:noFill/>
            <a:miter lim="800000"/>
            <a:headEnd/>
            <a:tailEnd/>
          </a:ln>
        </p:spPr>
        <p:txBody>
          <a:bodyPr lIns="0" tIns="0" rIns="0" bIns="0"/>
          <a:lstStyle/>
          <a:p>
            <a:pPr algn="ctr">
              <a:buSzPct val="25000"/>
              <a:buFont typeface="Arial" pitchFamily="34" charset="0"/>
              <a:buNone/>
            </a:pPr>
            <a:fld id="{B42021B7-9D88-4A56-AB6C-74074CE15D71}" type="datetime'1''''''''''''5''%'''''''''''''''''''''''">
              <a:rPr lang="en-US" sz="1000">
                <a:cs typeface="Arial" pitchFamily="34" charset="0"/>
              </a:rPr>
              <a:pPr algn="ctr">
                <a:buSzPct val="25000"/>
                <a:buFont typeface="Arial" pitchFamily="34" charset="0"/>
                <a:buNone/>
              </a:pPr>
              <a:t>15%</a:t>
            </a:fld>
            <a:endParaRPr lang="en-US" sz="1000">
              <a:cs typeface="Arial" pitchFamily="34" charset="0"/>
              <a:sym typeface="Arial" pitchFamily="34" charset="0"/>
            </a:endParaRPr>
          </a:p>
        </p:txBody>
      </p:sp>
      <p:sp>
        <p:nvSpPr>
          <p:cNvPr id="15376" name="Text Placeholder 71"/>
          <p:cNvSpPr>
            <a:spLocks noGrp="1"/>
          </p:cNvSpPr>
          <p:nvPr>
            <p:custDataLst>
              <p:tags r:id="rId14"/>
            </p:custDataLst>
          </p:nvPr>
        </p:nvSpPr>
        <p:spPr bwMode="auto">
          <a:xfrm>
            <a:off x="4443413" y="2151063"/>
            <a:ext cx="250825"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89AEB4E0-6641-40B5-A2DE-9DD1432DC619}" type="datetime'3''''''''''''0''''''''''''''''8'''''''''''''''''''">
              <a:rPr lang="en-US" sz="1000">
                <a:cs typeface="Arial" pitchFamily="34" charset="0"/>
              </a:rPr>
              <a:pPr algn="ctr">
                <a:buSzPct val="25000"/>
                <a:buFont typeface="Arial" pitchFamily="34" charset="0"/>
                <a:buNone/>
              </a:pPr>
              <a:t>308</a:t>
            </a:fld>
            <a:endParaRPr lang="en-US" sz="1000">
              <a:cs typeface="Arial" pitchFamily="34" charset="0"/>
              <a:sym typeface="Arial" pitchFamily="34" charset="0"/>
            </a:endParaRPr>
          </a:p>
        </p:txBody>
      </p:sp>
      <p:sp>
        <p:nvSpPr>
          <p:cNvPr id="15377" name="Text Placeholder 2"/>
          <p:cNvSpPr>
            <a:spLocks noGrp="1"/>
          </p:cNvSpPr>
          <p:nvPr>
            <p:custDataLst>
              <p:tags r:id="rId15"/>
            </p:custDataLst>
          </p:nvPr>
        </p:nvSpPr>
        <p:spPr bwMode="gray">
          <a:xfrm>
            <a:off x="4478338" y="2395538"/>
            <a:ext cx="180975" cy="152400"/>
          </a:xfrm>
          <a:prstGeom prst="rect">
            <a:avLst/>
          </a:prstGeom>
          <a:noFill/>
          <a:ln w="9525">
            <a:noFill/>
            <a:miter lim="800000"/>
            <a:headEnd/>
            <a:tailEnd/>
          </a:ln>
        </p:spPr>
        <p:txBody>
          <a:bodyPr wrap="none" lIns="20637" tIns="0" rIns="20637" bIns="0" anchor="ctr"/>
          <a:lstStyle/>
          <a:p>
            <a:pPr algn="ctr">
              <a:buSzPct val="25000"/>
              <a:buFont typeface="Arial" pitchFamily="34" charset="0"/>
              <a:buNone/>
            </a:pPr>
            <a:fld id="{73CC4952-60BF-4764-8329-15CCFB578D60}" type="datetime'''''''''''''''''''''5''''''''''''''''''1'''''''''">
              <a:rPr lang="en-US" sz="1000">
                <a:solidFill>
                  <a:schemeClr val="bg1"/>
                </a:solidFill>
                <a:cs typeface="Arial" pitchFamily="34" charset="0"/>
              </a:rPr>
              <a:pPr algn="ctr">
                <a:buSzPct val="25000"/>
                <a:buFont typeface="Arial" pitchFamily="34" charset="0"/>
                <a:buNone/>
              </a:pPr>
              <a:t>51</a:t>
            </a:fld>
            <a:endParaRPr lang="en-US" sz="1000">
              <a:solidFill>
                <a:schemeClr val="bg1"/>
              </a:solidFill>
              <a:cs typeface="Arial" pitchFamily="34" charset="0"/>
              <a:sym typeface="Arial" pitchFamily="34" charset="0"/>
            </a:endParaRPr>
          </a:p>
        </p:txBody>
      </p:sp>
      <p:sp>
        <p:nvSpPr>
          <p:cNvPr id="15378" name="Text Placeholder 45"/>
          <p:cNvSpPr>
            <a:spLocks noGrp="1"/>
          </p:cNvSpPr>
          <p:nvPr>
            <p:custDataLst>
              <p:tags r:id="rId16"/>
            </p:custDataLst>
          </p:nvPr>
        </p:nvSpPr>
        <p:spPr bwMode="auto">
          <a:xfrm>
            <a:off x="3060700" y="4125913"/>
            <a:ext cx="265113" cy="152400"/>
          </a:xfrm>
          <a:prstGeom prst="rect">
            <a:avLst/>
          </a:prstGeom>
          <a:noFill/>
          <a:ln w="9525">
            <a:noFill/>
            <a:miter lim="800000"/>
            <a:headEnd/>
            <a:tailEnd/>
          </a:ln>
        </p:spPr>
        <p:txBody>
          <a:bodyPr lIns="0" tIns="0" rIns="0" bIns="0"/>
          <a:lstStyle/>
          <a:p>
            <a:pPr algn="ctr">
              <a:buSzPct val="25000"/>
              <a:buFont typeface="Arial" pitchFamily="34" charset="0"/>
              <a:buNone/>
            </a:pPr>
            <a:fld id="{995D616C-9E3D-4825-A7B4-A6EDC86B32CF}" type="datetime'''''''''''''''1''''''''''''''''0''''''''''''''''''%'''''">
              <a:rPr lang="en-US" sz="1000">
                <a:cs typeface="Arial" pitchFamily="34" charset="0"/>
              </a:rPr>
              <a:pPr algn="ctr">
                <a:buSzPct val="25000"/>
                <a:buFont typeface="Arial" pitchFamily="34" charset="0"/>
                <a:buNone/>
              </a:pPr>
              <a:t>10%</a:t>
            </a:fld>
            <a:endParaRPr lang="en-US" sz="1000">
              <a:cs typeface="Arial" pitchFamily="34" charset="0"/>
              <a:sym typeface="Arial" pitchFamily="34" charset="0"/>
            </a:endParaRPr>
          </a:p>
        </p:txBody>
      </p:sp>
      <p:sp>
        <p:nvSpPr>
          <p:cNvPr id="15379" name="Text Placeholder 69"/>
          <p:cNvSpPr>
            <a:spLocks noGrp="1"/>
          </p:cNvSpPr>
          <p:nvPr>
            <p:custDataLst>
              <p:tags r:id="rId17"/>
            </p:custDataLst>
          </p:nvPr>
        </p:nvSpPr>
        <p:spPr bwMode="auto">
          <a:xfrm>
            <a:off x="3067050" y="2170113"/>
            <a:ext cx="250825"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B6FC4B5E-00E2-409C-8F73-2380F590914F}" type="datetime'''''''3''''''''''0''6'''''''''''''''''''''''''''''''''''''">
              <a:rPr lang="en-US" sz="1000">
                <a:cs typeface="Arial" pitchFamily="34" charset="0"/>
              </a:rPr>
              <a:pPr algn="ctr">
                <a:buSzPct val="25000"/>
                <a:buFont typeface="Arial" pitchFamily="34" charset="0"/>
                <a:buNone/>
              </a:pPr>
              <a:t>306</a:t>
            </a:fld>
            <a:endParaRPr lang="en-US" sz="1000">
              <a:cs typeface="Arial" pitchFamily="34" charset="0"/>
              <a:sym typeface="Arial" pitchFamily="34" charset="0"/>
            </a:endParaRPr>
          </a:p>
        </p:txBody>
      </p:sp>
      <p:sp>
        <p:nvSpPr>
          <p:cNvPr id="15380" name="Text Placeholder 2"/>
          <p:cNvSpPr>
            <a:spLocks noGrp="1"/>
          </p:cNvSpPr>
          <p:nvPr>
            <p:custDataLst>
              <p:tags r:id="rId18"/>
            </p:custDataLst>
          </p:nvPr>
        </p:nvSpPr>
        <p:spPr bwMode="gray">
          <a:xfrm>
            <a:off x="3101975" y="2362200"/>
            <a:ext cx="180975" cy="152400"/>
          </a:xfrm>
          <a:prstGeom prst="rect">
            <a:avLst/>
          </a:prstGeom>
          <a:noFill/>
          <a:ln w="9525">
            <a:noFill/>
            <a:miter lim="800000"/>
            <a:headEnd/>
            <a:tailEnd/>
          </a:ln>
        </p:spPr>
        <p:txBody>
          <a:bodyPr wrap="none" lIns="20637" tIns="0" rIns="20637" bIns="0" anchor="ctr"/>
          <a:lstStyle/>
          <a:p>
            <a:pPr algn="ctr">
              <a:buSzPct val="25000"/>
              <a:buFont typeface="Arial" pitchFamily="34" charset="0"/>
              <a:buNone/>
            </a:pPr>
            <a:fld id="{14E82975-07AD-4779-9E85-311067F87218}" type="datetime'''''''''''3''''''''''''''4'''''">
              <a:rPr lang="en-US" sz="1000">
                <a:solidFill>
                  <a:schemeClr val="bg1"/>
                </a:solidFill>
                <a:cs typeface="Arial" pitchFamily="34" charset="0"/>
              </a:rPr>
              <a:pPr algn="ctr">
                <a:buSzPct val="25000"/>
                <a:buFont typeface="Arial" pitchFamily="34" charset="0"/>
                <a:buNone/>
              </a:pPr>
              <a:t>34</a:t>
            </a:fld>
            <a:endParaRPr lang="en-US" sz="1000">
              <a:solidFill>
                <a:schemeClr val="bg1"/>
              </a:solidFill>
              <a:cs typeface="Arial" pitchFamily="34" charset="0"/>
              <a:sym typeface="Arial" pitchFamily="34" charset="0"/>
            </a:endParaRPr>
          </a:p>
        </p:txBody>
      </p:sp>
      <p:sp>
        <p:nvSpPr>
          <p:cNvPr id="15381" name="Text Placeholder 55"/>
          <p:cNvSpPr>
            <a:spLocks noGrp="1"/>
          </p:cNvSpPr>
          <p:nvPr>
            <p:custDataLst>
              <p:tags r:id="rId19"/>
            </p:custDataLst>
          </p:nvPr>
        </p:nvSpPr>
        <p:spPr bwMode="auto">
          <a:xfrm>
            <a:off x="1719263" y="4125913"/>
            <a:ext cx="195262" cy="152400"/>
          </a:xfrm>
          <a:prstGeom prst="rect">
            <a:avLst/>
          </a:prstGeom>
          <a:noFill/>
          <a:ln w="9525">
            <a:noFill/>
            <a:miter lim="800000"/>
            <a:headEnd/>
            <a:tailEnd/>
          </a:ln>
        </p:spPr>
        <p:txBody>
          <a:bodyPr lIns="0" tIns="0" rIns="0" bIns="0"/>
          <a:lstStyle/>
          <a:p>
            <a:pPr algn="ctr">
              <a:buSzPct val="25000"/>
              <a:buFont typeface="Arial" pitchFamily="34" charset="0"/>
              <a:buNone/>
            </a:pPr>
            <a:fld id="{AA2F0C51-2C8E-4E1E-8990-C2516DDAFCA7}" type="datetime'''''''''''''''4''''''''''''''''''%'''''''''">
              <a:rPr lang="en-US" sz="1000">
                <a:cs typeface="Arial" pitchFamily="34" charset="0"/>
              </a:rPr>
              <a:pPr algn="ctr">
                <a:buSzPct val="25000"/>
                <a:buFont typeface="Arial" pitchFamily="34" charset="0"/>
                <a:buNone/>
              </a:pPr>
              <a:t>4%</a:t>
            </a:fld>
            <a:endParaRPr lang="en-US" sz="1000">
              <a:cs typeface="Arial" pitchFamily="34" charset="0"/>
              <a:sym typeface="Arial" pitchFamily="34" charset="0"/>
            </a:endParaRPr>
          </a:p>
        </p:txBody>
      </p:sp>
      <p:sp>
        <p:nvSpPr>
          <p:cNvPr id="15382" name="Text Placeholder 67"/>
          <p:cNvSpPr>
            <a:spLocks noGrp="1"/>
          </p:cNvSpPr>
          <p:nvPr>
            <p:custDataLst>
              <p:tags r:id="rId20"/>
            </p:custDataLst>
          </p:nvPr>
        </p:nvSpPr>
        <p:spPr bwMode="auto">
          <a:xfrm>
            <a:off x="1690688" y="2171700"/>
            <a:ext cx="250825" cy="152400"/>
          </a:xfrm>
          <a:prstGeom prst="rect">
            <a:avLst/>
          </a:prstGeom>
          <a:noFill/>
          <a:ln w="9525">
            <a:noFill/>
            <a:miter lim="800000"/>
            <a:headEnd/>
            <a:tailEnd/>
          </a:ln>
        </p:spPr>
        <p:txBody>
          <a:bodyPr wrap="none" lIns="20637" tIns="0" rIns="20637" bIns="0" anchor="b"/>
          <a:lstStyle/>
          <a:p>
            <a:pPr algn="ctr">
              <a:buSzPct val="25000"/>
              <a:buFont typeface="Arial" pitchFamily="34" charset="0"/>
              <a:buNone/>
            </a:pPr>
            <a:fld id="{BFA3F7C0-DE64-46AD-9EDF-883D2D2DCBB9}" type="datetime'''''''''''''''''''''''''3''''''''''''''''''''''''03'''''''''">
              <a:rPr lang="en-US" sz="1000">
                <a:cs typeface="Arial" pitchFamily="34" charset="0"/>
              </a:rPr>
              <a:pPr algn="ctr">
                <a:buSzPct val="25000"/>
                <a:buFont typeface="Arial" pitchFamily="34" charset="0"/>
                <a:buNone/>
              </a:pPr>
              <a:t>303</a:t>
            </a:fld>
            <a:endParaRPr lang="en-US" sz="1000">
              <a:cs typeface="Arial" pitchFamily="34" charset="0"/>
              <a:sym typeface="Arial" pitchFamily="34" charset="0"/>
            </a:endParaRPr>
          </a:p>
        </p:txBody>
      </p:sp>
      <p:sp>
        <p:nvSpPr>
          <p:cNvPr id="15383" name="Text Placeholder 97"/>
          <p:cNvSpPr>
            <a:spLocks noGrp="1"/>
          </p:cNvSpPr>
          <p:nvPr>
            <p:custDataLst>
              <p:tags r:id="rId21"/>
            </p:custDataLst>
          </p:nvPr>
        </p:nvSpPr>
        <p:spPr bwMode="gray">
          <a:xfrm>
            <a:off x="1725613" y="2324100"/>
            <a:ext cx="180975" cy="152400"/>
          </a:xfrm>
          <a:prstGeom prst="rect">
            <a:avLst/>
          </a:prstGeom>
          <a:solidFill>
            <a:schemeClr val="hlink"/>
          </a:solidFill>
          <a:ln w="9525">
            <a:noFill/>
            <a:miter lim="800000"/>
            <a:headEnd/>
            <a:tailEnd/>
          </a:ln>
        </p:spPr>
        <p:txBody>
          <a:bodyPr wrap="none" lIns="20637" tIns="0" rIns="20637" bIns="0" anchor="ctr"/>
          <a:lstStyle/>
          <a:p>
            <a:pPr algn="ctr">
              <a:buSzPct val="25000"/>
              <a:buFont typeface="Arial" pitchFamily="34" charset="0"/>
              <a:buNone/>
            </a:pPr>
            <a:fld id="{F4172686-F011-4339-9DF1-9F5EF5769A11}" type="datetime'''''1''''''''''''5'''''''''''''''''''''''''''''''">
              <a:rPr lang="en-US" sz="1000">
                <a:solidFill>
                  <a:schemeClr val="bg1"/>
                </a:solidFill>
                <a:cs typeface="Arial" pitchFamily="34" charset="0"/>
              </a:rPr>
              <a:pPr algn="ctr">
                <a:buSzPct val="25000"/>
                <a:buFont typeface="Arial" pitchFamily="34" charset="0"/>
                <a:buNone/>
              </a:pPr>
              <a:t>15</a:t>
            </a:fld>
            <a:endParaRPr lang="en-US" sz="1000">
              <a:solidFill>
                <a:schemeClr val="bg1"/>
              </a:solidFill>
              <a:cs typeface="Arial" pitchFamily="34" charset="0"/>
              <a:sym typeface="Arial" pitchFamily="34" charset="0"/>
            </a:endParaRPr>
          </a:p>
        </p:txBody>
      </p:sp>
      <p:sp>
        <p:nvSpPr>
          <p:cNvPr id="31" name="Rectangle 30"/>
          <p:cNvSpPr/>
          <p:nvPr>
            <p:custDataLst>
              <p:tags r:id="rId22"/>
            </p:custDataLst>
          </p:nvPr>
        </p:nvSpPr>
        <p:spPr bwMode="auto">
          <a:xfrm>
            <a:off x="8069263" y="3827463"/>
            <a:ext cx="179387" cy="133350"/>
          </a:xfrm>
          <a:prstGeom prst="rect">
            <a:avLst/>
          </a:prstGeom>
          <a:solidFill>
            <a:schemeClr val="accent2"/>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30" name="Rectangle 29"/>
          <p:cNvSpPr/>
          <p:nvPr>
            <p:custDataLst>
              <p:tags r:id="rId23"/>
            </p:custDataLst>
          </p:nvPr>
        </p:nvSpPr>
        <p:spPr bwMode="auto">
          <a:xfrm>
            <a:off x="8069263" y="3624263"/>
            <a:ext cx="179387" cy="133350"/>
          </a:xfrm>
          <a:prstGeom prst="rect">
            <a:avLst/>
          </a:prstGeom>
          <a:solidFill>
            <a:schemeClr val="hlink"/>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400"/>
              </a:spcBef>
              <a:spcAft>
                <a:spcPts val="0"/>
              </a:spcAft>
              <a:defRPr/>
            </a:pPr>
            <a:endParaRPr lang="en-US" sz="1200" dirty="0">
              <a:solidFill>
                <a:schemeClr val="tx1"/>
              </a:solidFill>
              <a:cs typeface="Arial" pitchFamily="34" charset="0"/>
            </a:endParaRPr>
          </a:p>
        </p:txBody>
      </p:sp>
      <p:sp>
        <p:nvSpPr>
          <p:cNvPr id="15386" name="Text Placeholder 63"/>
          <p:cNvSpPr>
            <a:spLocks noGrp="1"/>
          </p:cNvSpPr>
          <p:nvPr>
            <p:custDataLst>
              <p:tags r:id="rId24"/>
            </p:custDataLst>
          </p:nvPr>
        </p:nvSpPr>
        <p:spPr bwMode="auto">
          <a:xfrm>
            <a:off x="8299450" y="3824288"/>
            <a:ext cx="254000" cy="152400"/>
          </a:xfrm>
          <a:prstGeom prst="rect">
            <a:avLst/>
          </a:prstGeom>
          <a:noFill/>
          <a:ln w="9525">
            <a:noFill/>
            <a:miter lim="800000"/>
            <a:headEnd/>
            <a:tailEnd/>
          </a:ln>
        </p:spPr>
        <p:txBody>
          <a:bodyPr wrap="none" lIns="0" tIns="0" rIns="0" bIns="0" anchor="ctr"/>
          <a:lstStyle/>
          <a:p>
            <a:pPr>
              <a:buSzPct val="25000"/>
              <a:buFont typeface="Arial" pitchFamily="34" charset="0"/>
              <a:buNone/>
            </a:pPr>
            <a:fld id="{D01100E3-2C02-4828-8298-385D9CE490C6}" type="datetime'''''''''R''aw'''''''''''''''''">
              <a:rPr lang="en-US" sz="1000">
                <a:cs typeface="Arial" pitchFamily="34" charset="0"/>
              </a:rPr>
              <a:pPr>
                <a:buSzPct val="25000"/>
                <a:buFont typeface="Arial" pitchFamily="34" charset="0"/>
                <a:buNone/>
              </a:pPr>
              <a:t>Raw</a:t>
            </a:fld>
            <a:endParaRPr lang="en-US" sz="1000">
              <a:cs typeface="Arial" pitchFamily="34" charset="0"/>
              <a:sym typeface="Arial" pitchFamily="34" charset="0"/>
            </a:endParaRPr>
          </a:p>
        </p:txBody>
      </p:sp>
      <p:sp>
        <p:nvSpPr>
          <p:cNvPr id="15387" name="Text Placeholder 61"/>
          <p:cNvSpPr>
            <a:spLocks noGrp="1"/>
          </p:cNvSpPr>
          <p:nvPr>
            <p:custDataLst>
              <p:tags r:id="rId25"/>
            </p:custDataLst>
          </p:nvPr>
        </p:nvSpPr>
        <p:spPr bwMode="auto">
          <a:xfrm>
            <a:off x="8299450" y="3621088"/>
            <a:ext cx="358775" cy="152400"/>
          </a:xfrm>
          <a:prstGeom prst="rect">
            <a:avLst/>
          </a:prstGeom>
          <a:noFill/>
          <a:ln w="9525">
            <a:noFill/>
            <a:miter lim="800000"/>
            <a:headEnd/>
            <a:tailEnd/>
          </a:ln>
        </p:spPr>
        <p:txBody>
          <a:bodyPr wrap="none" lIns="0" tIns="0" rIns="0" bIns="0" anchor="ctr"/>
          <a:lstStyle/>
          <a:p>
            <a:pPr>
              <a:buSzPct val="25000"/>
              <a:buFont typeface="Arial" pitchFamily="34" charset="0"/>
              <a:buNone/>
            </a:pPr>
            <a:fld id="{AA6C365B-4314-4645-8017-63AA95B88B2B}" type="datetime'''H''''''u''''''ll''''''''e''''''''''''d'''">
              <a:rPr lang="en-US" sz="1000">
                <a:cs typeface="Arial" pitchFamily="34" charset="0"/>
              </a:rPr>
              <a:pPr>
                <a:buSzPct val="25000"/>
                <a:buFont typeface="Arial" pitchFamily="34" charset="0"/>
                <a:buNone/>
              </a:pPr>
              <a:t>Hulled</a:t>
            </a:fld>
            <a:endParaRPr lang="en-US" sz="1000">
              <a:cs typeface="Arial" pitchFamily="34" charset="0"/>
              <a:sym typeface="Arial" pitchFamily="34" charset="0"/>
            </a:endParaRPr>
          </a:p>
        </p:txBody>
      </p:sp>
      <p:cxnSp>
        <p:nvCxnSpPr>
          <p:cNvPr id="34" name="Straight Connector 33"/>
          <p:cNvCxnSpPr/>
          <p:nvPr>
            <p:custDataLst>
              <p:tags r:id="rId26"/>
            </p:custDataLst>
          </p:nvPr>
        </p:nvCxnSpPr>
        <p:spPr>
          <a:xfrm>
            <a:off x="1133475" y="2354263"/>
            <a:ext cx="68405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89" name="TextBox 34"/>
          <p:cNvSpPr txBox="1">
            <a:spLocks noChangeArrowheads="1"/>
          </p:cNvSpPr>
          <p:nvPr>
            <p:custDataLst>
              <p:tags r:id="rId27"/>
            </p:custDataLst>
          </p:nvPr>
        </p:nvSpPr>
        <p:spPr bwMode="auto">
          <a:xfrm>
            <a:off x="957263" y="1768475"/>
            <a:ext cx="7229475" cy="276225"/>
          </a:xfrm>
          <a:prstGeom prst="rect">
            <a:avLst/>
          </a:prstGeom>
          <a:noFill/>
          <a:ln w="9525">
            <a:noFill/>
            <a:miter lim="800000"/>
            <a:headEnd/>
            <a:tailEnd/>
          </a:ln>
        </p:spPr>
        <p:txBody>
          <a:bodyPr lIns="45720" rIns="45720">
            <a:spAutoFit/>
          </a:bodyPr>
          <a:lstStyle/>
          <a:p>
            <a:pPr algn="ctr">
              <a:spcBef>
                <a:spcPts val="400"/>
              </a:spcBef>
            </a:pPr>
            <a:r>
              <a:rPr lang="en-US" sz="1200" b="1"/>
              <a:t>Potential Export Value of 2010 Production ($USD) by % Sesame Hulled</a:t>
            </a:r>
            <a:r>
              <a:rPr lang="en-US" sz="1200" b="1" baseline="30000"/>
              <a:t>1</a:t>
            </a:r>
            <a:endParaRPr lang="en-US" sz="1400" b="1" baseline="30000"/>
          </a:p>
        </p:txBody>
      </p:sp>
      <p:sp>
        <p:nvSpPr>
          <p:cNvPr id="15390" name="TextBox 35"/>
          <p:cNvSpPr txBox="1">
            <a:spLocks noChangeArrowheads="1"/>
          </p:cNvSpPr>
          <p:nvPr>
            <p:custDataLst>
              <p:tags r:id="rId28"/>
            </p:custDataLst>
          </p:nvPr>
        </p:nvSpPr>
        <p:spPr bwMode="auto">
          <a:xfrm>
            <a:off x="1109663" y="4329113"/>
            <a:ext cx="6937375" cy="261937"/>
          </a:xfrm>
          <a:prstGeom prst="rect">
            <a:avLst/>
          </a:prstGeom>
          <a:noFill/>
          <a:ln w="9525">
            <a:noFill/>
            <a:miter lim="800000"/>
            <a:headEnd/>
            <a:tailEnd/>
          </a:ln>
        </p:spPr>
        <p:txBody>
          <a:bodyPr lIns="45720" rIns="45720">
            <a:spAutoFit/>
          </a:bodyPr>
          <a:lstStyle/>
          <a:p>
            <a:pPr algn="ctr">
              <a:spcBef>
                <a:spcPts val="400"/>
              </a:spcBef>
            </a:pPr>
            <a:r>
              <a:rPr lang="en-US" sz="1100" b="1">
                <a:solidFill>
                  <a:srgbClr val="000000"/>
                </a:solidFill>
              </a:rPr>
              <a:t>% Sesame Hulled Prior to Export</a:t>
            </a:r>
            <a:endParaRPr lang="en-US" sz="1200" b="1">
              <a:solidFill>
                <a:srgbClr val="000000"/>
              </a:solidFill>
            </a:endParaRPr>
          </a:p>
        </p:txBody>
      </p:sp>
      <p:sp>
        <p:nvSpPr>
          <p:cNvPr id="37" name="TextBox 36"/>
          <p:cNvSpPr txBox="1"/>
          <p:nvPr>
            <p:custDataLst>
              <p:tags r:id="rId29"/>
            </p:custDataLst>
          </p:nvPr>
        </p:nvSpPr>
        <p:spPr>
          <a:xfrm>
            <a:off x="426529" y="1878457"/>
            <a:ext cx="253916" cy="2245709"/>
          </a:xfrm>
          <a:prstGeom prst="rect">
            <a:avLst/>
          </a:prstGeom>
          <a:noFill/>
        </p:spPr>
        <p:txBody>
          <a:bodyPr vert="vert270" lIns="45720" rIns="45720">
            <a:spAutoFit/>
          </a:bodyPr>
          <a:lstStyle/>
          <a:p>
            <a:pPr algn="ctr" fontAlgn="auto">
              <a:spcBef>
                <a:spcPts val="400"/>
              </a:spcBef>
              <a:spcAft>
                <a:spcPts val="0"/>
              </a:spcAft>
              <a:defRPr/>
            </a:pPr>
            <a:r>
              <a:rPr lang="en-US" sz="1050" b="1" dirty="0">
                <a:solidFill>
                  <a:srgbClr val="000000"/>
                </a:solidFill>
                <a:latin typeface="+mn-lt"/>
                <a:ea typeface="+mn-ea"/>
              </a:rPr>
              <a:t>Export Value (USD M)</a:t>
            </a:r>
            <a:endParaRPr lang="en-US" sz="1100" b="1" dirty="0">
              <a:solidFill>
                <a:srgbClr val="000000"/>
              </a:solidFill>
              <a:latin typeface="+mn-lt"/>
              <a:ea typeface="+mn-ea"/>
            </a:endParaRPr>
          </a:p>
        </p:txBody>
      </p:sp>
      <p:sp>
        <p:nvSpPr>
          <p:cNvPr id="15392" name="TextBox 37"/>
          <p:cNvSpPr txBox="1">
            <a:spLocks noChangeArrowheads="1"/>
          </p:cNvSpPr>
          <p:nvPr>
            <p:custDataLst>
              <p:tags r:id="rId30"/>
            </p:custDataLst>
          </p:nvPr>
        </p:nvSpPr>
        <p:spPr bwMode="auto">
          <a:xfrm>
            <a:off x="7991475" y="2281238"/>
            <a:ext cx="860425" cy="338137"/>
          </a:xfrm>
          <a:prstGeom prst="rect">
            <a:avLst/>
          </a:prstGeom>
          <a:noFill/>
          <a:ln w="9525">
            <a:noFill/>
            <a:miter lim="800000"/>
            <a:headEnd/>
            <a:tailEnd/>
          </a:ln>
        </p:spPr>
        <p:txBody>
          <a:bodyPr lIns="45720" rIns="45720">
            <a:spAutoFit/>
          </a:bodyPr>
          <a:lstStyle/>
          <a:p>
            <a:pPr algn="ctr">
              <a:spcBef>
                <a:spcPts val="400"/>
              </a:spcBef>
            </a:pPr>
            <a:r>
              <a:rPr lang="en-US" sz="800" i="1"/>
              <a:t>Export value with 4% hulling</a:t>
            </a:r>
            <a:endParaRPr lang="en-US" sz="900" i="1"/>
          </a:p>
        </p:txBody>
      </p:sp>
      <p:sp>
        <p:nvSpPr>
          <p:cNvPr id="46" name="Rounded Rectangular Callout 45"/>
          <p:cNvSpPr>
            <a:spLocks noChangeArrowheads="1"/>
          </p:cNvSpPr>
          <p:nvPr>
            <p:custDataLst>
              <p:tags r:id="rId31"/>
            </p:custDataLst>
          </p:nvPr>
        </p:nvSpPr>
        <p:spPr bwMode="auto">
          <a:xfrm>
            <a:off x="476250" y="4913313"/>
            <a:ext cx="2243138" cy="1285875"/>
          </a:xfrm>
          <a:prstGeom prst="wedgeRoundRectCallout">
            <a:avLst>
              <a:gd name="adj1" fmla="val -1023"/>
              <a:gd name="adj2" fmla="val -91690"/>
              <a:gd name="adj3" fmla="val 16667"/>
            </a:avLst>
          </a:prstGeom>
          <a:solidFill>
            <a:srgbClr val="E0F0D1"/>
          </a:solidFill>
          <a:ln w="9525">
            <a:solidFill>
              <a:schemeClr val="tx1"/>
            </a:solidFill>
            <a:miter lim="800000"/>
            <a:headEnd/>
            <a:tailEnd/>
          </a:ln>
          <a:effectLst>
            <a:outerShdw blurRad="50800" dist="38100" dir="2700000" algn="tl" rotWithShape="0">
              <a:srgbClr val="808080">
                <a:alpha val="39999"/>
              </a:srgbClr>
            </a:outerShdw>
          </a:effectLst>
        </p:spPr>
        <p:txBody>
          <a:bodyPr lIns="45720" rIns="45720" anchor="ctr"/>
          <a:lstStyle/>
          <a:p>
            <a:pPr marL="228600" lvl="1" indent="-152400" fontAlgn="auto">
              <a:spcBef>
                <a:spcPts val="400"/>
              </a:spcBef>
              <a:spcAft>
                <a:spcPts val="0"/>
              </a:spcAft>
              <a:buSzPct val="65000"/>
              <a:buFont typeface="Wingdings"/>
              <a:buChar char="l"/>
              <a:defRPr/>
            </a:pPr>
            <a:r>
              <a:rPr lang="en-US" sz="1200" dirty="0">
                <a:latin typeface="+mn-lt"/>
                <a:ea typeface="+mn-ea"/>
              </a:rPr>
              <a:t>Current estimates have hulling facilities in Ethiopia processing just </a:t>
            </a:r>
            <a:r>
              <a:rPr lang="en-US" sz="1200" b="1" dirty="0">
                <a:latin typeface="+mn-lt"/>
                <a:ea typeface="+mn-ea"/>
              </a:rPr>
              <a:t>4% of the total sesame exported from the country</a:t>
            </a:r>
          </a:p>
        </p:txBody>
      </p:sp>
      <p:sp>
        <p:nvSpPr>
          <p:cNvPr id="48" name="Rounded Rectangular Callout 47"/>
          <p:cNvSpPr>
            <a:spLocks noChangeArrowheads="1"/>
          </p:cNvSpPr>
          <p:nvPr>
            <p:custDataLst>
              <p:tags r:id="rId32"/>
            </p:custDataLst>
          </p:nvPr>
        </p:nvSpPr>
        <p:spPr bwMode="auto">
          <a:xfrm>
            <a:off x="2889250" y="4943475"/>
            <a:ext cx="5900738" cy="1285875"/>
          </a:xfrm>
          <a:prstGeom prst="wedgeRoundRectCallout">
            <a:avLst>
              <a:gd name="adj1" fmla="val 24963"/>
              <a:gd name="adj2" fmla="val -95681"/>
              <a:gd name="adj3" fmla="val 16667"/>
            </a:avLst>
          </a:prstGeom>
          <a:solidFill>
            <a:srgbClr val="E0F0D1"/>
          </a:solidFill>
          <a:ln w="9525">
            <a:solidFill>
              <a:schemeClr val="tx1"/>
            </a:solidFill>
            <a:miter lim="800000"/>
            <a:headEnd/>
            <a:tailEnd/>
          </a:ln>
          <a:effectLst>
            <a:outerShdw blurRad="50800" dist="38100" dir="2700000" algn="tl" rotWithShape="0">
              <a:srgbClr val="808080">
                <a:alpha val="39999"/>
              </a:srgbClr>
            </a:outerShdw>
          </a:effectLst>
        </p:spPr>
        <p:txBody>
          <a:bodyPr lIns="45720" rIns="45720" anchor="ctr"/>
          <a:lstStyle/>
          <a:p>
            <a:pPr marL="228600" lvl="1" indent="-152400" fontAlgn="auto">
              <a:spcBef>
                <a:spcPts val="400"/>
              </a:spcBef>
              <a:spcAft>
                <a:spcPts val="0"/>
              </a:spcAft>
              <a:buSzPct val="65000"/>
              <a:buFont typeface="Wingdings"/>
              <a:buChar char="l"/>
              <a:defRPr/>
            </a:pPr>
            <a:r>
              <a:rPr lang="en-US" sz="1200" dirty="0">
                <a:latin typeface="+mn-lt"/>
                <a:ea typeface="+mn-ea"/>
              </a:rPr>
              <a:t>1 MT hulled sesame earns between </a:t>
            </a:r>
            <a:r>
              <a:rPr lang="en-US" sz="1200" b="1" dirty="0">
                <a:latin typeface="+mn-lt"/>
                <a:ea typeface="+mn-ea"/>
              </a:rPr>
              <a:t>$180-200 USD more </a:t>
            </a:r>
            <a:r>
              <a:rPr lang="en-US" sz="1200" dirty="0">
                <a:latin typeface="+mn-lt"/>
                <a:ea typeface="+mn-ea"/>
              </a:rPr>
              <a:t>than 1 MT raw sesame</a:t>
            </a:r>
          </a:p>
          <a:p>
            <a:pPr marL="228600" lvl="1" indent="-152400" fontAlgn="auto">
              <a:spcBef>
                <a:spcPts val="400"/>
              </a:spcBef>
              <a:spcAft>
                <a:spcPts val="0"/>
              </a:spcAft>
              <a:buSzPct val="65000"/>
              <a:buFont typeface="Wingdings"/>
              <a:buChar char="l"/>
              <a:defRPr/>
            </a:pPr>
            <a:r>
              <a:rPr lang="en-US" sz="1200" dirty="0">
                <a:latin typeface="+mn-lt"/>
                <a:ea typeface="+mn-ea"/>
              </a:rPr>
              <a:t>If 35% of 2010 exports had been hulled, rather than 4%, export revenue would have been </a:t>
            </a:r>
            <a:r>
              <a:rPr lang="en-US" sz="1200" b="1" dirty="0">
                <a:latin typeface="+mn-lt"/>
                <a:ea typeface="+mn-ea"/>
              </a:rPr>
              <a:t>greater by ~$13M USD</a:t>
            </a:r>
          </a:p>
          <a:p>
            <a:pPr marL="228600" lvl="1" indent="-152400" fontAlgn="auto">
              <a:spcBef>
                <a:spcPts val="400"/>
              </a:spcBef>
              <a:spcAft>
                <a:spcPts val="0"/>
              </a:spcAft>
              <a:buSzPct val="65000"/>
              <a:buFont typeface="Wingdings"/>
              <a:buChar char="l"/>
              <a:defRPr/>
            </a:pPr>
            <a:r>
              <a:rPr lang="en-US" sz="1200" dirty="0">
                <a:latin typeface="+mn-lt"/>
                <a:ea typeface="+mn-ea"/>
              </a:rPr>
              <a:t>Hulling additional 31% of sesame to reach 35% hulled exports would have an associated cost of $130 / MT, a total of $10.7M</a:t>
            </a:r>
            <a:endParaRPr lang="en-US" sz="1200" dirty="0">
              <a:solidFill>
                <a:srgbClr val="FF0000"/>
              </a:solidFill>
              <a:latin typeface="+mn-lt"/>
              <a:ea typeface="+mn-ea"/>
            </a:endParaRPr>
          </a:p>
        </p:txBody>
      </p:sp>
      <p:sp>
        <p:nvSpPr>
          <p:cNvPr id="15395" name="TextBox 49"/>
          <p:cNvSpPr txBox="1">
            <a:spLocks noChangeArrowheads="1"/>
          </p:cNvSpPr>
          <p:nvPr>
            <p:custDataLst>
              <p:tags r:id="rId33"/>
            </p:custDataLst>
          </p:nvPr>
        </p:nvSpPr>
        <p:spPr bwMode="auto">
          <a:xfrm>
            <a:off x="0" y="6445250"/>
            <a:ext cx="8712200" cy="400050"/>
          </a:xfrm>
          <a:prstGeom prst="rect">
            <a:avLst/>
          </a:prstGeom>
          <a:solidFill>
            <a:schemeClr val="bg1"/>
          </a:solidFill>
          <a:ln w="9525">
            <a:noFill/>
            <a:miter lim="800000"/>
            <a:headEnd/>
            <a:tailEnd/>
          </a:ln>
        </p:spPr>
        <p:txBody>
          <a:bodyPr lIns="45719" rIns="45719" anchor="b"/>
          <a:lstStyle/>
          <a:p>
            <a:r>
              <a:rPr lang="en-US" sz="1000" baseline="30000"/>
              <a:t>1</a:t>
            </a:r>
            <a:r>
              <a:rPr lang="en-US" sz="1000"/>
              <a:t>Assumes raw seeds earn $1,322 USD / ton and hulled seeds earn $1,502 USD / ton. Using the 2010 production volume, each column estimates potential sesame market export value at increasing intervals of processed sesame seeds</a:t>
            </a:r>
          </a:p>
          <a:p>
            <a:r>
              <a:rPr lang="en-US" sz="1000"/>
              <a:t>Source: International Trade Centre, 2009 Oilseeds Business Opportunities, Selet Hulling Report, Monitor Analysis</a:t>
            </a:r>
            <a:endParaRPr lang="en-US" sz="100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6" hidden="1"/>
          <p:cNvGraphicFramePr>
            <a:graphicFrameLocks noChangeAspect="1"/>
          </p:cNvGraphicFramePr>
          <p:nvPr/>
        </p:nvGraphicFramePr>
        <p:xfrm>
          <a:off x="0" y="0"/>
          <a:ext cx="158750" cy="158750"/>
        </p:xfrm>
        <a:graphic>
          <a:graphicData uri="http://schemas.openxmlformats.org/presentationml/2006/ole">
            <p:oleObj spid="_x0000_s16386" name="think-cell Slide" r:id="rId8" imgW="360" imgH="360" progId="">
              <p:embed/>
            </p:oleObj>
          </a:graphicData>
        </a:graphic>
      </p:graphicFrame>
      <p:sp>
        <p:nvSpPr>
          <p:cNvPr id="40" name="Rectangle 39" hidden="1"/>
          <p:cNvSpPr/>
          <p:nvPr>
            <p:custDataLst>
              <p:tags r:id="rId2"/>
            </p:custDataLst>
          </p:nvPr>
        </p:nvSpPr>
        <p:spPr bwMode="auto">
          <a:xfrm>
            <a:off x="0" y="0"/>
            <a:ext cx="158750" cy="15875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26" name="Rectangle 25" hidden="1"/>
          <p:cNvSpPr/>
          <p:nvPr>
            <p:custDataLst>
              <p:tags r:id="rId3"/>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16389" name="TextBox 80"/>
          <p:cNvSpPr txBox="1">
            <a:spLocks noChangeArrowheads="1"/>
          </p:cNvSpPr>
          <p:nvPr>
            <p:custDataLst>
              <p:tags r:id="rId4"/>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Purchase markets for raw and hulled sesame are quite different; Ethiopia can target more upscale end-markets and earn a price premium for high quality processing</a:t>
            </a:r>
          </a:p>
        </p:txBody>
      </p:sp>
      <p:sp>
        <p:nvSpPr>
          <p:cNvPr id="16390" name="TextBox 81"/>
          <p:cNvSpPr txBox="1">
            <a:spLocks noChangeArrowheads="1"/>
          </p:cNvSpPr>
          <p:nvPr>
            <p:custDataLst>
              <p:tags r:id="rId5"/>
            </p:custDataLst>
          </p:nvPr>
        </p:nvSpPr>
        <p:spPr bwMode="gray">
          <a:xfrm>
            <a:off x="0" y="6350000"/>
            <a:ext cx="8712200" cy="400050"/>
          </a:xfrm>
          <a:prstGeom prst="rect">
            <a:avLst/>
          </a:prstGeom>
          <a:noFill/>
          <a:ln w="9525">
            <a:noFill/>
            <a:miter lim="800000"/>
            <a:headEnd/>
            <a:tailEnd/>
          </a:ln>
        </p:spPr>
        <p:txBody>
          <a:bodyPr lIns="45719" rIns="45719" anchor="b"/>
          <a:lstStyle/>
          <a:p>
            <a:r>
              <a:rPr lang="en-US" sz="900"/>
              <a:t>Source: International Trade Centre, Investor Interviews, Monitor Analysis</a:t>
            </a:r>
          </a:p>
        </p:txBody>
      </p:sp>
      <p:sp>
        <p:nvSpPr>
          <p:cNvPr id="16391" name="Title 23"/>
          <p:cNvSpPr>
            <a:spLocks noGrp="1"/>
          </p:cNvSpPr>
          <p:nvPr>
            <p:ph type="title"/>
            <p:custDataLst>
              <p:tags r:id="rId6"/>
            </p:custDataLst>
          </p:nvPr>
        </p:nvSpPr>
        <p:spPr/>
        <p:txBody>
          <a:bodyPr/>
          <a:lstStyle/>
          <a:p>
            <a:pPr eaLnBrk="1" hangingPunct="1"/>
            <a:r>
              <a:rPr lang="en-US" sz="1600" b="0" i="1" smtClean="0"/>
              <a:t>Hulled Sesame Market Opportunity</a:t>
            </a:r>
            <a:r>
              <a:rPr lang="en-US" sz="1800" smtClean="0"/>
              <a:t/>
            </a:r>
            <a:br>
              <a:rPr lang="en-US" sz="1800" smtClean="0"/>
            </a:br>
            <a:r>
              <a:rPr lang="en-US" sz="1800" smtClean="0"/>
              <a:t>Market Distribution Strategy</a:t>
            </a:r>
            <a:endParaRPr lang="en-US" sz="1800" b="0" smtClean="0"/>
          </a:p>
        </p:txBody>
      </p:sp>
      <p:sp>
        <p:nvSpPr>
          <p:cNvPr id="9" name="Rounded Rectangle 8"/>
          <p:cNvSpPr>
            <a:spLocks noChangeArrowheads="1"/>
          </p:cNvSpPr>
          <p:nvPr/>
        </p:nvSpPr>
        <p:spPr bwMode="auto">
          <a:xfrm>
            <a:off x="6181725" y="3608388"/>
            <a:ext cx="2316163" cy="1560512"/>
          </a:xfrm>
          <a:prstGeom prst="roundRect">
            <a:avLst>
              <a:gd name="adj" fmla="val 16667"/>
            </a:avLst>
          </a:prstGeom>
          <a:solidFill>
            <a:srgbClr val="E0F0D1"/>
          </a:solidFill>
          <a:ln w="9525">
            <a:solidFill>
              <a:schemeClr val="tx1"/>
            </a:solidFill>
            <a:round/>
            <a:headEnd/>
            <a:tailEnd/>
          </a:ln>
          <a:effectLst>
            <a:outerShdw blurRad="50800" dist="38100" dir="2700000" algn="tl" rotWithShape="0">
              <a:srgbClr val="808080">
                <a:alpha val="39999"/>
              </a:srgbClr>
            </a:outerShdw>
          </a:effectLst>
        </p:spPr>
        <p:txBody>
          <a:bodyPr lIns="45720" rIns="45720"/>
          <a:lstStyle/>
          <a:p>
            <a:pPr algn="ctr" fontAlgn="auto">
              <a:spcBef>
                <a:spcPts val="400"/>
              </a:spcBef>
              <a:spcAft>
                <a:spcPts val="0"/>
              </a:spcAft>
              <a:defRPr/>
            </a:pPr>
            <a:r>
              <a:rPr lang="en-US" sz="1200" b="1" dirty="0">
                <a:latin typeface="+mn-lt"/>
                <a:ea typeface="+mn-ea"/>
                <a:cs typeface="Arial" pitchFamily="34" charset="0"/>
              </a:rPr>
              <a:t>End-Market </a:t>
            </a:r>
          </a:p>
          <a:p>
            <a:pPr marL="228600" lvl="1" indent="-152400" fontAlgn="auto">
              <a:spcBef>
                <a:spcPts val="400"/>
              </a:spcBef>
              <a:spcAft>
                <a:spcPts val="0"/>
              </a:spcAft>
              <a:buSzPct val="65000"/>
              <a:buFont typeface="Wingdings"/>
              <a:buChar char="l"/>
              <a:defRPr/>
            </a:pPr>
            <a:r>
              <a:rPr lang="en-US" sz="1200" dirty="0">
                <a:latin typeface="+mn-lt"/>
                <a:ea typeface="+mn-ea"/>
              </a:rPr>
              <a:t>Purchasers in the US, Japan, Mexico, and European Union demand high quality hulled sesame for use in bakery and confectionary applications</a:t>
            </a:r>
          </a:p>
        </p:txBody>
      </p:sp>
      <p:sp>
        <p:nvSpPr>
          <p:cNvPr id="10" name="Rounded Rectangle 9"/>
          <p:cNvSpPr>
            <a:spLocks noChangeArrowheads="1"/>
          </p:cNvSpPr>
          <p:nvPr/>
        </p:nvSpPr>
        <p:spPr bwMode="auto">
          <a:xfrm>
            <a:off x="3395663" y="2036763"/>
            <a:ext cx="2316162" cy="1560512"/>
          </a:xfrm>
          <a:prstGeom prst="roundRect">
            <a:avLst>
              <a:gd name="adj" fmla="val 16667"/>
            </a:avLst>
          </a:prstGeom>
          <a:solidFill>
            <a:srgbClr val="E0F0D1"/>
          </a:solidFill>
          <a:ln w="9525">
            <a:solidFill>
              <a:schemeClr val="tx1"/>
            </a:solidFill>
            <a:round/>
            <a:headEnd/>
            <a:tailEnd/>
          </a:ln>
          <a:effectLst>
            <a:outerShdw blurRad="50800" dist="38100" dir="2700000" algn="tl" rotWithShape="0">
              <a:srgbClr val="808080">
                <a:alpha val="39999"/>
              </a:srgbClr>
            </a:outerShdw>
          </a:effectLst>
        </p:spPr>
        <p:txBody>
          <a:bodyPr lIns="45720" rIns="45720"/>
          <a:lstStyle/>
          <a:p>
            <a:pPr algn="ctr" fontAlgn="auto">
              <a:spcBef>
                <a:spcPts val="400"/>
              </a:spcBef>
              <a:spcAft>
                <a:spcPts val="0"/>
              </a:spcAft>
              <a:defRPr/>
            </a:pPr>
            <a:r>
              <a:rPr lang="en-US" sz="1200" b="1" dirty="0">
                <a:latin typeface="+mn-lt"/>
                <a:ea typeface="+mn-ea"/>
                <a:cs typeface="Arial" pitchFamily="34" charset="0"/>
              </a:rPr>
              <a:t>Processor</a:t>
            </a:r>
          </a:p>
          <a:p>
            <a:pPr marL="228600" lvl="1" indent="-152400" fontAlgn="auto">
              <a:spcBef>
                <a:spcPts val="400"/>
              </a:spcBef>
              <a:spcAft>
                <a:spcPts val="0"/>
              </a:spcAft>
              <a:buSzPct val="65000"/>
              <a:buFont typeface="Wingdings"/>
              <a:buChar char="l"/>
              <a:defRPr/>
            </a:pPr>
            <a:r>
              <a:rPr lang="en-US" sz="1200" dirty="0">
                <a:latin typeface="+mn-lt"/>
                <a:ea typeface="+mn-ea"/>
              </a:rPr>
              <a:t>Companies in India, China, Israel, and Turkey purchase raw seeds for hulling and other processing</a:t>
            </a:r>
          </a:p>
          <a:p>
            <a:pPr algn="ctr" fontAlgn="auto">
              <a:spcBef>
                <a:spcPts val="400"/>
              </a:spcBef>
              <a:spcAft>
                <a:spcPts val="0"/>
              </a:spcAft>
              <a:defRPr/>
            </a:pPr>
            <a:endParaRPr lang="en-US" sz="1200" b="1" dirty="0">
              <a:latin typeface="+mn-lt"/>
              <a:ea typeface="+mn-ea"/>
              <a:cs typeface="Arial" pitchFamily="34" charset="0"/>
            </a:endParaRPr>
          </a:p>
        </p:txBody>
      </p:sp>
      <p:sp>
        <p:nvSpPr>
          <p:cNvPr id="13" name="Rounded Rectangle 12"/>
          <p:cNvSpPr>
            <a:spLocks noChangeArrowheads="1"/>
          </p:cNvSpPr>
          <p:nvPr/>
        </p:nvSpPr>
        <p:spPr bwMode="auto">
          <a:xfrm>
            <a:off x="609600" y="3608388"/>
            <a:ext cx="2316163" cy="1560512"/>
          </a:xfrm>
          <a:prstGeom prst="roundRect">
            <a:avLst>
              <a:gd name="adj" fmla="val 16667"/>
            </a:avLst>
          </a:prstGeom>
          <a:solidFill>
            <a:srgbClr val="E0F0D1"/>
          </a:solidFill>
          <a:ln w="9525">
            <a:solidFill>
              <a:schemeClr val="tx1"/>
            </a:solidFill>
            <a:round/>
            <a:headEnd/>
            <a:tailEnd/>
          </a:ln>
          <a:effectLst>
            <a:outerShdw blurRad="50800" dist="38100" dir="2700000" algn="tl" rotWithShape="0">
              <a:srgbClr val="808080">
                <a:alpha val="39999"/>
              </a:srgbClr>
            </a:outerShdw>
          </a:effectLst>
        </p:spPr>
        <p:txBody>
          <a:bodyPr lIns="45720" rIns="45720"/>
          <a:lstStyle/>
          <a:p>
            <a:pPr algn="ctr" fontAlgn="auto">
              <a:spcBef>
                <a:spcPts val="400"/>
              </a:spcBef>
              <a:spcAft>
                <a:spcPts val="0"/>
              </a:spcAft>
              <a:defRPr/>
            </a:pPr>
            <a:r>
              <a:rPr lang="en-US" sz="1200" b="1" dirty="0">
                <a:latin typeface="+mn-lt"/>
                <a:ea typeface="+mn-ea"/>
                <a:cs typeface="Arial" pitchFamily="34" charset="0"/>
              </a:rPr>
              <a:t>Producer</a:t>
            </a:r>
          </a:p>
          <a:p>
            <a:pPr marL="228600" lvl="1" indent="-152400" fontAlgn="auto">
              <a:spcBef>
                <a:spcPts val="400"/>
              </a:spcBef>
              <a:spcAft>
                <a:spcPts val="0"/>
              </a:spcAft>
              <a:buSzPct val="65000"/>
              <a:buFont typeface="Wingdings"/>
              <a:buChar char="l"/>
              <a:defRPr/>
            </a:pPr>
            <a:r>
              <a:rPr lang="en-US" sz="1200" dirty="0">
                <a:latin typeface="+mn-lt"/>
                <a:ea typeface="+mn-ea"/>
              </a:rPr>
              <a:t>Ethiopia exports the vast majority of its sesame raw to be produced in end markets</a:t>
            </a:r>
          </a:p>
          <a:p>
            <a:pPr algn="ctr" fontAlgn="auto">
              <a:spcBef>
                <a:spcPts val="400"/>
              </a:spcBef>
              <a:spcAft>
                <a:spcPts val="0"/>
              </a:spcAft>
              <a:defRPr/>
            </a:pPr>
            <a:endParaRPr lang="en-US" sz="1200" b="1" dirty="0">
              <a:latin typeface="+mn-lt"/>
              <a:ea typeface="+mn-ea"/>
              <a:cs typeface="Arial" pitchFamily="34" charset="0"/>
            </a:endParaRPr>
          </a:p>
        </p:txBody>
      </p:sp>
      <p:sp>
        <p:nvSpPr>
          <p:cNvPr id="14" name="Up Arrow 13"/>
          <p:cNvSpPr>
            <a:spLocks/>
          </p:cNvSpPr>
          <p:nvPr/>
        </p:nvSpPr>
        <p:spPr bwMode="auto">
          <a:xfrm rot="-5400000">
            <a:off x="2110582" y="1943894"/>
            <a:ext cx="1747837" cy="2517775"/>
          </a:xfrm>
          <a:custGeom>
            <a:avLst/>
            <a:gdLst>
              <a:gd name="T0" fmla="*/ 643509 w 1748602"/>
              <a:gd name="T1" fmla="*/ 162845 h 2517595"/>
              <a:gd name="T2" fmla="*/ 1625028 w 1748602"/>
              <a:gd name="T3" fmla="*/ 1037689 h 2517595"/>
              <a:gd name="T4" fmla="*/ 1733618 w 1748602"/>
              <a:gd name="T5" fmla="*/ 1037689 h 2517595"/>
              <a:gd name="T6" fmla="*/ 1530027 w 1748602"/>
              <a:gd name="T7" fmla="*/ 1258797 h 2517595"/>
              <a:gd name="T8" fmla="*/ 1296467 w 1748602"/>
              <a:gd name="T9" fmla="*/ 1037689 h 2517595"/>
              <a:gd name="T10" fmla="*/ 1405103 w 1748602"/>
              <a:gd name="T11" fmla="*/ 1037689 h 2517595"/>
              <a:gd name="T12" fmla="*/ 689776 w 1748602"/>
              <a:gd name="T13" fmla="*/ 382547 h 2517595"/>
              <a:gd name="T14" fmla="*/ 643509 w 1748602"/>
              <a:gd name="T15" fmla="*/ 162845 h 25175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8602" h="2517595">
                <a:moveTo>
                  <a:pt x="643509" y="162845"/>
                </a:moveTo>
                <a:cubicBezTo>
                  <a:pt x="1078876" y="-44156"/>
                  <a:pt x="1537193" y="364349"/>
                  <a:pt x="1625028" y="1037689"/>
                </a:cubicBezTo>
                <a:lnTo>
                  <a:pt x="1733618" y="1037689"/>
                </a:lnTo>
                <a:lnTo>
                  <a:pt x="1530027" y="1258797"/>
                </a:lnTo>
                <a:lnTo>
                  <a:pt x="1296467" y="1037689"/>
                </a:lnTo>
                <a:lnTo>
                  <a:pt x="1405103" y="1037689"/>
                </a:lnTo>
                <a:cubicBezTo>
                  <a:pt x="1328061" y="500887"/>
                  <a:pt x="995094" y="195936"/>
                  <a:pt x="689776" y="382547"/>
                </a:cubicBezTo>
                <a:lnTo>
                  <a:pt x="643509" y="162845"/>
                </a:lnTo>
                <a:close/>
              </a:path>
            </a:pathLst>
          </a:custGeom>
          <a:solidFill>
            <a:srgbClr val="FFE6A7"/>
          </a:solidFill>
          <a:ln w="9525" cap="flat" cmpd="sng">
            <a:solidFill>
              <a:schemeClr val="tx1"/>
            </a:solidFill>
            <a:prstDash val="solid"/>
            <a:round/>
            <a:headEnd/>
            <a:tailEnd/>
          </a:ln>
          <a:effectLst>
            <a:outerShdw blurRad="50800" dist="38100" dir="2700000" algn="tl" rotWithShape="0">
              <a:srgbClr val="000000">
                <a:alpha val="39999"/>
              </a:srgbClr>
            </a:outerShdw>
          </a:effectLst>
        </p:spPr>
        <p:txBody>
          <a:bodyPr lIns="45720" rIns="45720" anchor="ctr"/>
          <a:lstStyle/>
          <a:p>
            <a:pPr>
              <a:defRPr/>
            </a:pPr>
            <a:endParaRPr lang="en-US">
              <a:ea typeface="ＭＳ Ｐゴシック" pitchFamily="34" charset="-128"/>
            </a:endParaRPr>
          </a:p>
        </p:txBody>
      </p:sp>
      <p:pic>
        <p:nvPicPr>
          <p:cNvPr id="16396" name="Picture 19"/>
          <p:cNvPicPr>
            <a:picLocks noChangeAspect="1" noChangeArrowheads="1"/>
          </p:cNvPicPr>
          <p:nvPr/>
        </p:nvPicPr>
        <p:blipFill>
          <a:blip r:embed="rId9" cstate="print"/>
          <a:srcRect/>
          <a:stretch>
            <a:fillRect/>
          </a:stretch>
        </p:blipFill>
        <p:spPr bwMode="auto">
          <a:xfrm>
            <a:off x="2120900" y="4635500"/>
            <a:ext cx="573088" cy="381000"/>
          </a:xfrm>
          <a:prstGeom prst="rect">
            <a:avLst/>
          </a:prstGeom>
          <a:noFill/>
          <a:ln w="9525">
            <a:noFill/>
            <a:miter lim="800000"/>
            <a:headEnd/>
            <a:tailEnd/>
          </a:ln>
        </p:spPr>
      </p:pic>
      <p:cxnSp>
        <p:nvCxnSpPr>
          <p:cNvPr id="28" name="Straight Arrow Connector 27"/>
          <p:cNvCxnSpPr/>
          <p:nvPr/>
        </p:nvCxnSpPr>
        <p:spPr>
          <a:xfrm>
            <a:off x="3340100" y="4595813"/>
            <a:ext cx="2584450" cy="0"/>
          </a:xfrm>
          <a:prstGeom prst="straightConnector1">
            <a:avLst/>
          </a:prstGeom>
          <a:ln w="57150">
            <a:solidFill>
              <a:schemeClr val="accent4">
                <a:lumMod val="40000"/>
                <a:lumOff val="60000"/>
              </a:schemeClr>
            </a:solidFill>
            <a:prstDash val="dash"/>
            <a:round/>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6398" name="Rectangle 29"/>
          <p:cNvSpPr>
            <a:spLocks noChangeArrowheads="1"/>
          </p:cNvSpPr>
          <p:nvPr/>
        </p:nvSpPr>
        <p:spPr bwMode="auto">
          <a:xfrm>
            <a:off x="554038" y="1933575"/>
            <a:ext cx="1689100" cy="698500"/>
          </a:xfrm>
          <a:prstGeom prst="rect">
            <a:avLst/>
          </a:prstGeom>
          <a:noFill/>
          <a:ln w="9525">
            <a:noFill/>
            <a:miter lim="800000"/>
            <a:headEnd/>
            <a:tailEnd/>
          </a:ln>
        </p:spPr>
        <p:txBody>
          <a:bodyPr>
            <a:spAutoFit/>
          </a:bodyPr>
          <a:lstStyle/>
          <a:p>
            <a:pPr algn="ctr">
              <a:spcBef>
                <a:spcPts val="400"/>
              </a:spcBef>
            </a:pPr>
            <a:r>
              <a:rPr lang="en-US" b="1"/>
              <a:t>96% Exports,</a:t>
            </a:r>
          </a:p>
          <a:p>
            <a:pPr algn="ctr">
              <a:spcBef>
                <a:spcPts val="400"/>
              </a:spcBef>
            </a:pPr>
            <a:r>
              <a:rPr lang="en-US" b="1"/>
              <a:t>$1,330 / MT</a:t>
            </a:r>
          </a:p>
        </p:txBody>
      </p:sp>
      <p:sp>
        <p:nvSpPr>
          <p:cNvPr id="16399" name="Rectangle 30"/>
          <p:cNvSpPr>
            <a:spLocks noChangeArrowheads="1"/>
          </p:cNvSpPr>
          <p:nvPr/>
        </p:nvSpPr>
        <p:spPr bwMode="auto">
          <a:xfrm>
            <a:off x="3159125" y="4060825"/>
            <a:ext cx="2800350" cy="369888"/>
          </a:xfrm>
          <a:prstGeom prst="rect">
            <a:avLst/>
          </a:prstGeom>
          <a:noFill/>
          <a:ln w="9525">
            <a:noFill/>
            <a:miter lim="800000"/>
            <a:headEnd/>
            <a:tailEnd/>
          </a:ln>
        </p:spPr>
        <p:txBody>
          <a:bodyPr wrap="none">
            <a:spAutoFit/>
          </a:bodyPr>
          <a:lstStyle/>
          <a:p>
            <a:pPr algn="ctr">
              <a:spcBef>
                <a:spcPts val="400"/>
              </a:spcBef>
            </a:pPr>
            <a:r>
              <a:rPr lang="en-US" b="1"/>
              <a:t>4% Exports, $1,530 / MT</a:t>
            </a:r>
          </a:p>
        </p:txBody>
      </p:sp>
      <p:sp>
        <p:nvSpPr>
          <p:cNvPr id="16400" name="Rectangle 31"/>
          <p:cNvSpPr>
            <a:spLocks noChangeArrowheads="1"/>
          </p:cNvSpPr>
          <p:nvPr/>
        </p:nvSpPr>
        <p:spPr bwMode="auto">
          <a:xfrm>
            <a:off x="6864350" y="1933575"/>
            <a:ext cx="1841500" cy="646113"/>
          </a:xfrm>
          <a:prstGeom prst="rect">
            <a:avLst/>
          </a:prstGeom>
          <a:noFill/>
          <a:ln w="9525">
            <a:noFill/>
            <a:miter lim="800000"/>
            <a:headEnd/>
            <a:tailEnd/>
          </a:ln>
        </p:spPr>
        <p:txBody>
          <a:bodyPr>
            <a:spAutoFit/>
          </a:bodyPr>
          <a:lstStyle/>
          <a:p>
            <a:pPr algn="ctr">
              <a:spcBef>
                <a:spcPts val="400"/>
              </a:spcBef>
            </a:pPr>
            <a:r>
              <a:rPr lang="en-US" b="1"/>
              <a:t>Value add of $180-200 / MT</a:t>
            </a:r>
          </a:p>
        </p:txBody>
      </p:sp>
      <p:sp>
        <p:nvSpPr>
          <p:cNvPr id="33" name="Up Arrow 13"/>
          <p:cNvSpPr>
            <a:spLocks/>
          </p:cNvSpPr>
          <p:nvPr/>
        </p:nvSpPr>
        <p:spPr bwMode="auto">
          <a:xfrm rot="-884788">
            <a:off x="5791200" y="2243138"/>
            <a:ext cx="1749425" cy="2517775"/>
          </a:xfrm>
          <a:custGeom>
            <a:avLst/>
            <a:gdLst>
              <a:gd name="T0" fmla="*/ 643509 w 1748602"/>
              <a:gd name="T1" fmla="*/ 162845 h 2517595"/>
              <a:gd name="T2" fmla="*/ 1625028 w 1748602"/>
              <a:gd name="T3" fmla="*/ 1037689 h 2517595"/>
              <a:gd name="T4" fmla="*/ 1733618 w 1748602"/>
              <a:gd name="T5" fmla="*/ 1037689 h 2517595"/>
              <a:gd name="T6" fmla="*/ 1530027 w 1748602"/>
              <a:gd name="T7" fmla="*/ 1258797 h 2517595"/>
              <a:gd name="T8" fmla="*/ 1296467 w 1748602"/>
              <a:gd name="T9" fmla="*/ 1037689 h 2517595"/>
              <a:gd name="T10" fmla="*/ 1405103 w 1748602"/>
              <a:gd name="T11" fmla="*/ 1037689 h 2517595"/>
              <a:gd name="T12" fmla="*/ 689776 w 1748602"/>
              <a:gd name="T13" fmla="*/ 382547 h 2517595"/>
              <a:gd name="T14" fmla="*/ 643509 w 1748602"/>
              <a:gd name="T15" fmla="*/ 162845 h 25175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8602" h="2517595">
                <a:moveTo>
                  <a:pt x="643509" y="162845"/>
                </a:moveTo>
                <a:cubicBezTo>
                  <a:pt x="1078876" y="-44156"/>
                  <a:pt x="1537193" y="364349"/>
                  <a:pt x="1625028" y="1037689"/>
                </a:cubicBezTo>
                <a:lnTo>
                  <a:pt x="1733618" y="1037689"/>
                </a:lnTo>
                <a:lnTo>
                  <a:pt x="1530027" y="1258797"/>
                </a:lnTo>
                <a:lnTo>
                  <a:pt x="1296467" y="1037689"/>
                </a:lnTo>
                <a:lnTo>
                  <a:pt x="1405103" y="1037689"/>
                </a:lnTo>
                <a:cubicBezTo>
                  <a:pt x="1328061" y="500887"/>
                  <a:pt x="995094" y="195936"/>
                  <a:pt x="689776" y="382547"/>
                </a:cubicBezTo>
                <a:lnTo>
                  <a:pt x="643509" y="162845"/>
                </a:lnTo>
                <a:close/>
              </a:path>
            </a:pathLst>
          </a:custGeom>
          <a:solidFill>
            <a:srgbClr val="FFE6A7"/>
          </a:solidFill>
          <a:ln w="9525" cap="flat" cmpd="sng">
            <a:solidFill>
              <a:schemeClr val="tx1"/>
            </a:solidFill>
            <a:prstDash val="solid"/>
            <a:round/>
            <a:headEnd/>
            <a:tailEnd/>
          </a:ln>
          <a:effectLst>
            <a:outerShdw blurRad="50800" dist="38100" dir="2700000" algn="tl" rotWithShape="0">
              <a:srgbClr val="000000">
                <a:alpha val="39999"/>
              </a:srgbClr>
            </a:outerShdw>
          </a:effectLst>
        </p:spPr>
        <p:txBody>
          <a:bodyPr lIns="45720" rIns="45720" anchor="ctr"/>
          <a:lstStyle/>
          <a:p>
            <a:pPr>
              <a:defRPr/>
            </a:pPr>
            <a:endParaRPr lang="en-US">
              <a:ea typeface="ＭＳ Ｐゴシック" pitchFamily="34" charset="-128"/>
            </a:endParaRPr>
          </a:p>
        </p:txBody>
      </p:sp>
      <p:sp>
        <p:nvSpPr>
          <p:cNvPr id="16402" name="Rectangle 33"/>
          <p:cNvSpPr>
            <a:spLocks noChangeArrowheads="1"/>
          </p:cNvSpPr>
          <p:nvPr/>
        </p:nvSpPr>
        <p:spPr bwMode="auto">
          <a:xfrm>
            <a:off x="557213" y="5614988"/>
            <a:ext cx="8074025" cy="831850"/>
          </a:xfrm>
          <a:prstGeom prst="rect">
            <a:avLst/>
          </a:prstGeom>
          <a:noFill/>
          <a:ln w="9525">
            <a:noFill/>
            <a:miter lim="800000"/>
            <a:headEnd/>
            <a:tailEnd/>
          </a:ln>
        </p:spPr>
        <p:txBody>
          <a:bodyPr>
            <a:spAutoFit/>
          </a:bodyPr>
          <a:lstStyle/>
          <a:p>
            <a:pPr>
              <a:spcBef>
                <a:spcPts val="400"/>
              </a:spcBef>
            </a:pPr>
            <a:r>
              <a:rPr lang="en-US" sz="1600"/>
              <a:t>Ethiopia is losing out on the opportunity to </a:t>
            </a:r>
            <a:r>
              <a:rPr lang="en-US" sz="1600" b="1"/>
              <a:t>increase sesame revenues </a:t>
            </a:r>
            <a:r>
              <a:rPr lang="en-US" sz="1600"/>
              <a:t>by only exporting seeds raw.  </a:t>
            </a:r>
            <a:r>
              <a:rPr lang="en-US" sz="1600" b="1"/>
              <a:t>Developing hulling facilities </a:t>
            </a:r>
            <a:r>
              <a:rPr lang="en-US" sz="1600"/>
              <a:t>will position the country to </a:t>
            </a:r>
            <a:r>
              <a:rPr lang="en-US" sz="1600" b="1"/>
              <a:t>grow its sesame market</a:t>
            </a:r>
            <a:r>
              <a:rPr lang="en-US" sz="1600"/>
              <a:t> and better establish its international market position. </a:t>
            </a:r>
          </a:p>
        </p:txBody>
      </p:sp>
      <p:sp>
        <p:nvSpPr>
          <p:cNvPr id="25" name="Rectangle 24"/>
          <p:cNvSpPr/>
          <p:nvPr/>
        </p:nvSpPr>
        <p:spPr>
          <a:xfrm>
            <a:off x="2813050" y="4737100"/>
            <a:ext cx="3465513" cy="585788"/>
          </a:xfrm>
          <a:prstGeom prst="rect">
            <a:avLst/>
          </a:prstGeom>
        </p:spPr>
        <p:txBody>
          <a:bodyPr>
            <a:spAutoFit/>
          </a:bodyPr>
          <a:lstStyle/>
          <a:p>
            <a:pPr algn="ctr" fontAlgn="auto">
              <a:spcBef>
                <a:spcPts val="400"/>
              </a:spcBef>
              <a:spcAft>
                <a:spcPts val="0"/>
              </a:spcAft>
              <a:defRPr/>
            </a:pPr>
            <a:r>
              <a:rPr lang="en-US" sz="1600" i="1" dirty="0">
                <a:solidFill>
                  <a:schemeClr val="bg1">
                    <a:lumMod val="50000"/>
                  </a:schemeClr>
                </a:solidFill>
                <a:latin typeface="+mn-lt"/>
                <a:ea typeface="+mn-ea"/>
              </a:rPr>
              <a:t>Potential to increase value by supplying directly to end-markets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6" hidden="1"/>
          <p:cNvGraphicFramePr>
            <a:graphicFrameLocks noChangeAspect="1"/>
          </p:cNvGraphicFramePr>
          <p:nvPr/>
        </p:nvGraphicFramePr>
        <p:xfrm>
          <a:off x="0" y="0"/>
          <a:ext cx="158750" cy="158750"/>
        </p:xfrm>
        <a:graphic>
          <a:graphicData uri="http://schemas.openxmlformats.org/presentationml/2006/ole">
            <p:oleObj spid="_x0000_s17410" name="think-cell Slide" r:id="rId13" imgW="360" imgH="360" progId="">
              <p:embed/>
            </p:oleObj>
          </a:graphicData>
        </a:graphic>
      </p:graphicFrame>
      <p:sp>
        <p:nvSpPr>
          <p:cNvPr id="40" name="Rectangle 39" hidden="1"/>
          <p:cNvSpPr/>
          <p:nvPr>
            <p:custDataLst>
              <p:tags r:id="rId2"/>
            </p:custDataLst>
          </p:nvPr>
        </p:nvSpPr>
        <p:spPr bwMode="auto">
          <a:xfrm>
            <a:off x="0" y="0"/>
            <a:ext cx="158750" cy="15875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17412" name="TextBox 17"/>
          <p:cNvSpPr txBox="1">
            <a:spLocks noChangeArrowheads="1"/>
          </p:cNvSpPr>
          <p:nvPr>
            <p:custDataLst>
              <p:tags r:id="rId3"/>
            </p:custDataLst>
          </p:nvPr>
        </p:nvSpPr>
        <p:spPr bwMode="auto">
          <a:xfrm>
            <a:off x="4679950" y="2352675"/>
            <a:ext cx="3794125" cy="2832100"/>
          </a:xfrm>
          <a:prstGeom prst="rect">
            <a:avLst/>
          </a:prstGeom>
          <a:noFill/>
          <a:ln w="9525">
            <a:noFill/>
            <a:miter lim="800000"/>
            <a:headEnd/>
            <a:tailEnd/>
          </a:ln>
        </p:spPr>
        <p:txBody>
          <a:bodyPr lIns="45720" rIns="45720">
            <a:spAutoFit/>
          </a:bodyPr>
          <a:lstStyle/>
          <a:p>
            <a:pPr marL="266700" lvl="1" indent="-177800">
              <a:spcBef>
                <a:spcPts val="400"/>
              </a:spcBef>
              <a:buSzPct val="65000"/>
              <a:buFont typeface="Wingdings" pitchFamily="2" charset="2"/>
              <a:buChar char="l"/>
            </a:pPr>
            <a:r>
              <a:rPr lang="en-US" sz="1400"/>
              <a:t>Competition is likely to come primarily from international processing hubs like India and China</a:t>
            </a:r>
          </a:p>
          <a:p>
            <a:pPr marL="533400" lvl="2" indent="-177800">
              <a:spcBef>
                <a:spcPts val="400"/>
              </a:spcBef>
              <a:buSzPct val="100000"/>
              <a:buFontTx/>
              <a:buChar char="–"/>
            </a:pPr>
            <a:r>
              <a:rPr lang="en-US" sz="1400"/>
              <a:t>India and China both have well-established hulling and other processing facilities that operate at </a:t>
            </a:r>
            <a:r>
              <a:rPr lang="en-US" sz="1400" b="1"/>
              <a:t>high efficiency</a:t>
            </a:r>
          </a:p>
          <a:p>
            <a:pPr marL="533400" lvl="2" indent="-177800">
              <a:spcBef>
                <a:spcPts val="400"/>
              </a:spcBef>
              <a:buSzPct val="100000"/>
              <a:buFontTx/>
              <a:buChar char="–"/>
            </a:pPr>
            <a:r>
              <a:rPr lang="en-US" sz="1400" b="1"/>
              <a:t>The high efficiency and economies of scale allow for lower prices</a:t>
            </a:r>
          </a:p>
          <a:p>
            <a:pPr marL="266700" lvl="1" indent="-177800">
              <a:spcBef>
                <a:spcPts val="400"/>
              </a:spcBef>
              <a:buSzPct val="65000"/>
              <a:buFont typeface="Wingdings" pitchFamily="2" charset="2"/>
              <a:buChar char="l"/>
            </a:pPr>
            <a:r>
              <a:rPr lang="en-US" sz="1400" b="1"/>
              <a:t>Israel, Jordan, and other Middle Eastern countries </a:t>
            </a:r>
            <a:r>
              <a:rPr lang="en-US" sz="1400"/>
              <a:t>are also competitive in sesame processing, producing end-products like tahini and sesame oil</a:t>
            </a:r>
            <a:endParaRPr lang="en-US" sz="1400" b="1"/>
          </a:p>
        </p:txBody>
      </p:sp>
      <p:sp>
        <p:nvSpPr>
          <p:cNvPr id="26" name="Rectangle 25" hidden="1"/>
          <p:cNvSpPr/>
          <p:nvPr>
            <p:custDataLst>
              <p:tags r:id="rId4"/>
            </p:custDataLst>
          </p:nvPr>
        </p:nvSpPr>
        <p:spPr bwMode="auto">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lnSpc>
                <a:spcPct val="90000"/>
              </a:lnSpc>
              <a:defRPr/>
            </a:pPr>
            <a:endParaRPr lang="en-US" sz="1000" b="1" dirty="0">
              <a:solidFill>
                <a:schemeClr val="tx1"/>
              </a:solidFill>
              <a:cs typeface="Arial"/>
              <a:sym typeface="Arial"/>
            </a:endParaRPr>
          </a:p>
        </p:txBody>
      </p:sp>
      <p:sp>
        <p:nvSpPr>
          <p:cNvPr id="17414" name="TextBox 80"/>
          <p:cNvSpPr txBox="1">
            <a:spLocks noChangeArrowheads="1"/>
          </p:cNvSpPr>
          <p:nvPr>
            <p:custDataLst>
              <p:tags r:id="rId5"/>
            </p:custDataLst>
          </p:nvPr>
        </p:nvSpPr>
        <p:spPr bwMode="gray">
          <a:xfrm>
            <a:off x="311150" y="892175"/>
            <a:ext cx="8513763" cy="584200"/>
          </a:xfrm>
          <a:prstGeom prst="rect">
            <a:avLst/>
          </a:prstGeom>
          <a:noFill/>
          <a:ln w="9525">
            <a:noFill/>
            <a:miter lim="800000"/>
            <a:headEnd/>
            <a:tailEnd/>
          </a:ln>
        </p:spPr>
        <p:txBody>
          <a:bodyPr lIns="45719" tIns="45719" rIns="45719" bIns="45719">
            <a:spAutoFit/>
          </a:bodyPr>
          <a:lstStyle/>
          <a:p>
            <a:pPr>
              <a:spcBef>
                <a:spcPct val="20000"/>
              </a:spcBef>
            </a:pPr>
            <a:r>
              <a:rPr lang="en-US" sz="1600" i="1"/>
              <a:t>Domestic capacity for sesame hulling is limited, and significant competition will come from established international processing centers such as India and China</a:t>
            </a:r>
          </a:p>
        </p:txBody>
      </p:sp>
      <p:sp>
        <p:nvSpPr>
          <p:cNvPr id="17415" name="TextBox 81"/>
          <p:cNvSpPr txBox="1">
            <a:spLocks noChangeArrowheads="1"/>
          </p:cNvSpPr>
          <p:nvPr>
            <p:custDataLst>
              <p:tags r:id="rId6"/>
            </p:custDataLst>
          </p:nvPr>
        </p:nvSpPr>
        <p:spPr bwMode="gray">
          <a:xfrm>
            <a:off x="0" y="6350000"/>
            <a:ext cx="8712200" cy="400050"/>
          </a:xfrm>
          <a:prstGeom prst="rect">
            <a:avLst/>
          </a:prstGeom>
          <a:noFill/>
          <a:ln w="9525">
            <a:noFill/>
            <a:miter lim="800000"/>
            <a:headEnd/>
            <a:tailEnd/>
          </a:ln>
        </p:spPr>
        <p:txBody>
          <a:bodyPr lIns="45719" rIns="45719" anchor="b"/>
          <a:lstStyle/>
          <a:p>
            <a:r>
              <a:rPr lang="en-US" sz="900"/>
              <a:t>Source: Investor and Stakeholder Interviews, Monitor Analysis</a:t>
            </a:r>
          </a:p>
        </p:txBody>
      </p:sp>
      <p:sp>
        <p:nvSpPr>
          <p:cNvPr id="17416" name="Title 23"/>
          <p:cNvSpPr>
            <a:spLocks noGrp="1"/>
          </p:cNvSpPr>
          <p:nvPr>
            <p:ph type="title"/>
            <p:custDataLst>
              <p:tags r:id="rId7"/>
            </p:custDataLst>
          </p:nvPr>
        </p:nvSpPr>
        <p:spPr/>
        <p:txBody>
          <a:bodyPr/>
          <a:lstStyle/>
          <a:p>
            <a:pPr eaLnBrk="1" hangingPunct="1"/>
            <a:r>
              <a:rPr lang="en-US" sz="1600" b="0" i="1" smtClean="0"/>
              <a:t>Hulled Sesame Market Opportunity</a:t>
            </a:r>
            <a:r>
              <a:rPr lang="en-US" sz="1800" smtClean="0"/>
              <a:t/>
            </a:r>
            <a:br>
              <a:rPr lang="en-US" sz="1800" smtClean="0"/>
            </a:br>
            <a:r>
              <a:rPr lang="en-US" sz="1800" smtClean="0"/>
              <a:t>Competitive Landscape</a:t>
            </a:r>
            <a:endParaRPr lang="en-US" sz="1800" b="0" smtClean="0"/>
          </a:p>
        </p:txBody>
      </p:sp>
      <p:sp>
        <p:nvSpPr>
          <p:cNvPr id="13" name="Rectangle 12"/>
          <p:cNvSpPr>
            <a:spLocks noChangeArrowheads="1"/>
          </p:cNvSpPr>
          <p:nvPr>
            <p:custDataLst>
              <p:tags r:id="rId8"/>
            </p:custDataLst>
          </p:nvPr>
        </p:nvSpPr>
        <p:spPr bwMode="auto">
          <a:xfrm>
            <a:off x="401638" y="1779588"/>
            <a:ext cx="3987800" cy="366712"/>
          </a:xfrm>
          <a:prstGeom prst="rect">
            <a:avLst/>
          </a:prstGeom>
          <a:solidFill>
            <a:srgbClr val="2F4717"/>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Domestic </a:t>
            </a:r>
          </a:p>
        </p:txBody>
      </p:sp>
      <p:sp>
        <p:nvSpPr>
          <p:cNvPr id="14" name="Rectangle 13"/>
          <p:cNvSpPr>
            <a:spLocks noChangeArrowheads="1"/>
          </p:cNvSpPr>
          <p:nvPr>
            <p:custDataLst>
              <p:tags r:id="rId9"/>
            </p:custDataLst>
          </p:nvPr>
        </p:nvSpPr>
        <p:spPr bwMode="auto">
          <a:xfrm>
            <a:off x="4584700" y="1779588"/>
            <a:ext cx="3986213" cy="366712"/>
          </a:xfrm>
          <a:prstGeom prst="rect">
            <a:avLst/>
          </a:prstGeom>
          <a:solidFill>
            <a:srgbClr val="2F4717"/>
          </a:solidFill>
          <a:ln>
            <a:noFill/>
          </a:ln>
          <a:effectLst>
            <a:outerShdw blurRad="50800" dist="38100" dir="2700000" algn="tl" rotWithShape="0">
              <a:srgbClr val="808080">
                <a:alpha val="39999"/>
              </a:srgbClr>
            </a:outerShdw>
          </a:effectLst>
          <a:extLst/>
        </p:spPr>
        <p:txBody>
          <a:bodyPr lIns="45720" rIns="45720" anchor="ctr"/>
          <a:lstStyle/>
          <a:p>
            <a:pPr algn="ctr" eaLnBrk="0" fontAlgn="auto" hangingPunct="0">
              <a:spcBef>
                <a:spcPct val="50000"/>
              </a:spcBef>
              <a:spcAft>
                <a:spcPts val="0"/>
              </a:spcAft>
              <a:defRPr/>
            </a:pPr>
            <a:r>
              <a:rPr lang="en-US" sz="1400" b="1" kern="0" dirty="0">
                <a:solidFill>
                  <a:schemeClr val="bg1"/>
                </a:solidFill>
                <a:latin typeface="+mn-lt"/>
                <a:ea typeface="+mn-ea"/>
              </a:rPr>
              <a:t>International</a:t>
            </a:r>
          </a:p>
        </p:txBody>
      </p:sp>
      <p:cxnSp>
        <p:nvCxnSpPr>
          <p:cNvPr id="16" name="Straight Connector 15"/>
          <p:cNvCxnSpPr/>
          <p:nvPr>
            <p:custDataLst>
              <p:tags r:id="rId10"/>
            </p:custDataLst>
          </p:nvPr>
        </p:nvCxnSpPr>
        <p:spPr>
          <a:xfrm>
            <a:off x="4486275" y="2365375"/>
            <a:ext cx="0" cy="3475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TextBox 16"/>
          <p:cNvSpPr txBox="1">
            <a:spLocks noChangeArrowheads="1"/>
          </p:cNvSpPr>
          <p:nvPr>
            <p:custDataLst>
              <p:tags r:id="rId11"/>
            </p:custDataLst>
          </p:nvPr>
        </p:nvSpPr>
        <p:spPr bwMode="auto">
          <a:xfrm>
            <a:off x="485775" y="2352675"/>
            <a:ext cx="3794125" cy="2668588"/>
          </a:xfrm>
          <a:prstGeom prst="rect">
            <a:avLst/>
          </a:prstGeom>
          <a:noFill/>
          <a:ln w="9525">
            <a:noFill/>
            <a:miter lim="800000"/>
            <a:headEnd/>
            <a:tailEnd/>
          </a:ln>
        </p:spPr>
        <p:txBody>
          <a:bodyPr lIns="45720" rIns="45720">
            <a:spAutoFit/>
          </a:bodyPr>
          <a:lstStyle/>
          <a:p>
            <a:pPr marL="266700" lvl="1" indent="-177800">
              <a:spcBef>
                <a:spcPts val="400"/>
              </a:spcBef>
              <a:buSzPct val="65000"/>
              <a:buFont typeface="Wingdings" pitchFamily="2" charset="2"/>
              <a:buChar char="l"/>
            </a:pPr>
            <a:r>
              <a:rPr lang="en-US" sz="1400"/>
              <a:t>There are relatively few operational hulling facilities in Ethiopia</a:t>
            </a:r>
          </a:p>
          <a:p>
            <a:pPr marL="533400" lvl="2" indent="-177800">
              <a:spcBef>
                <a:spcPts val="400"/>
              </a:spcBef>
              <a:buSzPct val="100000"/>
              <a:buFontTx/>
              <a:buChar char="–"/>
            </a:pPr>
            <a:r>
              <a:rPr lang="en-US" sz="1400" b="1"/>
              <a:t>Selet Hulling PLC</a:t>
            </a:r>
          </a:p>
          <a:p>
            <a:pPr marL="533400" lvl="2" indent="-177800">
              <a:spcBef>
                <a:spcPts val="400"/>
              </a:spcBef>
              <a:buSzPct val="100000"/>
              <a:buFontTx/>
              <a:buChar char="–"/>
            </a:pPr>
            <a:r>
              <a:rPr lang="en-US" sz="1400" b="1"/>
              <a:t>Agro-Prom International</a:t>
            </a:r>
          </a:p>
          <a:p>
            <a:pPr marL="266700" lvl="1" indent="-177800">
              <a:spcBef>
                <a:spcPts val="400"/>
              </a:spcBef>
              <a:buSzPct val="65000"/>
              <a:buFont typeface="Wingdings" pitchFamily="2" charset="2"/>
              <a:buChar char="l"/>
            </a:pPr>
            <a:r>
              <a:rPr lang="en-US" sz="1400"/>
              <a:t>A few other processing facilities are said to be in development, including a tahini factory by </a:t>
            </a:r>
            <a:r>
              <a:rPr lang="en-US" sz="1400" b="1"/>
              <a:t>Sheba Ltd. </a:t>
            </a:r>
          </a:p>
          <a:p>
            <a:pPr marL="266700" lvl="1" indent="-177800">
              <a:spcBef>
                <a:spcPts val="400"/>
              </a:spcBef>
              <a:buSzPct val="65000"/>
              <a:buFont typeface="Wingdings" pitchFamily="2" charset="2"/>
              <a:buChar char="l"/>
            </a:pPr>
            <a:r>
              <a:rPr lang="en-US" sz="1400"/>
              <a:t>Domestic farming and processing methods have </a:t>
            </a:r>
            <a:r>
              <a:rPr lang="en-US" sz="1400" b="1"/>
              <a:t>room for</a:t>
            </a:r>
            <a:r>
              <a:rPr lang="en-US" sz="1400"/>
              <a:t> </a:t>
            </a:r>
            <a:r>
              <a:rPr lang="en-US" sz="1400" b="1"/>
              <a:t>improved operational efficiency,</a:t>
            </a:r>
            <a:r>
              <a:rPr lang="en-US" sz="1400"/>
              <a:t> which will be necessary to compete against international market prices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37&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8&quot;&gt;&lt;elem m_fUsage=&quot;3.71303384041429490000E+000&quot;&gt;&lt;m_ppcolschidx val=&quot;0&quot;/&gt;&lt;m_rgb r=&quot;d0&quot; g=&quot;df&quot; b=&quot;ab&quot;/&gt;&lt;/elem&gt;&lt;elem m_fUsage=&quot;2.17441159274622950000E+000&quot;&gt;&lt;m_ppcolschidx val=&quot;0&quot;/&gt;&lt;m_rgb r=&quot;6b&quot; g=&quot;6b&quot; b=&quot;6b&quot;/&gt;&lt;/elem&gt;&lt;elem m_fUsage=&quot;1.11642048900000000000E+000&quot;&gt;&lt;m_ppcolschidx val=&quot;0&quot;/&gt;&lt;m_rgb r=&quot;ff&quot; g=&quot;df&quot; b=&quot;8c&quot;/&gt;&lt;/elem&gt;&lt;elem m_fUsage=&quot;1.09295624619000020000E+000&quot;&gt;&lt;m_ppcolschidx val=&quot;0&quot;/&gt;&lt;m_rgb r=&quot;fe&quot; g=&quot;c0&quot; b=&quot;24&quot;/&gt;&lt;/elem&gt;&lt;elem m_fUsage=&quot;1.00973790000000000000E+000&quot;&gt;&lt;m_ppcolschidx val=&quot;0&quot;/&gt;&lt;m_rgb r=&quot;0&quot; g=&quot;b0&quot; b=&quot;50&quot;/&gt;&lt;/elem&gt;&lt;elem m_fUsage=&quot;4.04846215533007430000E-001&quot;&gt;&lt;m_ppcolschidx val=&quot;0&quot;/&gt;&lt;m_rgb r=&quot;12&quot; g=&quot;3a&quot; b=&quot;58&quot;/&gt;&lt;/elem&gt;&lt;elem m_fUsage=&quot;2.54186582832900130000E-001&quot;&gt;&lt;m_ppcolschidx val=&quot;0&quot;/&gt;&lt;m_rgb r=&quot;e3&quot; g=&quot;66&quot; b=&quot;69&quot;/&gt;&lt;/elem&gt;&lt;elem m_fUsage=&quot;2.28767924549610120000E-001&quot;&gt;&lt;m_ppcolschidx val=&quot;0&quot;/&gt;&lt;m_rgb r=&quot;c0&quot; g=&quot;0&quot; b=&quot;0&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02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FoueYPArU2SyK38BixvJ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2pCkNJmM_U.zxWK260Ehd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skeXHvSlkqOPhyuzDfM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FbX7U3A5EOqlio6Si4Q5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4221pSKXUuDrS2Va41XJ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AadAZ_hZEO.8Is0y4PgH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odceDsGdkGJURsF9Jtnk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6iOswEq9xEiQPWERKHoS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hSp26kMeEqFMtH2ljqyi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fkUtCG5E0SNZ31XPD7o2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2x9oBXSQUeGhv5kdZBCQ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lm8a87cRkaAAERptvbui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s4G8nVXiUynQmoDrIStv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HqeRAc54kKByqY5_qmp1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aVQ.Q3YwUql0E.8jWRs.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CXTELqdyUWk77NbFlhtm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jcN9YNw0U27Ymri9Fl2T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Tg9zjdGN0u2kZ7Onbe0L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nZJnp7qv0SVhyj7EODHC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O5ynMlch0aoBcSNE7vLv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A35l9jgUeXBfx_XmvRn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HAW5_orZm0qmAu3w69Wv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5oFLywW30u3a.660dJ2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cxE86e57UyrdHrq8NSR2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QwEFBAeR0KzglEb_.Ac0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VuCMsa9OkqQGzn1aKkRR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3mlmr_BWUG4XHVD2WLrn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te00ZTZXgkOznbc.IlmZ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4Il8a6Jt6UupBz2TlrPNO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bb8tAXiM7UaElor_pmLPf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BLKRinIv9E.8r4azzYo4Q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cxE86e57UyrdHrq8NSR2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_IJ2_DAF069ue7QRYMv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nQKv9VRu0ijbEwcIaKsz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QwEFBAeR0KzglEb_.Ac0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OVuCMsa9OkqQGzn1aKkRR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te00ZTZXgkOznbc.IlmZD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q4Snnqrt0GpOjfSkecjk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qmd5YfzIJk2mDWXiR5poP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wdgpf7AQk65ca82swCe0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s_Mq9ilSE2HQSTiXIgwn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5lIwEsmxaU6ud8Umlyh4i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lGxdTEb5kecTJVKqDbbL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MquZTRBEkEm5_uqNbcrf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EMsDYsTzE.h7t9ckcI6g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VdEYtnsgm0O88zinV.HCj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45gI2uxkEaYtZys.KttW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4dAcxpSnIUigsWHXzvjBN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84BWofZckCxi1GCAAY4I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n5dikUThkCnDUQCGECst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GKe9agtc0a2lSOqWPZX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XT1FMOBfU.9ITr_rk1Xa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9fF_u48XgkasmttWcVWPW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6Nqds4asECWt6gE2TTWr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8Kv.8m4OkqApT.w3qTe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h58Lv9VHk.XUOMUQ1AJf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RyJPxvXOkKo.l3.uGMQF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fjoTsCKrEm8GIOpzPz_X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11P8t0wQd0mxkm0m1uS4G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shn1PP7CBkenENC9bdNrW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bzvZGZmTkm4vAyc1hxWb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zJPXyocOQ0OWa3ekJ5NWg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fHA8iNs90Ws99t7XUqn.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E3DKK06ruE6bM6XjVAS5W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YKXU1QH6EUSSdpnRcHF6f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q4P2ue9vNkikROzNKsbv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xt9NVc0Ck2C3VIpq7Hof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cxE86e57UyrdHrq8NSR2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HQwEFBAeR0KzglEb_.Ac0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OVuCMsa9OkqQGzn1aKkRR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3mlmr_BWUG4XHVD2WLrn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te00ZTZXgkOznbc.IlmZD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cxE86e57UyrdHrq8NSR2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ds2pXAYI_0urZnAGcIxL8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HQwEFBAeR0KzglEb_.Ac0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OVuCMsa9OkqQGzn1aKkRR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3mlmr_BWUG4XHVD2WLr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xQCQvIiDEOKeYIvDbWi3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te00ZTZXgkOznbc.IlmZD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lA59cqql2EqBFo0vu9i6A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84Y2ANZkBUWdwQv8D1nwI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lN6NuvDTCU.C2_Xo4M66Q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HiVbRLCdUmfiIYOFc_Vq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wTbKlTXDUq5of46_wc8A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JvLA2fMRAkKRCXFnUVMe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KU7EN8gVk0uyd.BlOLwPk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iXoMdpOwPEm9GH6b2DDCW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pct5.IG1CUiwPv6I3cWF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04ZVsLmRkm8hYJ9pGgn7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cRonGngi0Ky41YVnvBBH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JJ4BkhGZrE2oOPFoU1n3v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SiNRi1YVUeJcSUTzGVXn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hsq14w48ZkW7nJn_G1VTO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0OFg0qfysEiPGPRo.SOpV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8xEunFYWQEO86_DPwwOnK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w8KXqwbY1kmtG7iIj.x6L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y9U4hE9nYUSgASwDjfE70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1ltPvtACuEygI_Hq1jUJO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9uA9t2n8dkG.ftNsurPS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FoueYPArU2SyK38BixvJ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jWV8wisZtUuDJ0VpabaJV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WEpTJIT5Uip2.GVuOyX6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WEpTJIT5Uip2.GVuOyX6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0qdhZAfRl0CId3gLWzdUF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5W_diyW1L0mKMWIoI8O7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Y.lyaAmoLE6Cc9AEPhFNk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Unwuunt1kev7fWjAr72S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Ofj8EY3jUm5U44x826V4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wQg_sYHK3kOBYPNOyp4be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_tgIzgf_C0uTpic7OFat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xt9NVc0Ck2C3VIpq7Hof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lm8a87cRkaAAERptvbui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UubO8trqU0.LV..maa5b5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3ZYA.bR060KYTwLc5Ji6d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EqEtzfm1sEaOArvnd8Fgw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ZGzezqcxukGCxDI_tPQro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XFrdml1nEmYrnlqX6DU4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W5d2j3a_0uXE0waixkS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DJeFJLKs0iD57k8ajtN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gJHuqR9TdESd3E6t3S4kn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QAY2DpK0CndslIU__.i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0qdhZAfRl0CId3gLWzdU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nQKv9VRu0ijbEwcIaKsz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cgaks2klikCYfjrYp61wb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EoTF6OFJLU2PQFm1u7IZ6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eMXN6gCvtEiqoaciaO48S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beGk9nArpU2izlUwNwcW3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YXMlfJg5_0ecMzUZ3z8IN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kUluWoGvNkmu4Z9KkevMg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0C9d99lLWUGv1zbPcWVX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vUnwuunt1kev7fWjAr72S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_xeycNNbU.yyVcltPknv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pA_WrNj80E.xPyzaJaPt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Lxt9NVc0Ck2C3VIpq7Hof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7AAQONhyE02JdZpn3wdcf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5Kxl4NsToUq8q_fPwIUtS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0qdhZAfRl0CId3gLWzdUF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icrihBu3kuuSPkhopHQo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N_AANdQg_kSz9Hj8kv1Fl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N8zTBltDH0ipoVwJsyzgM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jMa_RLYEGXHDyCxOLUn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h_DGhQy_Wk66pQjtpBQYm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gRTFFsyRpEaOxT9auqb3d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lKZcpUQMYUa.c040reYL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FoueYPArU2SyK38BixvJ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EjjAoQySBkmtvrE_rf7aI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bFm2Z3PvCUOjMruMUUO08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G9R5_O2AP02LcZoA3P7i5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DYqe2hBLk0KrfB0C8PrD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mWsgHPq7ZU.z7wjoVi_1W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GIZ6BHtIzUmpKnxCxI2px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yUBOc75XyUmVqcC5KCTKL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5IF7hmMlEUia7QWZu.rXs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_mtVFCcEGuVktO.3HR.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46jY6BdnC0qbyyDfKbE9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lm8a87cRkaAAERptvbui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kMDb7z.A4E2Gv9u34Z6qJ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rkH4VyjXSk2C_oJmLAdH3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uSEoNyoBk6gIx.uBYtSX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2Z6Mkd_i7kKMDbT13gU8W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WiEMH5dUB0GbSlwfMs2K8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6ClygC.IEUOW.aUe5aZJW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Z_ekAQC.ZE60uWNUJB7Ek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AEeLCseZgkuEJW.YkgagY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14R.f.xF3EKj6a3QqGxWX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Uja1fdyziUWLAbQog7.TT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nQKv9VRu0ijbEwcIaKsz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c88JxxsJHUOCU0YpW_PTV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1mRItDIfUC5rRDySyxq2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4_6XSMDib0WB3CaS_lPG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GgS1g5JfQESoekJFKTk7C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_.FdyMDshEeMWlB42rJf4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Gl1PW52Iu0md.Qmcx7.Je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E6ayi9hssUOEw_XVlOA0y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Vm4BxkNb0K1__gU12Gq3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68VCkmjTBEusUDigUWAg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1eGioRd58UWM.TwG_jon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EMsDYsTzE.h7t9ckcI6g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U66pQPd8REW_u9GMXseuh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J91k_zYFI0uiD1HFQPm9D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LG2mRigQW0eeZQOtHDSiF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XmWPurLQAU2kxMViD.8XJ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juRNekSgzkqj5WtPpuxz3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vBa8S.wuPkqIAIq37Dfjb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Ue3TWcmZqUqZgJb4JSy2L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EhSia_ZKI0elI2QTEA1N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ESVpCoOiUUORdd0.R4YbW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MlUNMkus9kGjANL119kFb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h58Lv9VHk.XUOMUQ1AJf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w_yiMkoL0ak3mmboIzVF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6Qq.jOEnIEK1niU6JNSuY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aV6Batl1hEOMZbCJEIKWl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s747DeXPR0G3Uidu8N0Aw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y6aVYszIcUOw3OSL6HRWi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wENg9C6PO0q4SZ3Cng_gQ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aHN4VCOo02EUFYF6L718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42OuaWwL3kqYd8TLFbRf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7vSf09lOYUuHmJ5S4om6y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qN0hIeRfU2OJvsHu7sn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hizqeOYJU.IR8JokbAM7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K3PrgZWTUO6_Lq8iW3.1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tIgoVD5AA0WnqA.zGo2s4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QJpz4.c8bUmeggLU9sN5H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Hh7Bk4aX0mguD8J9pDSz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3fRW3gqHuU.aCXiBWCGfD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J5.VPQwSXkqXxe4_NfKNt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E1_OjG16E0W0xqUoaWb_C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D.Y4wgWmbUar2tVgTXddc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vhTch8jN60yoYnqzw70k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3AxW358knEqwbLL3oQmXg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cI5hrkxWk2qfYrtksu9N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AZcF7Oyask68tHf7A8K2_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bcwQTtf3xESZ7xmuUYVMv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740EioqBk6FGcEyw5bqH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XWQ18Kv6Uig5sgQXkpTT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XGxT_CREUKrx.taiqwS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Bs2vtXqMmEOKykfsJZ6Ot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B9Vhg3Qk0OJFtq5LG3qp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uRFzZtGb6UGMySNgClTja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aHN4VCOo02EUFYF6L718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U0ecaJ21kE6KSQb4vzdJ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xQCQvIiDEOKeYIvDbWi3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rOufg3qbU.KvCKkohI48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qN0hIeRfU2OJvsHu7sn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NGYgCBDaxUWRqgklJzX1I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NJHnxuQMm06FmaGFQoMv_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tBsr7Hz1_E.LjcpfnXyyv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x3Pr.If_0mtGLpf_4A5W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V0XDFGdYzkKkMzpsg94RB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t6RI08VCd0aUkv7sT7S_8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vYCsjgaV4Uy_LWyIAPvYJ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Khv6vdjG_Eai9Uu2LvdO4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ZKNOc6lIokmWUg9881mH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lRF0CACQkiT.IFw8kuxG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kayhDr6V.UquWD3Nlrutb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EN2Ik15E6aSsZJYRRiL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EPEJHdaM8kCo1540xTZcv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L36Ug9Ei2E.VIu9zk.90h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cTcVLLEEoUeD2mngZeERT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_M9BL6rWEkmh38z_keIu0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LcyjiBwMEaAOpZP2B9Kv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r3DMZGU8bEu6c8IQwGbzO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Fx3Pr.If_0mtGLpf_4A5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V0XDFGdYzkKkMzpsg94RB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ygvrTHXv0CPQfotZIU6e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t6RI08VCd0aUkv7sT7S_8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QJpz4.c8bUmeggLU9sN5H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rHh7Bk4aX0mguD8J9pDSz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QJpz4.c8bUmeggLU9sN5H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Hh7Bk4aX0mguD8J9pDSz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QJpz4.c8bUmeggLU9sN5H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Hh7Bk4aX0mguD8J9pDSz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QJpz4.c8bUmeggLU9sN5H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Hh7Bk4aX0mguD8J9pDSz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JwTbKlTXDUq5of46_wc8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ys99atm1kqXxJDuMhWxQ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JvLA2fMRAkKRCXFnUVMej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KU7EN8gVk0uyd.BlOLwPk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iXoMdpOwPEm9GH6b2DDCW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pct5.IG1CUiwPv6I3cWF2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8cRonGngi0Ky41YVnvBBH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JJ4BkhGZrE2oOPFoU1n3v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RSiNRi1YVUeJcSUTzGVXn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hsq14w48ZkW7nJn_G1VTO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0OFg0qfysEiPGPRo.SOpV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8xEunFYWQEO86_DPwwOnK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59xHj03UOICiFqCqKcA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w8KXqwbY1kmtG7iIj.x6L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y9U4hE9nYUSgASwDjfE70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1ltPvtACuEygI_Hq1jUJO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9uA9t2n8dkG.ftNsurPSj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jWV8wisZtUuDJ0VpabaJV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yWEpTJIT5Uip2.GVuOyX6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yWEpTJIT5Uip2.GVuOyX6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aHN4VCOo02EUFYF6L718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iN72ECLDT0WXo6W2tn66t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BHGwwyuO30CQQkMYfE07_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oQ2E63CIEmVLWwezccoX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qbO_jEn4Z0.IIX9FYZitn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WCGk6Ic3EmVdUQvy2sJs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DxKPn0WqGk2513n0Fho22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vX_bgzfBkaNRrwR9R1.r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_wD7mknI5UOaHWF6b.inJ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Tz7MZs34DkaE9aK21pqWQ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4C..kn.KEiOIViH0AsR5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vhfFu7bQUKSCnrpqwtle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cT7J2N3v7UGhXNWJX4.9W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Pl4trYP.Okm88D5W4CnZM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JwTbKlTXDUq5of46_wc8A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ZczIH81x4Ua.R4KHmGvsm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WVggvv5Ls0iLbSSVkxdLp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BR6YInXkUyAmj00TR8PL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LLlFEs2v0UO8dXRdFQqO4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fUD3SJ48NESF.ohGI.0_N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IxkaiouucUK67YjbUap_n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sfdxQ..rsUm1iCzq17iZB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3r9zKhlNESSjkNrSc6lQ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Cilo.vs9n0SNI9frYGd3D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Uxo0slPvC02Sx7wh1wx_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vLA2fMRAkKRCXFnUVMej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VX.C5vKqa0KfZk4ydas5R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7FkSxCxBqU2184KkgesWn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2wlproVaEKRU.Jsr9.BJ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09ak3PJKhEm5_OwAKZCyk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bOuj9p1ZXkePrYdv0ZNrv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Xp4cR3VekagsknX1D6cc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GGuecWg6GUuFu2t3vURVe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aTpEvCJvZkqeBnc0bkQ.Q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cZva.g1mp02CfRDOhUVsl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sDCLfnmik.6wpMIvnbYX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KU7EN8gVk0uyd.BlOLwPk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1CZKoG5d1EChDrqwbwhp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170l3Z5RkGnGiLLm7kgp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sFCaAOI.0myvmhp60Hyu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g8h6ULVhzk.Sh6kDCiVqH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CZd09M4r.EajMOShsGyL0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CJPIteG.wkqsUWH228uxz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0iATu.MKckGgXorrzG1mF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E4v0PyiYhEOV2i4cA7xSZ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vyn6Y5wZMkWjCHKjkmIuS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IM49Uf1_X02VQGOBkySDt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XoMdpOwPEm9GH6b2DDCW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RNu07wuAK0S8lDW.zeFnr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N0V_s2YH0UOrVd4N2qXeQ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LF1Ti2lwJUuMEoLNY67rJ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bRmGwVGJu0ePlAjJd8se1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oqMtDL1dH0.AbA.WGVry7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CSyBYroT6kqLeSPANTXYN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ZLyNXCuMpkSLrZmC74KIO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pEXe5HWvFky2USpgv8PAz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Ivz3x3CLQEOx5CfhNR9Ro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A7h8K4LiEUiGmQzWxPMQ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04ZVsLmRkm8hYJ9pGgn7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ct5.IG1CUiwPv6I3cWF2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DTdqNRK3xUurDwMHEwyPa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3ep5gPqOi0OOTpg7G96Tc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Ai.PmkG5IkWy237Q_tsY3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dj2h_kGBUO5DXgG6ZiEo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PxHg.GlHEGmN62mf5cuO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7W7Enau7EkiXLO7NNL.4n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6J9zjADL0S5giLjq2xrj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cCn7OWRxL0qkdZoBX2CJj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45Lvhf2wx0O_fmJpyHPL7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krbX5cHZR0KqrkNEGoUA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8cRonGngi0Ky41YVnvBBH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axLWT0CzKEGDlyfyvJs0n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TZ_g5CSv7kCn87Hfir1FZ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Ct1mkgLJkWEpY_DgVZ1a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Y33dtUthc0SKemqdo9pzA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YPjpy5HDnkWK0YMSGNCZO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VzBsHLmwrEqYCcJAq4zRO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ZpyyC8StlUK6H8kI1mGDP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vICy0muOMkWb8Xn_GT.On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pN5.5o8ftE6nB.kz8x.gZ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wM8e1Ztm1UKuXxPDXvrC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J4BkhGZrE2oOPFoU1n3v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UNnhCwx6nEmAtqepV1oey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W8H0.cDrt0e_LNSrrzS6y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A10Re8v6h0CeRJG2k4XHs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3Dc1OqyvDk6jJjdrclwFb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HjNIDklrJUWqQ24WVGlnd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NfmJqOF7cE.cRu6gXna4c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UezyZXj09EGEWcWBPMoc0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EoRuuyU7WUCE6kAIduP.t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ZqZDNkWWE2sq3P957nNm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apMRsFhQo0WYZ4GWjvInA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SiNRi1YVUeJcSUTzGVXn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l4ZSRXWJkUOX9Bd0q.jm3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l6u8mDiFA02AAWrjMOO9_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tFErbsylrkSLW.3sLZjx6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j7f.3WDX70.2Qg9r9otey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Z_TNQ1B3r06QpFmhZFknC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nPkL7PF8ykO0bacA3q0Dc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RzPeQKJFvUKQpizbX5Wyn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_0UAaKMU9kiZdDi8jp04F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IQSEjOi6WkKT0U29L9Fyy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AyjFCfrFWEm1ElC3R.oX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sq14w48ZkW7nJn_G1VTO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ZjUTfiALL0GWvD.b4vKpO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qdy11WoCh0mA4D_WXbuE2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PKshnk8mFEmwARddE01Zs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ISP_j8FD2kit9.iWk1Wvs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bQ5nPUQupEedyIbtTFSsF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tiVVSdr0UemRYW9t_0RG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96YkphhHik6uhNscfBCnI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BM0uuM9f1kidecl4VKBvu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Y6zdnoZukUiJ7cTQCt90h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PCpwn55Jh0u55PjNB85b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0OFg0qfysEiPGPRo.SOpV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FOIXTmAFQk6G9uadmNTQl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fS3_RZxAFEGb7vxlthWod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CbbFQN9IYE2E77MnJ5nVr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xB52wUCJzUet.nRw9TU0h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ZjSSIieLG0uk7JGDDJD3m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QfnGSuZttkmV8jEPL..es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g4kEWFtUJ0OWjjgi7.Hkp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pugSKSj14kqjs7f8Dr14d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yZ_SvhbH2Uaky.mFdBBGy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u_Xb0X.y1E.Gu0kOTEnU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xEunFYWQEO86_DPwwOn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v47_z1lbtUSRyypeYs9tE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VaP9bvjPB0CHTEJWhmdmg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_EBp2lGKKEKhTZuGdwuq_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Sx6ePvolwE6ZEUhZHKbBQ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a74sQXBrAkaQvVxNg9DS_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2FQitVCF4U.aSJGqpDPFZ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j3EFYk40X0qgfyqDlmaYl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pDTSfJw_jkiLPGQ16i3NW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rSR.CWJ54EWxwVBIOkTA8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Q_8YDpe2ykm3QRVoP8X3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8KXqwbY1kmtG7iIj.x6L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baNBl27Lw0m7UmytvaHbm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Aq__ML6HX0.boOjj_bYwH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ou_Oyn4gl0y_FUFtx8QYA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tPfkJYwVi0y81VNWNvGfW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KXLJjTT7EmGZGfYofISD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UxAf8CaChEydWHv3eYbrt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p.mFHChsAE2LppzJFQI7N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1HiEvRsPzkWpNusEQZ4jB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kT_ALjbo00CVAwEjrYP3K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hy15jp1X702ehwVupbnQS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9U4hE9nYUSgASwDjfE70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8TWTMWVx5kiD0jA3HhLqk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d6jDnro40meO1IHy6l2T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Z_TNQ1B3r06QpFmhZFknC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guTKQ11kc0exH3jJEpgS9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svF6.z1gGE2rTrwZglRpE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3Wx9c96fkkyz6eGWFXmkl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c7zRyTdtm0y6iaiPrwLKt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pVlJLkMN3kuDdR_uxc3aX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aD6bw9jn20Kir3.NdlU5.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DrzyQulk_E2_NO6sip8gL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1ltPvtACuEygI_Hq1jUJO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p9zCYOoL1ES1XAe_63rUI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PgouCDDUa0iqnmaRifpyl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AMthb6VYUE6S6SIfvjT5i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XITBVCi.WUiP2zeyVSMqF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zNyE3rThkEuc5sD7sya8n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N2ciEiDlMkGLrijnjIzY9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J1LLaTdW.EWVZMt3D2Mu_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gkt.cbo8ZkmgsvGZgAJll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54I6W_SSIkSOIyND_5N.5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eAgliIkHIkuzUbVPGr67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FoueYPArU2SyK38BixvJ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9uA9t2n8dkG.ftNsurPSj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gTDHElDcxEmnwZZXiMB4F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wQ4SDUe1LkOKgYSpCVIVl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BKjm3sNsz0.dBPubwe0Jo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j3Z3GtZEt0K0NBohoQmcE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zlBRi.4SsEKlHHcESmlMV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gTDHElDcxEmnwZZXiMB4F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wQ4SDUe1LkOKgYSpCVIVl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gTDHElDcxEmnwZZXiMB4F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wQ4SDUe1LkOKgYSpCVIVl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gTDHElDcxEmnwZZXiMB4F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WV8wisZtUuDJ0VpabaJV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wQ4SDUe1LkOKgYSpCVIVl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cKgbSa3omUOTftpvDR1.k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aygvrTHXv0CPQfotZIU6e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roZh9vl_R0mzk90IezyDQ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Ldt3DbPDBk.MhmKJwzgAX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OxqYwEp6mEC_cOPIT26jH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_MSQ40vqAEmm7YHAhrjhl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8Fv9zw0VwU.xvtAtL_qc9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jZDuvy35OUyY0LfFHBSNI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MIsbu0zGyEexevk2gJrIw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oQ2E63CIEmVLWwezccoX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zMZtZLNMx0uf6v2Ol7sxJ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clBPs0GxmEqMx99pqpcV7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yiwWMOfUnUqX08K7odD5D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yt5RDqu0Dkqud_gz8g46r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tAuRqkz50eI3d08cF3QW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ziJ_BfYTo0CUdBFONVgbx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URbmtCs1tEKYz_cLq4HYj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LwDK8qsBUUKyMwDmTxhXx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LftJpXma4EeJW9DkxbUgz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G0nhlQqFSU.AS8vFJqf5h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wTbKlTXDUq5of46_wc8A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nycN0CJaT0CJX7Xxb9LZh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Z9FN0HmPAEenn_K0KGHQE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aHN4VCOo02EUFYF6L718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yfVN0VZgw0eF6P4R9hpMu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Z9FN0HmPAEenn_K0KGHQE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dD9H8yHasUGTlBxTFbgoD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UNnhCwx6nEmAtqepV1oey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A10Re8v6h0CeRJG2k4XHs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3Dc1OqyvDk6jJjdrclwFb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HjNIDklrJUWqQ24WVGlnd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JvLA2fMRAkKRCXFnUVMej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NfmJqOF7cE.cRu6gXna4c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A10Re8v6h0CeRJG2k4XHs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3Dc1OqyvDk6jJjdrclwFb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HjNIDklrJUWqQ24WVGlnd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NfmJqOF7cE.cRu6gXna4c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aHN4VCOo02EUFYF6L718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yfVN0VZgw0eF6P4R9hpMu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Z9FN0HmPAEenn_K0KGHQE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dD9H8yHasUGTlBxTFbgoD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UNnhCwx6nEmAtqepV1oey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U7EN8gVk0uyd.BlOLwPk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A10Re8v6h0CeRJG2k4XHs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A10Re8v6h0CeRJG2k4XHs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3Dc1OqyvDk6jJjdrclwFb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HjNIDklrJUWqQ24WVGlnd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NfmJqOF7cE.cRu6gXna4c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DtCAhp1OxUmpDfIHRwxLB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915X7_qzCke9BUdqcXWPm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e28uSq5MiEGNdjSuuXoOZ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qTE6DFcMLE6krDq84kb9y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qTE6DFcMLE6krDq84kb9y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XoMdpOwPEm9GH6b2DDCW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qTE6DFcMLE6krDq84kb9y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e28uSq5MiEGNdjSuuXoOZ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DtCAhp1OxUmpDfIHRwxLB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915X7_qzCke9BUdqcXWPm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e28uSq5MiEGNdjSuuXoOZ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qTE6DFcMLE6krDq84kb9y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qTE6DFcMLE6krDq84kb9y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qTE6DFcMLE6krDq84kb9y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e28uSq5MiEGNdjSuuXoOZ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aHN4VCOo02EUFYF6L718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ct5.IG1CUiwPv6I3cWF2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RISc_BoC4kCrJOczDCB9q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yfVN0VZgw0eF6P4R9hpMu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zp3x18GtHEWS7iPUIaWd4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IrwztS1PtUGccpE9ykZiu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UYWYDoKW4UmkwiXed8GCo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ejZks7emrkuwnIwMcRcmT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7RRm9u8XWUGgcC31mwxUV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XN9uyLfHJ0ewT6jn0sIgR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3zmbNMdg6U2wswdnDWoVz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jQomSQoCCECxfy9YI3GPO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8cRonGngi0Ky41YVnvBBH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JJ4BkhGZrE2oOPFoU1n3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lm8a87cRkaAAERptvbui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SiNRi1YVUeJcSUTzGVX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sq14w48ZkW7nJn_G1VT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0OFg0qfysEiPGPRo.SOpV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8xEunFYWQEO86_DPwwOnK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w8KXqwbY1kmtG7iIj.x6L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9U4hE9nYUSgASwDjfE70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1ltPvtACuEygI_Hq1jUJ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9uA9t2n8dkG.ftNsurPSj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jWV8wisZtUuDJ0VpabaJV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WEpTJIT5Uip2.GVuOyX6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5oFLywW30u3a.660dJ2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yWEpTJIT5Uip2.GVuOyX6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cxE86e57UyrdHrq8NSR2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jFI8OsSLkaWehTXJawlp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HQwEFBAeR0KzglEb_.Ac0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VuCMsa9OkqQGzn1aKkRR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3mlmr_BWUG4XHVD2WLrn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te00ZTZXgkOznbc.IlmZ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siwZxjg5USzXe91DXiCo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lpIwllA_UqJKjZzEEvG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FQx4jC6aUuFQkMQp8tc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nQKv9VRu0ijbEwcIaKsz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BGJKrhD2U.bnI9epXRfc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gfsfd8ZzEKrPv0q2uYnd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D76QEA6LkWNW92qigNh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kUZ.kVlmCkec1sI1WCdv4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iybCurZokWJZWrGlldP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65645RCMqEO8gvqIYwlWL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8HgJV4HtkWxIPti0JqR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3X72Nda.EuuAoAo1.944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f9BWeBuBqUmtWkNLvB6cx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1E2Pak9aUO36qSH9kvX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xt9NVc0Ck2C3VIpq7Hof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sx3br.5Niky4BO6l8Mset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oJrZpSCN0OyUb53oXyu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wm0CQrrtU6hwYdVsIK6g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e7SJdIRGkuaWlmctq.JZ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g9X6UU2FLk.uAX8x4DalH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dNRcV9TVpUOnOzxBf_Ix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TwEe.8Cpp0moXHVaycK3F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UQxhhd4Xjkikb3zmJ4oI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DtbtBSYWUSFJMXXA5MMH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_wBC.xooUunH7P2WCqduw"/>
</p:tagLst>
</file>

<file path=ppt/theme/theme1.xml><?xml version="1.0" encoding="utf-8"?>
<a:theme xmlns:a="http://schemas.openxmlformats.org/drawingml/2006/main" name="MonitorGlobes">
  <a:themeElements>
    <a:clrScheme name="MonitorLine">
      <a:dk1>
        <a:srgbClr val="000000"/>
      </a:dk1>
      <a:lt1>
        <a:srgbClr val="FFFFFF"/>
      </a:lt1>
      <a:dk2>
        <a:srgbClr val="82B5CA"/>
      </a:dk2>
      <a:lt2>
        <a:srgbClr val="3F5F1F"/>
      </a:lt2>
      <a:accent1>
        <a:srgbClr val="990000"/>
      </a:accent1>
      <a:accent2>
        <a:srgbClr val="FEC024"/>
      </a:accent2>
      <a:accent3>
        <a:srgbClr val="17496F"/>
      </a:accent3>
      <a:accent4>
        <a:srgbClr val="669933"/>
      </a:accent4>
      <a:accent5>
        <a:srgbClr val="3F5F1F"/>
      </a:accent5>
      <a:accent6>
        <a:srgbClr val="82B5CA"/>
      </a:accent6>
      <a:hlink>
        <a:srgbClr val="17496F"/>
      </a:hlink>
      <a:folHlink>
        <a:srgbClr val="66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w="9525">
          <a:solidFill>
            <a:schemeClr val="tx1"/>
          </a:solidFill>
        </a:ln>
        <a:effectLst>
          <a:outerShdw blurRad="50800" dist="38100" dir="2700000" algn="tl" rotWithShape="0">
            <a:prstClr val="black">
              <a:alpha val="40000"/>
            </a:prstClr>
          </a:outerShdw>
        </a:effectLst>
      </a:spPr>
      <a:bodyPr lIns="45720" rIns="45720" rtlCol="0" anchor="ctr"/>
      <a:lstStyle>
        <a:defPPr algn="ctr">
          <a:spcBef>
            <a:spcPts val="400"/>
          </a:spcBef>
          <a:defRPr sz="1200" b="1"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5720" rIns="45720" rtlCol="0">
        <a:spAutoFit/>
      </a:bodyPr>
      <a:lstStyle>
        <a:defPPr algn="ctr">
          <a:spcBef>
            <a:spcPts val="400"/>
          </a:spcBef>
          <a:defRPr sz="1200" dirty="0" err="1" smtClean="0"/>
        </a:defPPr>
      </a:lstStyle>
    </a:txDef>
  </a:objectDefaults>
  <a:extraClrSchemeLst/>
</a:theme>
</file>

<file path=ppt/theme/theme2.xml><?xml version="1.0" encoding="utf-8"?>
<a:theme xmlns:a="http://schemas.openxmlformats.org/drawingml/2006/main" name="2_MonitorGlobes">
  <a:themeElements>
    <a:clrScheme name="MonitorLine">
      <a:dk1>
        <a:srgbClr val="000000"/>
      </a:dk1>
      <a:lt1>
        <a:srgbClr val="FFFFFF"/>
      </a:lt1>
      <a:dk2>
        <a:srgbClr val="82B5CA"/>
      </a:dk2>
      <a:lt2>
        <a:srgbClr val="3F5F1F"/>
      </a:lt2>
      <a:accent1>
        <a:srgbClr val="990000"/>
      </a:accent1>
      <a:accent2>
        <a:srgbClr val="FEC024"/>
      </a:accent2>
      <a:accent3>
        <a:srgbClr val="17496F"/>
      </a:accent3>
      <a:accent4>
        <a:srgbClr val="669933"/>
      </a:accent4>
      <a:accent5>
        <a:srgbClr val="3F5F1F"/>
      </a:accent5>
      <a:accent6>
        <a:srgbClr val="82B5CA"/>
      </a:accent6>
      <a:hlink>
        <a:srgbClr val="17496F"/>
      </a:hlink>
      <a:folHlink>
        <a:srgbClr val="66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w="9525">
          <a:solidFill>
            <a:schemeClr val="tx1"/>
          </a:solidFill>
        </a:ln>
        <a:effectLst>
          <a:outerShdw blurRad="50800" dist="38100" dir="2700000" algn="tl" rotWithShape="0">
            <a:prstClr val="black">
              <a:alpha val="40000"/>
            </a:prstClr>
          </a:outerShdw>
        </a:effectLst>
      </a:spPr>
      <a:bodyPr lIns="45720" rIns="45720" rtlCol="0" anchor="ctr"/>
      <a:lstStyle>
        <a:defPPr algn="ctr">
          <a:spcBef>
            <a:spcPts val="400"/>
          </a:spcBef>
          <a:defRPr sz="1200" b="1"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5720" rIns="45720" rtlCol="0">
        <a:spAutoFit/>
      </a:bodyPr>
      <a:lstStyle>
        <a:defPPr algn="ctr">
          <a:spcBef>
            <a:spcPts val="400"/>
          </a:spcBef>
          <a:defRPr sz="12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MonitorGlobes</Template>
  <TotalTime>5311</TotalTime>
  <Words>7066</Words>
  <Application>Microsoft Office PowerPoint</Application>
  <PresentationFormat>‫הצגה על המסך (4:3)</PresentationFormat>
  <Paragraphs>1467</Paragraphs>
  <Slides>37</Slides>
  <Notes>12</Notes>
  <HiddenSlides>0</HiddenSlides>
  <MMClips>0</MMClips>
  <ScaleCrop>false</ScaleCrop>
  <HeadingPairs>
    <vt:vector size="6" baseType="variant">
      <vt:variant>
        <vt:lpstr>ערכת נושא</vt:lpstr>
      </vt:variant>
      <vt:variant>
        <vt:i4>2</vt:i4>
      </vt:variant>
      <vt:variant>
        <vt:lpstr>שרתי OLE מוטבעים</vt:lpstr>
      </vt:variant>
      <vt:variant>
        <vt:i4>2</vt:i4>
      </vt:variant>
      <vt:variant>
        <vt:lpstr>כותרות שקופיות</vt:lpstr>
      </vt:variant>
      <vt:variant>
        <vt:i4>37</vt:i4>
      </vt:variant>
    </vt:vector>
  </HeadingPairs>
  <TitlesOfParts>
    <vt:vector size="41" baseType="lpstr">
      <vt:lpstr>MonitorGlobes</vt:lpstr>
      <vt:lpstr>2_MonitorGlobes</vt:lpstr>
      <vt:lpstr>think-cell Slide</vt:lpstr>
      <vt:lpstr>Chart</vt:lpstr>
      <vt:lpstr>The Business Case for Investing in the Hulling and Export of Sesame Seeds in Ethiopia</vt:lpstr>
      <vt:lpstr>Hulling and Export of Sesame Seeds  Introduction</vt:lpstr>
      <vt:lpstr>Hulling and Export of Sesame Seeds  Summary</vt:lpstr>
      <vt:lpstr>Hulling and Export of Sesame Seeds  Market Opportunity</vt:lpstr>
      <vt:lpstr>Hulled Sesame Market Opportunity Global Sesame Exports</vt:lpstr>
      <vt:lpstr>Hulled Sesame Market Opportunity Global Price Comparisons</vt:lpstr>
      <vt:lpstr>Hulled Sesame Market Opportunity Price Benefit of Hulling Sesame</vt:lpstr>
      <vt:lpstr>Hulled Sesame Market Opportunity Market Distribution Strategy</vt:lpstr>
      <vt:lpstr>Hulled Sesame Market Opportunity Competitive Landscape</vt:lpstr>
      <vt:lpstr>Hulling and Export of Sesame Seeds  Competitive Advantages</vt:lpstr>
      <vt:lpstr>Ethiopia’s Competitive Advantage Economy and Business Environment</vt:lpstr>
      <vt:lpstr>Ethiopia’s Competitive Advantage Investment Incentives</vt:lpstr>
      <vt:lpstr>Ethiopia’s Competitive Advantage  Market Access</vt:lpstr>
      <vt:lpstr>Ethiopia’s Competitive Advantage  Sesame Supply Dynamics</vt:lpstr>
      <vt:lpstr>Ethiopia’s Competitive Advantage  Agro-Climatic Conditions and Land Availability</vt:lpstr>
      <vt:lpstr>Ethiopia’s Competitive Advantage  Planned Government Enabling Environment Investments</vt:lpstr>
      <vt:lpstr>Ethiopia’s Competitive Advantage  Support of the Agricultural Transformation Agency</vt:lpstr>
      <vt:lpstr>Hulling and Export of Sesame Seeds  Investment Highlights</vt:lpstr>
      <vt:lpstr>Hulled Sesame Investment Highlights Operational Highlights</vt:lpstr>
      <vt:lpstr>Hulled Sesame Investment Highlights Channel Cost Structure</vt:lpstr>
      <vt:lpstr>Hulled Sesame Investment Highlights Financial Performance Summary</vt:lpstr>
      <vt:lpstr>Hulled Sesame Investment Highlights  Capital Investment and Forecast Returns</vt:lpstr>
      <vt:lpstr>Hulled Sesame Investment Highlights  Key Risks and Mitigation Options</vt:lpstr>
      <vt:lpstr>Hulled Sesame Investment Highlights  Sensitivity Analysis</vt:lpstr>
      <vt:lpstr>Hulled Sesame Investment Highlights  Key Enabling Requirements</vt:lpstr>
      <vt:lpstr>Hulling and Export of Sesame Seeds  Who Should Invest?</vt:lpstr>
      <vt:lpstr>Hulling and Export of Sesame Seeds  Way Forward</vt:lpstr>
      <vt:lpstr>Hulling and Export of Sesame Seeds  Appendix</vt:lpstr>
      <vt:lpstr>Appendix Abbreviations and Acronyms</vt:lpstr>
      <vt:lpstr>שקופית 30</vt:lpstr>
      <vt:lpstr>Appendix Key Financial Assumptions (1/2)</vt:lpstr>
      <vt:lpstr>Appendix Key Financial Assumptions (2/2)</vt:lpstr>
      <vt:lpstr>Appendix Financial Statements Under 100% Equity (1/2)</vt:lpstr>
      <vt:lpstr>Appendix Financial Statements Under 100% Equity (2/2)</vt:lpstr>
      <vt:lpstr>Appendix Financial Statements Under 30% Equity (1/2)</vt:lpstr>
      <vt:lpstr>Appendix Financial Statements Under 30% Equity (2/2)</vt:lpstr>
      <vt:lpstr>Appendix Development Benefits</vt:lpstr>
    </vt:vector>
  </TitlesOfParts>
  <Company>Monitor Company Group, 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Case for Investing in the Processing and Canning of Common Beans in Rwanda</dc:title>
  <dc:creator>Windows User</dc:creator>
  <cp:lastModifiedBy>sivan pinto</cp:lastModifiedBy>
  <cp:revision>433</cp:revision>
  <dcterms:created xsi:type="dcterms:W3CDTF">2012-04-02T10:21:41Z</dcterms:created>
  <dcterms:modified xsi:type="dcterms:W3CDTF">2015-06-11T15:49:47Z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4</vt:i4>
  </property>
  <property fmtid="{D5CDD505-2E9C-101B-9397-08002B2CF9AE}" pid="3" name="lqmsess">
    <vt:lpwstr>139f3920-b138-4694-8823-8d3a86618b18</vt:lpwstr>
  </property>
</Properties>
</file>