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charts/chart9.xml" ContentType="application/vnd.openxmlformats-officedocument.drawingml.chart+xml"/>
  <Override PartName="/ppt/slideLayouts/slideLayout10.xml" ContentType="application/vnd.openxmlformats-officedocument.presentationml.slideLayout+xml"/>
  <Default Extension="gif" ContentType="image/gif"/>
  <Override PartName="/ppt/charts/chart6.xml" ContentType="application/vnd.openxmlformats-officedocument.drawingml.chart+xml"/>
  <Override PartName="/ppt/charts/chart7.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charts/chart8.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77" r:id="rId2"/>
    <p:sldId id="352" r:id="rId3"/>
    <p:sldId id="329" r:id="rId4"/>
    <p:sldId id="330" r:id="rId5"/>
    <p:sldId id="331" r:id="rId6"/>
    <p:sldId id="315" r:id="rId7"/>
    <p:sldId id="326" r:id="rId8"/>
    <p:sldId id="343" r:id="rId9"/>
    <p:sldId id="344" r:id="rId10"/>
    <p:sldId id="327" r:id="rId11"/>
    <p:sldId id="319" r:id="rId12"/>
    <p:sldId id="318" r:id="rId13"/>
    <p:sldId id="321" r:id="rId14"/>
    <p:sldId id="281" r:id="rId15"/>
    <p:sldId id="350" r:id="rId16"/>
    <p:sldId id="322" r:id="rId17"/>
    <p:sldId id="323" r:id="rId18"/>
    <p:sldId id="332" r:id="rId19"/>
    <p:sldId id="333" r:id="rId20"/>
    <p:sldId id="339" r:id="rId21"/>
    <p:sldId id="283" r:id="rId22"/>
    <p:sldId id="341" r:id="rId23"/>
    <p:sldId id="340" r:id="rId24"/>
    <p:sldId id="351" r:id="rId25"/>
    <p:sldId id="334" r:id="rId26"/>
    <p:sldId id="335" r:id="rId27"/>
    <p:sldId id="336" r:id="rId28"/>
    <p:sldId id="345" r:id="rId29"/>
    <p:sldId id="313" r:id="rId30"/>
    <p:sldId id="30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9C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5760" autoAdjust="0"/>
  </p:normalViewPr>
  <p:slideViewPr>
    <p:cSldViewPr snapToGrid="0">
      <p:cViewPr>
        <p:scale>
          <a:sx n="50" d="100"/>
          <a:sy n="50" d="100"/>
        </p:scale>
        <p:origin x="-1644" y="-456"/>
      </p:cViewPr>
      <p:guideLst>
        <p:guide orient="horz" pos="2160"/>
        <p:guide pos="3840"/>
      </p:guideLst>
    </p:cSldViewPr>
  </p:slid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F\Desktop\SesameYield%20Production.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F:\Export%20datas\Pulses\crop%20data2005.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F\Desktop\SesameYield%20Production.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F:\Export%20datas\Pulses\crop%20data2005.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H:\HAMLE%20--%20SENE%202006.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H:\HAMLE%20--%20SENE%202006.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H:\HAMLE%20--%20SENE%202006.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F:\Export%20datas\Pulses\export%20volum200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he-IL"/>
  <c:chart>
    <c:view3D>
      <c:rAngAx val="1"/>
    </c:view3D>
    <c:plotArea>
      <c:layout/>
      <c:bar3DChart>
        <c:barDir val="col"/>
        <c:grouping val="clustered"/>
        <c:ser>
          <c:idx val="0"/>
          <c:order val="0"/>
          <c:tx>
            <c:strRef>
              <c:f>Sheet3!$A$3</c:f>
              <c:strCache>
                <c:ptCount val="1"/>
                <c:pt idx="0">
                  <c:v>Linseed(Flax)</c:v>
                </c:pt>
              </c:strCache>
            </c:strRef>
          </c:tx>
          <c:cat>
            <c:multiLvlStrRef>
              <c:f>Sheet3!$B$1:$K$2</c:f>
              <c:multiLvlStrCache>
                <c:ptCount val="10"/>
                <c:lvl>
                  <c:pt idx="0">
                    <c:v>Hectar</c:v>
                  </c:pt>
                  <c:pt idx="1">
                    <c:v>Quintal</c:v>
                  </c:pt>
                  <c:pt idx="2">
                    <c:v>Hectar</c:v>
                  </c:pt>
                  <c:pt idx="3">
                    <c:v>Quintal</c:v>
                  </c:pt>
                  <c:pt idx="4">
                    <c:v>Hectar</c:v>
                  </c:pt>
                  <c:pt idx="5">
                    <c:v>Quintal</c:v>
                  </c:pt>
                  <c:pt idx="6">
                    <c:v>Hectar</c:v>
                  </c:pt>
                  <c:pt idx="7">
                    <c:v>Quintal</c:v>
                  </c:pt>
                  <c:pt idx="8">
                    <c:v>Hectar</c:v>
                  </c:pt>
                  <c:pt idx="9">
                    <c:v>Quintal</c:v>
                  </c:pt>
                </c:lvl>
                <c:lvl>
                  <c:pt idx="0">
                    <c:v>2009/10</c:v>
                  </c:pt>
                  <c:pt idx="2">
                    <c:v>2010/11</c:v>
                  </c:pt>
                  <c:pt idx="4">
                    <c:v>2011/12</c:v>
                  </c:pt>
                  <c:pt idx="6">
                    <c:v>2012/13</c:v>
                  </c:pt>
                  <c:pt idx="8">
                    <c:v>2013/14</c:v>
                  </c:pt>
                </c:lvl>
              </c:multiLvlStrCache>
            </c:multiLvlStrRef>
          </c:cat>
          <c:val>
            <c:numRef>
              <c:f>Sheet3!$B$3:$K$3</c:f>
              <c:numCache>
                <c:formatCode>_(* #,##0_);_(* \(#,##0\);_(* "-"??_);_(@_)</c:formatCode>
                <c:ptCount val="10"/>
                <c:pt idx="0">
                  <c:v>140800.91999999998</c:v>
                </c:pt>
                <c:pt idx="1">
                  <c:v>150628.52399999998</c:v>
                </c:pt>
                <c:pt idx="2">
                  <c:v>73687.7</c:v>
                </c:pt>
                <c:pt idx="3">
                  <c:v>65420.576000000001</c:v>
                </c:pt>
                <c:pt idx="4">
                  <c:v>116541.4</c:v>
                </c:pt>
                <c:pt idx="5">
                  <c:v>112760.7</c:v>
                </c:pt>
                <c:pt idx="6">
                  <c:v>128498</c:v>
                </c:pt>
                <c:pt idx="7">
                  <c:v>129341</c:v>
                </c:pt>
                <c:pt idx="8">
                  <c:v>105723</c:v>
                </c:pt>
                <c:pt idx="9">
                  <c:v>104948</c:v>
                </c:pt>
              </c:numCache>
            </c:numRef>
          </c:val>
        </c:ser>
        <c:ser>
          <c:idx val="1"/>
          <c:order val="1"/>
          <c:tx>
            <c:strRef>
              <c:f>Sheet3!$A$4</c:f>
              <c:strCache>
                <c:ptCount val="1"/>
                <c:pt idx="0">
                  <c:v>Neug</c:v>
                </c:pt>
              </c:strCache>
            </c:strRef>
          </c:tx>
          <c:cat>
            <c:multiLvlStrRef>
              <c:f>Sheet3!$B$1:$K$2</c:f>
              <c:multiLvlStrCache>
                <c:ptCount val="10"/>
                <c:lvl>
                  <c:pt idx="0">
                    <c:v>Hectar</c:v>
                  </c:pt>
                  <c:pt idx="1">
                    <c:v>Quintal</c:v>
                  </c:pt>
                  <c:pt idx="2">
                    <c:v>Hectar</c:v>
                  </c:pt>
                  <c:pt idx="3">
                    <c:v>Quintal</c:v>
                  </c:pt>
                  <c:pt idx="4">
                    <c:v>Hectar</c:v>
                  </c:pt>
                  <c:pt idx="5">
                    <c:v>Quintal</c:v>
                  </c:pt>
                  <c:pt idx="6">
                    <c:v>Hectar</c:v>
                  </c:pt>
                  <c:pt idx="7">
                    <c:v>Quintal</c:v>
                  </c:pt>
                  <c:pt idx="8">
                    <c:v>Hectar</c:v>
                  </c:pt>
                  <c:pt idx="9">
                    <c:v>Quintal</c:v>
                  </c:pt>
                </c:lvl>
                <c:lvl>
                  <c:pt idx="0">
                    <c:v>2009/10</c:v>
                  </c:pt>
                  <c:pt idx="2">
                    <c:v>2010/11</c:v>
                  </c:pt>
                  <c:pt idx="4">
                    <c:v>2011/12</c:v>
                  </c:pt>
                  <c:pt idx="6">
                    <c:v>2012/13</c:v>
                  </c:pt>
                  <c:pt idx="8">
                    <c:v>2013/14</c:v>
                  </c:pt>
                </c:lvl>
              </c:multiLvlStrCache>
            </c:multiLvlStrRef>
          </c:cat>
          <c:val>
            <c:numRef>
              <c:f>Sheet3!$B$4:$K$4</c:f>
              <c:numCache>
                <c:formatCode>_(* #,##0_);_(* \(#,##0\);_(* "-"??_);_(@_)</c:formatCode>
                <c:ptCount val="10"/>
                <c:pt idx="0">
                  <c:v>256794.2</c:v>
                </c:pt>
                <c:pt idx="1">
                  <c:v>157846.666</c:v>
                </c:pt>
                <c:pt idx="2">
                  <c:v>247611.17</c:v>
                </c:pt>
                <c:pt idx="3">
                  <c:v>144847.48200000002</c:v>
                </c:pt>
                <c:pt idx="4">
                  <c:v>309010.71999999997</c:v>
                </c:pt>
                <c:pt idx="5">
                  <c:v>186320.576</c:v>
                </c:pt>
                <c:pt idx="6">
                  <c:v>304735</c:v>
                </c:pt>
                <c:pt idx="7">
                  <c:v>185791</c:v>
                </c:pt>
                <c:pt idx="8">
                  <c:v>270842</c:v>
                </c:pt>
                <c:pt idx="9">
                  <c:v>190424</c:v>
                </c:pt>
              </c:numCache>
            </c:numRef>
          </c:val>
        </c:ser>
        <c:ser>
          <c:idx val="2"/>
          <c:order val="2"/>
          <c:tx>
            <c:strRef>
              <c:f>Sheet3!$A$5</c:f>
              <c:strCache>
                <c:ptCount val="1"/>
                <c:pt idx="0">
                  <c:v>Sesame</c:v>
                </c:pt>
              </c:strCache>
            </c:strRef>
          </c:tx>
          <c:cat>
            <c:multiLvlStrRef>
              <c:f>Sheet3!$B$1:$K$2</c:f>
              <c:multiLvlStrCache>
                <c:ptCount val="10"/>
                <c:lvl>
                  <c:pt idx="0">
                    <c:v>Hectar</c:v>
                  </c:pt>
                  <c:pt idx="1">
                    <c:v>Quintal</c:v>
                  </c:pt>
                  <c:pt idx="2">
                    <c:v>Hectar</c:v>
                  </c:pt>
                  <c:pt idx="3">
                    <c:v>Quintal</c:v>
                  </c:pt>
                  <c:pt idx="4">
                    <c:v>Hectar</c:v>
                  </c:pt>
                  <c:pt idx="5">
                    <c:v>Quintal</c:v>
                  </c:pt>
                  <c:pt idx="6">
                    <c:v>Hectar</c:v>
                  </c:pt>
                  <c:pt idx="7">
                    <c:v>Quintal</c:v>
                  </c:pt>
                  <c:pt idx="8">
                    <c:v>Hectar</c:v>
                  </c:pt>
                  <c:pt idx="9">
                    <c:v>Quintal</c:v>
                  </c:pt>
                </c:lvl>
                <c:lvl>
                  <c:pt idx="0">
                    <c:v>2009/10</c:v>
                  </c:pt>
                  <c:pt idx="2">
                    <c:v>2010/11</c:v>
                  </c:pt>
                  <c:pt idx="4">
                    <c:v>2011/12</c:v>
                  </c:pt>
                  <c:pt idx="6">
                    <c:v>2012/13</c:v>
                  </c:pt>
                  <c:pt idx="8">
                    <c:v>2013/14</c:v>
                  </c:pt>
                </c:lvl>
              </c:multiLvlStrCache>
            </c:multiLvlStrRef>
          </c:cat>
          <c:val>
            <c:numRef>
              <c:f>Sheet3!$B$5:$K$5</c:f>
              <c:numCache>
                <c:formatCode>_(* #,##0_);_(* \(#,##0\);_(* "-"??_);_(@_)</c:formatCode>
                <c:ptCount val="10"/>
                <c:pt idx="0">
                  <c:v>315842.8</c:v>
                </c:pt>
                <c:pt idx="1">
                  <c:v>260534.3049999997</c:v>
                </c:pt>
                <c:pt idx="2">
                  <c:v>384682.79000000021</c:v>
                </c:pt>
                <c:pt idx="3">
                  <c:v>327740.92200000002</c:v>
                </c:pt>
                <c:pt idx="4">
                  <c:v>337505.41000000021</c:v>
                </c:pt>
                <c:pt idx="5">
                  <c:v>244783.35899999971</c:v>
                </c:pt>
                <c:pt idx="6">
                  <c:v>337505</c:v>
                </c:pt>
                <c:pt idx="7">
                  <c:v>197980</c:v>
                </c:pt>
                <c:pt idx="8">
                  <c:v>282956</c:v>
                </c:pt>
                <c:pt idx="9">
                  <c:v>187121</c:v>
                </c:pt>
              </c:numCache>
            </c:numRef>
          </c:val>
        </c:ser>
        <c:ser>
          <c:idx val="3"/>
          <c:order val="3"/>
          <c:tx>
            <c:strRef>
              <c:f>Sheet3!$A$6</c:f>
              <c:strCache>
                <c:ptCount val="1"/>
                <c:pt idx="0">
                  <c:v>Ground Nuts</c:v>
                </c:pt>
              </c:strCache>
            </c:strRef>
          </c:tx>
          <c:cat>
            <c:multiLvlStrRef>
              <c:f>Sheet3!$B$1:$K$2</c:f>
              <c:multiLvlStrCache>
                <c:ptCount val="10"/>
                <c:lvl>
                  <c:pt idx="0">
                    <c:v>Hectar</c:v>
                  </c:pt>
                  <c:pt idx="1">
                    <c:v>Quintal</c:v>
                  </c:pt>
                  <c:pt idx="2">
                    <c:v>Hectar</c:v>
                  </c:pt>
                  <c:pt idx="3">
                    <c:v>Quintal</c:v>
                  </c:pt>
                  <c:pt idx="4">
                    <c:v>Hectar</c:v>
                  </c:pt>
                  <c:pt idx="5">
                    <c:v>Quintal</c:v>
                  </c:pt>
                  <c:pt idx="6">
                    <c:v>Hectar</c:v>
                  </c:pt>
                  <c:pt idx="7">
                    <c:v>Quintal</c:v>
                  </c:pt>
                  <c:pt idx="8">
                    <c:v>Hectar</c:v>
                  </c:pt>
                  <c:pt idx="9">
                    <c:v>Quintal</c:v>
                  </c:pt>
                </c:lvl>
                <c:lvl>
                  <c:pt idx="0">
                    <c:v>2009/10</c:v>
                  </c:pt>
                  <c:pt idx="2">
                    <c:v>2010/11</c:v>
                  </c:pt>
                  <c:pt idx="4">
                    <c:v>2011/12</c:v>
                  </c:pt>
                  <c:pt idx="6">
                    <c:v>2012/13</c:v>
                  </c:pt>
                  <c:pt idx="8">
                    <c:v>2013/14</c:v>
                  </c:pt>
                </c:lvl>
              </c:multiLvlStrCache>
            </c:multiLvlStrRef>
          </c:cat>
          <c:val>
            <c:numRef>
              <c:f>Sheet3!$B$6:$K$6</c:f>
              <c:numCache>
                <c:formatCode>_(* #,##0_);_(* \(#,##0\);_(* "-"??_);_(@_)</c:formatCode>
                <c:ptCount val="10"/>
                <c:pt idx="0">
                  <c:v>41578.79</c:v>
                </c:pt>
                <c:pt idx="1">
                  <c:v>46424.846000000012</c:v>
                </c:pt>
                <c:pt idx="2">
                  <c:v>49602.97</c:v>
                </c:pt>
                <c:pt idx="3">
                  <c:v>71606.837</c:v>
                </c:pt>
                <c:pt idx="4">
                  <c:v>64476.52</c:v>
                </c:pt>
                <c:pt idx="5">
                  <c:v>103478.788</c:v>
                </c:pt>
                <c:pt idx="6">
                  <c:v>92243</c:v>
                </c:pt>
                <c:pt idx="7">
                  <c:v>105505</c:v>
                </c:pt>
                <c:pt idx="8">
                  <c:v>65216</c:v>
                </c:pt>
                <c:pt idx="9">
                  <c:v>103256</c:v>
                </c:pt>
              </c:numCache>
            </c:numRef>
          </c:val>
        </c:ser>
        <c:ser>
          <c:idx val="4"/>
          <c:order val="4"/>
          <c:tx>
            <c:strRef>
              <c:f>Sheet3!$A$7</c:f>
              <c:strCache>
                <c:ptCount val="1"/>
                <c:pt idx="0">
                  <c:v>Sufflower</c:v>
                </c:pt>
              </c:strCache>
            </c:strRef>
          </c:tx>
          <c:cat>
            <c:multiLvlStrRef>
              <c:f>Sheet3!$B$1:$K$2</c:f>
              <c:multiLvlStrCache>
                <c:ptCount val="10"/>
                <c:lvl>
                  <c:pt idx="0">
                    <c:v>Hectar</c:v>
                  </c:pt>
                  <c:pt idx="1">
                    <c:v>Quintal</c:v>
                  </c:pt>
                  <c:pt idx="2">
                    <c:v>Hectar</c:v>
                  </c:pt>
                  <c:pt idx="3">
                    <c:v>Quintal</c:v>
                  </c:pt>
                  <c:pt idx="4">
                    <c:v>Hectar</c:v>
                  </c:pt>
                  <c:pt idx="5">
                    <c:v>Quintal</c:v>
                  </c:pt>
                  <c:pt idx="6">
                    <c:v>Hectar</c:v>
                  </c:pt>
                  <c:pt idx="7">
                    <c:v>Quintal</c:v>
                  </c:pt>
                  <c:pt idx="8">
                    <c:v>Hectar</c:v>
                  </c:pt>
                  <c:pt idx="9">
                    <c:v>Quintal</c:v>
                  </c:pt>
                </c:lvl>
                <c:lvl>
                  <c:pt idx="0">
                    <c:v>2009/10</c:v>
                  </c:pt>
                  <c:pt idx="2">
                    <c:v>2010/11</c:v>
                  </c:pt>
                  <c:pt idx="4">
                    <c:v>2011/12</c:v>
                  </c:pt>
                  <c:pt idx="6">
                    <c:v>2012/13</c:v>
                  </c:pt>
                  <c:pt idx="8">
                    <c:v>2013/14</c:v>
                  </c:pt>
                </c:lvl>
              </c:multiLvlStrCache>
            </c:multiLvlStrRef>
          </c:cat>
          <c:val>
            <c:numRef>
              <c:f>Sheet3!$B$7:$K$7</c:f>
              <c:numCache>
                <c:formatCode>_(* #,##0_);_(* \(#,##0\);_(* "-"??_);_(@_)</c:formatCode>
                <c:ptCount val="10"/>
                <c:pt idx="0">
                  <c:v>4652.53</c:v>
                </c:pt>
                <c:pt idx="1">
                  <c:v>5552.3820000000014</c:v>
                </c:pt>
                <c:pt idx="2">
                  <c:v>5489.79</c:v>
                </c:pt>
                <c:pt idx="3">
                  <c:v>5066.7879999999996</c:v>
                </c:pt>
                <c:pt idx="4">
                  <c:v>8168.96</c:v>
                </c:pt>
                <c:pt idx="5">
                  <c:v>8870.2510000000002</c:v>
                </c:pt>
                <c:pt idx="6">
                  <c:v>11892</c:v>
                </c:pt>
                <c:pt idx="7">
                  <c:v>8976</c:v>
                </c:pt>
                <c:pt idx="8">
                  <c:v>6600</c:v>
                </c:pt>
                <c:pt idx="9">
                  <c:v>6711</c:v>
                </c:pt>
              </c:numCache>
            </c:numRef>
          </c:val>
        </c:ser>
        <c:ser>
          <c:idx val="5"/>
          <c:order val="5"/>
          <c:tx>
            <c:strRef>
              <c:f>Sheet3!$A$8</c:f>
              <c:strCache>
                <c:ptCount val="1"/>
                <c:pt idx="0">
                  <c:v>Rapeseed</c:v>
                </c:pt>
              </c:strCache>
            </c:strRef>
          </c:tx>
          <c:cat>
            <c:multiLvlStrRef>
              <c:f>Sheet3!$B$1:$K$2</c:f>
              <c:multiLvlStrCache>
                <c:ptCount val="10"/>
                <c:lvl>
                  <c:pt idx="0">
                    <c:v>Hectar</c:v>
                  </c:pt>
                  <c:pt idx="1">
                    <c:v>Quintal</c:v>
                  </c:pt>
                  <c:pt idx="2">
                    <c:v>Hectar</c:v>
                  </c:pt>
                  <c:pt idx="3">
                    <c:v>Quintal</c:v>
                  </c:pt>
                  <c:pt idx="4">
                    <c:v>Hectar</c:v>
                  </c:pt>
                  <c:pt idx="5">
                    <c:v>Quintal</c:v>
                  </c:pt>
                  <c:pt idx="6">
                    <c:v>Hectar</c:v>
                  </c:pt>
                  <c:pt idx="7">
                    <c:v>Quintal</c:v>
                  </c:pt>
                  <c:pt idx="8">
                    <c:v>Hectar</c:v>
                  </c:pt>
                  <c:pt idx="9">
                    <c:v>Quintal</c:v>
                  </c:pt>
                </c:lvl>
                <c:lvl>
                  <c:pt idx="0">
                    <c:v>2009/10</c:v>
                  </c:pt>
                  <c:pt idx="2">
                    <c:v>2010/11</c:v>
                  </c:pt>
                  <c:pt idx="4">
                    <c:v>2011/12</c:v>
                  </c:pt>
                  <c:pt idx="6">
                    <c:v>2012/13</c:v>
                  </c:pt>
                  <c:pt idx="8">
                    <c:v>2013/14</c:v>
                  </c:pt>
                </c:lvl>
              </c:multiLvlStrCache>
            </c:multiLvlStrRef>
          </c:cat>
          <c:val>
            <c:numRef>
              <c:f>Sheet3!$B$8:$K$8</c:f>
              <c:numCache>
                <c:formatCode>_(* #,##0_);_(* \(#,##0\);_(* "-"??_);_(@_)</c:formatCode>
                <c:ptCount val="10"/>
                <c:pt idx="0">
                  <c:v>21246.649999999961</c:v>
                </c:pt>
                <c:pt idx="1">
                  <c:v>22627.674999999996</c:v>
                </c:pt>
                <c:pt idx="2">
                  <c:v>13455.12</c:v>
                </c:pt>
                <c:pt idx="3">
                  <c:v>19316.143</c:v>
                </c:pt>
                <c:pt idx="4">
                  <c:v>45167.810000000012</c:v>
                </c:pt>
                <c:pt idx="5">
                  <c:v>74666.356</c:v>
                </c:pt>
                <c:pt idx="6">
                  <c:v>45168</c:v>
                </c:pt>
                <c:pt idx="7">
                  <c:v>76040</c:v>
                </c:pt>
                <c:pt idx="8">
                  <c:v>24527</c:v>
                </c:pt>
                <c:pt idx="9">
                  <c:v>35825</c:v>
                </c:pt>
              </c:numCache>
            </c:numRef>
          </c:val>
        </c:ser>
        <c:shape val="box"/>
        <c:axId val="84773120"/>
        <c:axId val="84779008"/>
        <c:axId val="0"/>
      </c:bar3DChart>
      <c:catAx>
        <c:axId val="84773120"/>
        <c:scaling>
          <c:orientation val="minMax"/>
        </c:scaling>
        <c:axPos val="b"/>
        <c:tickLblPos val="nextTo"/>
        <c:crossAx val="84779008"/>
        <c:crosses val="autoZero"/>
        <c:auto val="1"/>
        <c:lblAlgn val="ctr"/>
        <c:lblOffset val="100"/>
      </c:catAx>
      <c:valAx>
        <c:axId val="84779008"/>
        <c:scaling>
          <c:orientation val="minMax"/>
        </c:scaling>
        <c:axPos val="l"/>
        <c:majorGridlines/>
        <c:numFmt formatCode="_(* #,##0_);_(* \(#,##0\);_(* &quot;-&quot;??_);_(@_)" sourceLinked="1"/>
        <c:tickLblPos val="nextTo"/>
        <c:crossAx val="84773120"/>
        <c:crosses val="autoZero"/>
        <c:crossBetween val="between"/>
      </c:valAx>
    </c:plotArea>
    <c:legend>
      <c:legendPos val="r"/>
      <c:layout/>
      <c:spPr>
        <a:solidFill>
          <a:schemeClr val="lt1"/>
        </a:solidFill>
        <a:ln w="12700" cap="flat" cmpd="sng" algn="ctr">
          <a:solidFill>
            <a:schemeClr val="accent4"/>
          </a:solidFill>
          <a:prstDash val="solid"/>
          <a:miter lim="800000"/>
        </a:ln>
        <a:effectLst/>
      </c:spPr>
      <c:txPr>
        <a:bodyPr/>
        <a:lstStyle/>
        <a:p>
          <a:pPr>
            <a:defRPr sz="1800">
              <a:solidFill>
                <a:schemeClr val="dk1"/>
              </a:solidFill>
              <a:latin typeface="+mn-lt"/>
              <a:ea typeface="+mn-ea"/>
              <a:cs typeface="+mn-cs"/>
            </a:defRPr>
          </a:pPr>
          <a:endParaRPr lang="he-IL"/>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he-IL"/>
  <c:chart>
    <c:view3D>
      <c:rAngAx val="1"/>
    </c:view3D>
    <c:plotArea>
      <c:layout/>
      <c:bar3DChart>
        <c:barDir val="col"/>
        <c:grouping val="clustered"/>
        <c:ser>
          <c:idx val="0"/>
          <c:order val="0"/>
          <c:spPr>
            <a:solidFill>
              <a:schemeClr val="accent6"/>
            </a:solidFill>
            <a:ln w="12700" cap="flat" cmpd="sng" algn="ctr">
              <a:solidFill>
                <a:schemeClr val="accent6">
                  <a:shade val="50000"/>
                </a:schemeClr>
              </a:solidFill>
              <a:prstDash val="solid"/>
              <a:miter lim="800000"/>
            </a:ln>
            <a:effectLst/>
          </c:spPr>
          <c:dLbls>
            <c:spPr>
              <a:solidFill>
                <a:schemeClr val="lt1"/>
              </a:solidFill>
              <a:ln w="12700" cap="flat" cmpd="sng" algn="ctr">
                <a:solidFill>
                  <a:schemeClr val="accent4"/>
                </a:solidFill>
                <a:prstDash val="solid"/>
                <a:miter lim="800000"/>
              </a:ln>
              <a:effectLst/>
            </c:spPr>
            <c:txPr>
              <a:bodyPr/>
              <a:lstStyle/>
              <a:p>
                <a:pPr>
                  <a:defRPr>
                    <a:solidFill>
                      <a:schemeClr val="dk1"/>
                    </a:solidFill>
                    <a:latin typeface="+mn-lt"/>
                    <a:ea typeface="+mn-ea"/>
                    <a:cs typeface="+mn-cs"/>
                  </a:defRPr>
                </a:pPr>
                <a:endParaRPr lang="he-IL"/>
              </a:p>
            </c:txPr>
            <c:showVal val="1"/>
          </c:dLbls>
          <c:cat>
            <c:strRef>
              <c:f>Sesame!$C$3:$M$3</c:f>
              <c:strCache>
                <c:ptCount val="11"/>
                <c:pt idx="0">
                  <c:v>2002 y</c:v>
                </c:pt>
                <c:pt idx="1">
                  <c:v>2003y</c:v>
                </c:pt>
                <c:pt idx="2">
                  <c:v>2004y</c:v>
                </c:pt>
                <c:pt idx="3">
                  <c:v>2005y</c:v>
                </c:pt>
                <c:pt idx="4">
                  <c:v>2006y</c:v>
                </c:pt>
                <c:pt idx="5">
                  <c:v>2007y</c:v>
                </c:pt>
                <c:pt idx="6">
                  <c:v>2008y</c:v>
                </c:pt>
                <c:pt idx="7">
                  <c:v>2009y</c:v>
                </c:pt>
                <c:pt idx="8">
                  <c:v>2010y</c:v>
                </c:pt>
                <c:pt idx="9">
                  <c:v>2011y</c:v>
                </c:pt>
                <c:pt idx="10">
                  <c:v>2012y</c:v>
                </c:pt>
              </c:strCache>
            </c:strRef>
          </c:cat>
          <c:val>
            <c:numRef>
              <c:f>Sesame!$C$21:$M$21</c:f>
              <c:numCache>
                <c:formatCode>_(* #,##0.00_);_(* \(#,##0.00\);_(* "-"??_);_(@_)</c:formatCode>
                <c:ptCount val="11"/>
                <c:pt idx="0">
                  <c:v>2841405.9999999977</c:v>
                </c:pt>
                <c:pt idx="1">
                  <c:v>3210464</c:v>
                </c:pt>
                <c:pt idx="2">
                  <c:v>3487560</c:v>
                </c:pt>
                <c:pt idx="3">
                  <c:v>3491391</c:v>
                </c:pt>
                <c:pt idx="4">
                  <c:v>3680549</c:v>
                </c:pt>
                <c:pt idx="5">
                  <c:v>3758173</c:v>
                </c:pt>
                <c:pt idx="6">
                  <c:v>3830181</c:v>
                </c:pt>
                <c:pt idx="7">
                  <c:v>3931207.9999999977</c:v>
                </c:pt>
                <c:pt idx="8">
                  <c:v>4352957</c:v>
                </c:pt>
                <c:pt idx="9">
                  <c:v>4775978</c:v>
                </c:pt>
                <c:pt idx="10">
                  <c:v>4167149.9999999977</c:v>
                </c:pt>
              </c:numCache>
            </c:numRef>
          </c:val>
        </c:ser>
        <c:ser>
          <c:idx val="1"/>
          <c:order val="1"/>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c:spPr>
          <c:dLbls>
            <c:showVal val="1"/>
          </c:dLbls>
          <c:cat>
            <c:strRef>
              <c:f>Sesame!$C$3:$M$3</c:f>
              <c:strCache>
                <c:ptCount val="11"/>
                <c:pt idx="0">
                  <c:v>2002 y</c:v>
                </c:pt>
                <c:pt idx="1">
                  <c:v>2003y</c:v>
                </c:pt>
                <c:pt idx="2">
                  <c:v>2004y</c:v>
                </c:pt>
                <c:pt idx="3">
                  <c:v>2005y</c:v>
                </c:pt>
                <c:pt idx="4">
                  <c:v>2006y</c:v>
                </c:pt>
                <c:pt idx="5">
                  <c:v>2007y</c:v>
                </c:pt>
                <c:pt idx="6">
                  <c:v>2008y</c:v>
                </c:pt>
                <c:pt idx="7">
                  <c:v>2009y</c:v>
                </c:pt>
                <c:pt idx="8">
                  <c:v>2010y</c:v>
                </c:pt>
                <c:pt idx="9">
                  <c:v>2011y</c:v>
                </c:pt>
                <c:pt idx="10">
                  <c:v>2012y</c:v>
                </c:pt>
              </c:strCache>
            </c:strRef>
          </c:cat>
          <c:val>
            <c:numRef>
              <c:f>Sesame!$C$22:$M$22</c:f>
              <c:numCache>
                <c:formatCode>_(* #,##0.00_);_(* \(#,##0.00\);_(* "-"??_);_(@_)</c:formatCode>
                <c:ptCount val="11"/>
                <c:pt idx="0">
                  <c:v>706831</c:v>
                </c:pt>
                <c:pt idx="1">
                  <c:v>745532</c:v>
                </c:pt>
                <c:pt idx="2">
                  <c:v>775747</c:v>
                </c:pt>
                <c:pt idx="3">
                  <c:v>1019924.9999999983</c:v>
                </c:pt>
                <c:pt idx="4">
                  <c:v>1038060</c:v>
                </c:pt>
                <c:pt idx="5">
                  <c:v>1030589.9999999983</c:v>
                </c:pt>
                <c:pt idx="6">
                  <c:v>957479</c:v>
                </c:pt>
                <c:pt idx="7">
                  <c:v>1224133</c:v>
                </c:pt>
                <c:pt idx="8">
                  <c:v>1302890</c:v>
                </c:pt>
                <c:pt idx="9">
                  <c:v>1377076</c:v>
                </c:pt>
                <c:pt idx="10">
                  <c:v>1356120</c:v>
                </c:pt>
              </c:numCache>
            </c:numRef>
          </c:val>
        </c:ser>
        <c:shape val="cylinder"/>
        <c:axId val="98468608"/>
        <c:axId val="84944000"/>
        <c:axId val="0"/>
      </c:bar3DChart>
      <c:catAx>
        <c:axId val="98468608"/>
        <c:scaling>
          <c:orientation val="minMax"/>
        </c:scaling>
        <c:axPos val="b"/>
        <c:tickLblPos val="nextTo"/>
        <c:crossAx val="84944000"/>
        <c:crosses val="autoZero"/>
        <c:auto val="1"/>
        <c:lblAlgn val="ctr"/>
        <c:lblOffset val="100"/>
      </c:catAx>
      <c:valAx>
        <c:axId val="84944000"/>
        <c:scaling>
          <c:orientation val="minMax"/>
        </c:scaling>
        <c:axPos val="l"/>
        <c:majorGridlines/>
        <c:numFmt formatCode="_(* #,##0.00_);_(* \(#,##0.00\);_(* &quot;-&quot;??_);_(@_)" sourceLinked="1"/>
        <c:tickLblPos val="nextTo"/>
        <c:crossAx val="98468608"/>
        <c:crosses val="autoZero"/>
        <c:crossBetween val="between"/>
      </c:valAx>
    </c:plotArea>
    <c:plotVisOnly val="1"/>
    <c:dispBlanksAs val="gap"/>
  </c:chart>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he-IL"/>
  <c:chart>
    <c:title/>
    <c:view3D>
      <c:rAngAx val="1"/>
    </c:view3D>
    <c:sideWall>
      <c:spPr>
        <a:solidFill>
          <a:schemeClr val="lt1"/>
        </a:solidFill>
        <a:ln w="12700" cap="flat" cmpd="sng" algn="ctr">
          <a:solidFill>
            <a:schemeClr val="accent4"/>
          </a:solidFill>
          <a:prstDash val="solid"/>
          <a:miter lim="800000"/>
        </a:ln>
        <a:effectLst/>
      </c:spPr>
    </c:sideWall>
    <c:backWall>
      <c:spPr>
        <a:solidFill>
          <a:schemeClr val="lt1"/>
        </a:solidFill>
        <a:ln w="12700" cap="flat" cmpd="sng" algn="ctr">
          <a:solidFill>
            <a:schemeClr val="accent4"/>
          </a:solidFill>
          <a:prstDash val="solid"/>
          <a:miter lim="800000"/>
        </a:ln>
        <a:effectLst/>
      </c:spPr>
    </c:backWall>
    <c:plotArea>
      <c:layout/>
      <c:bar3DChart>
        <c:barDir val="col"/>
        <c:grouping val="clustered"/>
        <c:ser>
          <c:idx val="0"/>
          <c:order val="0"/>
          <c:tx>
            <c:strRef>
              <c:f>Sheet2!$A$5</c:f>
              <c:strCache>
                <c:ptCount val="1"/>
                <c:pt idx="0">
                  <c:v>Sesame Production in Hectar &amp; Tone</c:v>
                </c:pt>
              </c:strCache>
            </c:strRef>
          </c:tx>
          <c:dPt>
            <c:idx val="0"/>
            <c:spPr>
              <a:solidFill>
                <a:schemeClr val="accent6"/>
              </a:solidFill>
              <a:ln w="12700" cap="flat" cmpd="sng" algn="ctr">
                <a:solidFill>
                  <a:schemeClr val="accent6">
                    <a:shade val="50000"/>
                  </a:schemeClr>
                </a:solidFill>
                <a:prstDash val="solid"/>
                <a:miter lim="800000"/>
              </a:ln>
              <a:effectLst/>
            </c:spPr>
          </c:dPt>
          <c:dPt>
            <c:idx val="1"/>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c:spPr>
          </c:dPt>
          <c:dPt>
            <c:idx val="2"/>
            <c:spPr>
              <a:solidFill>
                <a:schemeClr val="accent6"/>
              </a:solidFill>
              <a:ln w="12700" cap="flat" cmpd="sng" algn="ctr">
                <a:solidFill>
                  <a:schemeClr val="accent6">
                    <a:shade val="50000"/>
                  </a:schemeClr>
                </a:solidFill>
                <a:prstDash val="solid"/>
                <a:miter lim="800000"/>
              </a:ln>
              <a:effectLst/>
            </c:spPr>
          </c:dPt>
          <c:dPt>
            <c:idx val="3"/>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c:spPr>
          </c:dPt>
          <c:dPt>
            <c:idx val="4"/>
            <c:spPr>
              <a:solidFill>
                <a:schemeClr val="accent6"/>
              </a:solidFill>
              <a:ln w="12700" cap="flat" cmpd="sng" algn="ctr">
                <a:solidFill>
                  <a:schemeClr val="accent6">
                    <a:shade val="50000"/>
                  </a:schemeClr>
                </a:solidFill>
                <a:prstDash val="solid"/>
                <a:miter lim="800000"/>
              </a:ln>
              <a:effectLst/>
            </c:spPr>
          </c:dPt>
          <c:dPt>
            <c:idx val="5"/>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c:spPr>
          </c:dPt>
          <c:dPt>
            <c:idx val="6"/>
            <c:spPr>
              <a:solidFill>
                <a:schemeClr val="accent6"/>
              </a:solidFill>
              <a:ln w="12700" cap="flat" cmpd="sng" algn="ctr">
                <a:solidFill>
                  <a:schemeClr val="accent6">
                    <a:shade val="50000"/>
                  </a:schemeClr>
                </a:solidFill>
                <a:prstDash val="solid"/>
                <a:miter lim="800000"/>
              </a:ln>
              <a:effectLst/>
            </c:spPr>
          </c:dPt>
          <c:dPt>
            <c:idx val="7"/>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c:spPr>
          </c:dPt>
          <c:dPt>
            <c:idx val="8"/>
            <c:spPr>
              <a:solidFill>
                <a:schemeClr val="accent6"/>
              </a:solidFill>
              <a:ln w="12700" cap="flat" cmpd="sng" algn="ctr">
                <a:solidFill>
                  <a:schemeClr val="accent6">
                    <a:shade val="50000"/>
                  </a:schemeClr>
                </a:solidFill>
                <a:prstDash val="solid"/>
                <a:miter lim="800000"/>
              </a:ln>
              <a:effectLst/>
            </c:spPr>
          </c:dPt>
          <c:dPt>
            <c:idx val="9"/>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c:spPr>
          </c:dPt>
          <c:cat>
            <c:multiLvlStrRef>
              <c:f>Sheet2!$B$3:$K$4</c:f>
              <c:multiLvlStrCache>
                <c:ptCount val="10"/>
                <c:lvl>
                  <c:pt idx="0">
                    <c:v>Hectar</c:v>
                  </c:pt>
                  <c:pt idx="1">
                    <c:v>Quintal</c:v>
                  </c:pt>
                  <c:pt idx="2">
                    <c:v>Hectar</c:v>
                  </c:pt>
                  <c:pt idx="3">
                    <c:v>Quintal</c:v>
                  </c:pt>
                  <c:pt idx="4">
                    <c:v>Hectar</c:v>
                  </c:pt>
                  <c:pt idx="5">
                    <c:v>Quintal</c:v>
                  </c:pt>
                  <c:pt idx="6">
                    <c:v>Hectar</c:v>
                  </c:pt>
                  <c:pt idx="7">
                    <c:v>Quintal</c:v>
                  </c:pt>
                  <c:pt idx="8">
                    <c:v>Hectar</c:v>
                  </c:pt>
                  <c:pt idx="9">
                    <c:v>Quintal</c:v>
                  </c:pt>
                </c:lvl>
                <c:lvl>
                  <c:pt idx="0">
                    <c:v>2009/10</c:v>
                  </c:pt>
                  <c:pt idx="2">
                    <c:v>2010/11</c:v>
                  </c:pt>
                  <c:pt idx="4">
                    <c:v>2011/12</c:v>
                  </c:pt>
                  <c:pt idx="6">
                    <c:v>2012/13</c:v>
                  </c:pt>
                  <c:pt idx="8">
                    <c:v>2013/14</c:v>
                  </c:pt>
                </c:lvl>
              </c:multiLvlStrCache>
            </c:multiLvlStrRef>
          </c:cat>
          <c:val>
            <c:numRef>
              <c:f>Sheet2!$B$5:$K$5</c:f>
              <c:numCache>
                <c:formatCode>_(* #,##0_);_(* \(#,##0\);_(* "-"??_);_(@_)</c:formatCode>
                <c:ptCount val="10"/>
                <c:pt idx="0">
                  <c:v>315842.8</c:v>
                </c:pt>
                <c:pt idx="1">
                  <c:v>260534.3049999997</c:v>
                </c:pt>
                <c:pt idx="2">
                  <c:v>384682.79000000021</c:v>
                </c:pt>
                <c:pt idx="3">
                  <c:v>327740.92200000002</c:v>
                </c:pt>
                <c:pt idx="4">
                  <c:v>337505.41000000021</c:v>
                </c:pt>
                <c:pt idx="5">
                  <c:v>244783.35899999971</c:v>
                </c:pt>
                <c:pt idx="6">
                  <c:v>337505</c:v>
                </c:pt>
                <c:pt idx="7">
                  <c:v>197980</c:v>
                </c:pt>
                <c:pt idx="8">
                  <c:v>282956</c:v>
                </c:pt>
                <c:pt idx="9">
                  <c:v>187121</c:v>
                </c:pt>
              </c:numCache>
            </c:numRef>
          </c:val>
        </c:ser>
        <c:shape val="box"/>
        <c:axId val="85142144"/>
        <c:axId val="85148032"/>
        <c:axId val="0"/>
      </c:bar3DChart>
      <c:catAx>
        <c:axId val="85142144"/>
        <c:scaling>
          <c:orientation val="minMax"/>
        </c:scaling>
        <c:axPos val="b"/>
        <c:tickLblPos val="nextTo"/>
        <c:txPr>
          <a:bodyPr/>
          <a:lstStyle/>
          <a:p>
            <a:pPr>
              <a:defRPr sz="1600"/>
            </a:pPr>
            <a:endParaRPr lang="he-IL"/>
          </a:p>
        </c:txPr>
        <c:crossAx val="85148032"/>
        <c:crosses val="autoZero"/>
        <c:auto val="1"/>
        <c:lblAlgn val="ctr"/>
        <c:lblOffset val="100"/>
      </c:catAx>
      <c:valAx>
        <c:axId val="85148032"/>
        <c:scaling>
          <c:orientation val="minMax"/>
        </c:scaling>
        <c:axPos val="l"/>
        <c:majorGridlines/>
        <c:numFmt formatCode="_(* #,##0_);_(* \(#,##0\);_(* &quot;-&quot;??_);_(@_)" sourceLinked="1"/>
        <c:tickLblPos val="nextTo"/>
        <c:crossAx val="85142144"/>
        <c:crosses val="autoZero"/>
        <c:crossBetween val="between"/>
      </c:valAx>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he-IL"/>
  <c:chart>
    <c:view3D>
      <c:rAngAx val="1"/>
    </c:view3D>
    <c:sideWall>
      <c:spPr>
        <a:solidFill>
          <a:schemeClr val="accent1">
            <a:lumMod val="20000"/>
            <a:lumOff val="80000"/>
          </a:schemeClr>
        </a:solidFill>
      </c:spPr>
    </c:sideWall>
    <c:backWall>
      <c:spPr>
        <a:noFill/>
      </c:spPr>
    </c:backWall>
    <c:plotArea>
      <c:layout/>
      <c:bar3DChart>
        <c:barDir val="col"/>
        <c:grouping val="clustered"/>
        <c:ser>
          <c:idx val="0"/>
          <c:order val="0"/>
          <c:tx>
            <c:strRef>
              <c:f>Sesame!$C$3</c:f>
              <c:strCache>
                <c:ptCount val="1"/>
                <c:pt idx="0">
                  <c:v>2002 y</c:v>
                </c:pt>
              </c:strCache>
            </c:strRef>
          </c:tx>
          <c:dPt>
            <c:idx val="4"/>
            <c:spPr>
              <a:solidFill>
                <a:schemeClr val="accent1"/>
              </a:solidFill>
              <a:ln w="12700" cap="flat" cmpd="sng" algn="ctr">
                <a:solidFill>
                  <a:schemeClr val="accent1">
                    <a:shade val="50000"/>
                  </a:schemeClr>
                </a:solidFill>
                <a:prstDash val="solid"/>
                <a:miter lim="800000"/>
              </a:ln>
              <a:effectLst/>
            </c:spPr>
          </c:dPt>
          <c:cat>
            <c:strRef>
              <c:f>Sesame!$B$4:$B$18</c:f>
              <c:strCache>
                <c:ptCount val="15"/>
                <c:pt idx="0">
                  <c:v>Myanmar</c:v>
                </c:pt>
                <c:pt idx="1">
                  <c:v>India</c:v>
                </c:pt>
                <c:pt idx="2">
                  <c:v>China</c:v>
                </c:pt>
                <c:pt idx="3">
                  <c:v>Tanzania</c:v>
                </c:pt>
                <c:pt idx="4">
                  <c:v>Ethiopia</c:v>
                </c:pt>
                <c:pt idx="5">
                  <c:v>Uganda</c:v>
                </c:pt>
                <c:pt idx="6">
                  <c:v>Sudan (former)</c:v>
                </c:pt>
                <c:pt idx="7">
                  <c:v>Nigeria</c:v>
                </c:pt>
                <c:pt idx="8">
                  <c:v>Mozambique</c:v>
                </c:pt>
                <c:pt idx="9">
                  <c:v>Burkina Faso</c:v>
                </c:pt>
                <c:pt idx="10">
                  <c:v>Niger</c:v>
                </c:pt>
                <c:pt idx="11">
                  <c:v>Somalia</c:v>
                </c:pt>
                <c:pt idx="12">
                  <c:v>Thailand</c:v>
                </c:pt>
                <c:pt idx="13">
                  <c:v>Paraguay</c:v>
                </c:pt>
                <c:pt idx="14">
                  <c:v>Egypt</c:v>
                </c:pt>
              </c:strCache>
            </c:strRef>
          </c:cat>
          <c:val>
            <c:numRef>
              <c:f>Sesame!$C$4:$C$18</c:f>
              <c:numCache>
                <c:formatCode>_(* #,##0.00_);_(* \(#,##0.00\);_(* "-"??_);_(@_)</c:formatCode>
                <c:ptCount val="15"/>
                <c:pt idx="0">
                  <c:v>399284</c:v>
                </c:pt>
                <c:pt idx="1">
                  <c:v>441300</c:v>
                </c:pt>
                <c:pt idx="2">
                  <c:v>895228</c:v>
                </c:pt>
                <c:pt idx="3">
                  <c:v>55100</c:v>
                </c:pt>
                <c:pt idx="4">
                  <c:v>38900</c:v>
                </c:pt>
                <c:pt idx="5">
                  <c:v>106000</c:v>
                </c:pt>
                <c:pt idx="6">
                  <c:v>180000</c:v>
                </c:pt>
                <c:pt idx="7">
                  <c:v>73000</c:v>
                </c:pt>
                <c:pt idx="8">
                  <c:v>13910</c:v>
                </c:pt>
                <c:pt idx="9">
                  <c:v>14706</c:v>
                </c:pt>
                <c:pt idx="10">
                  <c:v>25000</c:v>
                </c:pt>
                <c:pt idx="11">
                  <c:v>28400</c:v>
                </c:pt>
                <c:pt idx="12">
                  <c:v>39532</c:v>
                </c:pt>
                <c:pt idx="13">
                  <c:v>36013</c:v>
                </c:pt>
                <c:pt idx="14">
                  <c:v>36930</c:v>
                </c:pt>
              </c:numCache>
            </c:numRef>
          </c:val>
        </c:ser>
        <c:ser>
          <c:idx val="1"/>
          <c:order val="1"/>
          <c:tx>
            <c:strRef>
              <c:f>Sesame!$M$3</c:f>
              <c:strCache>
                <c:ptCount val="1"/>
                <c:pt idx="0">
                  <c:v>2012y</c:v>
                </c:pt>
              </c:strCache>
            </c:strRef>
          </c:tx>
          <c:dPt>
            <c:idx val="4"/>
            <c:spPr>
              <a:solidFill>
                <a:schemeClr val="accent2"/>
              </a:solidFill>
              <a:ln w="12700" cap="flat" cmpd="sng" algn="ctr">
                <a:solidFill>
                  <a:schemeClr val="accent2">
                    <a:shade val="50000"/>
                  </a:schemeClr>
                </a:solidFill>
                <a:prstDash val="solid"/>
                <a:miter lim="800000"/>
              </a:ln>
              <a:effectLst/>
            </c:spPr>
          </c:dPt>
          <c:dLbls>
            <c:showVal val="1"/>
          </c:dLbls>
          <c:cat>
            <c:strRef>
              <c:f>Sesame!$B$4:$B$18</c:f>
              <c:strCache>
                <c:ptCount val="15"/>
                <c:pt idx="0">
                  <c:v>Myanmar</c:v>
                </c:pt>
                <c:pt idx="1">
                  <c:v>India</c:v>
                </c:pt>
                <c:pt idx="2">
                  <c:v>China</c:v>
                </c:pt>
                <c:pt idx="3">
                  <c:v>Tanzania</c:v>
                </c:pt>
                <c:pt idx="4">
                  <c:v>Ethiopia</c:v>
                </c:pt>
                <c:pt idx="5">
                  <c:v>Uganda</c:v>
                </c:pt>
                <c:pt idx="6">
                  <c:v>Sudan (former)</c:v>
                </c:pt>
                <c:pt idx="7">
                  <c:v>Nigeria</c:v>
                </c:pt>
                <c:pt idx="8">
                  <c:v>Mozambique</c:v>
                </c:pt>
                <c:pt idx="9">
                  <c:v>Burkina Faso</c:v>
                </c:pt>
                <c:pt idx="10">
                  <c:v>Niger</c:v>
                </c:pt>
                <c:pt idx="11">
                  <c:v>Somalia</c:v>
                </c:pt>
                <c:pt idx="12">
                  <c:v>Thailand</c:v>
                </c:pt>
                <c:pt idx="13">
                  <c:v>Paraguay</c:v>
                </c:pt>
                <c:pt idx="14">
                  <c:v>Egypt</c:v>
                </c:pt>
              </c:strCache>
            </c:strRef>
          </c:cat>
          <c:val>
            <c:numRef>
              <c:f>Sesame!$M$4:$M$18</c:f>
              <c:numCache>
                <c:formatCode>_(* #,##0.00_);_(* \(#,##0.00\);_(* "-"??_);_(@_)</c:formatCode>
                <c:ptCount val="15"/>
                <c:pt idx="0">
                  <c:v>620000</c:v>
                </c:pt>
                <c:pt idx="1">
                  <c:v>610000</c:v>
                </c:pt>
                <c:pt idx="2">
                  <c:v>600000</c:v>
                </c:pt>
                <c:pt idx="3">
                  <c:v>456000</c:v>
                </c:pt>
                <c:pt idx="4">
                  <c:v>244783</c:v>
                </c:pt>
                <c:pt idx="5">
                  <c:v>188740</c:v>
                </c:pt>
                <c:pt idx="6">
                  <c:v>187000</c:v>
                </c:pt>
                <c:pt idx="7">
                  <c:v>158000</c:v>
                </c:pt>
                <c:pt idx="8">
                  <c:v>117000</c:v>
                </c:pt>
                <c:pt idx="9">
                  <c:v>91000</c:v>
                </c:pt>
                <c:pt idx="10">
                  <c:v>90000</c:v>
                </c:pt>
                <c:pt idx="11">
                  <c:v>78000</c:v>
                </c:pt>
                <c:pt idx="12">
                  <c:v>50000</c:v>
                </c:pt>
                <c:pt idx="13">
                  <c:v>48500</c:v>
                </c:pt>
                <c:pt idx="14">
                  <c:v>45000</c:v>
                </c:pt>
              </c:numCache>
            </c:numRef>
          </c:val>
        </c:ser>
        <c:shape val="cylinder"/>
        <c:axId val="85158912"/>
        <c:axId val="85177088"/>
        <c:axId val="0"/>
      </c:bar3DChart>
      <c:catAx>
        <c:axId val="85158912"/>
        <c:scaling>
          <c:orientation val="minMax"/>
        </c:scaling>
        <c:axPos val="b"/>
        <c:tickLblPos val="nextTo"/>
        <c:crossAx val="85177088"/>
        <c:crosses val="autoZero"/>
        <c:auto val="1"/>
        <c:lblAlgn val="ctr"/>
        <c:lblOffset val="100"/>
      </c:catAx>
      <c:valAx>
        <c:axId val="85177088"/>
        <c:scaling>
          <c:orientation val="minMax"/>
        </c:scaling>
        <c:axPos val="l"/>
        <c:majorGridlines/>
        <c:numFmt formatCode="_(* #,##0.00_);_(* \(#,##0.00\);_(* &quot;-&quot;??_);_(@_)" sourceLinked="1"/>
        <c:tickLblPos val="nextTo"/>
        <c:crossAx val="85158912"/>
        <c:crosses val="autoZero"/>
        <c:crossBetween val="between"/>
      </c:valAx>
    </c:plotArea>
    <c:legend>
      <c:legendPos val="b"/>
      <c:layout>
        <c:manualLayout>
          <c:xMode val="edge"/>
          <c:yMode val="edge"/>
          <c:x val="9.4006186726659266E-2"/>
          <c:y val="0.91527559055118635"/>
          <c:w val="0.85722553430821691"/>
          <c:h val="6.3616230029294132E-2"/>
        </c:manualLayout>
      </c:layout>
    </c:legend>
    <c:plotVisOnly val="1"/>
  </c:chart>
  <c:spPr>
    <a:solidFill>
      <a:schemeClr val="bg1"/>
    </a:solidFill>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he-IL"/>
  <c:chart>
    <c:view3D>
      <c:rAngAx val="1"/>
    </c:view3D>
    <c:plotArea>
      <c:layout/>
      <c:bar3DChart>
        <c:barDir val="col"/>
        <c:grouping val="clustered"/>
        <c:ser>
          <c:idx val="0"/>
          <c:order val="0"/>
          <c:tx>
            <c:strRef>
              <c:f>Sheet1!$C$1</c:f>
              <c:strCache>
                <c:ptCount val="1"/>
                <c:pt idx="0">
                  <c:v>NET WEIGHT in TON</c:v>
                </c:pt>
              </c:strCache>
            </c:strRef>
          </c:tx>
          <c:dLbls>
            <c:showVal val="1"/>
          </c:dLbls>
          <c:cat>
            <c:strRef>
              <c:f>Sheet1!$B$2:$B$10</c:f>
              <c:strCache>
                <c:ptCount val="9"/>
                <c:pt idx="1">
                  <c:v>SEASAM SEED</c:v>
                </c:pt>
                <c:pt idx="2">
                  <c:v>NIGER SEED</c:v>
                </c:pt>
                <c:pt idx="3">
                  <c:v>CASTOR SEED</c:v>
                </c:pt>
                <c:pt idx="4">
                  <c:v>LINSEED</c:v>
                </c:pt>
                <c:pt idx="5">
                  <c:v>PUMPKINSEED</c:v>
                </c:pt>
                <c:pt idx="6">
                  <c:v>GROUND NUT</c:v>
                </c:pt>
                <c:pt idx="7">
                  <c:v>RAPESEED</c:v>
                </c:pt>
                <c:pt idx="8">
                  <c:v>SUNFLOWER</c:v>
                </c:pt>
              </c:strCache>
            </c:strRef>
          </c:cat>
          <c:val>
            <c:numRef>
              <c:f>Sheet1!$C$2:$C$10</c:f>
              <c:numCache>
                <c:formatCode>_(* #,##0_);_(* \(#,##0\);_(* "-"??_);_(@_)</c:formatCode>
                <c:ptCount val="9"/>
                <c:pt idx="1">
                  <c:v>268840.74069999997</c:v>
                </c:pt>
                <c:pt idx="2">
                  <c:v>17019.322899999999</c:v>
                </c:pt>
                <c:pt idx="3">
                  <c:v>8831.65</c:v>
                </c:pt>
                <c:pt idx="4">
                  <c:v>3340.42</c:v>
                </c:pt>
                <c:pt idx="5">
                  <c:v>613.42439999999999</c:v>
                </c:pt>
                <c:pt idx="6">
                  <c:v>545.90300000000002</c:v>
                </c:pt>
                <c:pt idx="7">
                  <c:v>1324.22</c:v>
                </c:pt>
                <c:pt idx="8">
                  <c:v>204.15350000000001</c:v>
                </c:pt>
              </c:numCache>
            </c:numRef>
          </c:val>
        </c:ser>
        <c:ser>
          <c:idx val="1"/>
          <c:order val="1"/>
          <c:tx>
            <c:strRef>
              <c:f>Sheet1!$D$1</c:f>
              <c:strCache>
                <c:ptCount val="1"/>
                <c:pt idx="0">
                  <c:v>FOB VALUE in(000) USD</c:v>
                </c:pt>
              </c:strCache>
            </c:strRef>
          </c:tx>
          <c:dLbls>
            <c:showVal val="1"/>
          </c:dLbls>
          <c:cat>
            <c:strRef>
              <c:f>Sheet1!$B$2:$B$10</c:f>
              <c:strCache>
                <c:ptCount val="9"/>
                <c:pt idx="1">
                  <c:v>SEASAM SEED</c:v>
                </c:pt>
                <c:pt idx="2">
                  <c:v>NIGER SEED</c:v>
                </c:pt>
                <c:pt idx="3">
                  <c:v>CASTOR SEED</c:v>
                </c:pt>
                <c:pt idx="4">
                  <c:v>LINSEED</c:v>
                </c:pt>
                <c:pt idx="5">
                  <c:v>PUMPKINSEED</c:v>
                </c:pt>
                <c:pt idx="6">
                  <c:v>GROUND NUT</c:v>
                </c:pt>
                <c:pt idx="7">
                  <c:v>RAPESEED</c:v>
                </c:pt>
                <c:pt idx="8">
                  <c:v>SUNFLOWER</c:v>
                </c:pt>
              </c:strCache>
            </c:strRef>
          </c:cat>
          <c:val>
            <c:numRef>
              <c:f>Sheet1!$D$2:$D$10</c:f>
              <c:numCache>
                <c:formatCode>_(* #,##0_);_(* \(#,##0\);_(* "-"??_);_(@_)</c:formatCode>
                <c:ptCount val="9"/>
                <c:pt idx="1">
                  <c:v>617220.80755721941</c:v>
                </c:pt>
                <c:pt idx="2">
                  <c:v>12788.690421588046</c:v>
                </c:pt>
                <c:pt idx="3">
                  <c:v>6785.5189948165034</c:v>
                </c:pt>
                <c:pt idx="4">
                  <c:v>2359.4873606193951</c:v>
                </c:pt>
                <c:pt idx="5">
                  <c:v>1449.8520530232861</c:v>
                </c:pt>
                <c:pt idx="6">
                  <c:v>534.97756432299798</c:v>
                </c:pt>
                <c:pt idx="7">
                  <c:v>422.92159722144407</c:v>
                </c:pt>
                <c:pt idx="8">
                  <c:v>125.91829361208173</c:v>
                </c:pt>
              </c:numCache>
            </c:numRef>
          </c:val>
        </c:ser>
        <c:shape val="box"/>
        <c:axId val="106649856"/>
        <c:axId val="106655744"/>
        <c:axId val="0"/>
      </c:bar3DChart>
      <c:catAx>
        <c:axId val="106649856"/>
        <c:scaling>
          <c:orientation val="minMax"/>
        </c:scaling>
        <c:axPos val="b"/>
        <c:tickLblPos val="nextTo"/>
        <c:crossAx val="106655744"/>
        <c:crosses val="autoZero"/>
        <c:auto val="1"/>
        <c:lblAlgn val="ctr"/>
        <c:lblOffset val="100"/>
      </c:catAx>
      <c:valAx>
        <c:axId val="106655744"/>
        <c:scaling>
          <c:orientation val="minMax"/>
        </c:scaling>
        <c:axPos val="l"/>
        <c:majorGridlines/>
        <c:numFmt formatCode="General" sourceLinked="1"/>
        <c:tickLblPos val="nextTo"/>
        <c:crossAx val="106649856"/>
        <c:crosses val="autoZero"/>
        <c:crossBetween val="between"/>
      </c:valAx>
    </c:plotArea>
    <c:legend>
      <c:legendPos val="r"/>
    </c:legend>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he-IL"/>
  <c:chart>
    <c:title/>
    <c:view3D>
      <c:rAngAx val="1"/>
    </c:view3D>
    <c:plotArea>
      <c:layout/>
      <c:bar3DChart>
        <c:barDir val="col"/>
        <c:grouping val="clustered"/>
        <c:ser>
          <c:idx val="0"/>
          <c:order val="0"/>
          <c:tx>
            <c:strRef>
              <c:f>Sheet1!$C$1</c:f>
              <c:strCache>
                <c:ptCount val="1"/>
                <c:pt idx="0">
                  <c:v>Value, 000/USD </c:v>
                </c:pt>
              </c:strCache>
            </c:strRef>
          </c:tx>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c:spPr>
          <c:dLbls>
            <c:showVal val="1"/>
          </c:dLbls>
          <c:cat>
            <c:strRef>
              <c:f>Sheet1!$B$2:$B$6</c:f>
              <c:strCache>
                <c:ptCount val="5"/>
                <c:pt idx="0">
                  <c:v>2009/10 </c:v>
                </c:pt>
                <c:pt idx="1">
                  <c:v>2010/11 </c:v>
                </c:pt>
                <c:pt idx="2">
                  <c:v>2011/12 </c:v>
                </c:pt>
                <c:pt idx="3">
                  <c:v>2012/13 </c:v>
                </c:pt>
                <c:pt idx="4">
                  <c:v>2013/14 </c:v>
                </c:pt>
              </c:strCache>
            </c:strRef>
          </c:cat>
          <c:val>
            <c:numRef>
              <c:f>Sheet1!$C$2:$C$6</c:f>
              <c:numCache>
                <c:formatCode>#,##0</c:formatCode>
                <c:ptCount val="5"/>
                <c:pt idx="0">
                  <c:v>320983</c:v>
                </c:pt>
                <c:pt idx="1">
                  <c:v>300656</c:v>
                </c:pt>
                <c:pt idx="2">
                  <c:v>436914</c:v>
                </c:pt>
                <c:pt idx="3">
                  <c:v>390652</c:v>
                </c:pt>
                <c:pt idx="4">
                  <c:v>618268</c:v>
                </c:pt>
              </c:numCache>
            </c:numRef>
          </c:val>
        </c:ser>
        <c:shape val="box"/>
        <c:axId val="106679296"/>
        <c:axId val="106689280"/>
        <c:axId val="0"/>
      </c:bar3DChart>
      <c:catAx>
        <c:axId val="106679296"/>
        <c:scaling>
          <c:orientation val="minMax"/>
        </c:scaling>
        <c:axPos val="b"/>
        <c:tickLblPos val="nextTo"/>
        <c:crossAx val="106689280"/>
        <c:crosses val="autoZero"/>
        <c:auto val="1"/>
        <c:lblAlgn val="ctr"/>
        <c:lblOffset val="100"/>
      </c:catAx>
      <c:valAx>
        <c:axId val="106689280"/>
        <c:scaling>
          <c:orientation val="minMax"/>
        </c:scaling>
        <c:axPos val="l"/>
        <c:majorGridlines/>
        <c:numFmt formatCode="#,##0" sourceLinked="1"/>
        <c:tickLblPos val="nextTo"/>
        <c:crossAx val="106679296"/>
        <c:crosses val="autoZero"/>
        <c:crossBetween val="between"/>
      </c:valAx>
      <c:spPr>
        <a:ln>
          <a:solidFill>
            <a:schemeClr val="bg1"/>
          </a:solidFill>
        </a:ln>
      </c:spPr>
    </c:plotArea>
    <c:plotVisOnly val="1"/>
  </c:chart>
  <c:spPr>
    <a:solidFill>
      <a:schemeClr val="lt1"/>
    </a:solidFill>
    <a:ln w="12700" cap="flat" cmpd="sng" algn="ctr">
      <a:solidFill>
        <a:schemeClr val="bg1"/>
      </a:solidFill>
      <a:prstDash val="solid"/>
      <a:miter lim="800000"/>
    </a:ln>
    <a:effectLst/>
  </c:spPr>
  <c:txPr>
    <a:bodyPr/>
    <a:lstStyle/>
    <a:p>
      <a:pPr>
        <a:defRPr>
          <a:solidFill>
            <a:schemeClr val="dk1"/>
          </a:solidFill>
          <a:latin typeface="+mn-lt"/>
          <a:ea typeface="+mn-ea"/>
          <a:cs typeface="+mn-cs"/>
        </a:defRPr>
      </a:pPr>
      <a:endParaRPr lang="he-IL"/>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he-IL"/>
  <c:chart>
    <c:title/>
    <c:plotArea>
      <c:layout/>
      <c:pieChart>
        <c:varyColors val="1"/>
        <c:ser>
          <c:idx val="0"/>
          <c:order val="0"/>
          <c:tx>
            <c:strRef>
              <c:f>'sesame by destnation'!$D$4</c:f>
              <c:strCache>
                <c:ptCount val="1"/>
                <c:pt idx="0">
                  <c:v>USD ''000''</c:v>
                </c:pt>
              </c:strCache>
            </c:strRef>
          </c:tx>
          <c:explosion val="25"/>
          <c:dLbls>
            <c:showVal val="1"/>
            <c:showLeaderLines val="1"/>
          </c:dLbls>
          <c:cat>
            <c:strRef>
              <c:f>'sesame by destnation'!$C$5:$C$15</c:f>
              <c:strCache>
                <c:ptCount val="11"/>
                <c:pt idx="0">
                  <c:v>China</c:v>
                </c:pt>
                <c:pt idx="1">
                  <c:v>Israel</c:v>
                </c:pt>
                <c:pt idx="2">
                  <c:v>Turkey</c:v>
                </c:pt>
                <c:pt idx="3">
                  <c:v>Jordan</c:v>
                </c:pt>
                <c:pt idx="4">
                  <c:v>Saudi Arabia</c:v>
                </c:pt>
                <c:pt idx="5">
                  <c:v>Greece</c:v>
                </c:pt>
                <c:pt idx="6">
                  <c:v>Korea, Republic of</c:v>
                </c:pt>
                <c:pt idx="7">
                  <c:v>Japan</c:v>
                </c:pt>
                <c:pt idx="8">
                  <c:v>Lebanon</c:v>
                </c:pt>
                <c:pt idx="9">
                  <c:v>Egypt</c:v>
                </c:pt>
                <c:pt idx="10">
                  <c:v>Others</c:v>
                </c:pt>
              </c:strCache>
            </c:strRef>
          </c:cat>
          <c:val>
            <c:numRef>
              <c:f>'sesame by destnation'!$D$5:$D$15</c:f>
              <c:numCache>
                <c:formatCode>_(* #,##0.00_);_(* \(#,##0.00\);_(* "-"??_);_(@_)</c:formatCode>
                <c:ptCount val="11"/>
                <c:pt idx="0">
                  <c:v>372615.65835876984</c:v>
                </c:pt>
                <c:pt idx="1">
                  <c:v>96371.433522763939</c:v>
                </c:pt>
                <c:pt idx="2">
                  <c:v>38036.529120294195</c:v>
                </c:pt>
                <c:pt idx="3">
                  <c:v>23447.966640288461</c:v>
                </c:pt>
                <c:pt idx="4">
                  <c:v>16909.168593085316</c:v>
                </c:pt>
                <c:pt idx="5">
                  <c:v>13426.053972619455</c:v>
                </c:pt>
                <c:pt idx="6">
                  <c:v>11479.238995046744</c:v>
                </c:pt>
                <c:pt idx="7">
                  <c:v>10511.845769492746</c:v>
                </c:pt>
                <c:pt idx="8">
                  <c:v>5118.9186793588724</c:v>
                </c:pt>
                <c:pt idx="9">
                  <c:v>5074.7999994882248</c:v>
                </c:pt>
                <c:pt idx="10">
                  <c:v>24229.193906010216</c:v>
                </c:pt>
              </c:numCache>
            </c:numRef>
          </c:val>
        </c:ser>
        <c:firstSliceAng val="0"/>
      </c:pieChart>
    </c:plotArea>
    <c:legend>
      <c:legendPos val="r"/>
    </c:legend>
    <c:plotVisOnly val="1"/>
  </c:chart>
  <c:spPr>
    <a:solidFill>
      <a:schemeClr val="lt1"/>
    </a:solidFill>
    <a:ln w="12700" cap="flat" cmpd="sng" algn="ctr">
      <a:solidFill>
        <a:schemeClr val="accent4"/>
      </a:solidFill>
      <a:prstDash val="solid"/>
      <a:miter lim="800000"/>
    </a:ln>
    <a:effectLst/>
  </c:spPr>
  <c:txPr>
    <a:bodyPr/>
    <a:lstStyle/>
    <a:p>
      <a:pPr>
        <a:defRPr>
          <a:solidFill>
            <a:schemeClr val="dk1"/>
          </a:solidFill>
          <a:latin typeface="+mn-lt"/>
          <a:ea typeface="+mn-ea"/>
          <a:cs typeface="+mn-cs"/>
        </a:defRPr>
      </a:pPr>
      <a:endParaRPr lang="he-IL"/>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he-IL"/>
  <c:chart>
    <c:view3D>
      <c:rotX val="30"/>
      <c:perspective val="30"/>
    </c:view3D>
    <c:plotArea>
      <c:layout/>
      <c:pie3DChart>
        <c:varyColors val="1"/>
        <c:ser>
          <c:idx val="0"/>
          <c:order val="0"/>
          <c:explosion val="25"/>
          <c:dLbls>
            <c:spPr>
              <a:solidFill>
                <a:schemeClr val="lt1"/>
              </a:solidFill>
              <a:ln w="12700" cap="flat" cmpd="sng" algn="ctr">
                <a:solidFill>
                  <a:schemeClr val="accent4"/>
                </a:solidFill>
                <a:prstDash val="solid"/>
                <a:miter lim="800000"/>
              </a:ln>
              <a:effectLst/>
            </c:spPr>
            <c:txPr>
              <a:bodyPr/>
              <a:lstStyle/>
              <a:p>
                <a:pPr>
                  <a:defRPr>
                    <a:solidFill>
                      <a:schemeClr val="dk1"/>
                    </a:solidFill>
                    <a:latin typeface="+mn-lt"/>
                    <a:ea typeface="+mn-ea"/>
                    <a:cs typeface="+mn-cs"/>
                  </a:defRPr>
                </a:pPr>
                <a:endParaRPr lang="he-IL"/>
              </a:p>
            </c:txPr>
            <c:showVal val="1"/>
            <c:showLeaderLines val="1"/>
          </c:dLbls>
          <c:cat>
            <c:strRef>
              <c:f>'sesame by buyer'!$B$5:$B$15</c:f>
              <c:strCache>
                <c:ptCount val="11"/>
                <c:pt idx="0">
                  <c:v>RIZHAO RUNY SHANDONG, CHINA</c:v>
                </c:pt>
                <c:pt idx="1">
                  <c:v>AGRE COMMODITES &amp; FINANCE FZE</c:v>
                </c:pt>
                <c:pt idx="2">
                  <c:v>RUSHDI FOOD IND.</c:v>
                </c:pt>
                <c:pt idx="3">
                  <c:v>OLAM INERNATIONAL LIMITED</c:v>
                </c:pt>
                <c:pt idx="4">
                  <c:v>CHINA SADIC INTERNATIONAL TRADE CO,</c:v>
                </c:pt>
                <c:pt idx="5">
                  <c:v>HAMAMA MEIR TRADING</c:v>
                </c:pt>
                <c:pt idx="6">
                  <c:v>CHINA LIGHT CERERAL MERCHANDISE</c:v>
                </c:pt>
                <c:pt idx="7">
                  <c:v>QINGDAO KERRY PEANUT</c:v>
                </c:pt>
                <c:pt idx="8">
                  <c:v>AHCOF IDUSTRIAL DEVELOPMENT CO.LTD</c:v>
                </c:pt>
                <c:pt idx="9">
                  <c:v>TIANJIN  HUACHEN TRADE CO.LTD.</c:v>
                </c:pt>
                <c:pt idx="10">
                  <c:v>Others (188)</c:v>
                </c:pt>
              </c:strCache>
            </c:strRef>
          </c:cat>
          <c:val>
            <c:numRef>
              <c:f>'sesame by buyer'!$C$5:$C$15</c:f>
              <c:numCache>
                <c:formatCode>_(* #,##0.00_);_(* \(#,##0.00\);_(* "-"??_);_(@_)</c:formatCode>
                <c:ptCount val="11"/>
                <c:pt idx="0">
                  <c:v>66625.589995538452</c:v>
                </c:pt>
                <c:pt idx="1">
                  <c:v>32619.637173568655</c:v>
                </c:pt>
                <c:pt idx="2">
                  <c:v>27145.015360403857</c:v>
                </c:pt>
                <c:pt idx="3">
                  <c:v>25069.015604520559</c:v>
                </c:pt>
                <c:pt idx="4">
                  <c:v>20713.582497431384</c:v>
                </c:pt>
                <c:pt idx="5">
                  <c:v>19222.69799604029</c:v>
                </c:pt>
                <c:pt idx="6">
                  <c:v>17796.853135860933</c:v>
                </c:pt>
                <c:pt idx="7">
                  <c:v>17761.009998764188</c:v>
                </c:pt>
                <c:pt idx="8">
                  <c:v>15403.299998965429</c:v>
                </c:pt>
                <c:pt idx="9">
                  <c:v>15299.25424789548</c:v>
                </c:pt>
                <c:pt idx="10">
                  <c:v>359564.85154822888</c:v>
                </c:pt>
              </c:numCache>
            </c:numRef>
          </c:val>
        </c:ser>
      </c:pie3DChart>
    </c:plotArea>
    <c:legend>
      <c:legendPos val="r"/>
      <c:txPr>
        <a:bodyPr/>
        <a:lstStyle/>
        <a:p>
          <a:pPr>
            <a:defRPr sz="900"/>
          </a:pPr>
          <a:endParaRPr lang="he-IL"/>
        </a:p>
      </c:txPr>
    </c:legend>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he-IL"/>
  <c:chart>
    <c:view3D>
      <c:rAngAx val="1"/>
    </c:view3D>
    <c:sideWall>
      <c:spPr>
        <a:noFill/>
      </c:spPr>
    </c:sideWall>
    <c:backWall>
      <c:spPr>
        <a:noFill/>
      </c:spPr>
    </c:backWall>
    <c:plotArea>
      <c:layout/>
      <c:bar3DChart>
        <c:barDir val="col"/>
        <c:grouping val="clustered"/>
        <c:ser>
          <c:idx val="0"/>
          <c:order val="0"/>
          <c:tx>
            <c:strRef>
              <c:f>Sheet1!$E$3</c:f>
              <c:strCache>
                <c:ptCount val="1"/>
                <c:pt idx="0">
                  <c:v>2002</c:v>
                </c:pt>
              </c:strCache>
            </c:strRef>
          </c:tx>
          <c:dPt>
            <c:idx val="1"/>
            <c:spPr>
              <a:solidFill>
                <a:schemeClr val="accent1"/>
              </a:solidFill>
              <a:ln w="19050" cap="flat" cmpd="sng" algn="ctr">
                <a:solidFill>
                  <a:schemeClr val="lt1"/>
                </a:solidFill>
                <a:prstDash val="solid"/>
                <a:miter lim="800000"/>
              </a:ln>
              <a:effectLst/>
            </c:spPr>
          </c:dPt>
          <c:cat>
            <c:strRef>
              <c:f>Sheet1!$B$4:$B$18</c:f>
              <c:strCache>
                <c:ptCount val="15"/>
                <c:pt idx="0">
                  <c:v>India</c:v>
                </c:pt>
                <c:pt idx="1">
                  <c:v>Ethiopia</c:v>
                </c:pt>
                <c:pt idx="2">
                  <c:v>Nigeria</c:v>
                </c:pt>
                <c:pt idx="3">
                  <c:v>Sudan (former)</c:v>
                </c:pt>
                <c:pt idx="4">
                  <c:v>United </c:v>
                </c:pt>
                <c:pt idx="5">
                  <c:v>Burkina Faso</c:v>
                </c:pt>
                <c:pt idx="6">
                  <c:v>Paraguay</c:v>
                </c:pt>
                <c:pt idx="7">
                  <c:v>Myanmar</c:v>
                </c:pt>
                <c:pt idx="8">
                  <c:v>China</c:v>
                </c:pt>
                <c:pt idx="9">
                  <c:v>Mali</c:v>
                </c:pt>
                <c:pt idx="10">
                  <c:v>Mozambique</c:v>
                </c:pt>
                <c:pt idx="11">
                  <c:v>Guatemala</c:v>
                </c:pt>
                <c:pt idx="12">
                  <c:v>Uganda</c:v>
                </c:pt>
                <c:pt idx="13">
                  <c:v>Pakistan</c:v>
                </c:pt>
                <c:pt idx="14">
                  <c:v>Venezuela </c:v>
                </c:pt>
              </c:strCache>
            </c:strRef>
          </c:cat>
          <c:val>
            <c:numRef>
              <c:f>Sheet1!$E$4:$E$18</c:f>
              <c:numCache>
                <c:formatCode>General</c:formatCode>
                <c:ptCount val="15"/>
                <c:pt idx="0">
                  <c:v>118376</c:v>
                </c:pt>
                <c:pt idx="1">
                  <c:v>63869</c:v>
                </c:pt>
                <c:pt idx="2">
                  <c:v>41700</c:v>
                </c:pt>
                <c:pt idx="3">
                  <c:v>172379</c:v>
                </c:pt>
                <c:pt idx="4">
                  <c:v>17345</c:v>
                </c:pt>
                <c:pt idx="5">
                  <c:v>20026</c:v>
                </c:pt>
                <c:pt idx="6">
                  <c:v>1111</c:v>
                </c:pt>
                <c:pt idx="7">
                  <c:v>3900</c:v>
                </c:pt>
                <c:pt idx="8">
                  <c:v>98433</c:v>
                </c:pt>
                <c:pt idx="9">
                  <c:v>694</c:v>
                </c:pt>
                <c:pt idx="10">
                  <c:v>0</c:v>
                </c:pt>
                <c:pt idx="11">
                  <c:v>25784</c:v>
                </c:pt>
                <c:pt idx="12">
                  <c:v>1380</c:v>
                </c:pt>
                <c:pt idx="13">
                  <c:v>45995</c:v>
                </c:pt>
                <c:pt idx="14">
                  <c:v>6580</c:v>
                </c:pt>
              </c:numCache>
            </c:numRef>
          </c:val>
        </c:ser>
        <c:ser>
          <c:idx val="1"/>
          <c:order val="1"/>
          <c:tx>
            <c:strRef>
              <c:f>Sheet1!$N$3</c:f>
              <c:strCache>
                <c:ptCount val="1"/>
                <c:pt idx="0">
                  <c:v>2011</c:v>
                </c:pt>
              </c:strCache>
            </c:strRef>
          </c:tx>
          <c:dPt>
            <c:idx val="1"/>
            <c:spPr>
              <a:solidFill>
                <a:schemeClr val="accent2"/>
              </a:solidFill>
              <a:ln w="12700" cap="flat" cmpd="sng" algn="ctr">
                <a:solidFill>
                  <a:schemeClr val="accent2">
                    <a:shade val="50000"/>
                  </a:schemeClr>
                </a:solidFill>
                <a:prstDash val="solid"/>
                <a:miter lim="800000"/>
              </a:ln>
              <a:effectLst/>
            </c:spPr>
          </c:dPt>
          <c:dLbls>
            <c:showVal val="1"/>
          </c:dLbls>
          <c:cat>
            <c:strRef>
              <c:f>Sheet1!$B$4:$B$18</c:f>
              <c:strCache>
                <c:ptCount val="15"/>
                <c:pt idx="0">
                  <c:v>India</c:v>
                </c:pt>
                <c:pt idx="1">
                  <c:v>Ethiopia</c:v>
                </c:pt>
                <c:pt idx="2">
                  <c:v>Nigeria</c:v>
                </c:pt>
                <c:pt idx="3">
                  <c:v>Sudan (former)</c:v>
                </c:pt>
                <c:pt idx="4">
                  <c:v>United </c:v>
                </c:pt>
                <c:pt idx="5">
                  <c:v>Burkina Faso</c:v>
                </c:pt>
                <c:pt idx="6">
                  <c:v>Paraguay</c:v>
                </c:pt>
                <c:pt idx="7">
                  <c:v>Myanmar</c:v>
                </c:pt>
                <c:pt idx="8">
                  <c:v>China</c:v>
                </c:pt>
                <c:pt idx="9">
                  <c:v>Mali</c:v>
                </c:pt>
                <c:pt idx="10">
                  <c:v>Mozambique</c:v>
                </c:pt>
                <c:pt idx="11">
                  <c:v>Guatemala</c:v>
                </c:pt>
                <c:pt idx="12">
                  <c:v>Uganda</c:v>
                </c:pt>
                <c:pt idx="13">
                  <c:v>Pakistan</c:v>
                </c:pt>
                <c:pt idx="14">
                  <c:v>Venezuela </c:v>
                </c:pt>
              </c:strCache>
            </c:strRef>
          </c:cat>
          <c:val>
            <c:numRef>
              <c:f>Sheet1!$N$4:$N$18</c:f>
              <c:numCache>
                <c:formatCode>General</c:formatCode>
                <c:ptCount val="15"/>
                <c:pt idx="0">
                  <c:v>408687</c:v>
                </c:pt>
                <c:pt idx="1">
                  <c:v>254127</c:v>
                </c:pt>
                <c:pt idx="2">
                  <c:v>124700</c:v>
                </c:pt>
                <c:pt idx="3">
                  <c:v>102600</c:v>
                </c:pt>
                <c:pt idx="4">
                  <c:v>76017</c:v>
                </c:pt>
                <c:pt idx="5">
                  <c:v>58650</c:v>
                </c:pt>
                <c:pt idx="6">
                  <c:v>36900</c:v>
                </c:pt>
                <c:pt idx="7">
                  <c:v>36500</c:v>
                </c:pt>
                <c:pt idx="8">
                  <c:v>33201</c:v>
                </c:pt>
                <c:pt idx="9">
                  <c:v>28553</c:v>
                </c:pt>
                <c:pt idx="10">
                  <c:v>25871</c:v>
                </c:pt>
                <c:pt idx="11">
                  <c:v>17977</c:v>
                </c:pt>
                <c:pt idx="12">
                  <c:v>14763</c:v>
                </c:pt>
                <c:pt idx="13">
                  <c:v>14440</c:v>
                </c:pt>
                <c:pt idx="14">
                  <c:v>13683</c:v>
                </c:pt>
              </c:numCache>
            </c:numRef>
          </c:val>
        </c:ser>
        <c:shape val="cylinder"/>
        <c:axId val="109147648"/>
        <c:axId val="109149184"/>
        <c:axId val="0"/>
      </c:bar3DChart>
      <c:catAx>
        <c:axId val="109147648"/>
        <c:scaling>
          <c:orientation val="minMax"/>
        </c:scaling>
        <c:axPos val="b"/>
        <c:tickLblPos val="nextTo"/>
        <c:crossAx val="109149184"/>
        <c:crosses val="autoZero"/>
        <c:auto val="1"/>
        <c:lblAlgn val="ctr"/>
        <c:lblOffset val="100"/>
      </c:catAx>
      <c:valAx>
        <c:axId val="109149184"/>
        <c:scaling>
          <c:orientation val="minMax"/>
        </c:scaling>
        <c:axPos val="l"/>
        <c:majorGridlines/>
        <c:numFmt formatCode="General" sourceLinked="1"/>
        <c:tickLblPos val="nextTo"/>
        <c:crossAx val="109147648"/>
        <c:crosses val="autoZero"/>
        <c:crossBetween val="between"/>
      </c:valAx>
    </c:plotArea>
    <c:legend>
      <c:legendPos val="b"/>
      <c:layout>
        <c:manualLayout>
          <c:xMode val="edge"/>
          <c:yMode val="edge"/>
          <c:x val="7.4179537455697109E-2"/>
          <c:y val="0.92259410096150929"/>
          <c:w val="0.92582046254430894"/>
          <c:h val="5.8121048124054234E-2"/>
        </c:manualLayout>
      </c:layout>
    </c:legend>
    <c:plotVisOnly val="1"/>
  </c:chart>
  <c:spPr>
    <a:noFill/>
  </c:spPr>
  <c:externalData r:id="rId1"/>
</c:chartSpace>
</file>

<file path=ppt/drawings/drawing1.xml><?xml version="1.0" encoding="utf-8"?>
<c:userShapes xmlns:c="http://schemas.openxmlformats.org/drawingml/2006/chart">
  <cdr:relSizeAnchor xmlns:cdr="http://schemas.openxmlformats.org/drawingml/2006/chartDrawing">
    <cdr:from>
      <cdr:x>0.16534</cdr:x>
      <cdr:y>0</cdr:y>
    </cdr:from>
    <cdr:to>
      <cdr:x>0.78763</cdr:x>
      <cdr:y>0.10789</cdr:y>
    </cdr:to>
    <cdr:sp macro="" textlink="">
      <cdr:nvSpPr>
        <cdr:cNvPr id="2" name="Title 3"/>
        <cdr:cNvSpPr>
          <a:spLocks xmlns:a="http://schemas.openxmlformats.org/drawingml/2006/main" noGrp="1"/>
        </cdr:cNvSpPr>
      </cdr:nvSpPr>
      <cdr:spPr>
        <a:xfrm xmlns:a="http://schemas.openxmlformats.org/drawingml/2006/main">
          <a:off x="920750" y="-152400"/>
          <a:ext cx="3465513" cy="685800"/>
        </a:xfrm>
        <a:prstGeom xmlns:a="http://schemas.openxmlformats.org/drawingml/2006/main" prst="rect">
          <a:avLst/>
        </a:prstGeom>
      </cdr:spPr>
      <cdr:txBody>
        <a:bodyPr xmlns:a="http://schemas.openxmlformats.org/drawingml/2006/main" vert="horz" lIns="91440" tIns="45720" rIns="91440" bIns="45720" rtlCol="0" anchor="b">
          <a:normAutofit fontScale="90000"/>
        </a:bodyPr>
        <a:lstStyle xmlns:a="http://schemas.openxmlformats.org/drawingml/2006/main">
          <a:lvl1pPr algn="l" defTabSz="914400" rtl="0" eaLnBrk="1" latinLnBrk="0" hangingPunct="1">
            <a:spcBef>
              <a:spcPct val="0"/>
            </a:spcBef>
            <a:buNone/>
            <a:defRPr sz="2000" b="1" kern="1200">
              <a:solidFill>
                <a:sysClr val="windowText" lastClr="000000"/>
              </a:solidFill>
              <a:latin typeface="Calibri"/>
            </a:defRPr>
          </a:lvl1pPr>
        </a:lstStyle>
        <a:p xmlns:a="http://schemas.openxmlformats.org/drawingml/2006/main">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9AE9ED9-CEAA-439E-B212-506C87B9D4B0}" type="datetimeFigureOut">
              <a:rPr lang="en-US" smtClean="0"/>
              <a:pPr/>
              <a:t>5/12/2015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76668D1-AC24-41A1-819A-68150D9348BF}" type="slidenum">
              <a:rPr lang="en-US" smtClean="0"/>
              <a:pPr/>
              <a:t>‹#›</a:t>
            </a:fld>
            <a:endParaRPr lang="en-US"/>
          </a:p>
        </p:txBody>
      </p:sp>
    </p:spTree>
    <p:extLst>
      <p:ext uri="{BB962C8B-B14F-4D97-AF65-F5344CB8AC3E}">
        <p14:creationId xmlns:p14="http://schemas.microsoft.com/office/powerpoint/2010/main" xmlns="" val="11503667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03F7DE-47FC-4FA9-B626-50F682EEB943}" type="datetimeFigureOut">
              <a:rPr lang="en-US" smtClean="0"/>
              <a:pPr/>
              <a:t>5/12/2015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2A264B-B368-46A8-8931-5A1B0A354CB6}" type="slidenum">
              <a:rPr lang="en-US" smtClean="0"/>
              <a:pPr/>
              <a:t>‹#›</a:t>
            </a:fld>
            <a:endParaRPr lang="en-US"/>
          </a:p>
        </p:txBody>
      </p:sp>
    </p:spTree>
    <p:extLst>
      <p:ext uri="{BB962C8B-B14F-4D97-AF65-F5344CB8AC3E}">
        <p14:creationId xmlns:p14="http://schemas.microsoft.com/office/powerpoint/2010/main" xmlns="" val="1369706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2A264B-B368-46A8-8931-5A1B0A354CB6}" type="slidenum">
              <a:rPr lang="en-US" smtClean="0"/>
              <a:pPr/>
              <a:t>1</a:t>
            </a:fld>
            <a:endParaRPr lang="en-US"/>
          </a:p>
        </p:txBody>
      </p:sp>
    </p:spTree>
    <p:extLst>
      <p:ext uri="{BB962C8B-B14F-4D97-AF65-F5344CB8AC3E}">
        <p14:creationId xmlns:p14="http://schemas.microsoft.com/office/powerpoint/2010/main" xmlns="" val="3505539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297CD09-6772-4CD4-924A-26154F1DD22E}" type="slidenum">
              <a:rPr lang="en-US" smtClean="0"/>
              <a:pPr/>
              <a:t>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10CE6B9-4EC1-4F47-B710-69B9769766F1}"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2A264B-B368-46A8-8931-5A1B0A354CB6}" type="slidenum">
              <a:rPr lang="en-US" smtClean="0"/>
              <a:pPr/>
              <a:t>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10CE6B9-4EC1-4F47-B710-69B9769766F1}" type="slidenum">
              <a:rPr lang="en-US" smtClean="0"/>
              <a:pPr/>
              <a:t>16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2A264B-B368-46A8-8931-5A1B0A354CB6}" type="slidenum">
              <a:rPr lang="en-US" smtClean="0"/>
              <a:pPr/>
              <a:t>30</a:t>
            </a:fld>
            <a:endParaRPr lang="en-US"/>
          </a:p>
        </p:txBody>
      </p:sp>
    </p:spTree>
    <p:extLst>
      <p:ext uri="{BB962C8B-B14F-4D97-AF65-F5344CB8AC3E}">
        <p14:creationId xmlns:p14="http://schemas.microsoft.com/office/powerpoint/2010/main" xmlns="" val="776065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9B8EA4-EB1A-4557-BA57-F61CB1FADEA5}" type="datetimeFigureOut">
              <a:rPr lang="en-US" smtClean="0"/>
              <a:pPr/>
              <a:t>5/12/2015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BF52FFC-7FF3-49ED-A21B-D57408437255}" type="slidenum">
              <a:rPr lang="en-US" smtClean="0"/>
              <a:pPr/>
              <a:t>‹#›</a:t>
            </a:fld>
            <a:endParaRPr lang="en-US"/>
          </a:p>
        </p:txBody>
      </p:sp>
    </p:spTree>
    <p:extLst>
      <p:ext uri="{BB962C8B-B14F-4D97-AF65-F5344CB8AC3E}">
        <p14:creationId xmlns:p14="http://schemas.microsoft.com/office/powerpoint/2010/main" xmlns="" val="220040718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2DF6F9-6059-4A22-99A5-AB71E6E7F921}" type="datetime1">
              <a:rPr lang="en-US" smtClean="0"/>
              <a:pPr/>
              <a:t>5/12/2015</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r>
              <a:rPr lang="en-US" dirty="0" smtClean="0"/>
              <a:t>Getahun Bikora                              November14-15/2013                               Ministry of Trade</a:t>
            </a:r>
            <a:endParaRPr lang="en-US" dirty="0"/>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BE59DDCA-2B9E-4B8F-8ACB-812D4F35CEFB}" type="slidenum">
              <a:rPr lang="en-US" smtClean="0"/>
              <a:pPr/>
              <a:t>‹#›</a:t>
            </a:fld>
            <a:endParaRPr lang="en-US"/>
          </a:p>
        </p:txBody>
      </p:sp>
    </p:spTree>
  </p:cSld>
  <p:clrMapOvr>
    <a:masterClrMapping/>
  </p:clrMapOvr>
  <p:transition spd="slow">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41600" y="500062"/>
            <a:ext cx="8712200" cy="1325563"/>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B8EA4-EB1A-4557-BA57-F61CB1FADEA5}" type="datetimeFigureOut">
              <a:rPr lang="en-US" smtClean="0"/>
              <a:pPr/>
              <a:t>5/12/2015</a:t>
            </a:fld>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BF52FFC-7FF3-49ED-A21B-D57408437255}" type="slidenum">
              <a:rPr lang="en-US" smtClean="0"/>
              <a:pPr/>
              <a:t>‹#›</a:t>
            </a:fld>
            <a:endParaRPr lang="en-US"/>
          </a:p>
        </p:txBody>
      </p:sp>
    </p:spTree>
    <p:extLst>
      <p:ext uri="{BB962C8B-B14F-4D97-AF65-F5344CB8AC3E}">
        <p14:creationId xmlns:p14="http://schemas.microsoft.com/office/powerpoint/2010/main" xmlns="" val="4334988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9B8EA4-EB1A-4557-BA57-F61CB1FADEA5}" type="datetimeFigureOut">
              <a:rPr lang="en-US" smtClean="0"/>
              <a:pPr/>
              <a:t>5/12/2015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BF52FFC-7FF3-49ED-A21B-D57408437255}" type="slidenum">
              <a:rPr lang="en-US" smtClean="0"/>
              <a:pPr/>
              <a:t>‹#›</a:t>
            </a:fld>
            <a:endParaRPr lang="en-US"/>
          </a:p>
        </p:txBody>
      </p:sp>
    </p:spTree>
    <p:extLst>
      <p:ext uri="{BB962C8B-B14F-4D97-AF65-F5344CB8AC3E}">
        <p14:creationId xmlns:p14="http://schemas.microsoft.com/office/powerpoint/2010/main" xmlns="" val="309129891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38510" y="419928"/>
            <a:ext cx="8815289" cy="1325563"/>
          </a:xfrm>
        </p:spPr>
        <p:txBody>
          <a:bodyPr/>
          <a:lstStyle>
            <a:lvl1pPr>
              <a:defRPr>
                <a:latin typeface="+mn-l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9B8EA4-EB1A-4557-BA57-F61CB1FADEA5}" type="datetimeFigureOut">
              <a:rPr lang="en-US" smtClean="0"/>
              <a:pPr/>
              <a:t>5/12/2015</a:t>
            </a:fld>
            <a:endParaRPr lang="en-US"/>
          </a:p>
        </p:txBody>
      </p:sp>
    </p:spTree>
    <p:extLst>
      <p:ext uri="{BB962C8B-B14F-4D97-AF65-F5344CB8AC3E}">
        <p14:creationId xmlns:p14="http://schemas.microsoft.com/office/powerpoint/2010/main" xmlns="" val="85864604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77900" y="2409825"/>
            <a:ext cx="10515600" cy="1325563"/>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9448800" y="6424837"/>
            <a:ext cx="2743200" cy="365125"/>
          </a:xfrm>
        </p:spPr>
        <p:txBody>
          <a:bodyPr/>
          <a:lstStyle/>
          <a:p>
            <a:fld id="{9C9B8EA4-EB1A-4557-BA57-F61CB1FADEA5}" type="datetimeFigureOut">
              <a:rPr lang="en-US" smtClean="0"/>
              <a:pPr/>
              <a:t>5/12/2015</a:t>
            </a:fld>
            <a:endParaRPr lang="en-US"/>
          </a:p>
        </p:txBody>
      </p:sp>
    </p:spTree>
    <p:extLst>
      <p:ext uri="{BB962C8B-B14F-4D97-AF65-F5344CB8AC3E}">
        <p14:creationId xmlns:p14="http://schemas.microsoft.com/office/powerpoint/2010/main" xmlns="" val="68720650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9B8EA4-EB1A-4557-BA57-F61CB1FADEA5}" type="datetimeFigureOut">
              <a:rPr lang="en-US" smtClean="0"/>
              <a:pPr/>
              <a:t>5/12/2015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BF52FFC-7FF3-49ED-A21B-D57408437255}" type="slidenum">
              <a:rPr lang="en-US" smtClean="0"/>
              <a:pPr/>
              <a:t>‹#›</a:t>
            </a:fld>
            <a:endParaRPr lang="en-US"/>
          </a:p>
        </p:txBody>
      </p:sp>
    </p:spTree>
    <p:extLst>
      <p:ext uri="{BB962C8B-B14F-4D97-AF65-F5344CB8AC3E}">
        <p14:creationId xmlns:p14="http://schemas.microsoft.com/office/powerpoint/2010/main" xmlns="" val="2480278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B8EA4-EB1A-4557-BA57-F61CB1FADEA5}" type="datetimeFigureOut">
              <a:rPr lang="en-US" smtClean="0"/>
              <a:pPr/>
              <a:t>5/12/2015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BF52FFC-7FF3-49ED-A21B-D57408437255}" type="slidenum">
              <a:rPr lang="en-US" smtClean="0"/>
              <a:pPr/>
              <a:t>‹#›</a:t>
            </a:fld>
            <a:endParaRPr lang="en-US"/>
          </a:p>
        </p:txBody>
      </p:sp>
    </p:spTree>
    <p:extLst>
      <p:ext uri="{BB962C8B-B14F-4D97-AF65-F5344CB8AC3E}">
        <p14:creationId xmlns:p14="http://schemas.microsoft.com/office/powerpoint/2010/main" xmlns="" val="894186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B8EA4-EB1A-4557-BA57-F61CB1FADEA5}" type="datetimeFigureOut">
              <a:rPr lang="en-US" smtClean="0"/>
              <a:pPr/>
              <a:t>5/12/2015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BF52FFC-7FF3-49ED-A21B-D57408437255}" type="slidenum">
              <a:rPr lang="en-US" smtClean="0"/>
              <a:pPr/>
              <a:t>‹#›</a:t>
            </a:fld>
            <a:endParaRPr lang="en-US"/>
          </a:p>
        </p:txBody>
      </p:sp>
    </p:spTree>
    <p:extLst>
      <p:ext uri="{BB962C8B-B14F-4D97-AF65-F5344CB8AC3E}">
        <p14:creationId xmlns:p14="http://schemas.microsoft.com/office/powerpoint/2010/main" xmlns="" val="2564004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23701250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9B8EA4-EB1A-4557-BA57-F61CB1FADEA5}" type="datetimeFigureOut">
              <a:rPr lang="en-US" smtClean="0"/>
              <a:pPr/>
              <a:t>5/12/2015</a:t>
            </a:fld>
            <a:endParaRPr lang="en-US"/>
          </a:p>
        </p:txBody>
      </p:sp>
      <p:cxnSp>
        <p:nvCxnSpPr>
          <p:cNvPr id="8" name="Straight Connector 7"/>
          <p:cNvCxnSpPr/>
          <p:nvPr userDrawn="1"/>
        </p:nvCxnSpPr>
        <p:spPr>
          <a:xfrm>
            <a:off x="1079500" y="1449388"/>
            <a:ext cx="10058400" cy="0"/>
          </a:xfrm>
          <a:prstGeom prst="line">
            <a:avLst/>
          </a:prstGeom>
          <a:ln w="57150">
            <a:solidFill>
              <a:srgbClr val="EE2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478746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61" r:id="rId9"/>
    <p:sldLayoutId id="2147483678"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http://www.infoplease.com/images/methiop.gif" TargetMode="External"/><Relationship Id="rId2" Type="http://schemas.openxmlformats.org/officeDocument/2006/relationships/image" Target="../media/image9.gi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2" name="Picture 1028" descr="盛花期0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0935" y="808324"/>
            <a:ext cx="10176388" cy="5324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le 4"/>
          <p:cNvSpPr>
            <a:spLocks noGrp="1"/>
          </p:cNvSpPr>
          <p:nvPr>
            <p:ph type="ctrTitle"/>
          </p:nvPr>
        </p:nvSpPr>
        <p:spPr>
          <a:xfrm>
            <a:off x="1047134" y="5579390"/>
            <a:ext cx="10173639" cy="1214963"/>
          </a:xfrm>
          <a:noFill/>
          <a:ln>
            <a:noFill/>
          </a:ln>
        </p:spPr>
        <p:style>
          <a:lnRef idx="2">
            <a:schemeClr val="accent4"/>
          </a:lnRef>
          <a:fillRef idx="1">
            <a:schemeClr val="lt1"/>
          </a:fillRef>
          <a:effectRef idx="0">
            <a:schemeClr val="accent4"/>
          </a:effectRef>
          <a:fontRef idx="minor">
            <a:schemeClr val="dk1"/>
          </a:fontRef>
        </p:style>
        <p:txBody>
          <a:bodyPr>
            <a:normAutofit/>
          </a:bodyPr>
          <a:lstStyle/>
          <a:p>
            <a:r>
              <a:rPr lang="en-US" sz="3600" b="1" dirty="0" smtClean="0">
                <a:solidFill>
                  <a:schemeClr val="accent4">
                    <a:lumMod val="75000"/>
                  </a:schemeClr>
                </a:solidFill>
                <a:cs typeface="Arial" pitchFamily="34" charset="0"/>
              </a:rPr>
              <a:t>2014</a:t>
            </a:r>
            <a:endParaRPr lang="en-US" sz="4400" dirty="0">
              <a:solidFill>
                <a:schemeClr val="accent4">
                  <a:lumMod val="75000"/>
                </a:schemeClr>
              </a:solidFill>
            </a:endParaRPr>
          </a:p>
        </p:txBody>
      </p:sp>
      <p:sp>
        <p:nvSpPr>
          <p:cNvPr id="4" name="Rectangle 3"/>
          <p:cNvSpPr/>
          <p:nvPr/>
        </p:nvSpPr>
        <p:spPr>
          <a:xfrm>
            <a:off x="1240971" y="109268"/>
            <a:ext cx="9927772" cy="707886"/>
          </a:xfrm>
          <a:prstGeom prst="rect">
            <a:avLst/>
          </a:prstGeom>
          <a:ln>
            <a:solidFill>
              <a:schemeClr val="bg1"/>
            </a:solid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sz="4000" b="1" dirty="0" smtClean="0">
                <a:solidFill>
                  <a:schemeClr val="accent4">
                    <a:lumMod val="75000"/>
                  </a:schemeClr>
                </a:solidFill>
              </a:rPr>
              <a:t>Ethiopia Sesame Outlook</a:t>
            </a:r>
            <a:endParaRPr lang="en-US" sz="4000" dirty="0">
              <a:solidFill>
                <a:schemeClr val="accent4">
                  <a:lumMod val="75000"/>
                </a:schemeClr>
              </a:solidFill>
            </a:endParaRPr>
          </a:p>
        </p:txBody>
      </p:sp>
    </p:spTree>
    <p:extLst>
      <p:ext uri="{BB962C8B-B14F-4D97-AF65-F5344CB8AC3E}">
        <p14:creationId xmlns:p14="http://schemas.microsoft.com/office/powerpoint/2010/main" xmlns="" val="184651058"/>
      </p:ext>
    </p:extLst>
  </p:cSld>
  <p:clrMapOvr>
    <a:masterClrMapping/>
  </p:clrMapOvr>
  <p:transition>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6914" y="173746"/>
            <a:ext cx="9622972" cy="951670"/>
          </a:xfrm>
          <a:ln>
            <a:solidFill>
              <a:schemeClr val="bg1"/>
            </a:solidFill>
          </a:ln>
        </p:spPr>
        <p:style>
          <a:lnRef idx="2">
            <a:schemeClr val="accent4"/>
          </a:lnRef>
          <a:fillRef idx="1">
            <a:schemeClr val="lt1"/>
          </a:fillRef>
          <a:effectRef idx="0">
            <a:schemeClr val="accent4"/>
          </a:effectRef>
          <a:fontRef idx="minor">
            <a:schemeClr val="dk1"/>
          </a:fontRef>
        </p:style>
        <p:txBody>
          <a:bodyPr>
            <a:normAutofit/>
          </a:bodyPr>
          <a:lstStyle/>
          <a:p>
            <a:r>
              <a:rPr lang="en-US" sz="4000" dirty="0" smtClean="0"/>
              <a:t>World Sesame Production and Export</a:t>
            </a:r>
            <a:endParaRPr lang="en-US" sz="4000" dirty="0"/>
          </a:p>
        </p:txBody>
      </p:sp>
      <p:sp>
        <p:nvSpPr>
          <p:cNvPr id="5" name="Content Placeholder 10"/>
          <p:cNvSpPr>
            <a:spLocks noGrp="1"/>
          </p:cNvSpPr>
          <p:nvPr>
            <p:ph sz="half" idx="2"/>
          </p:nvPr>
        </p:nvSpPr>
        <p:spPr>
          <a:xfrm>
            <a:off x="1125414" y="1524000"/>
            <a:ext cx="10023232" cy="4876800"/>
          </a:xfrm>
          <a:ln>
            <a:solidFill>
              <a:schemeClr val="bg1"/>
            </a:solidFill>
          </a:ln>
        </p:spPr>
        <p:style>
          <a:lnRef idx="2">
            <a:schemeClr val="accent4"/>
          </a:lnRef>
          <a:fillRef idx="1">
            <a:schemeClr val="lt1"/>
          </a:fillRef>
          <a:effectRef idx="0">
            <a:schemeClr val="accent4"/>
          </a:effectRef>
          <a:fontRef idx="minor">
            <a:schemeClr val="dk1"/>
          </a:fontRef>
        </p:style>
        <p:txBody>
          <a:bodyPr>
            <a:normAutofit fontScale="92500" lnSpcReduction="20000"/>
          </a:bodyPr>
          <a:lstStyle/>
          <a:p>
            <a:pPr>
              <a:lnSpc>
                <a:spcPct val="170000"/>
              </a:lnSpc>
              <a:buFont typeface="Wingdings" pitchFamily="2" charset="2"/>
              <a:buChar char="Ø"/>
            </a:pPr>
            <a:r>
              <a:rPr lang="en-US" dirty="0" smtClean="0">
                <a:solidFill>
                  <a:schemeClr val="tx1"/>
                </a:solidFill>
              </a:rPr>
              <a:t>Sesame is produced from 76 countries in the world</a:t>
            </a:r>
          </a:p>
          <a:p>
            <a:pPr>
              <a:lnSpc>
                <a:spcPct val="170000"/>
              </a:lnSpc>
              <a:buFont typeface="Wingdings" pitchFamily="2" charset="2"/>
              <a:buChar char="Ø"/>
            </a:pPr>
            <a:r>
              <a:rPr lang="en-US" dirty="0" smtClean="0">
                <a:solidFill>
                  <a:schemeClr val="tx1"/>
                </a:solidFill>
              </a:rPr>
              <a:t>The production is mostly dominated by Asian and African countries</a:t>
            </a:r>
          </a:p>
          <a:p>
            <a:pPr>
              <a:lnSpc>
                <a:spcPct val="170000"/>
              </a:lnSpc>
              <a:buFont typeface="Wingdings" pitchFamily="2" charset="2"/>
              <a:buChar char="Ø"/>
            </a:pPr>
            <a:r>
              <a:rPr lang="en-US" dirty="0" smtClean="0">
                <a:solidFill>
                  <a:schemeClr val="tx1"/>
                </a:solidFill>
              </a:rPr>
              <a:t>The total sesame seed production  increased from 2.8 million to 4.2 million tons with  annual growth rate of 3.75 percent</a:t>
            </a:r>
          </a:p>
          <a:p>
            <a:pPr>
              <a:lnSpc>
                <a:spcPct val="170000"/>
              </a:lnSpc>
              <a:buFont typeface="Wingdings" pitchFamily="2" charset="2"/>
              <a:buChar char="Ø"/>
            </a:pPr>
            <a:r>
              <a:rPr lang="en-US" dirty="0" smtClean="0">
                <a:solidFill>
                  <a:schemeClr val="tx1"/>
                </a:solidFill>
              </a:rPr>
              <a:t>Export from 708 thousand to 1.3 million tones with annual growth rate of 6.1 percent</a:t>
            </a:r>
          </a:p>
          <a:p>
            <a:pPr>
              <a:lnSpc>
                <a:spcPct val="170000"/>
              </a:lnSpc>
              <a:buFont typeface="Wingdings" pitchFamily="2" charset="2"/>
              <a:buChar char="Ø"/>
            </a:pPr>
            <a:r>
              <a:rPr lang="en-US" dirty="0" smtClean="0">
                <a:solidFill>
                  <a:schemeClr val="tx1"/>
                </a:solidFill>
              </a:rPr>
              <a:t>The demand of sesame seed increasing faster than supply</a:t>
            </a:r>
          </a:p>
          <a:p>
            <a:endParaRPr lang="en-US" dirty="0"/>
          </a:p>
        </p:txBody>
      </p:sp>
    </p:spTree>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4847" y="154546"/>
            <a:ext cx="9655445" cy="988454"/>
          </a:xfrm>
          <a:ln>
            <a:solidFill>
              <a:schemeClr val="bg1"/>
            </a:solidFill>
          </a:ln>
        </p:spPr>
        <p:style>
          <a:lnRef idx="2">
            <a:schemeClr val="accent4"/>
          </a:lnRef>
          <a:fillRef idx="1">
            <a:schemeClr val="lt1"/>
          </a:fillRef>
          <a:effectRef idx="0">
            <a:schemeClr val="accent4"/>
          </a:effectRef>
          <a:fontRef idx="minor">
            <a:schemeClr val="dk1"/>
          </a:fontRef>
        </p:style>
        <p:txBody>
          <a:bodyPr>
            <a:normAutofit/>
          </a:bodyPr>
          <a:lstStyle/>
          <a:p>
            <a:r>
              <a:rPr lang="en-US" sz="4000" b="1" dirty="0" smtClean="0"/>
              <a:t>    Major </a:t>
            </a:r>
            <a:r>
              <a:rPr lang="en-US" sz="4000" b="1" dirty="0"/>
              <a:t>Sesame Growing </a:t>
            </a:r>
            <a:r>
              <a:rPr lang="en-US" sz="4000" b="1" dirty="0" smtClean="0"/>
              <a:t>areas in Ethiopia </a:t>
            </a:r>
            <a:endParaRPr lang="en-US" sz="4000" b="1" dirty="0"/>
          </a:p>
        </p:txBody>
      </p:sp>
      <p:pic>
        <p:nvPicPr>
          <p:cNvPr id="3" name="Picture 19" descr="Map of Ethiopia"/>
          <p:cNvPicPr>
            <a:picLocks noChangeAspect="1" noChangeArrowheads="1"/>
          </p:cNvPicPr>
          <p:nvPr/>
        </p:nvPicPr>
        <p:blipFill>
          <a:blip r:embed="rId2" r:link="rId3" cstate="print">
            <a:extLst>
              <a:ext uri="{28A0092B-C50C-407E-A947-70E740481C1C}">
                <a14:useLocalDpi xmlns:a14="http://schemas.microsoft.com/office/drawing/2010/main" xmlns="" val="0"/>
              </a:ext>
            </a:extLst>
          </a:blip>
          <a:srcRect/>
          <a:stretch>
            <a:fillRect/>
          </a:stretch>
        </p:blipFill>
        <p:spPr bwMode="auto">
          <a:xfrm>
            <a:off x="2209801" y="1584702"/>
            <a:ext cx="7239001"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4" name="Group 33"/>
          <p:cNvGrpSpPr>
            <a:grpSpLocks/>
          </p:cNvGrpSpPr>
          <p:nvPr/>
        </p:nvGrpSpPr>
        <p:grpSpPr bwMode="auto">
          <a:xfrm>
            <a:off x="2296801" y="2438400"/>
            <a:ext cx="3915393" cy="2057400"/>
            <a:chOff x="794" y="7340"/>
            <a:chExt cx="6346" cy="3240"/>
          </a:xfrm>
        </p:grpSpPr>
        <p:sp>
          <p:nvSpPr>
            <p:cNvPr id="5" name="AutoShape 34"/>
            <p:cNvSpPr>
              <a:spLocks noChangeArrowheads="1"/>
            </p:cNvSpPr>
            <p:nvPr/>
          </p:nvSpPr>
          <p:spPr bwMode="auto">
            <a:xfrm>
              <a:off x="3419" y="7340"/>
              <a:ext cx="1441" cy="1260"/>
            </a:xfrm>
            <a:prstGeom prst="star5">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p>
          </p:txBody>
        </p:sp>
        <p:sp>
          <p:nvSpPr>
            <p:cNvPr id="6" name="AutoShape 35"/>
            <p:cNvSpPr>
              <a:spLocks noChangeArrowheads="1"/>
            </p:cNvSpPr>
            <p:nvPr/>
          </p:nvSpPr>
          <p:spPr bwMode="auto">
            <a:xfrm>
              <a:off x="3059" y="9320"/>
              <a:ext cx="1441" cy="1260"/>
            </a:xfrm>
            <a:prstGeom prst="star5">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p>
          </p:txBody>
        </p:sp>
        <p:sp>
          <p:nvSpPr>
            <p:cNvPr id="7" name="AutoShape 36"/>
            <p:cNvSpPr>
              <a:spLocks noChangeArrowheads="1"/>
            </p:cNvSpPr>
            <p:nvPr/>
          </p:nvSpPr>
          <p:spPr bwMode="auto">
            <a:xfrm>
              <a:off x="900" y="9860"/>
              <a:ext cx="1621" cy="720"/>
            </a:xfrm>
            <a:prstGeom prst="wedgeRectCallout">
              <a:avLst>
                <a:gd name="adj1" fmla="val 107718"/>
                <a:gd name="adj2" fmla="val -43569"/>
              </a:avLst>
            </a:prstGeom>
            <a:solidFill>
              <a:srgbClr val="FFFFFF"/>
            </a:solidFill>
            <a:ln w="9525">
              <a:solidFill>
                <a:srgbClr val="000000"/>
              </a:solidFill>
              <a:miter lim="800000"/>
              <a:headEnd/>
              <a:tailEnd/>
            </a:ln>
          </p:spPr>
          <p:txBody>
            <a:bodyPr/>
            <a:lstStyle/>
            <a:p>
              <a:pPr>
                <a:defRPr/>
              </a:pPr>
              <a:r>
                <a:rPr lang="en-US" sz="1100" b="1" i="1" dirty="0">
                  <a:solidFill>
                    <a:srgbClr val="0009C0"/>
                  </a:solidFill>
                  <a:effectLst>
                    <a:outerShdw blurRad="38100" dist="38100" dir="2700000" algn="tl">
                      <a:srgbClr val="C0C0C0"/>
                    </a:outerShdw>
                  </a:effectLst>
                  <a:latin typeface="Baskerville Old Face" pitchFamily="18" charset="0"/>
                </a:rPr>
                <a:t>W. </a:t>
              </a:r>
              <a:r>
                <a:rPr lang="en-US" sz="1100" b="1" i="1" dirty="0" err="1">
                  <a:solidFill>
                    <a:srgbClr val="0009C0"/>
                  </a:solidFill>
                  <a:effectLst>
                    <a:outerShdw blurRad="38100" dist="38100" dir="2700000" algn="tl">
                      <a:srgbClr val="C0C0C0"/>
                    </a:outerShdw>
                  </a:effectLst>
                  <a:latin typeface="Baskerville Old Face" pitchFamily="18" charset="0"/>
                </a:rPr>
                <a:t>Wolloga</a:t>
              </a:r>
              <a:r>
                <a:rPr lang="en-US" sz="1100" b="1" i="1" dirty="0">
                  <a:solidFill>
                    <a:srgbClr val="0009C0"/>
                  </a:solidFill>
                  <a:effectLst>
                    <a:outerShdw blurRad="38100" dist="38100" dir="2700000" algn="tl">
                      <a:srgbClr val="C0C0C0"/>
                    </a:outerShdw>
                  </a:effectLst>
                  <a:latin typeface="Baskerville Old Face" pitchFamily="18" charset="0"/>
                </a:rPr>
                <a:t>/ Oromia </a:t>
              </a:r>
              <a:endParaRPr lang="en-US" sz="1200" dirty="0">
                <a:solidFill>
                  <a:srgbClr val="0009C0"/>
                </a:solidFill>
              </a:endParaRPr>
            </a:p>
            <a:p>
              <a:pPr>
                <a:defRPr/>
              </a:pPr>
              <a:r>
                <a:rPr lang="en-US" sz="1200" dirty="0">
                  <a:latin typeface="Times New Roman"/>
                </a:rPr>
                <a:t> </a:t>
              </a:r>
              <a:endParaRPr lang="en-US" sz="1200" dirty="0">
                <a:latin typeface="Arial" charset="0"/>
              </a:endParaRPr>
            </a:p>
            <a:p>
              <a:pPr>
                <a:defRPr/>
              </a:pPr>
              <a:endParaRPr lang="en-US" dirty="0">
                <a:latin typeface="Arial" charset="0"/>
              </a:endParaRPr>
            </a:p>
          </p:txBody>
        </p:sp>
        <p:sp>
          <p:nvSpPr>
            <p:cNvPr id="8" name="AutoShape 37"/>
            <p:cNvSpPr>
              <a:spLocks noChangeArrowheads="1"/>
            </p:cNvSpPr>
            <p:nvPr/>
          </p:nvSpPr>
          <p:spPr bwMode="auto">
            <a:xfrm>
              <a:off x="794" y="7880"/>
              <a:ext cx="1907" cy="1080"/>
            </a:xfrm>
            <a:prstGeom prst="wedgeRectCallout">
              <a:avLst>
                <a:gd name="adj1" fmla="val 126944"/>
                <a:gd name="adj2" fmla="val -45417"/>
              </a:avLst>
            </a:prstGeom>
            <a:solidFill>
              <a:srgbClr val="FFFFFF"/>
            </a:solidFill>
            <a:ln w="9525">
              <a:solidFill>
                <a:srgbClr val="000000"/>
              </a:solidFill>
              <a:miter lim="800000"/>
              <a:headEnd/>
              <a:tailEnd/>
            </a:ln>
          </p:spPr>
          <p:txBody>
            <a:bodyPr/>
            <a:lstStyle/>
            <a:p>
              <a:pPr>
                <a:defRPr/>
              </a:pPr>
              <a:r>
                <a:rPr lang="en-US" sz="1100" b="1" i="1" dirty="0">
                  <a:solidFill>
                    <a:srgbClr val="0000FF"/>
                  </a:solidFill>
                  <a:effectLst>
                    <a:outerShdw blurRad="38100" dist="38100" dir="2700000" algn="tl">
                      <a:srgbClr val="C0C0C0"/>
                    </a:outerShdw>
                  </a:effectLst>
                  <a:latin typeface="Baskerville Old Face" pitchFamily="18" charset="0"/>
                </a:rPr>
                <a:t> </a:t>
              </a:r>
              <a:r>
                <a:rPr lang="en-US" sz="1100" b="1" i="1" dirty="0" err="1">
                  <a:solidFill>
                    <a:srgbClr val="0009C0"/>
                  </a:solidFill>
                  <a:effectLst>
                    <a:outerShdw blurRad="38100" dist="38100" dir="2700000" algn="tl">
                      <a:srgbClr val="C0C0C0"/>
                    </a:outerShdw>
                  </a:effectLst>
                  <a:latin typeface="Baskerville Old Face" pitchFamily="18" charset="0"/>
                </a:rPr>
                <a:t>Humerra</a:t>
              </a:r>
              <a:r>
                <a:rPr lang="en-US" sz="1100" b="1" i="1" dirty="0">
                  <a:solidFill>
                    <a:srgbClr val="0009C0"/>
                  </a:solidFill>
                  <a:effectLst>
                    <a:outerShdw blurRad="38100" dist="38100" dir="2700000" algn="tl">
                      <a:srgbClr val="C0C0C0"/>
                    </a:outerShdw>
                  </a:effectLst>
                  <a:latin typeface="Baskerville Old Face" pitchFamily="18" charset="0"/>
                </a:rPr>
                <a:t>/Tigray and  </a:t>
              </a:r>
              <a:r>
                <a:rPr lang="en-US" sz="1100" b="1" i="1" dirty="0" err="1">
                  <a:solidFill>
                    <a:srgbClr val="0009C0"/>
                  </a:solidFill>
                  <a:effectLst>
                    <a:outerShdw blurRad="38100" dist="38100" dir="2700000" algn="tl">
                      <a:srgbClr val="C0C0C0"/>
                    </a:outerShdw>
                  </a:effectLst>
                  <a:latin typeface="Baskerville Old Face" pitchFamily="18" charset="0"/>
                </a:rPr>
                <a:t>Metema</a:t>
              </a:r>
              <a:r>
                <a:rPr lang="en-US" sz="1100" b="1" i="1" dirty="0">
                  <a:solidFill>
                    <a:srgbClr val="0009C0"/>
                  </a:solidFill>
                  <a:effectLst>
                    <a:outerShdw blurRad="38100" dist="38100" dir="2700000" algn="tl">
                      <a:srgbClr val="C0C0C0"/>
                    </a:outerShdw>
                  </a:effectLst>
                  <a:latin typeface="Baskerville Old Face" pitchFamily="18" charset="0"/>
                </a:rPr>
                <a:t>/Amhara </a:t>
              </a:r>
              <a:endParaRPr lang="en-US" sz="1200" dirty="0">
                <a:solidFill>
                  <a:srgbClr val="0009C0"/>
                </a:solidFill>
              </a:endParaRPr>
            </a:p>
            <a:p>
              <a:pPr>
                <a:defRPr/>
              </a:pPr>
              <a:endParaRPr lang="en-US" dirty="0">
                <a:latin typeface="Arial" charset="0"/>
              </a:endParaRPr>
            </a:p>
          </p:txBody>
        </p:sp>
        <p:sp>
          <p:nvSpPr>
            <p:cNvPr id="9" name="Freeform 38"/>
            <p:cNvSpPr>
              <a:spLocks/>
            </p:cNvSpPr>
            <p:nvPr/>
          </p:nvSpPr>
          <p:spPr bwMode="auto">
            <a:xfrm>
              <a:off x="5220" y="8780"/>
              <a:ext cx="1920" cy="1204"/>
            </a:xfrm>
            <a:custGeom>
              <a:avLst/>
              <a:gdLst>
                <a:gd name="T0" fmla="*/ 0 w 1920"/>
                <a:gd name="T1" fmla="*/ 1155 h 1204"/>
                <a:gd name="T2" fmla="*/ 135 w 1920"/>
                <a:gd name="T3" fmla="*/ 1170 h 1204"/>
                <a:gd name="T4" fmla="*/ 180 w 1920"/>
                <a:gd name="T5" fmla="*/ 1200 h 1204"/>
                <a:gd name="T6" fmla="*/ 360 w 1920"/>
                <a:gd name="T7" fmla="*/ 1185 h 1204"/>
                <a:gd name="T8" fmla="*/ 405 w 1920"/>
                <a:gd name="T9" fmla="*/ 1140 h 1204"/>
                <a:gd name="T10" fmla="*/ 450 w 1920"/>
                <a:gd name="T11" fmla="*/ 960 h 1204"/>
                <a:gd name="T12" fmla="*/ 660 w 1920"/>
                <a:gd name="T13" fmla="*/ 885 h 1204"/>
                <a:gd name="T14" fmla="*/ 810 w 1920"/>
                <a:gd name="T15" fmla="*/ 855 h 1204"/>
                <a:gd name="T16" fmla="*/ 915 w 1920"/>
                <a:gd name="T17" fmla="*/ 735 h 1204"/>
                <a:gd name="T18" fmla="*/ 975 w 1920"/>
                <a:gd name="T19" fmla="*/ 540 h 1204"/>
                <a:gd name="T20" fmla="*/ 1005 w 1920"/>
                <a:gd name="T21" fmla="*/ 495 h 1204"/>
                <a:gd name="T22" fmla="*/ 1065 w 1920"/>
                <a:gd name="T23" fmla="*/ 450 h 1204"/>
                <a:gd name="T24" fmla="*/ 1155 w 1920"/>
                <a:gd name="T25" fmla="*/ 420 h 1204"/>
                <a:gd name="T26" fmla="*/ 1455 w 1920"/>
                <a:gd name="T27" fmla="*/ 270 h 1204"/>
                <a:gd name="T28" fmla="*/ 1605 w 1920"/>
                <a:gd name="T29" fmla="*/ 195 h 1204"/>
                <a:gd name="T30" fmla="*/ 1740 w 1920"/>
                <a:gd name="T31" fmla="*/ 105 h 1204"/>
                <a:gd name="T32" fmla="*/ 1785 w 1920"/>
                <a:gd name="T33" fmla="*/ 60 h 1204"/>
                <a:gd name="T34" fmla="*/ 1920 w 1920"/>
                <a:gd name="T35" fmla="*/ 0 h 12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20"/>
                <a:gd name="T55" fmla="*/ 0 h 1204"/>
                <a:gd name="T56" fmla="*/ 1920 w 1920"/>
                <a:gd name="T57" fmla="*/ 1204 h 12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20" h="1204">
                  <a:moveTo>
                    <a:pt x="0" y="1155"/>
                  </a:moveTo>
                  <a:cubicBezTo>
                    <a:pt x="45" y="1160"/>
                    <a:pt x="91" y="1159"/>
                    <a:pt x="135" y="1170"/>
                  </a:cubicBezTo>
                  <a:cubicBezTo>
                    <a:pt x="152" y="1174"/>
                    <a:pt x="162" y="1199"/>
                    <a:pt x="180" y="1200"/>
                  </a:cubicBezTo>
                  <a:cubicBezTo>
                    <a:pt x="240" y="1204"/>
                    <a:pt x="300" y="1190"/>
                    <a:pt x="360" y="1185"/>
                  </a:cubicBezTo>
                  <a:cubicBezTo>
                    <a:pt x="375" y="1170"/>
                    <a:pt x="393" y="1158"/>
                    <a:pt x="405" y="1140"/>
                  </a:cubicBezTo>
                  <a:cubicBezTo>
                    <a:pt x="439" y="1088"/>
                    <a:pt x="420" y="1013"/>
                    <a:pt x="450" y="960"/>
                  </a:cubicBezTo>
                  <a:cubicBezTo>
                    <a:pt x="492" y="886"/>
                    <a:pt x="590" y="895"/>
                    <a:pt x="660" y="885"/>
                  </a:cubicBezTo>
                  <a:cubicBezTo>
                    <a:pt x="746" y="873"/>
                    <a:pt x="737" y="873"/>
                    <a:pt x="810" y="855"/>
                  </a:cubicBezTo>
                  <a:cubicBezTo>
                    <a:pt x="861" y="804"/>
                    <a:pt x="893" y="802"/>
                    <a:pt x="915" y="735"/>
                  </a:cubicBezTo>
                  <a:cubicBezTo>
                    <a:pt x="936" y="521"/>
                    <a:pt x="893" y="639"/>
                    <a:pt x="975" y="540"/>
                  </a:cubicBezTo>
                  <a:cubicBezTo>
                    <a:pt x="987" y="526"/>
                    <a:pt x="992" y="508"/>
                    <a:pt x="1005" y="495"/>
                  </a:cubicBezTo>
                  <a:cubicBezTo>
                    <a:pt x="1023" y="477"/>
                    <a:pt x="1043" y="461"/>
                    <a:pt x="1065" y="450"/>
                  </a:cubicBezTo>
                  <a:cubicBezTo>
                    <a:pt x="1093" y="436"/>
                    <a:pt x="1155" y="420"/>
                    <a:pt x="1155" y="420"/>
                  </a:cubicBezTo>
                  <a:cubicBezTo>
                    <a:pt x="1240" y="292"/>
                    <a:pt x="1318" y="285"/>
                    <a:pt x="1455" y="270"/>
                  </a:cubicBezTo>
                  <a:cubicBezTo>
                    <a:pt x="1508" y="252"/>
                    <a:pt x="1561" y="231"/>
                    <a:pt x="1605" y="195"/>
                  </a:cubicBezTo>
                  <a:cubicBezTo>
                    <a:pt x="1654" y="154"/>
                    <a:pt x="1678" y="126"/>
                    <a:pt x="1740" y="105"/>
                  </a:cubicBezTo>
                  <a:cubicBezTo>
                    <a:pt x="1755" y="90"/>
                    <a:pt x="1766" y="69"/>
                    <a:pt x="1785" y="60"/>
                  </a:cubicBezTo>
                  <a:cubicBezTo>
                    <a:pt x="1849" y="28"/>
                    <a:pt x="1885" y="71"/>
                    <a:pt x="1920" y="0"/>
                  </a:cubicBezTo>
                </a:path>
              </a:pathLst>
            </a:custGeom>
            <a:noFill/>
            <a:ln w="25400">
              <a:solidFill>
                <a:srgbClr val="000000"/>
              </a:solidFill>
              <a:round/>
              <a:headEnd/>
              <a:tailEnd type="stealth" w="lg" len="lg"/>
            </a:ln>
            <a:extLst>
              <a:ext uri="{909E8E84-426E-40dd-AFC4-6F175D3DCCD1}">
                <a14:hiddenFill xmlns:a14="http://schemas.microsoft.com/office/drawing/2010/main" xmlns="">
                  <a:solidFill>
                    <a:srgbClr val="FFFFFF"/>
                  </a:solidFill>
                </a14:hiddenFill>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a:p>
          </p:txBody>
        </p:sp>
        <p:sp>
          <p:nvSpPr>
            <p:cNvPr id="10" name="Freeform 39"/>
            <p:cNvSpPr>
              <a:spLocks/>
            </p:cNvSpPr>
            <p:nvPr/>
          </p:nvSpPr>
          <p:spPr bwMode="auto">
            <a:xfrm>
              <a:off x="4470" y="8165"/>
              <a:ext cx="2655" cy="615"/>
            </a:xfrm>
            <a:custGeom>
              <a:avLst/>
              <a:gdLst>
                <a:gd name="T0" fmla="*/ 0 w 2655"/>
                <a:gd name="T1" fmla="*/ 0 h 615"/>
                <a:gd name="T2" fmla="*/ 300 w 2655"/>
                <a:gd name="T3" fmla="*/ 60 h 615"/>
                <a:gd name="T4" fmla="*/ 390 w 2655"/>
                <a:gd name="T5" fmla="*/ 105 h 615"/>
                <a:gd name="T6" fmla="*/ 795 w 2655"/>
                <a:gd name="T7" fmla="*/ 90 h 615"/>
                <a:gd name="T8" fmla="*/ 1350 w 2655"/>
                <a:gd name="T9" fmla="*/ 135 h 615"/>
                <a:gd name="T10" fmla="*/ 1485 w 2655"/>
                <a:gd name="T11" fmla="*/ 180 h 615"/>
                <a:gd name="T12" fmla="*/ 1620 w 2655"/>
                <a:gd name="T13" fmla="*/ 210 h 615"/>
                <a:gd name="T14" fmla="*/ 1755 w 2655"/>
                <a:gd name="T15" fmla="*/ 300 h 615"/>
                <a:gd name="T16" fmla="*/ 1800 w 2655"/>
                <a:gd name="T17" fmla="*/ 330 h 615"/>
                <a:gd name="T18" fmla="*/ 1935 w 2655"/>
                <a:gd name="T19" fmla="*/ 345 h 615"/>
                <a:gd name="T20" fmla="*/ 2055 w 2655"/>
                <a:gd name="T21" fmla="*/ 435 h 615"/>
                <a:gd name="T22" fmla="*/ 2085 w 2655"/>
                <a:gd name="T23" fmla="*/ 480 h 615"/>
                <a:gd name="T24" fmla="*/ 2190 w 2655"/>
                <a:gd name="T25" fmla="*/ 525 h 615"/>
                <a:gd name="T26" fmla="*/ 2520 w 2655"/>
                <a:gd name="T27" fmla="*/ 615 h 615"/>
                <a:gd name="T28" fmla="*/ 2655 w 2655"/>
                <a:gd name="T29" fmla="*/ 615 h 6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55"/>
                <a:gd name="T46" fmla="*/ 0 h 615"/>
                <a:gd name="T47" fmla="*/ 2655 w 2655"/>
                <a:gd name="T48" fmla="*/ 615 h 6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55" h="615">
                  <a:moveTo>
                    <a:pt x="0" y="0"/>
                  </a:moveTo>
                  <a:cubicBezTo>
                    <a:pt x="91" y="9"/>
                    <a:pt x="213" y="16"/>
                    <a:pt x="300" y="60"/>
                  </a:cubicBezTo>
                  <a:cubicBezTo>
                    <a:pt x="416" y="118"/>
                    <a:pt x="277" y="67"/>
                    <a:pt x="390" y="105"/>
                  </a:cubicBezTo>
                  <a:cubicBezTo>
                    <a:pt x="525" y="100"/>
                    <a:pt x="660" y="90"/>
                    <a:pt x="795" y="90"/>
                  </a:cubicBezTo>
                  <a:cubicBezTo>
                    <a:pt x="972" y="90"/>
                    <a:pt x="1175" y="125"/>
                    <a:pt x="1350" y="135"/>
                  </a:cubicBezTo>
                  <a:cubicBezTo>
                    <a:pt x="1395" y="150"/>
                    <a:pt x="1438" y="172"/>
                    <a:pt x="1485" y="180"/>
                  </a:cubicBezTo>
                  <a:cubicBezTo>
                    <a:pt x="1591" y="198"/>
                    <a:pt x="1546" y="185"/>
                    <a:pt x="1620" y="210"/>
                  </a:cubicBezTo>
                  <a:cubicBezTo>
                    <a:pt x="1667" y="257"/>
                    <a:pt x="1698" y="272"/>
                    <a:pt x="1755" y="300"/>
                  </a:cubicBezTo>
                  <a:cubicBezTo>
                    <a:pt x="1771" y="308"/>
                    <a:pt x="1783" y="326"/>
                    <a:pt x="1800" y="330"/>
                  </a:cubicBezTo>
                  <a:cubicBezTo>
                    <a:pt x="1844" y="341"/>
                    <a:pt x="1890" y="340"/>
                    <a:pt x="1935" y="345"/>
                  </a:cubicBezTo>
                  <a:cubicBezTo>
                    <a:pt x="2003" y="368"/>
                    <a:pt x="1994" y="395"/>
                    <a:pt x="2055" y="435"/>
                  </a:cubicBezTo>
                  <a:cubicBezTo>
                    <a:pt x="2065" y="450"/>
                    <a:pt x="2072" y="467"/>
                    <a:pt x="2085" y="480"/>
                  </a:cubicBezTo>
                  <a:cubicBezTo>
                    <a:pt x="2122" y="517"/>
                    <a:pt x="2141" y="510"/>
                    <a:pt x="2190" y="525"/>
                  </a:cubicBezTo>
                  <a:cubicBezTo>
                    <a:pt x="2299" y="558"/>
                    <a:pt x="2412" y="579"/>
                    <a:pt x="2520" y="615"/>
                  </a:cubicBezTo>
                  <a:cubicBezTo>
                    <a:pt x="2586" y="593"/>
                    <a:pt x="2592" y="615"/>
                    <a:pt x="2655" y="615"/>
                  </a:cubicBezTo>
                </a:path>
              </a:pathLst>
            </a:custGeom>
            <a:noFill/>
            <a:ln w="25400">
              <a:solidFill>
                <a:srgbClr val="00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endParaRPr lang="en-US" altLang="en-US"/>
            </a:p>
          </p:txBody>
        </p:sp>
      </p:grpSp>
      <p:sp>
        <p:nvSpPr>
          <p:cNvPr id="11" name="AutoShape 35"/>
          <p:cNvSpPr>
            <a:spLocks noChangeArrowheads="1"/>
          </p:cNvSpPr>
          <p:nvPr/>
        </p:nvSpPr>
        <p:spPr bwMode="auto">
          <a:xfrm>
            <a:off x="3521210" y="4855490"/>
            <a:ext cx="889077" cy="800100"/>
          </a:xfrm>
          <a:prstGeom prst="star5">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p>
        </p:txBody>
      </p:sp>
      <p:sp>
        <p:nvSpPr>
          <p:cNvPr id="14" name="Right Arrow Callout 13"/>
          <p:cNvSpPr/>
          <p:nvPr/>
        </p:nvSpPr>
        <p:spPr>
          <a:xfrm>
            <a:off x="2417736" y="5021451"/>
            <a:ext cx="1379349" cy="402956"/>
          </a:xfrm>
          <a:prstGeom prst="rightArrow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solidFill>
                  <a:srgbClr val="0009C0"/>
                </a:solidFill>
              </a:rPr>
              <a:t>SNNP</a:t>
            </a:r>
            <a:endParaRPr lang="en-US" dirty="0">
              <a:solidFill>
                <a:srgbClr val="0009C0"/>
              </a:solidFill>
            </a:endParaRPr>
          </a:p>
        </p:txBody>
      </p:sp>
    </p:spTree>
    <p:extLst>
      <p:ext uri="{BB962C8B-B14F-4D97-AF65-F5344CB8AC3E}">
        <p14:creationId xmlns:p14="http://schemas.microsoft.com/office/powerpoint/2010/main" xmlns="" val="2466424750"/>
      </p:ext>
    </p:extLst>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BE59DDCA-2B9E-4B8F-8ACB-812D4F35CEFB}" type="slidenum">
              <a:rPr lang="en-US" smtClean="0"/>
              <a:pPr/>
              <a:t>12</a:t>
            </a:fld>
            <a:endParaRPr lang="en-US"/>
          </a:p>
        </p:txBody>
      </p:sp>
      <p:sp>
        <p:nvSpPr>
          <p:cNvPr id="9" name="Text Placeholder 4"/>
          <p:cNvSpPr txBox="1">
            <a:spLocks/>
          </p:cNvSpPr>
          <p:nvPr/>
        </p:nvSpPr>
        <p:spPr>
          <a:xfrm>
            <a:off x="2946400" y="363417"/>
            <a:ext cx="6096000" cy="812240"/>
          </a:xfrm>
          <a:prstGeom prst="rect">
            <a:avLst/>
          </a:prstGeom>
          <a:ln>
            <a:solidFill>
              <a:schemeClr val="bg1"/>
            </a:solidFill>
          </a:ln>
        </p:spPr>
        <p:style>
          <a:lnRef idx="2">
            <a:schemeClr val="accent4"/>
          </a:lnRef>
          <a:fillRef idx="1">
            <a:schemeClr val="lt1"/>
          </a:fillRef>
          <a:effectRef idx="0">
            <a:schemeClr val="accent4"/>
          </a:effectRef>
          <a:fontRef idx="minor">
            <a:schemeClr val="dk1"/>
          </a:fontRef>
        </p:style>
        <p:txBody>
          <a:bodyPr vert="horz" lIns="91440" tIns="45720" rIns="91440" bIns="45720" rtlCol="0" anchor="b">
            <a:no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en-US" sz="4000" b="1" i="0" u="none" strike="noStrike" kern="1200" cap="none" spc="0" normalizeH="0" baseline="0" noProof="0" dirty="0" smtClean="0">
                <a:ln>
                  <a:noFill/>
                </a:ln>
                <a:solidFill>
                  <a:schemeClr val="tx1"/>
                </a:solidFill>
                <a:effectLst/>
                <a:uLnTx/>
                <a:uFillTx/>
                <a:latin typeface="+mn-lt"/>
                <a:ea typeface="+mn-ea"/>
                <a:cs typeface="+mn-cs"/>
              </a:rPr>
              <a:t>Sesame Cultivation Season</a:t>
            </a:r>
            <a:endParaRPr kumimoji="0" lang="en-US" sz="4000" b="1"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10" name="Content Placeholder 7"/>
          <p:cNvGraphicFramePr>
            <a:graphicFrameLocks noGrp="1"/>
          </p:cNvGraphicFramePr>
          <p:nvPr>
            <p:ph sz="quarter" idx="4"/>
            <p:extLst>
              <p:ext uri="{D42A27DB-BD31-4B8C-83A1-F6EECF244321}">
                <p14:modId xmlns:p14="http://schemas.microsoft.com/office/powerpoint/2010/main" xmlns="" val="122838911"/>
              </p:ext>
            </p:extLst>
          </p:nvPr>
        </p:nvGraphicFramePr>
        <p:xfrm>
          <a:off x="1625600" y="1682260"/>
          <a:ext cx="8737600" cy="4572000"/>
        </p:xfrm>
        <a:graphic>
          <a:graphicData uri="http://schemas.openxmlformats.org/drawingml/2006/table">
            <a:tbl>
              <a:tblPr firstRow="1" bandRow="1">
                <a:tableStyleId>{2D5ABB26-0587-4C30-8999-92F81FD0307C}</a:tableStyleId>
              </a:tblPr>
              <a:tblGrid>
                <a:gridCol w="4870137"/>
                <a:gridCol w="3867463"/>
              </a:tblGrid>
              <a:tr h="6160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u="none" strike="noStrike" cap="none" normalizeH="0" baseline="0" dirty="0" smtClean="0">
                          <a:ln>
                            <a:noFill/>
                          </a:ln>
                          <a:effectLst/>
                        </a:rPr>
                        <a:t>DESCRIPTION</a:t>
                      </a:r>
                    </a:p>
                  </a:txBody>
                  <a:tcPr marL="121920" marR="12192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ctr" defTabSz="914400" rtl="0" eaLnBrk="1" fontAlgn="base" latinLnBrk="0" hangingPunct="1">
                        <a:lnSpc>
                          <a:spcPct val="150000"/>
                        </a:lnSpc>
                        <a:spcBef>
                          <a:spcPct val="20000"/>
                        </a:spcBef>
                        <a:spcAft>
                          <a:spcPct val="0"/>
                        </a:spcAft>
                        <a:buClr>
                          <a:schemeClr val="tx2"/>
                        </a:buClr>
                        <a:buSzTx/>
                        <a:buFontTx/>
                        <a:buNone/>
                        <a:tabLst/>
                      </a:pPr>
                      <a:r>
                        <a:rPr kumimoji="0" lang="en-US" sz="2400" u="none" strike="noStrike" cap="none" normalizeH="0" baseline="0" dirty="0" smtClean="0">
                          <a:ln>
                            <a:noFill/>
                          </a:ln>
                          <a:effectLst/>
                        </a:rPr>
                        <a:t>MONTHS</a:t>
                      </a:r>
                      <a:endParaRPr kumimoji="0" lang="en-US" sz="2400" b="0" i="0" u="none" strike="noStrike" cap="none" normalizeH="0" baseline="0" dirty="0" smtClean="0">
                        <a:ln>
                          <a:noFill/>
                        </a:ln>
                        <a:solidFill>
                          <a:schemeClr val="accent6"/>
                        </a:solidFill>
                        <a:effectLst/>
                        <a:latin typeface="+mn-lt"/>
                      </a:endParaRPr>
                    </a:p>
                  </a:txBody>
                  <a:tcPr marL="121920" marR="12192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726232">
                <a:tc>
                  <a:txBody>
                    <a:bodyPr/>
                    <a:lstStyle/>
                    <a:p>
                      <a:pPr marL="0" marR="0" lvl="0" indent="0" algn="ctr" defTabSz="914400" rtl="0" eaLnBrk="1" fontAlgn="base" latinLnBrk="0" hangingPunct="1">
                        <a:lnSpc>
                          <a:spcPct val="150000"/>
                        </a:lnSpc>
                        <a:spcBef>
                          <a:spcPct val="20000"/>
                        </a:spcBef>
                        <a:spcAft>
                          <a:spcPct val="0"/>
                        </a:spcAft>
                        <a:buClr>
                          <a:schemeClr val="tx2"/>
                        </a:buClr>
                        <a:buSzTx/>
                        <a:buFontTx/>
                        <a:buNone/>
                        <a:tabLst/>
                      </a:pPr>
                      <a:r>
                        <a:rPr kumimoji="0" lang="en-US" sz="2400" u="none" strike="noStrike" cap="none" normalizeH="0" baseline="0" dirty="0" smtClean="0">
                          <a:ln>
                            <a:noFill/>
                          </a:ln>
                          <a:effectLst/>
                        </a:rPr>
                        <a:t>Field Preparation</a:t>
                      </a:r>
                      <a:endParaRPr kumimoji="0" lang="en-US" sz="2400" b="0" i="0" u="none" strike="noStrike" cap="none" normalizeH="0" baseline="0" dirty="0" smtClean="0">
                        <a:ln>
                          <a:noFill/>
                        </a:ln>
                        <a:solidFill>
                          <a:schemeClr val="accent6"/>
                        </a:solidFill>
                        <a:effectLst/>
                        <a:latin typeface="+mn-lt"/>
                      </a:endParaRPr>
                    </a:p>
                  </a:txBody>
                  <a:tcPr marL="121920" marR="12192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u="none" strike="noStrike" cap="none" normalizeH="0" baseline="0" dirty="0" smtClean="0">
                          <a:ln>
                            <a:noFill/>
                          </a:ln>
                          <a:effectLst/>
                        </a:rPr>
                        <a:t>April/May</a:t>
                      </a:r>
                    </a:p>
                    <a:p>
                      <a:pPr algn="ctr"/>
                      <a:endParaRPr lang="en-US" sz="2400" dirty="0">
                        <a:solidFill>
                          <a:schemeClr val="accent6"/>
                        </a:solidFill>
                      </a:endParaRPr>
                    </a:p>
                  </a:txBody>
                  <a:tcPr marL="121920" marR="12192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637464">
                <a:tc>
                  <a:txBody>
                    <a:bodyPr/>
                    <a:lstStyle/>
                    <a:p>
                      <a:pPr marL="0" marR="0" lvl="0" indent="0" algn="ctr" defTabSz="914400" rtl="0" eaLnBrk="1" fontAlgn="base" latinLnBrk="0" hangingPunct="1">
                        <a:lnSpc>
                          <a:spcPct val="150000"/>
                        </a:lnSpc>
                        <a:spcBef>
                          <a:spcPct val="20000"/>
                        </a:spcBef>
                        <a:spcAft>
                          <a:spcPct val="0"/>
                        </a:spcAft>
                        <a:buClr>
                          <a:schemeClr val="tx2"/>
                        </a:buClr>
                        <a:buSzTx/>
                        <a:buFontTx/>
                        <a:buNone/>
                        <a:tabLst/>
                      </a:pPr>
                      <a:r>
                        <a:rPr kumimoji="0" lang="en-US" sz="2400" u="none" strike="noStrike" cap="none" normalizeH="0" baseline="0" dirty="0" smtClean="0">
                          <a:ln>
                            <a:noFill/>
                          </a:ln>
                          <a:effectLst/>
                        </a:rPr>
                        <a:t>Plaughing / Disking</a:t>
                      </a:r>
                      <a:endParaRPr kumimoji="0" lang="en-US" sz="2400" b="0" i="0" u="none" strike="noStrike" cap="none" normalizeH="0" baseline="0" dirty="0" smtClean="0">
                        <a:ln>
                          <a:noFill/>
                        </a:ln>
                        <a:solidFill>
                          <a:schemeClr val="accent6"/>
                        </a:solidFill>
                        <a:effectLst/>
                        <a:latin typeface="+mn-lt"/>
                      </a:endParaRPr>
                    </a:p>
                  </a:txBody>
                  <a:tcPr marL="121920" marR="12192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ctr" defTabSz="914400" rtl="0" eaLnBrk="1" fontAlgn="base" latinLnBrk="0" hangingPunct="1">
                        <a:lnSpc>
                          <a:spcPct val="150000"/>
                        </a:lnSpc>
                        <a:spcBef>
                          <a:spcPct val="20000"/>
                        </a:spcBef>
                        <a:spcAft>
                          <a:spcPct val="0"/>
                        </a:spcAft>
                        <a:buClr>
                          <a:schemeClr val="tx2"/>
                        </a:buClr>
                        <a:buSzTx/>
                        <a:buFontTx/>
                        <a:buNone/>
                        <a:tabLst/>
                      </a:pPr>
                      <a:r>
                        <a:rPr kumimoji="0" lang="en-US" sz="2400" u="none" strike="noStrike" cap="none" normalizeH="0" baseline="0" dirty="0" smtClean="0">
                          <a:ln>
                            <a:noFill/>
                          </a:ln>
                          <a:effectLst/>
                        </a:rPr>
                        <a:t>April/May</a:t>
                      </a:r>
                      <a:endParaRPr kumimoji="0" lang="en-US" sz="2400" b="0" i="0" u="none" strike="noStrike" cap="none" normalizeH="0" baseline="0" dirty="0" smtClean="0">
                        <a:ln>
                          <a:noFill/>
                        </a:ln>
                        <a:solidFill>
                          <a:schemeClr val="accent6"/>
                        </a:solidFill>
                        <a:effectLst/>
                        <a:latin typeface="+mn-lt"/>
                      </a:endParaRPr>
                    </a:p>
                  </a:txBody>
                  <a:tcPr marL="121920" marR="12192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8113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u="none" strike="noStrike" cap="none" normalizeH="0" baseline="0" dirty="0" smtClean="0">
                          <a:ln>
                            <a:noFill/>
                          </a:ln>
                          <a:effectLst/>
                        </a:rPr>
                        <a:t>Sawing</a:t>
                      </a:r>
                    </a:p>
                    <a:p>
                      <a:pPr algn="ctr"/>
                      <a:endParaRPr lang="en-US" sz="2400" dirty="0">
                        <a:solidFill>
                          <a:schemeClr val="accent6"/>
                        </a:solidFill>
                      </a:endParaRPr>
                    </a:p>
                  </a:txBody>
                  <a:tcPr marL="121920" marR="12192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u="none" strike="noStrike" cap="none" normalizeH="0" baseline="0" dirty="0" smtClean="0">
                          <a:ln>
                            <a:noFill/>
                          </a:ln>
                          <a:effectLst/>
                        </a:rPr>
                        <a:t>May/June/July</a:t>
                      </a:r>
                    </a:p>
                    <a:p>
                      <a:pPr algn="ctr"/>
                      <a:endParaRPr lang="en-US" sz="2400" dirty="0">
                        <a:solidFill>
                          <a:schemeClr val="accent6"/>
                        </a:solidFill>
                      </a:endParaRPr>
                    </a:p>
                  </a:txBody>
                  <a:tcPr marL="121920" marR="12192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8113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u="none" strike="noStrike" cap="none" normalizeH="0" baseline="0" dirty="0" smtClean="0">
                          <a:ln>
                            <a:noFill/>
                          </a:ln>
                          <a:effectLst/>
                        </a:rPr>
                        <a:t>Weeding</a:t>
                      </a:r>
                    </a:p>
                    <a:p>
                      <a:pPr algn="ctr"/>
                      <a:endParaRPr lang="en-US" sz="2400" dirty="0">
                        <a:solidFill>
                          <a:schemeClr val="accent6"/>
                        </a:solidFill>
                      </a:endParaRPr>
                    </a:p>
                  </a:txBody>
                  <a:tcPr marL="121920" marR="12192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0" lang="en-US" sz="2400" u="none" strike="noStrike" cap="none" normalizeH="0" baseline="0" dirty="0" smtClean="0">
                          <a:ln>
                            <a:noFill/>
                          </a:ln>
                          <a:effectLst/>
                        </a:rPr>
                        <a:t>June/July/August</a:t>
                      </a:r>
                      <a:endParaRPr lang="en-US" sz="2400" dirty="0">
                        <a:solidFill>
                          <a:schemeClr val="accent6"/>
                        </a:solidFill>
                      </a:endParaRPr>
                    </a:p>
                  </a:txBody>
                  <a:tcPr marL="121920" marR="12192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8113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u="none" strike="noStrike" cap="none" normalizeH="0" baseline="0" dirty="0" smtClean="0">
                          <a:ln>
                            <a:noFill/>
                          </a:ln>
                          <a:effectLst/>
                        </a:rPr>
                        <a:t>Harvesting</a:t>
                      </a:r>
                    </a:p>
                    <a:p>
                      <a:pPr algn="ctr"/>
                      <a:endParaRPr lang="en-US" sz="2400" dirty="0">
                        <a:solidFill>
                          <a:schemeClr val="accent6"/>
                        </a:solidFill>
                      </a:endParaRPr>
                    </a:p>
                  </a:txBody>
                  <a:tcPr marL="121920" marR="12192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u="none" strike="noStrike" cap="none" normalizeH="0" baseline="0" dirty="0" smtClean="0">
                          <a:ln>
                            <a:noFill/>
                          </a:ln>
                          <a:effectLst/>
                        </a:rPr>
                        <a:t>October/November</a:t>
                      </a:r>
                    </a:p>
                    <a:p>
                      <a:pPr algn="ctr"/>
                      <a:endParaRPr lang="en-US" sz="2400" dirty="0">
                        <a:solidFill>
                          <a:schemeClr val="accent6"/>
                        </a:solidFill>
                      </a:endParaRPr>
                    </a:p>
                  </a:txBody>
                  <a:tcPr marL="121920" marR="12192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887200" cy="609600"/>
          </a:xfrm>
        </p:spPr>
        <p:txBody>
          <a:bodyPr>
            <a:normAutofit fontScale="90000"/>
          </a:bodyPr>
          <a:lstStyle/>
          <a:p>
            <a:pPr algn="l"/>
            <a:r>
              <a:rPr lang="en-US" dirty="0" smtClean="0">
                <a:solidFill>
                  <a:srgbClr val="0000FF"/>
                </a:solidFill>
              </a:rPr>
              <a:t/>
            </a:r>
            <a:br>
              <a:rPr lang="en-US" dirty="0" smtClean="0">
                <a:solidFill>
                  <a:srgbClr val="0000FF"/>
                </a:solidFill>
              </a:rPr>
            </a:br>
            <a:endParaRPr lang="en-US" sz="3100" dirty="0">
              <a:solidFill>
                <a:srgbClr val="0000FF"/>
              </a:solidFill>
            </a:endParaRPr>
          </a:p>
        </p:txBody>
      </p:sp>
      <p:sp>
        <p:nvSpPr>
          <p:cNvPr id="9" name="Text Placeholder 8"/>
          <p:cNvSpPr>
            <a:spLocks noGrp="1"/>
          </p:cNvSpPr>
          <p:nvPr>
            <p:ph type="body" idx="1"/>
          </p:nvPr>
        </p:nvSpPr>
        <p:spPr>
          <a:xfrm>
            <a:off x="1828804" y="492370"/>
            <a:ext cx="8581293" cy="703384"/>
          </a:xfrm>
          <a:ln>
            <a:solidFill>
              <a:schemeClr val="bg1"/>
            </a:solidFill>
          </a:ln>
        </p:spPr>
        <p:style>
          <a:lnRef idx="2">
            <a:schemeClr val="accent4"/>
          </a:lnRef>
          <a:fillRef idx="1">
            <a:schemeClr val="lt1"/>
          </a:fillRef>
          <a:effectRef idx="0">
            <a:schemeClr val="accent4"/>
          </a:effectRef>
          <a:fontRef idx="minor">
            <a:schemeClr val="dk1"/>
          </a:fontRef>
        </p:style>
        <p:txBody>
          <a:bodyPr>
            <a:noAutofit/>
          </a:bodyPr>
          <a:lstStyle/>
          <a:p>
            <a:pPr algn="ctr"/>
            <a:r>
              <a:rPr lang="en-US" sz="4400" dirty="0" smtClean="0">
                <a:solidFill>
                  <a:schemeClr val="tx1"/>
                </a:solidFill>
              </a:rPr>
              <a:t>Sesame Seed Production Trend</a:t>
            </a:r>
            <a:endParaRPr lang="en-US" sz="4400" dirty="0">
              <a:solidFill>
                <a:schemeClr val="tx1"/>
              </a:solidFill>
            </a:endParaRPr>
          </a:p>
        </p:txBody>
      </p:sp>
      <p:sp>
        <p:nvSpPr>
          <p:cNvPr id="5" name="Slide Number Placeholder 4"/>
          <p:cNvSpPr>
            <a:spLocks noGrp="1"/>
          </p:cNvSpPr>
          <p:nvPr>
            <p:ph type="sldNum" sz="quarter" idx="12"/>
          </p:nvPr>
        </p:nvSpPr>
        <p:spPr/>
        <p:txBody>
          <a:bodyPr/>
          <a:lstStyle/>
          <a:p>
            <a:fld id="{BE59DDCA-2B9E-4B8F-8ACB-812D4F35CEFB}" type="slidenum">
              <a:rPr lang="en-US" smtClean="0"/>
              <a:pPr/>
              <a:t>13</a:t>
            </a:fld>
            <a:endParaRPr lang="en-US"/>
          </a:p>
        </p:txBody>
      </p:sp>
      <p:graphicFrame>
        <p:nvGraphicFramePr>
          <p:cNvPr id="6" name="Chart 5"/>
          <p:cNvGraphicFramePr/>
          <p:nvPr/>
        </p:nvGraphicFramePr>
        <p:xfrm>
          <a:off x="1487837" y="1689315"/>
          <a:ext cx="9562455" cy="454100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1824" y="1751307"/>
            <a:ext cx="9290638" cy="4614323"/>
          </a:xfrm>
          <a:ln>
            <a:solidFill>
              <a:schemeClr val="bg1"/>
            </a:solidFill>
          </a:ln>
        </p:spPr>
        <p:style>
          <a:lnRef idx="2">
            <a:schemeClr val="accent4"/>
          </a:lnRef>
          <a:fillRef idx="1">
            <a:schemeClr val="lt1"/>
          </a:fillRef>
          <a:effectRef idx="0">
            <a:schemeClr val="accent4"/>
          </a:effectRef>
          <a:fontRef idx="minor">
            <a:schemeClr val="dk1"/>
          </a:fontRef>
        </p:style>
        <p:txBody>
          <a:bodyPr>
            <a:normAutofit/>
          </a:bodyPr>
          <a:lstStyle/>
          <a:p>
            <a:r>
              <a:rPr lang="en-US" sz="4000" b="1" dirty="0" smtClean="0">
                <a:latin typeface="Times New Roman" pitchFamily="18" charset="0"/>
                <a:cs typeface="Times New Roman" pitchFamily="18" charset="0"/>
              </a:rPr>
              <a:t>     </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Tigray</a:t>
            </a:r>
            <a:r>
              <a:rPr lang="en-US" sz="4000" dirty="0" smtClean="0">
                <a:latin typeface="Times New Roman" pitchFamily="18" charset="0"/>
                <a:cs typeface="Times New Roman" pitchFamily="18" charset="0"/>
              </a:rPr>
              <a:t>    	–    130,000</a:t>
            </a:r>
            <a:r>
              <a:rPr lang="en-US" sz="4000" dirty="0">
                <a:latin typeface="Times New Roman" pitchFamily="18" charset="0"/>
                <a:cs typeface="Times New Roman" pitchFamily="18" charset="0"/>
              </a:rPr>
              <a:t/>
            </a:r>
            <a:br>
              <a:rPr lang="en-US" sz="4000" dirty="0">
                <a:latin typeface="Times New Roman" pitchFamily="18" charset="0"/>
                <a:cs typeface="Times New Roman" pitchFamily="18" charset="0"/>
              </a:rPr>
            </a:br>
            <a:r>
              <a:rPr lang="en-US" sz="4000" dirty="0" smtClean="0">
                <a:latin typeface="Times New Roman" pitchFamily="18" charset="0"/>
                <a:cs typeface="Times New Roman" pitchFamily="18" charset="0"/>
              </a:rPr>
              <a:t>     </a:t>
            </a:r>
            <a:r>
              <a:rPr lang="en-US" sz="4000" dirty="0">
                <a:latin typeface="Times New Roman" pitchFamily="18" charset="0"/>
                <a:cs typeface="Times New Roman" pitchFamily="18" charset="0"/>
              </a:rPr>
              <a:t>= </a:t>
            </a:r>
            <a:r>
              <a:rPr lang="en-US" sz="4000" dirty="0" err="1" smtClean="0">
                <a:latin typeface="Times New Roman" pitchFamily="18" charset="0"/>
                <a:cs typeface="Times New Roman" pitchFamily="18" charset="0"/>
              </a:rPr>
              <a:t>Amhara</a:t>
            </a:r>
            <a:r>
              <a:rPr lang="en-US" sz="4000" dirty="0" smtClean="0">
                <a:latin typeface="Times New Roman" pitchFamily="18" charset="0"/>
                <a:cs typeface="Times New Roman" pitchFamily="18" charset="0"/>
              </a:rPr>
              <a:t>		 </a:t>
            </a:r>
            <a:r>
              <a:rPr lang="en-US" sz="4000" dirty="0">
                <a:latin typeface="Times New Roman" pitchFamily="18" charset="0"/>
                <a:cs typeface="Times New Roman" pitchFamily="18" charset="0"/>
              </a:rPr>
              <a:t>–    </a:t>
            </a:r>
            <a:r>
              <a:rPr lang="en-US" sz="4000" dirty="0" smtClean="0">
                <a:latin typeface="Times New Roman" pitchFamily="18" charset="0"/>
                <a:cs typeface="Times New Roman" pitchFamily="18" charset="0"/>
              </a:rPr>
              <a:t>229,038</a:t>
            </a:r>
            <a:r>
              <a:rPr lang="en-US" sz="4000" dirty="0">
                <a:latin typeface="Times New Roman" pitchFamily="18" charset="0"/>
                <a:cs typeface="Times New Roman" pitchFamily="18" charset="0"/>
              </a:rPr>
              <a:t/>
            </a:r>
            <a:br>
              <a:rPr lang="en-US" sz="4000" dirty="0">
                <a:latin typeface="Times New Roman" pitchFamily="18" charset="0"/>
                <a:cs typeface="Times New Roman" pitchFamily="18" charset="0"/>
              </a:rPr>
            </a:br>
            <a:r>
              <a:rPr lang="en-US" sz="4000" dirty="0">
                <a:latin typeface="Times New Roman" pitchFamily="18" charset="0"/>
                <a:cs typeface="Times New Roman" pitchFamily="18" charset="0"/>
              </a:rPr>
              <a:t>     </a:t>
            </a:r>
            <a:r>
              <a:rPr lang="en-US" sz="4000" dirty="0" smtClean="0">
                <a:latin typeface="Times New Roman" pitchFamily="18" charset="0"/>
                <a:cs typeface="Times New Roman" pitchFamily="18" charset="0"/>
              </a:rPr>
              <a:t>= </a:t>
            </a:r>
            <a:r>
              <a:rPr lang="en-US" sz="4000" dirty="0" err="1">
                <a:latin typeface="Times New Roman" pitchFamily="18" charset="0"/>
                <a:cs typeface="Times New Roman" pitchFamily="18" charset="0"/>
              </a:rPr>
              <a:t>Oromia</a:t>
            </a:r>
            <a:r>
              <a:rPr lang="en-US" sz="4000" dirty="0">
                <a:latin typeface="Times New Roman" pitchFamily="18" charset="0"/>
                <a:cs typeface="Times New Roman" pitchFamily="18" charset="0"/>
              </a:rPr>
              <a:t> </a:t>
            </a:r>
            <a:r>
              <a:rPr lang="en-US" sz="4000" dirty="0" smtClean="0">
                <a:latin typeface="Times New Roman" pitchFamily="18" charset="0"/>
                <a:cs typeface="Times New Roman" pitchFamily="18" charset="0"/>
              </a:rPr>
              <a:t>		 –    114,000</a:t>
            </a:r>
            <a:br>
              <a:rPr lang="en-US" sz="4000" dirty="0" smtClean="0">
                <a:latin typeface="Times New Roman" pitchFamily="18" charset="0"/>
                <a:cs typeface="Times New Roman" pitchFamily="18" charset="0"/>
              </a:rPr>
            </a:br>
            <a:r>
              <a:rPr lang="en-US" sz="4000" dirty="0" smtClean="0">
                <a:latin typeface="Times New Roman" pitchFamily="18" charset="0"/>
                <a:cs typeface="Times New Roman" pitchFamily="18" charset="0"/>
              </a:rPr>
              <a:t>     =  B. </a:t>
            </a:r>
            <a:r>
              <a:rPr lang="en-US" sz="4000" dirty="0" err="1" smtClean="0">
                <a:latin typeface="Times New Roman" pitchFamily="18" charset="0"/>
                <a:cs typeface="Times New Roman" pitchFamily="18" charset="0"/>
              </a:rPr>
              <a:t>Gumuz</a:t>
            </a:r>
            <a:r>
              <a:rPr lang="en-US" sz="4000" dirty="0" smtClean="0">
                <a:latin typeface="Times New Roman" pitchFamily="18" charset="0"/>
                <a:cs typeface="Times New Roman" pitchFamily="18" charset="0"/>
              </a:rPr>
              <a:t>	 –       71,496		 </a:t>
            </a:r>
            <a:r>
              <a:rPr lang="en-US" sz="4000" dirty="0">
                <a:latin typeface="Times New Roman" pitchFamily="18" charset="0"/>
                <a:cs typeface="Times New Roman" pitchFamily="18" charset="0"/>
              </a:rPr>
              <a:t/>
            </a:r>
            <a:br>
              <a:rPr lang="en-US" sz="4000" dirty="0">
                <a:latin typeface="Times New Roman" pitchFamily="18" charset="0"/>
                <a:cs typeface="Times New Roman" pitchFamily="18" charset="0"/>
              </a:rPr>
            </a:br>
            <a:r>
              <a:rPr lang="en-US" sz="4000" dirty="0">
                <a:latin typeface="Times New Roman" pitchFamily="18" charset="0"/>
                <a:cs typeface="Times New Roman" pitchFamily="18" charset="0"/>
              </a:rPr>
              <a:t>      = SNNPR </a:t>
            </a:r>
            <a:r>
              <a:rPr lang="en-US" sz="4000" dirty="0" smtClean="0">
                <a:latin typeface="Times New Roman" pitchFamily="18" charset="0"/>
                <a:cs typeface="Times New Roman" pitchFamily="18" charset="0"/>
              </a:rPr>
              <a:t>       –       50,210 </a:t>
            </a:r>
            <a:br>
              <a:rPr lang="en-US" sz="4000" dirty="0" smtClean="0">
                <a:latin typeface="Times New Roman" pitchFamily="18" charset="0"/>
                <a:cs typeface="Times New Roman" pitchFamily="18" charset="0"/>
              </a:rPr>
            </a:br>
            <a:r>
              <a:rPr lang="en-US" sz="4000" dirty="0" smtClean="0">
                <a:latin typeface="Times New Roman" pitchFamily="18" charset="0"/>
                <a:cs typeface="Times New Roman" pitchFamily="18" charset="0"/>
              </a:rPr>
              <a:t>      = </a:t>
            </a:r>
            <a:r>
              <a:rPr lang="en-US" sz="4000" dirty="0" err="1" smtClean="0">
                <a:latin typeface="Times New Roman" pitchFamily="18" charset="0"/>
                <a:cs typeface="Times New Roman" pitchFamily="18" charset="0"/>
              </a:rPr>
              <a:t>Gambela</a:t>
            </a:r>
            <a:r>
              <a:rPr lang="en-US" sz="4000" dirty="0" smtClean="0">
                <a:latin typeface="Times New Roman" pitchFamily="18" charset="0"/>
                <a:cs typeface="Times New Roman" pitchFamily="18" charset="0"/>
              </a:rPr>
              <a:t> 	  –          3,220                                   </a:t>
            </a:r>
            <a:br>
              <a:rPr lang="en-US" sz="4000" dirty="0" smtClean="0">
                <a:latin typeface="Times New Roman" pitchFamily="18" charset="0"/>
                <a:cs typeface="Times New Roman" pitchFamily="18" charset="0"/>
              </a:rPr>
            </a:br>
            <a:r>
              <a:rPr lang="en-US" sz="4000" dirty="0" smtClean="0">
                <a:latin typeface="Times New Roman" pitchFamily="18" charset="0"/>
                <a:cs typeface="Times New Roman" pitchFamily="18" charset="0"/>
              </a:rPr>
              <a:t> </a:t>
            </a:r>
            <a:r>
              <a:rPr lang="en-US" sz="3100" dirty="0" smtClean="0">
                <a:latin typeface="Times New Roman" pitchFamily="18" charset="0"/>
                <a:cs typeface="Times New Roman" pitchFamily="18" charset="0"/>
              </a:rPr>
              <a:t>NB</a:t>
            </a:r>
            <a:r>
              <a:rPr lang="en-US" sz="3100" dirty="0">
                <a:latin typeface="Times New Roman" pitchFamily="18" charset="0"/>
                <a:cs typeface="Times New Roman" pitchFamily="18" charset="0"/>
              </a:rPr>
              <a:t>. Source RBOA</a:t>
            </a:r>
            <a:r>
              <a:rPr lang="en-US" sz="4000" dirty="0">
                <a:latin typeface="Times New Roman" pitchFamily="18" charset="0"/>
                <a:cs typeface="Times New Roman" pitchFamily="18" charset="0"/>
              </a:rPr>
              <a:t/>
            </a:r>
            <a:br>
              <a:rPr lang="en-US" sz="4000" dirty="0">
                <a:latin typeface="Times New Roman" pitchFamily="18" charset="0"/>
                <a:cs typeface="Times New Roman" pitchFamily="18" charset="0"/>
              </a:rPr>
            </a:br>
            <a:r>
              <a:rPr lang="en-US" sz="4000" dirty="0">
                <a:latin typeface="Times New Roman" pitchFamily="18" charset="0"/>
                <a:cs typeface="Times New Roman" pitchFamily="18" charset="0"/>
              </a:rPr>
              <a:t>(About 3 million SHF are beneficiaries</a:t>
            </a:r>
            <a:r>
              <a:rPr lang="en-US" sz="4000" dirty="0"/>
              <a:t>)  </a:t>
            </a:r>
          </a:p>
        </p:txBody>
      </p:sp>
      <p:sp>
        <p:nvSpPr>
          <p:cNvPr id="4" name="Rectangle 3"/>
          <p:cNvSpPr/>
          <p:nvPr/>
        </p:nvSpPr>
        <p:spPr>
          <a:xfrm>
            <a:off x="2525616" y="640670"/>
            <a:ext cx="7134903" cy="584775"/>
          </a:xfrm>
          <a:prstGeom prst="rect">
            <a:avLst/>
          </a:prstGeom>
          <a:ln>
            <a:solidFill>
              <a:schemeClr val="bg1"/>
            </a:solidFill>
          </a:ln>
        </p:spPr>
        <p:style>
          <a:lnRef idx="2">
            <a:schemeClr val="accent4"/>
          </a:lnRef>
          <a:fillRef idx="1">
            <a:schemeClr val="lt1"/>
          </a:fillRef>
          <a:effectRef idx="0">
            <a:schemeClr val="accent4"/>
          </a:effectRef>
          <a:fontRef idx="minor">
            <a:schemeClr val="dk1"/>
          </a:fontRef>
        </p:style>
        <p:txBody>
          <a:bodyPr wrap="none">
            <a:spAutoFit/>
          </a:bodyPr>
          <a:lstStyle/>
          <a:p>
            <a:pPr algn="ctr"/>
            <a:r>
              <a:rPr lang="en-US" sz="3200" b="1" dirty="0" smtClean="0"/>
              <a:t>2014/15 Sesame Production Plan in Tone</a:t>
            </a:r>
            <a:endParaRPr lang="en-US" sz="3200" dirty="0"/>
          </a:p>
        </p:txBody>
      </p:sp>
    </p:spTree>
    <p:extLst>
      <p:ext uri="{BB962C8B-B14F-4D97-AF65-F5344CB8AC3E}">
        <p14:creationId xmlns:p14="http://schemas.microsoft.com/office/powerpoint/2010/main" xmlns="" val="3812995237"/>
      </p:ext>
    </p:extLst>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6"/>
          <p:cNvGraphicFramePr>
            <a:graphicFrameLocks/>
          </p:cNvGraphicFramePr>
          <p:nvPr/>
        </p:nvGraphicFramePr>
        <p:xfrm>
          <a:off x="1066800" y="1741713"/>
          <a:ext cx="10080172" cy="4680857"/>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1256510" y="588220"/>
            <a:ext cx="9653668" cy="646331"/>
          </a:xfrm>
          <a:prstGeom prst="rect">
            <a:avLst/>
          </a:prstGeom>
          <a:ln>
            <a:solidFill>
              <a:schemeClr val="bg1"/>
            </a:solidFill>
          </a:ln>
        </p:spPr>
        <p:style>
          <a:lnRef idx="2">
            <a:schemeClr val="accent4"/>
          </a:lnRef>
          <a:fillRef idx="1">
            <a:schemeClr val="lt1"/>
          </a:fillRef>
          <a:effectRef idx="0">
            <a:schemeClr val="accent4"/>
          </a:effectRef>
          <a:fontRef idx="minor">
            <a:schemeClr val="dk1"/>
          </a:fontRef>
        </p:style>
        <p:txBody>
          <a:bodyPr wrap="none">
            <a:spAutoFit/>
          </a:bodyPr>
          <a:lstStyle/>
          <a:p>
            <a:r>
              <a:rPr lang="en-US" sz="3600" b="1" dirty="0" smtClean="0">
                <a:latin typeface="Times New Roman" pitchFamily="18" charset="0"/>
                <a:cs typeface="Times New Roman" pitchFamily="18" charset="0"/>
              </a:rPr>
              <a:t>Ethiopia’s Position in World Sesame Production</a:t>
            </a:r>
            <a:endParaRPr lang="en-US" sz="3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0" y="175845"/>
            <a:ext cx="8839200" cy="762000"/>
          </a:xfrm>
          <a:ln>
            <a:solidFill>
              <a:schemeClr val="bg1"/>
            </a:solidFill>
          </a:ln>
        </p:spPr>
        <p:style>
          <a:lnRef idx="2">
            <a:schemeClr val="accent6"/>
          </a:lnRef>
          <a:fillRef idx="1">
            <a:schemeClr val="lt1"/>
          </a:fillRef>
          <a:effectRef idx="0">
            <a:schemeClr val="accent6"/>
          </a:effectRef>
          <a:fontRef idx="minor">
            <a:schemeClr val="dk1"/>
          </a:fontRef>
        </p:style>
        <p:txBody>
          <a:bodyPr>
            <a:noAutofit/>
          </a:bodyPr>
          <a:lstStyle/>
          <a:p>
            <a:pPr algn="ctr"/>
            <a:r>
              <a:rPr lang="en-US" sz="4400" dirty="0" smtClean="0">
                <a:solidFill>
                  <a:schemeClr val="tx1"/>
                </a:solidFill>
              </a:rPr>
              <a:t>Sesame seeds Characteristics</a:t>
            </a:r>
            <a:endParaRPr lang="en-US" sz="4400" dirty="0">
              <a:solidFill>
                <a:schemeClr val="tx1"/>
              </a:solidFill>
            </a:endParaRPr>
          </a:p>
        </p:txBody>
      </p:sp>
      <p:sp>
        <p:nvSpPr>
          <p:cNvPr id="10" name="Content Placeholder 9"/>
          <p:cNvSpPr>
            <a:spLocks noGrp="1"/>
          </p:cNvSpPr>
          <p:nvPr>
            <p:ph sz="half" idx="2"/>
          </p:nvPr>
        </p:nvSpPr>
        <p:spPr>
          <a:xfrm>
            <a:off x="6306449" y="1622807"/>
            <a:ext cx="4731665" cy="4712678"/>
          </a:xfrm>
          <a:ln>
            <a:solidFill>
              <a:schemeClr val="bg1"/>
            </a:solidFill>
          </a:ln>
        </p:spPr>
        <p:style>
          <a:lnRef idx="2">
            <a:schemeClr val="accent4"/>
          </a:lnRef>
          <a:fillRef idx="1">
            <a:schemeClr val="lt1"/>
          </a:fillRef>
          <a:effectRef idx="0">
            <a:schemeClr val="accent4"/>
          </a:effectRef>
          <a:fontRef idx="minor">
            <a:schemeClr val="dk1"/>
          </a:fontRef>
        </p:style>
        <p:txBody>
          <a:bodyPr>
            <a:noAutofit/>
          </a:bodyPr>
          <a:lstStyle/>
          <a:p>
            <a:pPr marL="274320" indent="-274320">
              <a:lnSpc>
                <a:spcPct val="170000"/>
              </a:lnSpc>
              <a:spcBef>
                <a:spcPts val="600"/>
              </a:spcBef>
              <a:spcAft>
                <a:spcPts val="1200"/>
              </a:spcAft>
              <a:buClr>
                <a:schemeClr val="tx1"/>
              </a:buClr>
              <a:buFont typeface="Wingdings" pitchFamily="2" charset="2"/>
              <a:buChar char="§"/>
              <a:defRPr/>
            </a:pPr>
            <a:r>
              <a:rPr lang="en-US" sz="2000" dirty="0" smtClean="0">
                <a:solidFill>
                  <a:schemeClr val="tx1"/>
                </a:solidFill>
                <a:latin typeface="Traditional Arabic" pitchFamily="18" charset="-78"/>
                <a:cs typeface="Traditional Arabic" pitchFamily="18" charset="-78"/>
              </a:rPr>
              <a:t>Appreciated for its aroma and sweet taste;</a:t>
            </a:r>
          </a:p>
          <a:p>
            <a:pPr marL="274320" indent="-274320">
              <a:lnSpc>
                <a:spcPct val="170000"/>
              </a:lnSpc>
              <a:spcBef>
                <a:spcPts val="600"/>
              </a:spcBef>
              <a:spcAft>
                <a:spcPts val="1200"/>
              </a:spcAft>
              <a:buClr>
                <a:schemeClr val="tx1"/>
              </a:buClr>
              <a:buFont typeface="Wingdings" pitchFamily="2" charset="2"/>
              <a:buChar char="§"/>
              <a:defRPr/>
            </a:pPr>
            <a:r>
              <a:rPr lang="en-US" sz="2000" dirty="0" smtClean="0">
                <a:solidFill>
                  <a:schemeClr val="tx1"/>
                </a:solidFill>
                <a:latin typeface="Traditional Arabic" pitchFamily="18" charset="-78"/>
                <a:cs typeface="Traditional Arabic" pitchFamily="18" charset="-78"/>
              </a:rPr>
              <a:t>Whitish color;</a:t>
            </a:r>
          </a:p>
          <a:p>
            <a:pPr marL="274320" indent="-274320">
              <a:lnSpc>
                <a:spcPct val="170000"/>
              </a:lnSpc>
              <a:spcBef>
                <a:spcPts val="600"/>
              </a:spcBef>
              <a:spcAft>
                <a:spcPts val="1200"/>
              </a:spcAft>
              <a:buClr>
                <a:schemeClr val="tx1"/>
              </a:buClr>
              <a:buFont typeface="Wingdings" pitchFamily="2" charset="2"/>
              <a:buChar char="§"/>
              <a:defRPr/>
            </a:pPr>
            <a:r>
              <a:rPr lang="en-US" sz="2000" dirty="0" smtClean="0">
                <a:solidFill>
                  <a:schemeClr val="tx1"/>
                </a:solidFill>
                <a:latin typeface="Traditional Arabic" pitchFamily="18" charset="-78"/>
                <a:cs typeface="Traditional Arabic" pitchFamily="18" charset="-78"/>
              </a:rPr>
              <a:t>larger seeds size;</a:t>
            </a:r>
          </a:p>
          <a:p>
            <a:pPr marL="274320" indent="-274320">
              <a:lnSpc>
                <a:spcPct val="170000"/>
              </a:lnSpc>
              <a:spcBef>
                <a:spcPts val="600"/>
              </a:spcBef>
              <a:spcAft>
                <a:spcPts val="1200"/>
              </a:spcAft>
              <a:buClr>
                <a:schemeClr val="tx1"/>
              </a:buClr>
              <a:buFont typeface="Wingdings" pitchFamily="2" charset="2"/>
              <a:buChar char="§"/>
              <a:defRPr/>
            </a:pPr>
            <a:r>
              <a:rPr lang="en-US" sz="2000" dirty="0" smtClean="0">
                <a:solidFill>
                  <a:schemeClr val="tx1"/>
                </a:solidFill>
                <a:latin typeface="Traditional Arabic" pitchFamily="18" charset="-78"/>
                <a:cs typeface="Traditional Arabic" pitchFamily="18" charset="-78"/>
              </a:rPr>
              <a:t>Good uniform seeds;</a:t>
            </a:r>
          </a:p>
          <a:p>
            <a:pPr marL="274320" indent="-274320">
              <a:lnSpc>
                <a:spcPct val="170000"/>
              </a:lnSpc>
              <a:spcBef>
                <a:spcPts val="600"/>
              </a:spcBef>
              <a:spcAft>
                <a:spcPts val="1200"/>
              </a:spcAft>
              <a:buClr>
                <a:schemeClr val="tx1"/>
              </a:buClr>
              <a:buFont typeface="Wingdings" pitchFamily="2" charset="2"/>
              <a:buChar char="§"/>
              <a:defRPr/>
            </a:pPr>
            <a:r>
              <a:rPr lang="en-US" sz="2000" dirty="0" smtClean="0">
                <a:solidFill>
                  <a:schemeClr val="tx1"/>
                </a:solidFill>
                <a:latin typeface="Traditional Arabic" pitchFamily="18" charset="-78"/>
                <a:cs typeface="Traditional Arabic" pitchFamily="18" charset="-78"/>
              </a:rPr>
              <a:t>48 – 50% oil content;</a:t>
            </a:r>
          </a:p>
          <a:p>
            <a:pPr marL="274320" indent="-274320">
              <a:lnSpc>
                <a:spcPct val="170000"/>
              </a:lnSpc>
              <a:spcBef>
                <a:spcPts val="600"/>
              </a:spcBef>
              <a:spcAft>
                <a:spcPts val="1200"/>
              </a:spcAft>
              <a:buClr>
                <a:schemeClr val="tx1"/>
              </a:buClr>
              <a:buFont typeface="Wingdings" pitchFamily="2" charset="2"/>
              <a:buChar char="§"/>
              <a:defRPr/>
            </a:pPr>
            <a:r>
              <a:rPr lang="en-US" sz="2000" dirty="0" smtClean="0">
                <a:solidFill>
                  <a:schemeClr val="tx1"/>
                </a:solidFill>
                <a:latin typeface="Traditional Arabic" pitchFamily="18" charset="-78"/>
                <a:cs typeface="Traditional Arabic" pitchFamily="18" charset="-78"/>
              </a:rPr>
              <a:t>Used for bakery products, Tahinia   confectionary;</a:t>
            </a:r>
            <a:endParaRPr lang="en-US" sz="2000" dirty="0">
              <a:solidFill>
                <a:schemeClr val="tx1"/>
              </a:solidFill>
              <a:latin typeface="Traditional Arabic" pitchFamily="18" charset="-78"/>
              <a:cs typeface="Traditional Arabic" pitchFamily="18" charset="-78"/>
            </a:endParaRPr>
          </a:p>
        </p:txBody>
      </p:sp>
      <p:pic>
        <p:nvPicPr>
          <p:cNvPr id="11" name="Picture 5" descr="DSCF0491"/>
          <p:cNvPicPr>
            <a:picLocks noGrp="1" noChangeAspect="1" noChangeArrowheads="1"/>
          </p:cNvPicPr>
          <p:nvPr>
            <p:ph sz="half" idx="1"/>
          </p:nvPr>
        </p:nvPicPr>
        <p:blipFill>
          <a:blip r:embed="rId3" cstate="print"/>
          <a:srcRect/>
          <a:stretch>
            <a:fillRect/>
          </a:stretch>
        </p:blipFill>
        <p:spPr bwMode="auto">
          <a:xfrm>
            <a:off x="1219200" y="4448907"/>
            <a:ext cx="4368800" cy="2286000"/>
          </a:xfrm>
          <a:prstGeom prst="rect">
            <a:avLst/>
          </a:prstGeom>
          <a:ln>
            <a:headEnd/>
            <a:tailEnd/>
          </a:ln>
        </p:spPr>
        <p:style>
          <a:lnRef idx="2">
            <a:schemeClr val="accent4"/>
          </a:lnRef>
          <a:fillRef idx="1">
            <a:schemeClr val="lt1"/>
          </a:fillRef>
          <a:effectRef idx="0">
            <a:schemeClr val="accent4"/>
          </a:effectRef>
          <a:fontRef idx="minor">
            <a:schemeClr val="dk1"/>
          </a:fontRef>
        </p:style>
      </p:pic>
      <p:pic>
        <p:nvPicPr>
          <p:cNvPr id="12" name="Picture 3"/>
          <p:cNvPicPr>
            <a:picLocks noChangeAspect="1" noChangeArrowheads="1"/>
          </p:cNvPicPr>
          <p:nvPr/>
        </p:nvPicPr>
        <p:blipFill>
          <a:blip r:embed="rId4" cstate="print"/>
          <a:srcRect/>
          <a:stretch>
            <a:fillRect/>
          </a:stretch>
        </p:blipFill>
        <p:spPr bwMode="auto">
          <a:xfrm>
            <a:off x="1320800" y="1494690"/>
            <a:ext cx="4267200" cy="2514600"/>
          </a:xfrm>
          <a:prstGeom prst="rect">
            <a:avLst/>
          </a:prstGeom>
          <a:ln>
            <a:headEnd/>
            <a:tailEnd/>
          </a:ln>
        </p:spPr>
        <p:style>
          <a:lnRef idx="2">
            <a:schemeClr val="accent4"/>
          </a:lnRef>
          <a:fillRef idx="1">
            <a:schemeClr val="lt1"/>
          </a:fillRef>
          <a:effectRef idx="0">
            <a:schemeClr val="accent4"/>
          </a:effectRef>
          <a:fontRef idx="minor">
            <a:schemeClr val="dk1"/>
          </a:fontRef>
        </p:style>
      </p:pic>
      <p:sp>
        <p:nvSpPr>
          <p:cNvPr id="13" name="TextBox 12"/>
          <p:cNvSpPr txBox="1"/>
          <p:nvPr/>
        </p:nvSpPr>
        <p:spPr>
          <a:xfrm>
            <a:off x="0" y="3048001"/>
            <a:ext cx="5283200" cy="646331"/>
          </a:xfrm>
          <a:prstGeom prst="rect">
            <a:avLst/>
          </a:prstGeom>
          <a:noFill/>
        </p:spPr>
        <p:txBody>
          <a:bodyPr wrap="square" rtlCol="0">
            <a:spAutoFit/>
          </a:bodyPr>
          <a:lstStyle/>
          <a:p>
            <a:endParaRPr lang="en-US" sz="3600" b="1" dirty="0">
              <a:solidFill>
                <a:srgbClr val="0000FF"/>
              </a:solidFill>
            </a:endParaRPr>
          </a:p>
        </p:txBody>
      </p:sp>
      <p:sp>
        <p:nvSpPr>
          <p:cNvPr id="14" name="Notched Right Arrow 13"/>
          <p:cNvSpPr/>
          <p:nvPr/>
        </p:nvSpPr>
        <p:spPr>
          <a:xfrm>
            <a:off x="2594711" y="3382104"/>
            <a:ext cx="3657600" cy="1447800"/>
          </a:xfrm>
          <a:prstGeom prst="notchedRigh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3200" b="1" dirty="0" smtClean="0">
                <a:solidFill>
                  <a:schemeClr val="tx1"/>
                </a:solidFill>
              </a:rPr>
              <a:t>HUMERA TYPE</a:t>
            </a:r>
            <a:endParaRPr lang="en-US" sz="3200" dirty="0">
              <a:solidFill>
                <a:schemeClr val="tx1"/>
              </a:solidFill>
            </a:endParaRPr>
          </a:p>
        </p:txBody>
      </p:sp>
      <p:sp>
        <p:nvSpPr>
          <p:cNvPr id="8" name="Slide Number Placeholder 7"/>
          <p:cNvSpPr>
            <a:spLocks noGrp="1"/>
          </p:cNvSpPr>
          <p:nvPr>
            <p:ph type="sldNum" sz="quarter" idx="4294967295"/>
          </p:nvPr>
        </p:nvSpPr>
        <p:spPr>
          <a:xfrm>
            <a:off x="8737600" y="6356351"/>
            <a:ext cx="2844800" cy="365125"/>
          </a:xfrm>
          <a:prstGeom prst="rect">
            <a:avLst/>
          </a:prstGeom>
        </p:spPr>
        <p:txBody>
          <a:bodyPr/>
          <a:lstStyle/>
          <a:p>
            <a:fld id="{BE59DDCA-2B9E-4B8F-8ACB-812D4F35CEFB}" type="slidenum">
              <a:rPr lang="en-US" smtClean="0"/>
              <a:pPr/>
              <a:t>16</a:t>
            </a:fld>
            <a:endParaRPr lang="en-US"/>
          </a:p>
        </p:txBody>
      </p:sp>
    </p:spTree>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943600" y="1582614"/>
            <a:ext cx="5240215" cy="4818185"/>
          </a:xfrm>
          <a:ln>
            <a:solidFill>
              <a:schemeClr val="bg1"/>
            </a:solidFill>
          </a:ln>
        </p:spPr>
        <p:style>
          <a:lnRef idx="2">
            <a:schemeClr val="accent4"/>
          </a:lnRef>
          <a:fillRef idx="1">
            <a:schemeClr val="lt1"/>
          </a:fillRef>
          <a:effectRef idx="0">
            <a:schemeClr val="accent4"/>
          </a:effectRef>
          <a:fontRef idx="minor">
            <a:schemeClr val="dk1"/>
          </a:fontRef>
        </p:style>
        <p:txBody>
          <a:bodyPr>
            <a:normAutofit fontScale="55000" lnSpcReduction="20000"/>
          </a:bodyPr>
          <a:lstStyle/>
          <a:p>
            <a:pPr>
              <a:lnSpc>
                <a:spcPct val="170000"/>
              </a:lnSpc>
              <a:buClr>
                <a:schemeClr val="tx1"/>
              </a:buClr>
              <a:buFontTx/>
              <a:buNone/>
            </a:pPr>
            <a:r>
              <a:rPr lang="en-US" sz="3600" dirty="0" smtClean="0"/>
              <a:t> </a:t>
            </a:r>
            <a:r>
              <a:rPr lang="en-US" sz="3800" b="1" u="sng" dirty="0" err="1" smtClean="0">
                <a:solidFill>
                  <a:schemeClr val="tx1"/>
                </a:solidFill>
              </a:rPr>
              <a:t>Gonder</a:t>
            </a:r>
            <a:r>
              <a:rPr lang="en-US" sz="3800" b="1" u="sng" dirty="0" smtClean="0">
                <a:solidFill>
                  <a:schemeClr val="tx1"/>
                </a:solidFill>
              </a:rPr>
              <a:t> Type</a:t>
            </a:r>
            <a:endParaRPr lang="en-US" dirty="0" smtClean="0">
              <a:solidFill>
                <a:schemeClr val="tx1"/>
              </a:solidFill>
            </a:endParaRPr>
          </a:p>
          <a:p>
            <a:pPr>
              <a:lnSpc>
                <a:spcPct val="170000"/>
              </a:lnSpc>
              <a:buClr>
                <a:schemeClr val="tx1"/>
              </a:buClr>
            </a:pPr>
            <a:r>
              <a:rPr lang="en-US" dirty="0" smtClean="0">
                <a:solidFill>
                  <a:schemeClr val="tx1"/>
                </a:solidFill>
              </a:rPr>
              <a:t>White and whitish</a:t>
            </a:r>
          </a:p>
          <a:p>
            <a:pPr>
              <a:lnSpc>
                <a:spcPct val="170000"/>
              </a:lnSpc>
              <a:buClr>
                <a:schemeClr val="tx1"/>
              </a:buClr>
            </a:pPr>
            <a:r>
              <a:rPr lang="en-US" dirty="0" smtClean="0">
                <a:solidFill>
                  <a:schemeClr val="tx1"/>
                </a:solidFill>
              </a:rPr>
              <a:t>Good uniformity of seed</a:t>
            </a:r>
          </a:p>
          <a:p>
            <a:pPr>
              <a:lnSpc>
                <a:spcPct val="170000"/>
              </a:lnSpc>
              <a:buClr>
                <a:schemeClr val="tx1"/>
              </a:buClr>
            </a:pPr>
            <a:r>
              <a:rPr lang="en-US" dirty="0" smtClean="0">
                <a:solidFill>
                  <a:schemeClr val="tx1"/>
                </a:solidFill>
              </a:rPr>
              <a:t>Used for oil crushing and bakery</a:t>
            </a:r>
          </a:p>
          <a:p>
            <a:pPr>
              <a:lnSpc>
                <a:spcPct val="170000"/>
              </a:lnSpc>
              <a:buClr>
                <a:schemeClr val="tx1"/>
              </a:buClr>
              <a:buFontTx/>
              <a:buNone/>
            </a:pPr>
            <a:r>
              <a:rPr lang="en-US" b="1" dirty="0" smtClean="0">
                <a:solidFill>
                  <a:schemeClr val="tx1"/>
                </a:solidFill>
              </a:rPr>
              <a:t> </a:t>
            </a:r>
            <a:r>
              <a:rPr lang="en-US" sz="3600" b="1" u="sng" dirty="0" err="1" smtClean="0">
                <a:solidFill>
                  <a:schemeClr val="tx1"/>
                </a:solidFill>
              </a:rPr>
              <a:t>Wellega</a:t>
            </a:r>
            <a:r>
              <a:rPr lang="en-US" sz="3600" b="1" u="sng" dirty="0" smtClean="0">
                <a:solidFill>
                  <a:schemeClr val="tx1"/>
                </a:solidFill>
              </a:rPr>
              <a:t> Type</a:t>
            </a:r>
            <a:endParaRPr lang="en-US" dirty="0" smtClean="0">
              <a:solidFill>
                <a:schemeClr val="tx1"/>
              </a:solidFill>
            </a:endParaRPr>
          </a:p>
          <a:p>
            <a:pPr algn="just">
              <a:lnSpc>
                <a:spcPct val="170000"/>
              </a:lnSpc>
            </a:pPr>
            <a:r>
              <a:rPr lang="en-US" dirty="0" smtClean="0">
                <a:solidFill>
                  <a:schemeClr val="tx1"/>
                </a:solidFill>
              </a:rPr>
              <a:t>White seeds, with a white to golden colour, are mainly used in raw form because of  their aesthetic value and are mostly priced higher than mixed seeds (yellow to dark brown) which are generally crushed into oil</a:t>
            </a:r>
          </a:p>
          <a:p>
            <a:pPr>
              <a:lnSpc>
                <a:spcPct val="170000"/>
              </a:lnSpc>
              <a:buClr>
                <a:schemeClr val="tx1"/>
              </a:buClr>
            </a:pPr>
            <a:r>
              <a:rPr lang="en-US" dirty="0" smtClean="0">
                <a:solidFill>
                  <a:schemeClr val="tx1"/>
                </a:solidFill>
              </a:rPr>
              <a:t>Mainly Small seeds with High oil content 49 -56%</a:t>
            </a:r>
          </a:p>
          <a:p>
            <a:pPr>
              <a:lnSpc>
                <a:spcPct val="170000"/>
              </a:lnSpc>
            </a:pPr>
            <a:endParaRPr lang="en-US" dirty="0">
              <a:solidFill>
                <a:schemeClr val="tx1"/>
              </a:solidFill>
            </a:endParaRPr>
          </a:p>
        </p:txBody>
      </p:sp>
      <p:pic>
        <p:nvPicPr>
          <p:cNvPr id="5" name="Content Placeholder 4"/>
          <p:cNvPicPr>
            <a:picLocks noGrp="1" noChangeAspect="1" noChangeArrowheads="1"/>
          </p:cNvPicPr>
          <p:nvPr>
            <p:ph sz="half" idx="1"/>
          </p:nvPr>
        </p:nvPicPr>
        <p:blipFill>
          <a:blip r:embed="rId2" cstate="print"/>
          <a:srcRect/>
          <a:stretch>
            <a:fillRect/>
          </a:stretch>
        </p:blipFill>
        <p:spPr bwMode="auto">
          <a:xfrm>
            <a:off x="609600" y="1482966"/>
            <a:ext cx="4665785" cy="2590800"/>
          </a:xfrm>
          <a:prstGeom prst="rect">
            <a:avLst/>
          </a:prstGeom>
          <a:ln>
            <a:headEnd/>
            <a:tailEnd/>
          </a:ln>
        </p:spPr>
        <p:style>
          <a:lnRef idx="2">
            <a:schemeClr val="accent4"/>
          </a:lnRef>
          <a:fillRef idx="1">
            <a:schemeClr val="lt1"/>
          </a:fillRef>
          <a:effectRef idx="0">
            <a:schemeClr val="accent4"/>
          </a:effectRef>
          <a:fontRef idx="minor">
            <a:schemeClr val="dk1"/>
          </a:fontRef>
        </p:style>
      </p:pic>
      <p:pic>
        <p:nvPicPr>
          <p:cNvPr id="6" name="Picture 3"/>
          <p:cNvPicPr>
            <a:picLocks noChangeAspect="1" noChangeArrowheads="1"/>
          </p:cNvPicPr>
          <p:nvPr/>
        </p:nvPicPr>
        <p:blipFill>
          <a:blip r:embed="rId3" cstate="print"/>
          <a:srcRect/>
          <a:stretch>
            <a:fillRect/>
          </a:stretch>
        </p:blipFill>
        <p:spPr bwMode="auto">
          <a:xfrm>
            <a:off x="574431" y="4185138"/>
            <a:ext cx="4736124" cy="2508738"/>
          </a:xfrm>
          <a:prstGeom prst="rect">
            <a:avLst/>
          </a:prstGeom>
          <a:ln>
            <a:headEnd/>
            <a:tailEnd/>
          </a:ln>
        </p:spPr>
        <p:style>
          <a:lnRef idx="2">
            <a:schemeClr val="accent4"/>
          </a:lnRef>
          <a:fillRef idx="1">
            <a:schemeClr val="lt1"/>
          </a:fillRef>
          <a:effectRef idx="0">
            <a:schemeClr val="accent4"/>
          </a:effectRef>
          <a:fontRef idx="minor">
            <a:schemeClr val="dk1"/>
          </a:fontRef>
        </p:style>
      </p:pic>
      <p:sp>
        <p:nvSpPr>
          <p:cNvPr id="8" name="Slide Number Placeholder 7"/>
          <p:cNvSpPr>
            <a:spLocks noGrp="1"/>
          </p:cNvSpPr>
          <p:nvPr>
            <p:ph type="sldNum" sz="quarter" idx="4294967295"/>
          </p:nvPr>
        </p:nvSpPr>
        <p:spPr>
          <a:xfrm>
            <a:off x="8737600" y="6356351"/>
            <a:ext cx="2844800" cy="365125"/>
          </a:xfrm>
          <a:prstGeom prst="rect">
            <a:avLst/>
          </a:prstGeom>
        </p:spPr>
        <p:txBody>
          <a:bodyPr/>
          <a:lstStyle/>
          <a:p>
            <a:fld id="{BE59DDCA-2B9E-4B8F-8ACB-812D4F35CEFB}" type="slidenum">
              <a:rPr lang="en-US" smtClean="0"/>
              <a:pPr/>
              <a:t>17</a:t>
            </a:fld>
            <a:endParaRPr lang="en-US" dirty="0"/>
          </a:p>
        </p:txBody>
      </p:sp>
      <p:sp>
        <p:nvSpPr>
          <p:cNvPr id="14" name="Title 4"/>
          <p:cNvSpPr>
            <a:spLocks noGrp="1"/>
          </p:cNvSpPr>
          <p:nvPr>
            <p:ph type="title"/>
          </p:nvPr>
        </p:nvSpPr>
        <p:spPr>
          <a:xfrm>
            <a:off x="1524000" y="152400"/>
            <a:ext cx="8839200" cy="762000"/>
          </a:xfrm>
          <a:ln>
            <a:solidFill>
              <a:schemeClr val="bg1"/>
            </a:solidFill>
          </a:ln>
        </p:spPr>
        <p:style>
          <a:lnRef idx="2">
            <a:schemeClr val="accent4"/>
          </a:lnRef>
          <a:fillRef idx="1">
            <a:schemeClr val="lt1"/>
          </a:fillRef>
          <a:effectRef idx="0">
            <a:schemeClr val="accent4"/>
          </a:effectRef>
          <a:fontRef idx="minor">
            <a:schemeClr val="dk1"/>
          </a:fontRef>
        </p:style>
        <p:txBody>
          <a:bodyPr>
            <a:noAutofit/>
          </a:bodyPr>
          <a:lstStyle/>
          <a:p>
            <a:pPr algn="ctr"/>
            <a:r>
              <a:rPr lang="en-US" sz="4400" dirty="0" smtClean="0">
                <a:solidFill>
                  <a:schemeClr val="tx1"/>
                </a:solidFill>
              </a:rPr>
              <a:t>Sesame seeds Characteristics …</a:t>
            </a:r>
            <a:endParaRPr lang="en-US" sz="4400" dirty="0">
              <a:solidFill>
                <a:schemeClr val="tx1"/>
              </a:solidFill>
            </a:endParaRPr>
          </a:p>
        </p:txBody>
      </p:sp>
    </p:spTree>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5176" y="152397"/>
            <a:ext cx="9376474" cy="939784"/>
          </a:xfrm>
          <a:ln>
            <a:solidFill>
              <a:schemeClr val="bg1"/>
            </a:solidFill>
          </a:ln>
        </p:spPr>
        <p:style>
          <a:lnRef idx="2">
            <a:schemeClr val="accent2"/>
          </a:lnRef>
          <a:fillRef idx="1">
            <a:schemeClr val="lt1"/>
          </a:fillRef>
          <a:effectRef idx="0">
            <a:schemeClr val="accent2"/>
          </a:effectRef>
          <a:fontRef idx="minor">
            <a:schemeClr val="dk1"/>
          </a:fontRef>
        </p:style>
        <p:txBody>
          <a:bodyPr>
            <a:normAutofit/>
          </a:bodyPr>
          <a:lstStyle/>
          <a:p>
            <a:pPr algn="ctr"/>
            <a:r>
              <a:rPr lang="en-US" sz="3200" b="1" i="1" dirty="0" smtClean="0">
                <a:solidFill>
                  <a:schemeClr val="tx1"/>
                </a:solidFill>
                <a:latin typeface="Times New Roman" pitchFamily="18" charset="0"/>
                <a:cs typeface="Times New Roman" pitchFamily="18" charset="0"/>
              </a:rPr>
              <a:t>DOMESTIC SESAME MARKETING</a:t>
            </a:r>
            <a:endParaRPr lang="en-US" sz="3200" dirty="0">
              <a:solidFill>
                <a:schemeClr val="tx1"/>
              </a:solidFill>
              <a:latin typeface="Times New Roman" pitchFamily="18" charset="0"/>
              <a:cs typeface="Times New Roman" pitchFamily="18" charset="0"/>
            </a:endParaRPr>
          </a:p>
        </p:txBody>
      </p:sp>
      <p:sp>
        <p:nvSpPr>
          <p:cNvPr id="3" name="Content Placeholder 2"/>
          <p:cNvSpPr>
            <a:spLocks noGrp="1"/>
          </p:cNvSpPr>
          <p:nvPr>
            <p:ph sz="half" idx="1"/>
          </p:nvPr>
        </p:nvSpPr>
        <p:spPr>
          <a:xfrm>
            <a:off x="1084881" y="1568705"/>
            <a:ext cx="4627076" cy="5040560"/>
          </a:xfrm>
          <a:ln>
            <a:solidFill>
              <a:schemeClr val="bg1"/>
            </a:solidFill>
          </a:ln>
        </p:spPr>
        <p:style>
          <a:lnRef idx="2">
            <a:schemeClr val="accent2"/>
          </a:lnRef>
          <a:fillRef idx="1">
            <a:schemeClr val="lt1"/>
          </a:fillRef>
          <a:effectRef idx="0">
            <a:schemeClr val="accent2"/>
          </a:effectRef>
          <a:fontRef idx="minor">
            <a:schemeClr val="dk1"/>
          </a:fontRef>
        </p:style>
        <p:txBody>
          <a:bodyPr>
            <a:normAutofit fontScale="77500" lnSpcReduction="20000"/>
          </a:bodyPr>
          <a:lstStyle/>
          <a:p>
            <a:pPr marL="285750" indent="-285750">
              <a:lnSpc>
                <a:spcPct val="160000"/>
              </a:lnSpc>
              <a:buFont typeface="Wingdings" pitchFamily="2" charset="2"/>
              <a:buChar char="q"/>
            </a:pPr>
            <a:r>
              <a:rPr lang="en-GB" sz="2800" b="1" dirty="0" smtClean="0">
                <a:solidFill>
                  <a:schemeClr val="tx1"/>
                </a:solidFill>
                <a:latin typeface="Times New Roman" pitchFamily="18" charset="0"/>
                <a:cs typeface="Times New Roman" pitchFamily="18" charset="0"/>
              </a:rPr>
              <a:t>Primary Level Transaction  Centres</a:t>
            </a:r>
            <a:endParaRPr lang="en-US" b="1" dirty="0" smtClean="0">
              <a:solidFill>
                <a:schemeClr val="tx1"/>
              </a:solidFill>
              <a:latin typeface="Times New Roman" pitchFamily="18" charset="0"/>
              <a:cs typeface="Times New Roman" pitchFamily="18" charset="0"/>
            </a:endParaRPr>
          </a:p>
          <a:p>
            <a:pPr marL="285750" lvl="1">
              <a:lnSpc>
                <a:spcPct val="160000"/>
              </a:lnSpc>
              <a:buFont typeface="Wingdings" pitchFamily="2" charset="2"/>
              <a:buChar char="§"/>
            </a:pPr>
            <a:r>
              <a:rPr lang="en-US" b="1" dirty="0" smtClean="0">
                <a:solidFill>
                  <a:schemeClr val="tx1"/>
                </a:solidFill>
                <a:latin typeface="Times New Roman" pitchFamily="18" charset="0"/>
                <a:cs typeface="Times New Roman" pitchFamily="18" charset="0"/>
              </a:rPr>
              <a:t>Quality is monitored by extension workers</a:t>
            </a:r>
          </a:p>
          <a:p>
            <a:pPr marL="285750" lvl="1">
              <a:lnSpc>
                <a:spcPct val="160000"/>
              </a:lnSpc>
              <a:buFont typeface="Wingdings" pitchFamily="2" charset="2"/>
              <a:buChar char="§"/>
            </a:pPr>
            <a:r>
              <a:rPr lang="en-US" b="1" dirty="0" smtClean="0">
                <a:solidFill>
                  <a:schemeClr val="tx1"/>
                </a:solidFill>
                <a:latin typeface="Times New Roman" pitchFamily="18" charset="0"/>
                <a:cs typeface="Times New Roman" pitchFamily="18" charset="0"/>
              </a:rPr>
              <a:t>With common service (data board, loading and unloading platform, dry waste burning and Toilet )</a:t>
            </a:r>
          </a:p>
          <a:p>
            <a:pPr marL="285750" lvl="1">
              <a:lnSpc>
                <a:spcPct val="160000"/>
              </a:lnSpc>
              <a:buFont typeface="Wingdings" pitchFamily="2" charset="2"/>
              <a:buChar char="§"/>
            </a:pPr>
            <a:r>
              <a:rPr lang="en-US" b="1" dirty="0" smtClean="0">
                <a:solidFill>
                  <a:schemeClr val="tx1"/>
                </a:solidFill>
                <a:latin typeface="Times New Roman" pitchFamily="18" charset="0"/>
                <a:cs typeface="Times New Roman" pitchFamily="18" charset="0"/>
              </a:rPr>
              <a:t>With weighing scale certified by MOT owned by each supplier</a:t>
            </a:r>
          </a:p>
          <a:p>
            <a:pPr marL="285750" lvl="1">
              <a:lnSpc>
                <a:spcPct val="160000"/>
              </a:lnSpc>
              <a:buFont typeface="Wingdings" pitchFamily="2" charset="2"/>
              <a:buChar char="§"/>
            </a:pPr>
            <a:r>
              <a:rPr lang="en-US" b="1" dirty="0" smtClean="0">
                <a:solidFill>
                  <a:schemeClr val="tx1"/>
                </a:solidFill>
                <a:latin typeface="Times New Roman" pitchFamily="18" charset="0"/>
                <a:cs typeface="Times New Roman" pitchFamily="18" charset="0"/>
              </a:rPr>
              <a:t>392</a:t>
            </a:r>
            <a:r>
              <a:rPr lang="en-US" b="1" dirty="0" smtClean="0">
                <a:solidFill>
                  <a:srgbClr val="FF0000"/>
                </a:solidFill>
                <a:latin typeface="Times New Roman" pitchFamily="18" charset="0"/>
                <a:cs typeface="Times New Roman" pitchFamily="18" charset="0"/>
              </a:rPr>
              <a:t> </a:t>
            </a:r>
            <a:r>
              <a:rPr lang="en-US" b="1" dirty="0" smtClean="0">
                <a:solidFill>
                  <a:schemeClr val="tx1"/>
                </a:solidFill>
                <a:latin typeface="Times New Roman" pitchFamily="18" charset="0"/>
                <a:cs typeface="Times New Roman" pitchFamily="18" charset="0"/>
              </a:rPr>
              <a:t>PLCTCs</a:t>
            </a:r>
          </a:p>
          <a:p>
            <a:pPr marL="285750" indent="-285750">
              <a:buNone/>
            </a:pPr>
            <a:endParaRPr lang="en-US" dirty="0">
              <a:solidFill>
                <a:schemeClr val="tx1"/>
              </a:solidFill>
            </a:endParaRPr>
          </a:p>
        </p:txBody>
      </p:sp>
      <p:pic>
        <p:nvPicPr>
          <p:cNvPr id="8" name="Picture 5" descr="DSC03219"/>
          <p:cNvPicPr>
            <a:picLocks noGrp="1" noChangeAspect="1" noChangeArrowheads="1"/>
          </p:cNvPicPr>
          <p:nvPr>
            <p:ph sz="half" idx="2"/>
          </p:nvPr>
        </p:nvPicPr>
        <p:blipFill>
          <a:blip r:embed="rId2" cstate="print"/>
          <a:srcRect/>
          <a:stretch>
            <a:fillRect/>
          </a:stretch>
        </p:blipFill>
        <p:spPr bwMode="auto">
          <a:xfrm>
            <a:off x="6288022" y="1609716"/>
            <a:ext cx="4932752" cy="5040560"/>
          </a:xfrm>
          <a:prstGeom prst="rect">
            <a:avLst/>
          </a:prstGeom>
          <a:ln>
            <a:headEnd/>
            <a:tailEnd/>
          </a:ln>
        </p:spPr>
        <p:style>
          <a:lnRef idx="2">
            <a:schemeClr val="accent2"/>
          </a:lnRef>
          <a:fillRef idx="1">
            <a:schemeClr val="lt1"/>
          </a:fillRef>
          <a:effectRef idx="0">
            <a:schemeClr val="accent2"/>
          </a:effectRef>
          <a:fontRef idx="minor">
            <a:schemeClr val="dk1"/>
          </a:fontRef>
        </p:style>
      </p:pic>
    </p:spTree>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7543" y="270081"/>
            <a:ext cx="9710057" cy="623562"/>
          </a:xfrm>
          <a:ln>
            <a:solidFill>
              <a:schemeClr val="bg1"/>
            </a:solidFill>
          </a:ln>
        </p:spPr>
        <p:style>
          <a:lnRef idx="2">
            <a:schemeClr val="accent2"/>
          </a:lnRef>
          <a:fillRef idx="1">
            <a:schemeClr val="lt1"/>
          </a:fillRef>
          <a:effectRef idx="0">
            <a:schemeClr val="accent2"/>
          </a:effectRef>
          <a:fontRef idx="minor">
            <a:schemeClr val="dk1"/>
          </a:fontRef>
        </p:style>
        <p:txBody>
          <a:bodyPr>
            <a:normAutofit/>
          </a:bodyPr>
          <a:lstStyle/>
          <a:p>
            <a:pPr algn="l"/>
            <a:r>
              <a:rPr lang="en-GB" sz="3600" b="1" dirty="0" smtClean="0">
                <a:solidFill>
                  <a:srgbClr val="0000FF"/>
                </a:solidFill>
              </a:rPr>
              <a:t>	</a:t>
            </a:r>
            <a:r>
              <a:rPr lang="en-GB" sz="3100" b="1" dirty="0" smtClean="0">
                <a:solidFill>
                  <a:schemeClr val="accent2">
                    <a:lumMod val="75000"/>
                  </a:schemeClr>
                </a:solidFill>
                <a:latin typeface="Times New Roman" pitchFamily="18" charset="0"/>
                <a:cs typeface="Times New Roman" pitchFamily="18" charset="0"/>
              </a:rPr>
              <a:t> </a:t>
            </a:r>
            <a:r>
              <a:rPr lang="en-GB" sz="3100" b="1" dirty="0" smtClean="0">
                <a:solidFill>
                  <a:schemeClr val="tx1"/>
                </a:solidFill>
                <a:latin typeface="Times New Roman" pitchFamily="18" charset="0"/>
                <a:cs typeface="Times New Roman" pitchFamily="18" charset="0"/>
              </a:rPr>
              <a:t>Ethiopian Commodity Exchange (ECX): </a:t>
            </a:r>
            <a:endParaRPr lang="en-US" sz="3100" dirty="0">
              <a:solidFill>
                <a:schemeClr val="tx1"/>
              </a:solidFill>
              <a:latin typeface="Times New Roman" pitchFamily="18" charset="0"/>
              <a:cs typeface="Times New Roman" pitchFamily="18" charset="0"/>
            </a:endParaRPr>
          </a:p>
        </p:txBody>
      </p:sp>
      <p:sp>
        <p:nvSpPr>
          <p:cNvPr id="3" name="Content Placeholder 2"/>
          <p:cNvSpPr>
            <a:spLocks noGrp="1"/>
          </p:cNvSpPr>
          <p:nvPr>
            <p:ph sz="half" idx="1"/>
          </p:nvPr>
        </p:nvSpPr>
        <p:spPr>
          <a:xfrm>
            <a:off x="719403" y="1634196"/>
            <a:ext cx="4896544" cy="4879444"/>
          </a:xfrm>
          <a:ln>
            <a:solidFill>
              <a:schemeClr val="bg1"/>
            </a:solidFill>
          </a:ln>
        </p:spPr>
        <p:style>
          <a:lnRef idx="2">
            <a:schemeClr val="accent2"/>
          </a:lnRef>
          <a:fillRef idx="1">
            <a:schemeClr val="lt1"/>
          </a:fillRef>
          <a:effectRef idx="0">
            <a:schemeClr val="accent2"/>
          </a:effectRef>
          <a:fontRef idx="minor">
            <a:schemeClr val="dk1"/>
          </a:fontRef>
        </p:style>
        <p:txBody>
          <a:bodyPr>
            <a:noAutofit/>
          </a:bodyPr>
          <a:lstStyle/>
          <a:p>
            <a:pPr marL="292100" lvl="1">
              <a:lnSpc>
                <a:spcPct val="150000"/>
              </a:lnSpc>
              <a:spcBef>
                <a:spcPts val="600"/>
              </a:spcBef>
              <a:spcAft>
                <a:spcPts val="600"/>
              </a:spcAft>
              <a:buFont typeface="Wingdings" pitchFamily="2" charset="2"/>
              <a:buChar char="q"/>
            </a:pPr>
            <a:r>
              <a:rPr lang="en-GB" sz="2200" b="1" dirty="0" smtClean="0">
                <a:latin typeface="Times New Roman" pitchFamily="18" charset="0"/>
                <a:cs typeface="Times New Roman" pitchFamily="18" charset="0"/>
              </a:rPr>
              <a:t>The 2nd level:-    </a:t>
            </a:r>
          </a:p>
          <a:p>
            <a:pPr marL="292100" lvl="1">
              <a:lnSpc>
                <a:spcPct val="150000"/>
              </a:lnSpc>
              <a:spcBef>
                <a:spcPts val="600"/>
              </a:spcBef>
              <a:spcAft>
                <a:spcPts val="600"/>
              </a:spcAft>
              <a:buFont typeface="Wingdings" pitchFamily="2" charset="2"/>
              <a:buChar char="§"/>
            </a:pPr>
            <a:r>
              <a:rPr lang="en-GB" sz="2000" b="1" dirty="0" smtClean="0">
                <a:latin typeface="Times New Roman" pitchFamily="18" charset="0"/>
                <a:cs typeface="Times New Roman" pitchFamily="18" charset="0"/>
              </a:rPr>
              <a:t>Receive sesame seed  form Suppliers,  Producers,  and Cooperatives;</a:t>
            </a:r>
          </a:p>
          <a:p>
            <a:pPr marL="292100" lvl="1">
              <a:lnSpc>
                <a:spcPct val="150000"/>
              </a:lnSpc>
              <a:spcBef>
                <a:spcPts val="600"/>
              </a:spcBef>
              <a:spcAft>
                <a:spcPts val="600"/>
              </a:spcAft>
              <a:buFont typeface="Wingdings" pitchFamily="2" charset="2"/>
              <a:buChar char="§"/>
            </a:pPr>
            <a:r>
              <a:rPr lang="en-GB" sz="2000" b="1" dirty="0" smtClean="0">
                <a:latin typeface="Times New Roman" pitchFamily="18" charset="0"/>
                <a:cs typeface="Times New Roman" pitchFamily="18" charset="0"/>
              </a:rPr>
              <a:t>Under take, grading, &amp; warehouse services,;</a:t>
            </a:r>
          </a:p>
          <a:p>
            <a:pPr marL="292100" lvl="1">
              <a:lnSpc>
                <a:spcPct val="150000"/>
              </a:lnSpc>
              <a:spcBef>
                <a:spcPts val="600"/>
              </a:spcBef>
              <a:spcAft>
                <a:spcPts val="600"/>
              </a:spcAft>
              <a:buFont typeface="Wingdings" pitchFamily="2" charset="2"/>
              <a:buChar char="§"/>
            </a:pPr>
            <a:r>
              <a:rPr lang="en-GB" sz="2000" b="1" dirty="0" smtClean="0">
                <a:latin typeface="Times New Roman" pitchFamily="18" charset="0"/>
                <a:cs typeface="Times New Roman" pitchFamily="18" charset="0"/>
              </a:rPr>
              <a:t>Under take sesame exchange between suppliers and Exporters </a:t>
            </a:r>
          </a:p>
          <a:p>
            <a:pPr marL="292100" lvl="1">
              <a:lnSpc>
                <a:spcPct val="150000"/>
              </a:lnSpc>
              <a:spcBef>
                <a:spcPts val="600"/>
              </a:spcBef>
              <a:spcAft>
                <a:spcPts val="600"/>
              </a:spcAft>
              <a:buFont typeface="Wingdings" pitchFamily="2" charset="2"/>
              <a:buChar char="§"/>
            </a:pPr>
            <a:r>
              <a:rPr lang="en-GB" sz="2000" b="1" dirty="0" smtClean="0">
                <a:latin typeface="Times New Roman" pitchFamily="18" charset="0"/>
                <a:cs typeface="Times New Roman" pitchFamily="18" charset="0"/>
              </a:rPr>
              <a:t>Submission of sold sesame to exporters</a:t>
            </a:r>
          </a:p>
        </p:txBody>
      </p:sp>
      <p:pic>
        <p:nvPicPr>
          <p:cNvPr id="6" name="Content Placeholder 3"/>
          <p:cNvPicPr>
            <a:picLocks noGrp="1" noChangeAspect="1"/>
          </p:cNvPicPr>
          <p:nvPr>
            <p:ph idx="1"/>
          </p:nvPr>
        </p:nvPicPr>
        <p:blipFill>
          <a:blip r:embed="rId2" cstate="print"/>
          <a:srcRect l="774" r="774"/>
          <a:stretch>
            <a:fillRect/>
          </a:stretch>
        </p:blipFill>
        <p:spPr>
          <a:xfrm>
            <a:off x="5903979" y="1551783"/>
            <a:ext cx="5984185" cy="5040560"/>
          </a:xfrm>
        </p:spPr>
      </p:pic>
    </p:spTree>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0286" y="500062"/>
            <a:ext cx="3657600" cy="610281"/>
          </a:xfrm>
          <a:ln>
            <a:solidFill>
              <a:schemeClr val="bg1"/>
            </a:solidFill>
          </a:ln>
        </p:spPr>
        <p:style>
          <a:lnRef idx="2">
            <a:schemeClr val="accent4"/>
          </a:lnRef>
          <a:fillRef idx="1">
            <a:schemeClr val="lt1"/>
          </a:fillRef>
          <a:effectRef idx="0">
            <a:schemeClr val="accent4"/>
          </a:effectRef>
          <a:fontRef idx="minor">
            <a:schemeClr val="dk1"/>
          </a:fontRef>
        </p:style>
        <p:txBody>
          <a:bodyPr>
            <a:normAutofit fontScale="90000"/>
          </a:bodyPr>
          <a:lstStyle/>
          <a:p>
            <a:pPr algn="ctr"/>
            <a:r>
              <a:rPr lang="en-US" b="1" dirty="0" smtClean="0"/>
              <a:t>Topics</a:t>
            </a:r>
            <a:endParaRPr lang="en-US" b="1" dirty="0"/>
          </a:p>
        </p:txBody>
      </p:sp>
      <p:sp>
        <p:nvSpPr>
          <p:cNvPr id="3" name="Content Placeholder 2"/>
          <p:cNvSpPr>
            <a:spLocks noGrp="1"/>
          </p:cNvSpPr>
          <p:nvPr>
            <p:ph idx="1"/>
          </p:nvPr>
        </p:nvSpPr>
        <p:spPr>
          <a:xfrm>
            <a:off x="2046515" y="1825625"/>
            <a:ext cx="8098972" cy="4351338"/>
          </a:xfrm>
          <a:ln>
            <a:solidFill>
              <a:schemeClr val="bg1"/>
            </a:solidFill>
          </a:ln>
        </p:spPr>
        <p:style>
          <a:lnRef idx="2">
            <a:schemeClr val="accent4"/>
          </a:lnRef>
          <a:fillRef idx="1">
            <a:schemeClr val="lt1"/>
          </a:fillRef>
          <a:effectRef idx="0">
            <a:schemeClr val="accent4"/>
          </a:effectRef>
          <a:fontRef idx="minor">
            <a:schemeClr val="dk1"/>
          </a:fontRef>
        </p:style>
        <p:txBody>
          <a:bodyPr>
            <a:normAutofit/>
          </a:bodyPr>
          <a:lstStyle/>
          <a:p>
            <a:pPr marL="566738" indent="-566738">
              <a:buFont typeface="Wingdings" pitchFamily="2" charset="2"/>
              <a:buChar char="v"/>
            </a:pPr>
            <a:r>
              <a:rPr lang="en-US" sz="3600" dirty="0" smtClean="0"/>
              <a:t>Country Profile</a:t>
            </a:r>
          </a:p>
          <a:p>
            <a:pPr marL="566738" indent="-566738">
              <a:buFont typeface="Wingdings" pitchFamily="2" charset="2"/>
              <a:buChar char="v"/>
            </a:pPr>
            <a:r>
              <a:rPr lang="en-US" sz="3600" dirty="0" smtClean="0"/>
              <a:t>Sesame Production</a:t>
            </a:r>
          </a:p>
          <a:p>
            <a:pPr marL="566738" indent="-566738">
              <a:buFont typeface="Wingdings" pitchFamily="2" charset="2"/>
              <a:buChar char="v"/>
            </a:pPr>
            <a:r>
              <a:rPr lang="en-US" sz="3600" dirty="0" smtClean="0"/>
              <a:t>Sesame Marketing</a:t>
            </a:r>
          </a:p>
          <a:p>
            <a:pPr marL="566738" indent="-566738">
              <a:buFont typeface="Wingdings" pitchFamily="2" charset="2"/>
              <a:buChar char="v"/>
            </a:pPr>
            <a:r>
              <a:rPr lang="en-US" sz="3600" dirty="0" smtClean="0"/>
              <a:t>Opportunities in Ethiopia Sesame </a:t>
            </a:r>
          </a:p>
          <a:p>
            <a:pPr marL="566738" indent="-566738">
              <a:buFont typeface="Wingdings" pitchFamily="2" charset="2"/>
              <a:buChar char="v"/>
            </a:pPr>
            <a:r>
              <a:rPr lang="en-US" sz="3600" dirty="0" smtClean="0"/>
              <a:t>Challenges in Ethiopia Sesame</a:t>
            </a:r>
          </a:p>
          <a:p>
            <a:pPr marL="566738" indent="-566738">
              <a:buFont typeface="Wingdings" pitchFamily="2" charset="2"/>
              <a:buChar char="v"/>
            </a:pPr>
            <a:r>
              <a:rPr lang="en-US" sz="3600" dirty="0" smtClean="0"/>
              <a:t>Way Forward</a:t>
            </a:r>
          </a:p>
          <a:p>
            <a:pPr marL="566738" indent="-566738">
              <a:buFont typeface="Wingdings" pitchFamily="2" charset="2"/>
              <a:buChar char="v"/>
            </a:pPr>
            <a:r>
              <a:rPr lang="en-US" sz="3600" dirty="0" smtClean="0"/>
              <a:t>Why African Edible Oil Alliance (AEOA)?</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1332853" y="1871420"/>
          <a:ext cx="9903417" cy="452938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2247254" y="852407"/>
            <a:ext cx="7671661" cy="461665"/>
          </a:xfrm>
          <a:prstGeom prst="rect">
            <a:avLst/>
          </a:prstGeom>
          <a:ln>
            <a:solidFill>
              <a:schemeClr val="bg1"/>
            </a:solidFill>
          </a:ln>
        </p:spPr>
        <p:style>
          <a:lnRef idx="2">
            <a:schemeClr val="accent4"/>
          </a:lnRef>
          <a:fillRef idx="1">
            <a:schemeClr val="lt1"/>
          </a:fillRef>
          <a:effectRef idx="0">
            <a:schemeClr val="accent4"/>
          </a:effectRef>
          <a:fontRef idx="minor">
            <a:schemeClr val="dk1"/>
          </a:fontRef>
        </p:style>
        <p:txBody>
          <a:bodyPr wrap="square">
            <a:spAutoFit/>
          </a:bodyPr>
          <a:lstStyle/>
          <a:p>
            <a:r>
              <a:rPr lang="en-US" sz="2400" b="1" dirty="0" smtClean="0">
                <a:latin typeface="Traditional Arabic" pitchFamily="18" charset="-78"/>
                <a:cs typeface="Traditional Arabic" pitchFamily="18" charset="-78"/>
              </a:rPr>
              <a:t>2013/14 Ethiopia Oilseeds Export in Volume and Val</a:t>
            </a:r>
            <a:r>
              <a:rPr lang="en-US" b="1" dirty="0" smtClean="0">
                <a:latin typeface="Traditional Arabic" pitchFamily="18" charset="-78"/>
                <a:cs typeface="Traditional Arabic" pitchFamily="18" charset="-78"/>
              </a:rPr>
              <a:t>ue</a:t>
            </a:r>
            <a:endParaRPr lang="en-US" dirty="0"/>
          </a:p>
        </p:txBody>
      </p:sp>
    </p:spTree>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3817" y="278969"/>
            <a:ext cx="8211518" cy="867906"/>
          </a:xfrm>
          <a:ln>
            <a:solidFill>
              <a:schemeClr val="bg1"/>
            </a:solidFill>
          </a:ln>
        </p:spPr>
        <p:style>
          <a:lnRef idx="2">
            <a:schemeClr val="accent4"/>
          </a:lnRef>
          <a:fillRef idx="1">
            <a:schemeClr val="lt1"/>
          </a:fillRef>
          <a:effectRef idx="0">
            <a:schemeClr val="accent4"/>
          </a:effectRef>
          <a:fontRef idx="minor">
            <a:schemeClr val="dk1"/>
          </a:fontRef>
        </p:style>
        <p:txBody>
          <a:bodyPr>
            <a:normAutofit fontScale="90000"/>
          </a:bodyPr>
          <a:lstStyle/>
          <a:p>
            <a:pPr algn="ctr"/>
            <a:r>
              <a:rPr lang="en-US" sz="4400" b="1" dirty="0" smtClean="0"/>
              <a:t/>
            </a:r>
            <a:br>
              <a:rPr lang="en-US" sz="4400" b="1" dirty="0" smtClean="0"/>
            </a:br>
            <a:r>
              <a:rPr lang="en-US" sz="4400" b="1" dirty="0" smtClean="0"/>
              <a:t>Ethiopian </a:t>
            </a:r>
            <a:r>
              <a:rPr lang="en-US" sz="4400" b="1" dirty="0"/>
              <a:t>Sesame </a:t>
            </a:r>
            <a:r>
              <a:rPr lang="en-US" sz="4400" b="1" dirty="0" smtClean="0"/>
              <a:t>Export Trend </a:t>
            </a:r>
            <a:r>
              <a:rPr lang="en-US" dirty="0" smtClean="0"/>
              <a:t/>
            </a:r>
            <a:br>
              <a:rPr lang="en-US" dirty="0" smtClean="0"/>
            </a:br>
            <a:endParaRPr lang="en-US" dirty="0"/>
          </a:p>
        </p:txBody>
      </p:sp>
      <p:graphicFrame>
        <p:nvGraphicFramePr>
          <p:cNvPr id="4" name="Chart 3"/>
          <p:cNvGraphicFramePr/>
          <p:nvPr/>
        </p:nvGraphicFramePr>
        <p:xfrm>
          <a:off x="1137138" y="1682262"/>
          <a:ext cx="5216770" cy="44137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p:cNvGraphicFramePr>
            <a:graphicFrameLocks noGrp="1"/>
          </p:cNvGraphicFramePr>
          <p:nvPr/>
        </p:nvGraphicFramePr>
        <p:xfrm>
          <a:off x="6969836" y="1805355"/>
          <a:ext cx="3932626" cy="4257820"/>
        </p:xfrm>
        <a:graphic>
          <a:graphicData uri="http://schemas.openxmlformats.org/drawingml/2006/table">
            <a:tbl>
              <a:tblPr/>
              <a:tblGrid>
                <a:gridCol w="1631529"/>
                <a:gridCol w="2301097"/>
              </a:tblGrid>
              <a:tr h="656492">
                <a:tc>
                  <a:txBody>
                    <a:bodyPr/>
                    <a:lstStyle/>
                    <a:p>
                      <a:pPr algn="ctr" rtl="0" fontAlgn="t"/>
                      <a:r>
                        <a:rPr lang="en-US" sz="3200" b="0" i="0" u="none" strike="noStrike" dirty="0">
                          <a:solidFill>
                            <a:srgbClr val="000000"/>
                          </a:solidFill>
                          <a:latin typeface="Calibri"/>
                        </a:rPr>
                        <a:t>Budget  year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sz="3200" b="0" i="0" u="none" strike="noStrike" dirty="0">
                          <a:solidFill>
                            <a:srgbClr val="000000"/>
                          </a:solidFill>
                          <a:latin typeface="Calibri"/>
                        </a:rPr>
                        <a:t>Volume/</a:t>
                      </a:r>
                      <a:r>
                        <a:rPr lang="en-US" sz="3200" b="0" i="0" u="none" strike="noStrike" dirty="0" err="1">
                          <a:solidFill>
                            <a:srgbClr val="000000"/>
                          </a:solidFill>
                          <a:latin typeface="Calibri"/>
                        </a:rPr>
                        <a:t>mt</a:t>
                      </a:r>
                      <a:r>
                        <a:rPr lang="en-US" sz="3200" b="0" i="0" u="none" strike="noStrike" dirty="0">
                          <a:solidFill>
                            <a:srgbClr val="000000"/>
                          </a:solidFill>
                          <a:latin typeface="Calibri"/>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6492">
                <a:tc>
                  <a:txBody>
                    <a:bodyPr/>
                    <a:lstStyle/>
                    <a:p>
                      <a:pPr algn="l" rtl="0" fontAlgn="t"/>
                      <a:r>
                        <a:rPr lang="en-US" sz="3200" b="0" i="0" u="none" strike="noStrike" dirty="0">
                          <a:solidFill>
                            <a:srgbClr val="000000"/>
                          </a:solidFill>
                          <a:latin typeface="Calibri"/>
                        </a:rPr>
                        <a:t>2009/10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sz="3200" b="0" i="0" u="none" strike="noStrike">
                          <a:solidFill>
                            <a:srgbClr val="000000"/>
                          </a:solidFill>
                          <a:latin typeface="Calibri"/>
                        </a:rPr>
                        <a:t>238,832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6492">
                <a:tc>
                  <a:txBody>
                    <a:bodyPr/>
                    <a:lstStyle/>
                    <a:p>
                      <a:pPr algn="l" rtl="0" fontAlgn="t"/>
                      <a:r>
                        <a:rPr lang="en-US" sz="3200" b="0" i="0" u="none" strike="noStrike" dirty="0">
                          <a:solidFill>
                            <a:srgbClr val="000000"/>
                          </a:solidFill>
                          <a:latin typeface="Calibri"/>
                        </a:rPr>
                        <a:t>2010/11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sz="3200" b="0" i="0" u="none" strike="noStrike">
                          <a:solidFill>
                            <a:srgbClr val="000000"/>
                          </a:solidFill>
                          <a:latin typeface="Calibri"/>
                        </a:rPr>
                        <a:t>218,247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6492">
                <a:tc>
                  <a:txBody>
                    <a:bodyPr/>
                    <a:lstStyle/>
                    <a:p>
                      <a:pPr algn="l" rtl="0" fontAlgn="t"/>
                      <a:r>
                        <a:rPr lang="en-US" sz="3200" b="0" i="0" u="none" strike="noStrike" dirty="0">
                          <a:solidFill>
                            <a:srgbClr val="000000"/>
                          </a:solidFill>
                          <a:latin typeface="Calibri"/>
                        </a:rPr>
                        <a:t>2011/12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sz="3200" b="0" i="0" u="none" strike="noStrike">
                          <a:solidFill>
                            <a:srgbClr val="000000"/>
                          </a:solidFill>
                          <a:latin typeface="Calibri"/>
                        </a:rPr>
                        <a:t>331,584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6492">
                <a:tc>
                  <a:txBody>
                    <a:bodyPr/>
                    <a:lstStyle/>
                    <a:p>
                      <a:pPr algn="l" rtl="0" fontAlgn="t"/>
                      <a:r>
                        <a:rPr lang="en-US" sz="3200" b="0" i="0" u="none" strike="noStrike" dirty="0">
                          <a:solidFill>
                            <a:srgbClr val="000000"/>
                          </a:solidFill>
                          <a:latin typeface="Calibri"/>
                        </a:rPr>
                        <a:t>2012/13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sz="3200" b="0" i="0" u="none" strike="noStrike">
                          <a:solidFill>
                            <a:srgbClr val="000000"/>
                          </a:solidFill>
                          <a:latin typeface="Calibri"/>
                        </a:rPr>
                        <a:t>222,705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6492">
                <a:tc>
                  <a:txBody>
                    <a:bodyPr/>
                    <a:lstStyle/>
                    <a:p>
                      <a:pPr algn="l" rtl="0" fontAlgn="t"/>
                      <a:r>
                        <a:rPr lang="en-US" sz="3200" b="0" i="0" u="none" strike="noStrike" dirty="0">
                          <a:solidFill>
                            <a:srgbClr val="000000"/>
                          </a:solidFill>
                          <a:latin typeface="Calibri"/>
                        </a:rPr>
                        <a:t>2013/14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sz="3200" b="0" i="0" u="none" strike="noStrike" dirty="0">
                          <a:solidFill>
                            <a:srgbClr val="000000"/>
                          </a:solidFill>
                          <a:latin typeface="Calibri"/>
                        </a:rPr>
                        <a:t>269,221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7395543"/>
      </p:ext>
    </p:extLst>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1301858" y="1596325"/>
          <a:ext cx="4494508" cy="4959458"/>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1371600" y="618530"/>
            <a:ext cx="9949543" cy="584775"/>
          </a:xfrm>
          <a:prstGeom prst="rect">
            <a:avLst/>
          </a:prstGeom>
          <a:ln>
            <a:solidFill>
              <a:schemeClr val="bg1"/>
            </a:solidFill>
          </a:ln>
        </p:spPr>
        <p:style>
          <a:lnRef idx="2">
            <a:schemeClr val="accent4"/>
          </a:lnRef>
          <a:fillRef idx="1">
            <a:schemeClr val="lt1"/>
          </a:fillRef>
          <a:effectRef idx="0">
            <a:schemeClr val="accent4"/>
          </a:effectRef>
          <a:fontRef idx="minor">
            <a:schemeClr val="dk1"/>
          </a:fontRef>
        </p:style>
        <p:txBody>
          <a:bodyPr wrap="square">
            <a:spAutoFit/>
          </a:bodyPr>
          <a:lstStyle/>
          <a:p>
            <a:r>
              <a:rPr lang="en-US" sz="3200" b="1" dirty="0" smtClean="0">
                <a:latin typeface="Traditional Arabic" pitchFamily="18" charset="-78"/>
                <a:cs typeface="Traditional Arabic" pitchFamily="18" charset="-78"/>
              </a:rPr>
              <a:t>2013/14 Top Ethiopian Sesame Destination Countries</a:t>
            </a:r>
            <a:endParaRPr lang="en-US" sz="3200" dirty="0"/>
          </a:p>
        </p:txBody>
      </p:sp>
      <p:graphicFrame>
        <p:nvGraphicFramePr>
          <p:cNvPr id="6" name="Table 5"/>
          <p:cNvGraphicFramePr>
            <a:graphicFrameLocks noGrp="1"/>
          </p:cNvGraphicFramePr>
          <p:nvPr/>
        </p:nvGraphicFramePr>
        <p:xfrm>
          <a:off x="6273755" y="1681580"/>
          <a:ext cx="4216400" cy="5884545"/>
        </p:xfrm>
        <a:graphic>
          <a:graphicData uri="http://schemas.openxmlformats.org/drawingml/2006/table">
            <a:tbl>
              <a:tblPr/>
              <a:tblGrid>
                <a:gridCol w="2198619"/>
                <a:gridCol w="1053307"/>
                <a:gridCol w="964474"/>
              </a:tblGrid>
              <a:tr h="571500">
                <a:tc>
                  <a:txBody>
                    <a:bodyPr/>
                    <a:lstStyle/>
                    <a:p>
                      <a:pPr algn="ctr" rtl="0" fontAlgn="b">
                        <a:lnSpc>
                          <a:spcPct val="150000"/>
                        </a:lnSpc>
                      </a:pPr>
                      <a:r>
                        <a:rPr lang="en-US" sz="1800" b="1" i="0" u="none" strike="noStrike" dirty="0">
                          <a:solidFill>
                            <a:srgbClr val="000000"/>
                          </a:solidFill>
                          <a:latin typeface="Times New Roman"/>
                        </a:rPr>
                        <a:t>Buying Countries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lnSpc>
                          <a:spcPct val="150000"/>
                        </a:lnSpc>
                      </a:pPr>
                      <a:r>
                        <a:rPr lang="en-US" sz="1800" b="1" i="0" u="none" strike="noStrike">
                          <a:solidFill>
                            <a:srgbClr val="000000"/>
                          </a:solidFill>
                          <a:latin typeface="Times New Roman"/>
                        </a:rPr>
                        <a:t>Volume in Tone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lnSpc>
                          <a:spcPct val="150000"/>
                        </a:lnSpc>
                      </a:pPr>
                      <a:r>
                        <a:rPr lang="en-US" sz="1800" b="1" i="0" u="none" strike="noStrike">
                          <a:solidFill>
                            <a:srgbClr val="000000"/>
                          </a:solidFill>
                          <a:latin typeface="Times New Roman"/>
                        </a:rPr>
                        <a:t>% Share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5275">
                <a:tc>
                  <a:txBody>
                    <a:bodyPr/>
                    <a:lstStyle/>
                    <a:p>
                      <a:pPr algn="l" rtl="0" fontAlgn="b">
                        <a:lnSpc>
                          <a:spcPct val="150000"/>
                        </a:lnSpc>
                      </a:pPr>
                      <a:r>
                        <a:rPr lang="en-US" sz="1800" b="0" i="0" u="none" strike="noStrike" dirty="0">
                          <a:solidFill>
                            <a:srgbClr val="000000"/>
                          </a:solidFill>
                          <a:latin typeface="Times New Roman"/>
                        </a:rPr>
                        <a:t>China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lnSpc>
                          <a:spcPct val="150000"/>
                        </a:lnSpc>
                      </a:pPr>
                      <a:r>
                        <a:rPr lang="en-US" sz="1800" b="0" i="0" u="none" strike="noStrike">
                          <a:solidFill>
                            <a:srgbClr val="000000"/>
                          </a:solidFill>
                          <a:latin typeface="Times New Roman"/>
                        </a:rPr>
                        <a:t>164,084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lnSpc>
                          <a:spcPct val="150000"/>
                        </a:lnSpc>
                      </a:pPr>
                      <a:r>
                        <a:rPr lang="en-US" sz="1800" b="0" i="0" u="none" strike="noStrike">
                          <a:solidFill>
                            <a:srgbClr val="000000"/>
                          </a:solidFill>
                          <a:latin typeface="Times New Roman"/>
                        </a:rPr>
                        <a:t>     61.03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5275">
                <a:tc>
                  <a:txBody>
                    <a:bodyPr/>
                    <a:lstStyle/>
                    <a:p>
                      <a:pPr algn="l" rtl="0" fontAlgn="b">
                        <a:lnSpc>
                          <a:spcPct val="150000"/>
                        </a:lnSpc>
                      </a:pPr>
                      <a:r>
                        <a:rPr lang="en-US" sz="1800" b="0" i="0" u="none" strike="noStrike" dirty="0">
                          <a:solidFill>
                            <a:srgbClr val="000000"/>
                          </a:solidFill>
                          <a:latin typeface="Times New Roman"/>
                        </a:rPr>
                        <a:t>Israel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lnSpc>
                          <a:spcPct val="150000"/>
                        </a:lnSpc>
                      </a:pPr>
                      <a:r>
                        <a:rPr lang="en-US" sz="1800" b="0" i="0" u="none" strike="noStrike">
                          <a:solidFill>
                            <a:srgbClr val="000000"/>
                          </a:solidFill>
                          <a:latin typeface="Times New Roman"/>
                        </a:rPr>
                        <a:t>41,634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150000"/>
                        </a:lnSpc>
                      </a:pPr>
                      <a:r>
                        <a:rPr lang="en-US" sz="1800" b="0" i="0" u="none" strike="noStrike">
                          <a:solidFill>
                            <a:srgbClr val="000000"/>
                          </a:solidFill>
                          <a:latin typeface="Times New Roman"/>
                        </a:rPr>
                        <a:t>     15.49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5275">
                <a:tc>
                  <a:txBody>
                    <a:bodyPr/>
                    <a:lstStyle/>
                    <a:p>
                      <a:pPr algn="l" rtl="0" fontAlgn="b">
                        <a:lnSpc>
                          <a:spcPct val="150000"/>
                        </a:lnSpc>
                      </a:pPr>
                      <a:r>
                        <a:rPr lang="en-US" sz="1800" b="0" i="0" u="none" strike="noStrike" dirty="0">
                          <a:solidFill>
                            <a:srgbClr val="000000"/>
                          </a:solidFill>
                          <a:latin typeface="Times New Roman"/>
                        </a:rPr>
                        <a:t>Turkey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lnSpc>
                          <a:spcPct val="150000"/>
                        </a:lnSpc>
                      </a:pPr>
                      <a:r>
                        <a:rPr lang="en-US" sz="1800" b="0" i="0" u="none" strike="noStrike">
                          <a:solidFill>
                            <a:srgbClr val="000000"/>
                          </a:solidFill>
                          <a:latin typeface="Times New Roman"/>
                        </a:rPr>
                        <a:t>16,259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150000"/>
                        </a:lnSpc>
                      </a:pPr>
                      <a:r>
                        <a:rPr lang="en-US" sz="1800" b="0" i="0" u="none" strike="noStrike">
                          <a:solidFill>
                            <a:srgbClr val="000000"/>
                          </a:solidFill>
                          <a:latin typeface="Times New Roman"/>
                        </a:rPr>
                        <a:t>       6.05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5275">
                <a:tc>
                  <a:txBody>
                    <a:bodyPr/>
                    <a:lstStyle/>
                    <a:p>
                      <a:pPr algn="l" rtl="0" fontAlgn="b">
                        <a:lnSpc>
                          <a:spcPct val="150000"/>
                        </a:lnSpc>
                      </a:pPr>
                      <a:r>
                        <a:rPr lang="en-US" sz="1800" b="0" i="0" u="none" strike="noStrike" dirty="0">
                          <a:solidFill>
                            <a:srgbClr val="000000"/>
                          </a:solidFill>
                          <a:latin typeface="Times New Roman"/>
                        </a:rPr>
                        <a:t>Jordan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lnSpc>
                          <a:spcPct val="150000"/>
                        </a:lnSpc>
                      </a:pPr>
                      <a:r>
                        <a:rPr lang="en-US" sz="1800" b="0" i="0" u="none" strike="noStrike">
                          <a:solidFill>
                            <a:srgbClr val="000000"/>
                          </a:solidFill>
                          <a:latin typeface="Times New Roman"/>
                        </a:rPr>
                        <a:t>10,180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150000"/>
                        </a:lnSpc>
                      </a:pPr>
                      <a:r>
                        <a:rPr lang="en-US" sz="1800" b="0" i="0" u="none" strike="noStrike">
                          <a:solidFill>
                            <a:srgbClr val="000000"/>
                          </a:solidFill>
                          <a:latin typeface="Times New Roman"/>
                        </a:rPr>
                        <a:t>       3.79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5275">
                <a:tc>
                  <a:txBody>
                    <a:bodyPr/>
                    <a:lstStyle/>
                    <a:p>
                      <a:pPr algn="l" rtl="0" fontAlgn="b">
                        <a:lnSpc>
                          <a:spcPct val="150000"/>
                        </a:lnSpc>
                      </a:pPr>
                      <a:r>
                        <a:rPr lang="en-US" sz="1800" b="0" i="0" u="none" strike="noStrike" dirty="0">
                          <a:solidFill>
                            <a:srgbClr val="000000"/>
                          </a:solidFill>
                          <a:latin typeface="Times New Roman"/>
                        </a:rPr>
                        <a:t>Saudi Arabia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lnSpc>
                          <a:spcPct val="150000"/>
                        </a:lnSpc>
                      </a:pPr>
                      <a:r>
                        <a:rPr lang="en-US" sz="1800" b="0" i="0" u="none" strike="noStrike">
                          <a:solidFill>
                            <a:srgbClr val="000000"/>
                          </a:solidFill>
                          <a:latin typeface="Times New Roman"/>
                        </a:rPr>
                        <a:t>7,228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150000"/>
                        </a:lnSpc>
                      </a:pPr>
                      <a:r>
                        <a:rPr lang="en-US" sz="1800" b="0" i="0" u="none" strike="noStrike">
                          <a:solidFill>
                            <a:srgbClr val="000000"/>
                          </a:solidFill>
                          <a:latin typeface="Times New Roman"/>
                        </a:rPr>
                        <a:t>       2.69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5275">
                <a:tc>
                  <a:txBody>
                    <a:bodyPr/>
                    <a:lstStyle/>
                    <a:p>
                      <a:pPr algn="l" rtl="0" fontAlgn="b">
                        <a:lnSpc>
                          <a:spcPct val="150000"/>
                        </a:lnSpc>
                      </a:pPr>
                      <a:r>
                        <a:rPr lang="en-US" sz="1800" b="0" i="0" u="none" strike="noStrike" dirty="0">
                          <a:solidFill>
                            <a:srgbClr val="000000"/>
                          </a:solidFill>
                          <a:latin typeface="Times New Roman"/>
                        </a:rPr>
                        <a:t>Greece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lnSpc>
                          <a:spcPct val="150000"/>
                        </a:lnSpc>
                      </a:pPr>
                      <a:r>
                        <a:rPr lang="en-US" sz="1800" b="0" i="0" u="none" strike="noStrike">
                          <a:solidFill>
                            <a:srgbClr val="000000"/>
                          </a:solidFill>
                          <a:latin typeface="Times New Roman"/>
                        </a:rPr>
                        <a:t>5,738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150000"/>
                        </a:lnSpc>
                      </a:pPr>
                      <a:r>
                        <a:rPr lang="en-US" sz="1800" b="0" i="0" u="none" strike="noStrike">
                          <a:solidFill>
                            <a:srgbClr val="000000"/>
                          </a:solidFill>
                          <a:latin typeface="Times New Roman"/>
                        </a:rPr>
                        <a:t>       2.13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7650">
                <a:tc>
                  <a:txBody>
                    <a:bodyPr/>
                    <a:lstStyle/>
                    <a:p>
                      <a:pPr algn="l" rtl="0" fontAlgn="b">
                        <a:lnSpc>
                          <a:spcPct val="150000"/>
                        </a:lnSpc>
                      </a:pPr>
                      <a:r>
                        <a:rPr lang="en-US" sz="1800" b="0" i="0" u="none" strike="noStrike" dirty="0">
                          <a:solidFill>
                            <a:srgbClr val="000000"/>
                          </a:solidFill>
                          <a:latin typeface="Times New Roman"/>
                        </a:rPr>
                        <a:t>Korea, Republic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lnSpc>
                          <a:spcPct val="150000"/>
                        </a:lnSpc>
                      </a:pPr>
                      <a:r>
                        <a:rPr lang="en-US" sz="1800" b="0" i="0" u="none" strike="noStrike">
                          <a:solidFill>
                            <a:srgbClr val="000000"/>
                          </a:solidFill>
                          <a:latin typeface="Times New Roman"/>
                        </a:rPr>
                        <a:t>4,627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150000"/>
                        </a:lnSpc>
                      </a:pPr>
                      <a:r>
                        <a:rPr lang="en-US" sz="1800" b="0" i="0" u="none" strike="noStrike" dirty="0">
                          <a:solidFill>
                            <a:srgbClr val="000000"/>
                          </a:solidFill>
                          <a:latin typeface="Times New Roman"/>
                        </a:rPr>
                        <a:t>       1.72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5275">
                <a:tc>
                  <a:txBody>
                    <a:bodyPr/>
                    <a:lstStyle/>
                    <a:p>
                      <a:pPr algn="l" rtl="0" fontAlgn="b">
                        <a:lnSpc>
                          <a:spcPct val="150000"/>
                        </a:lnSpc>
                      </a:pPr>
                      <a:r>
                        <a:rPr lang="en-US" sz="1800" b="0" i="0" u="none" strike="noStrike" dirty="0">
                          <a:solidFill>
                            <a:srgbClr val="000000"/>
                          </a:solidFill>
                          <a:latin typeface="Times New Roman"/>
                        </a:rPr>
                        <a:t>Japan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lnSpc>
                          <a:spcPct val="150000"/>
                        </a:lnSpc>
                      </a:pPr>
                      <a:r>
                        <a:rPr lang="en-US" sz="1800" b="0" i="0" u="none" strike="noStrike">
                          <a:solidFill>
                            <a:srgbClr val="000000"/>
                          </a:solidFill>
                          <a:latin typeface="Times New Roman"/>
                        </a:rPr>
                        <a:t>4,332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150000"/>
                        </a:lnSpc>
                      </a:pPr>
                      <a:r>
                        <a:rPr lang="en-US" sz="1800" b="0" i="0" u="none" strike="noStrike">
                          <a:solidFill>
                            <a:srgbClr val="000000"/>
                          </a:solidFill>
                          <a:latin typeface="Times New Roman"/>
                        </a:rPr>
                        <a:t>       1.61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5275">
                <a:tc>
                  <a:txBody>
                    <a:bodyPr/>
                    <a:lstStyle/>
                    <a:p>
                      <a:pPr algn="l" rtl="0" fontAlgn="b">
                        <a:lnSpc>
                          <a:spcPct val="150000"/>
                        </a:lnSpc>
                      </a:pPr>
                      <a:r>
                        <a:rPr lang="en-US" sz="1800" b="0" i="0" u="none" strike="noStrike" dirty="0">
                          <a:solidFill>
                            <a:srgbClr val="000000"/>
                          </a:solidFill>
                          <a:latin typeface="Times New Roman"/>
                        </a:rPr>
                        <a:t>Lebanon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lnSpc>
                          <a:spcPct val="150000"/>
                        </a:lnSpc>
                      </a:pPr>
                      <a:r>
                        <a:rPr lang="en-US" sz="1800" b="0" i="0" u="none" strike="noStrike">
                          <a:solidFill>
                            <a:srgbClr val="000000"/>
                          </a:solidFill>
                          <a:latin typeface="Times New Roman"/>
                        </a:rPr>
                        <a:t>2,090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150000"/>
                        </a:lnSpc>
                      </a:pPr>
                      <a:r>
                        <a:rPr lang="en-US" sz="1800" b="0" i="0" u="none" strike="noStrike">
                          <a:solidFill>
                            <a:srgbClr val="000000"/>
                          </a:solidFill>
                          <a:latin typeface="Times New Roman"/>
                        </a:rPr>
                        <a:t>       0.78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5275">
                <a:tc>
                  <a:txBody>
                    <a:bodyPr/>
                    <a:lstStyle/>
                    <a:p>
                      <a:pPr algn="l" rtl="0" fontAlgn="b">
                        <a:lnSpc>
                          <a:spcPct val="150000"/>
                        </a:lnSpc>
                      </a:pPr>
                      <a:r>
                        <a:rPr lang="en-US" sz="1800" b="0" i="0" u="none" strike="noStrike" dirty="0">
                          <a:solidFill>
                            <a:srgbClr val="000000"/>
                          </a:solidFill>
                          <a:latin typeface="Times New Roman"/>
                        </a:rPr>
                        <a:t>Egypt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lnSpc>
                          <a:spcPct val="150000"/>
                        </a:lnSpc>
                      </a:pPr>
                      <a:r>
                        <a:rPr lang="en-US" sz="1800" b="0" i="0" u="none" strike="noStrike">
                          <a:solidFill>
                            <a:srgbClr val="000000"/>
                          </a:solidFill>
                          <a:latin typeface="Times New Roman"/>
                        </a:rPr>
                        <a:t>2,083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150000"/>
                        </a:lnSpc>
                      </a:pPr>
                      <a:r>
                        <a:rPr lang="en-US" sz="1800" b="0" i="0" u="none" strike="noStrike">
                          <a:solidFill>
                            <a:srgbClr val="000000"/>
                          </a:solidFill>
                          <a:latin typeface="Times New Roman"/>
                        </a:rPr>
                        <a:t>       0.77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5275">
                <a:tc>
                  <a:txBody>
                    <a:bodyPr/>
                    <a:lstStyle/>
                    <a:p>
                      <a:pPr algn="l" rtl="0" fontAlgn="b">
                        <a:lnSpc>
                          <a:spcPct val="150000"/>
                        </a:lnSpc>
                      </a:pPr>
                      <a:r>
                        <a:rPr lang="en-US" sz="1800" b="0" i="0" u="none" strike="noStrike" dirty="0">
                          <a:solidFill>
                            <a:srgbClr val="000000"/>
                          </a:solidFill>
                          <a:latin typeface="Times New Roman"/>
                        </a:rPr>
                        <a:t>Others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lnSpc>
                          <a:spcPct val="150000"/>
                        </a:lnSpc>
                      </a:pPr>
                      <a:r>
                        <a:rPr lang="en-US" sz="1800" b="0" i="0" u="none" strike="noStrike">
                          <a:solidFill>
                            <a:srgbClr val="000000"/>
                          </a:solidFill>
                          <a:latin typeface="Times New Roman"/>
                        </a:rPr>
                        <a:t>10,586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150000"/>
                        </a:lnSpc>
                      </a:pPr>
                      <a:r>
                        <a:rPr lang="en-US" sz="1800" b="0" i="0" u="none" strike="noStrike">
                          <a:solidFill>
                            <a:srgbClr val="000000"/>
                          </a:solidFill>
                          <a:latin typeface="Times New Roman"/>
                        </a:rPr>
                        <a:t>       3.94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5275">
                <a:tc>
                  <a:txBody>
                    <a:bodyPr/>
                    <a:lstStyle/>
                    <a:p>
                      <a:pPr algn="l" rtl="0" fontAlgn="b">
                        <a:lnSpc>
                          <a:spcPct val="150000"/>
                        </a:lnSpc>
                      </a:pPr>
                      <a:r>
                        <a:rPr lang="en-US" sz="1800" b="1" i="0" u="none" strike="noStrike" dirty="0">
                          <a:solidFill>
                            <a:srgbClr val="000000"/>
                          </a:solidFill>
                          <a:latin typeface="Times New Roman"/>
                        </a:rPr>
                        <a:t>Grand 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lnSpc>
                          <a:spcPct val="150000"/>
                        </a:lnSpc>
                      </a:pPr>
                      <a:r>
                        <a:rPr lang="en-US" sz="1800" b="1" i="0" u="none" strike="noStrike" dirty="0">
                          <a:solidFill>
                            <a:srgbClr val="000000"/>
                          </a:solidFill>
                          <a:latin typeface="Times New Roman"/>
                        </a:rPr>
                        <a:t>268,841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150000"/>
                        </a:lnSpc>
                      </a:pPr>
                      <a:r>
                        <a:rPr lang="en-US" sz="1800" b="0" i="0" u="none" strike="noStrike" dirty="0">
                          <a:solidFill>
                            <a:srgbClr val="000000"/>
                          </a:solidFill>
                          <a:latin typeface="Times New Roman"/>
                        </a:rPr>
                        <a:t>   100.00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1286358" y="2061274"/>
          <a:ext cx="4556503" cy="44790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p:cNvGraphicFramePr>
            <a:graphicFrameLocks noGrp="1"/>
          </p:cNvGraphicFramePr>
          <p:nvPr/>
        </p:nvGraphicFramePr>
        <p:xfrm>
          <a:off x="6231185" y="1921787"/>
          <a:ext cx="4881100" cy="4450824"/>
        </p:xfrm>
        <a:graphic>
          <a:graphicData uri="http://schemas.openxmlformats.org/drawingml/2006/table">
            <a:tbl>
              <a:tblPr/>
              <a:tblGrid>
                <a:gridCol w="3021303"/>
                <a:gridCol w="1859797"/>
              </a:tblGrid>
              <a:tr h="270810">
                <a:tc>
                  <a:txBody>
                    <a:bodyPr/>
                    <a:lstStyle/>
                    <a:p>
                      <a:pPr algn="ctr" fontAlgn="b"/>
                      <a:r>
                        <a:rPr lang="en-US" sz="1600" b="1" i="0" u="none" strike="noStrike" dirty="0">
                          <a:solidFill>
                            <a:srgbClr val="000000"/>
                          </a:solidFill>
                          <a:latin typeface="Calibri"/>
                        </a:rPr>
                        <a:t>Buyers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Calibri"/>
                        </a:rPr>
                        <a:t>Volume in Ton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810">
                <a:tc>
                  <a:txBody>
                    <a:bodyPr/>
                    <a:lstStyle/>
                    <a:p>
                      <a:pPr algn="l" fontAlgn="b"/>
                      <a:r>
                        <a:rPr lang="en-US" sz="1600" b="0" i="0" u="none" strike="noStrike" dirty="0">
                          <a:solidFill>
                            <a:srgbClr val="000000"/>
                          </a:solidFill>
                          <a:latin typeface="Calibri"/>
                        </a:rPr>
                        <a:t>RIZHAO RUNY SHANDONG, CHINA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29,317.00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810">
                <a:tc>
                  <a:txBody>
                    <a:bodyPr/>
                    <a:lstStyle/>
                    <a:p>
                      <a:pPr algn="l" fontAlgn="b"/>
                      <a:r>
                        <a:rPr lang="en-US" sz="1600" b="0" i="0" u="none" strike="noStrike" dirty="0">
                          <a:solidFill>
                            <a:srgbClr val="000000"/>
                          </a:solidFill>
                          <a:latin typeface="Calibri"/>
                        </a:rPr>
                        <a:t>AGRE COMMODITES &amp; FINANCE FZE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13,946.00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0098">
                <a:tc>
                  <a:txBody>
                    <a:bodyPr/>
                    <a:lstStyle/>
                    <a:p>
                      <a:pPr algn="l" fontAlgn="b"/>
                      <a:r>
                        <a:rPr lang="en-US" sz="1600" b="0" i="0" u="none" strike="noStrike" dirty="0">
                          <a:solidFill>
                            <a:srgbClr val="000000"/>
                          </a:solidFill>
                          <a:latin typeface="Calibri"/>
                        </a:rPr>
                        <a:t>RUSHDI FOOD IND.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11,856.00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810">
                <a:tc>
                  <a:txBody>
                    <a:bodyPr/>
                    <a:lstStyle/>
                    <a:p>
                      <a:pPr algn="l" fontAlgn="b"/>
                      <a:r>
                        <a:rPr lang="en-US" sz="1600" b="0" i="0" u="none" strike="noStrike" dirty="0">
                          <a:solidFill>
                            <a:srgbClr val="000000"/>
                          </a:solidFill>
                          <a:latin typeface="Calibri"/>
                        </a:rPr>
                        <a:t>OLAM INERNATIONAL LIMITED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10,749.00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1620">
                <a:tc>
                  <a:txBody>
                    <a:bodyPr/>
                    <a:lstStyle/>
                    <a:p>
                      <a:pPr algn="l" fontAlgn="b"/>
                      <a:r>
                        <a:rPr lang="en-US" sz="1600" b="0" i="0" u="none" strike="noStrike" dirty="0">
                          <a:solidFill>
                            <a:srgbClr val="000000"/>
                          </a:solidFill>
                          <a:latin typeface="Calibri"/>
                        </a:rPr>
                        <a:t>CHINA SADIC INTERNATIONAL TRADE CO,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9,266.10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0098">
                <a:tc>
                  <a:txBody>
                    <a:bodyPr/>
                    <a:lstStyle/>
                    <a:p>
                      <a:pPr algn="l" fontAlgn="b"/>
                      <a:r>
                        <a:rPr lang="en-US" sz="1600" b="0" i="0" u="none" strike="noStrike" dirty="0">
                          <a:solidFill>
                            <a:srgbClr val="000000"/>
                          </a:solidFill>
                          <a:latin typeface="Calibri"/>
                        </a:rPr>
                        <a:t>HAMAMA MEIR TRADING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8,268.47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1620">
                <a:tc>
                  <a:txBody>
                    <a:bodyPr/>
                    <a:lstStyle/>
                    <a:p>
                      <a:pPr algn="l" fontAlgn="b"/>
                      <a:r>
                        <a:rPr lang="en-US" sz="1600" b="0" i="0" u="none" strike="noStrike" dirty="0">
                          <a:solidFill>
                            <a:srgbClr val="000000"/>
                          </a:solidFill>
                          <a:latin typeface="Calibri"/>
                        </a:rPr>
                        <a:t>CHINA LIGHT CERERAL MERCHANDISE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7,687.00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0098">
                <a:tc>
                  <a:txBody>
                    <a:bodyPr/>
                    <a:lstStyle/>
                    <a:p>
                      <a:pPr algn="l" fontAlgn="b"/>
                      <a:r>
                        <a:rPr lang="en-US" sz="1600" b="0" i="0" u="none" strike="noStrike" dirty="0">
                          <a:solidFill>
                            <a:srgbClr val="000000"/>
                          </a:solidFill>
                          <a:latin typeface="Calibri"/>
                        </a:rPr>
                        <a:t>QINGDAO KERRY PEANUT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8,018.00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1620">
                <a:tc>
                  <a:txBody>
                    <a:bodyPr/>
                    <a:lstStyle/>
                    <a:p>
                      <a:pPr algn="l" fontAlgn="b"/>
                      <a:r>
                        <a:rPr lang="en-US" sz="1600" b="0" i="0" u="none" strike="noStrike" dirty="0">
                          <a:solidFill>
                            <a:srgbClr val="000000"/>
                          </a:solidFill>
                          <a:latin typeface="Calibri"/>
                        </a:rPr>
                        <a:t>AHCOF IDUSTRIAL DEVELOPMENT CO.LTD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6,536.00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810">
                <a:tc>
                  <a:txBody>
                    <a:bodyPr/>
                    <a:lstStyle/>
                    <a:p>
                      <a:pPr algn="l" fontAlgn="b"/>
                      <a:r>
                        <a:rPr lang="en-US" sz="1600" b="0" i="0" u="none" strike="noStrike" dirty="0">
                          <a:solidFill>
                            <a:srgbClr val="000000"/>
                          </a:solidFill>
                          <a:latin typeface="Calibri"/>
                        </a:rPr>
                        <a:t>TIANJIN  HUACHEN TRADE CO.LTD.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6,782.00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810">
                <a:tc>
                  <a:txBody>
                    <a:bodyPr/>
                    <a:lstStyle/>
                    <a:p>
                      <a:pPr algn="l" fontAlgn="b"/>
                      <a:r>
                        <a:rPr lang="en-US" sz="1600" b="0" i="0" u="none" strike="noStrike" dirty="0">
                          <a:solidFill>
                            <a:srgbClr val="000000"/>
                          </a:solidFill>
                          <a:latin typeface="Calibri"/>
                        </a:rPr>
                        <a:t>Others (188)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156,415.17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810">
                <a:tc>
                  <a:txBody>
                    <a:bodyPr/>
                    <a:lstStyle/>
                    <a:p>
                      <a:pPr algn="l" fontAlgn="b"/>
                      <a:r>
                        <a:rPr lang="en-US" sz="1600" b="0" i="0" u="none" strike="noStrike" dirty="0">
                          <a:solidFill>
                            <a:srgbClr val="000000"/>
                          </a:solidFill>
                          <a:latin typeface="Calibri"/>
                        </a:rPr>
                        <a:t>Grand 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a:solidFill>
                            <a:srgbClr val="000000"/>
                          </a:solidFill>
                          <a:latin typeface="Calibri"/>
                        </a:rPr>
                        <a:t>        268,840.74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Rectangle 6"/>
          <p:cNvSpPr/>
          <p:nvPr/>
        </p:nvSpPr>
        <p:spPr>
          <a:xfrm>
            <a:off x="1968285" y="1828800"/>
            <a:ext cx="1952786" cy="369332"/>
          </a:xfrm>
          <a:prstGeom prst="rect">
            <a:avLst/>
          </a:prstGeom>
        </p:spPr>
        <p:txBody>
          <a:bodyPr wrap="square">
            <a:spAutoFit/>
          </a:bodyPr>
          <a:lstStyle/>
          <a:p>
            <a:pPr algn="ctr">
              <a:defRPr sz="1800" b="1" i="0" u="none" strike="noStrike" kern="1200" baseline="0">
                <a:solidFill>
                  <a:prstClr val="black"/>
                </a:solidFill>
                <a:latin typeface="+mn-lt"/>
                <a:ea typeface="+mn-ea"/>
                <a:cs typeface="+mn-cs"/>
              </a:defRPr>
            </a:pPr>
            <a:r>
              <a:rPr lang="en-US" dirty="0" smtClean="0"/>
              <a:t>USD ''000''</a:t>
            </a:r>
            <a:endParaRPr lang="en-US" dirty="0"/>
          </a:p>
        </p:txBody>
      </p:sp>
      <p:sp>
        <p:nvSpPr>
          <p:cNvPr id="8" name="Rectangle 7"/>
          <p:cNvSpPr/>
          <p:nvPr/>
        </p:nvSpPr>
        <p:spPr>
          <a:xfrm>
            <a:off x="3164405" y="656120"/>
            <a:ext cx="6079806" cy="646331"/>
          </a:xfrm>
          <a:prstGeom prst="rect">
            <a:avLst/>
          </a:prstGeom>
          <a:ln>
            <a:solidFill>
              <a:schemeClr val="bg1"/>
            </a:solidFill>
          </a:ln>
        </p:spPr>
        <p:style>
          <a:lnRef idx="2">
            <a:schemeClr val="accent4"/>
          </a:lnRef>
          <a:fillRef idx="1">
            <a:schemeClr val="lt1"/>
          </a:fillRef>
          <a:effectRef idx="0">
            <a:schemeClr val="accent4"/>
          </a:effectRef>
          <a:fontRef idx="minor">
            <a:schemeClr val="dk1"/>
          </a:fontRef>
        </p:style>
        <p:txBody>
          <a:bodyPr wrap="none">
            <a:spAutoFit/>
          </a:bodyPr>
          <a:lstStyle/>
          <a:p>
            <a:r>
              <a:rPr lang="en-US" sz="3600" b="1" dirty="0" smtClean="0">
                <a:solidFill>
                  <a:schemeClr val="tx1"/>
                </a:solidFill>
                <a:latin typeface="Traditional Arabic" pitchFamily="18" charset="-78"/>
                <a:cs typeface="Traditional Arabic" pitchFamily="18" charset="-78"/>
              </a:rPr>
              <a:t>Top Ethiopian Sesame Buyers</a:t>
            </a:r>
            <a:endParaRPr lang="en-US" sz="3600" dirty="0">
              <a:solidFill>
                <a:schemeClr val="tx1"/>
              </a:solidFill>
            </a:endParaRPr>
          </a:p>
        </p:txBody>
      </p:sp>
    </p:spTree>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p:cNvGraphicFramePr>
          <p:nvPr/>
        </p:nvGraphicFramePr>
        <p:xfrm>
          <a:off x="1175657" y="1828800"/>
          <a:ext cx="99060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1589314" y="414055"/>
            <a:ext cx="9557657" cy="707886"/>
          </a:xfrm>
          <a:prstGeom prst="rect">
            <a:avLst/>
          </a:prstGeom>
          <a:ln>
            <a:solidFill>
              <a:schemeClr val="bg1"/>
            </a:solid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sz="4000" dirty="0" smtClean="0"/>
              <a:t>Ethiopia’s Position in World Sesame Export </a:t>
            </a:r>
            <a:endParaRPr lang="en-US" sz="4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29" y="274638"/>
            <a:ext cx="4667283" cy="796908"/>
          </a:xfrm>
          <a:ln>
            <a:solidFill>
              <a:schemeClr val="bg1"/>
            </a:solidFill>
          </a:ln>
        </p:spPr>
        <p:style>
          <a:lnRef idx="2">
            <a:schemeClr val="accent2"/>
          </a:lnRef>
          <a:fillRef idx="1">
            <a:schemeClr val="lt1"/>
          </a:fillRef>
          <a:effectRef idx="0">
            <a:schemeClr val="accent2"/>
          </a:effectRef>
          <a:fontRef idx="minor">
            <a:schemeClr val="dk1"/>
          </a:fontRef>
        </p:style>
        <p:txBody>
          <a:bodyPr>
            <a:normAutofit fontScale="90000"/>
          </a:bodyPr>
          <a:lstStyle/>
          <a:p>
            <a:pPr algn="ctr"/>
            <a:r>
              <a:rPr lang="en-US" b="1" dirty="0" smtClean="0">
                <a:solidFill>
                  <a:schemeClr val="tx1"/>
                </a:solidFill>
              </a:rPr>
              <a:t>Major Efforts</a:t>
            </a:r>
            <a:endParaRPr lang="en-US" b="1" dirty="0">
              <a:solidFill>
                <a:schemeClr val="tx1"/>
              </a:solidFill>
            </a:endParaRPr>
          </a:p>
        </p:txBody>
      </p:sp>
      <p:sp>
        <p:nvSpPr>
          <p:cNvPr id="3" name="Content Placeholder 2"/>
          <p:cNvSpPr>
            <a:spLocks noGrp="1"/>
          </p:cNvSpPr>
          <p:nvPr>
            <p:ph idx="1"/>
          </p:nvPr>
        </p:nvSpPr>
        <p:spPr>
          <a:xfrm>
            <a:off x="783771" y="1850570"/>
            <a:ext cx="4544144" cy="4818789"/>
          </a:xfrm>
          <a:ln>
            <a:solidFill>
              <a:schemeClr val="bg1"/>
            </a:solidFill>
          </a:ln>
        </p:spPr>
        <p:style>
          <a:lnRef idx="2">
            <a:schemeClr val="accent2"/>
          </a:lnRef>
          <a:fillRef idx="1">
            <a:schemeClr val="lt1"/>
          </a:fillRef>
          <a:effectRef idx="0">
            <a:schemeClr val="accent2"/>
          </a:effectRef>
          <a:fontRef idx="minor">
            <a:schemeClr val="dk1"/>
          </a:fontRef>
        </p:style>
        <p:txBody>
          <a:bodyPr>
            <a:normAutofit/>
          </a:bodyPr>
          <a:lstStyle/>
          <a:p>
            <a:r>
              <a:rPr lang="en-US" dirty="0" smtClean="0"/>
              <a:t>Research Support</a:t>
            </a:r>
          </a:p>
          <a:p>
            <a:r>
              <a:rPr lang="en-US" dirty="0" smtClean="0"/>
              <a:t>Extension support</a:t>
            </a:r>
          </a:p>
          <a:p>
            <a:r>
              <a:rPr lang="en-US" dirty="0" smtClean="0"/>
              <a:t>Quality Improvement</a:t>
            </a:r>
          </a:p>
          <a:p>
            <a:pPr>
              <a:lnSpc>
                <a:spcPct val="150000"/>
              </a:lnSpc>
            </a:pPr>
            <a:r>
              <a:rPr lang="en-US" dirty="0" smtClean="0"/>
              <a:t>Modernizing the  Domestic Market</a:t>
            </a:r>
          </a:p>
          <a:p>
            <a:r>
              <a:rPr lang="en-US" dirty="0" smtClean="0"/>
              <a:t>Market Support</a:t>
            </a:r>
          </a:p>
          <a:p>
            <a:pPr lvl="1"/>
            <a:r>
              <a:rPr lang="en-US" dirty="0" smtClean="0"/>
              <a:t> Supply Side, </a:t>
            </a:r>
          </a:p>
          <a:p>
            <a:pPr lvl="1"/>
            <a:r>
              <a:rPr lang="en-US" dirty="0" smtClean="0"/>
              <a:t>Logistics &amp; </a:t>
            </a:r>
          </a:p>
          <a:p>
            <a:pPr lvl="1"/>
            <a:r>
              <a:rPr lang="en-US" dirty="0" smtClean="0"/>
              <a:t>Promotion &amp; Linkage</a:t>
            </a:r>
          </a:p>
          <a:p>
            <a:endParaRPr lang="en-US" dirty="0" smtClean="0"/>
          </a:p>
          <a:p>
            <a:endParaRPr lang="en-US" dirty="0" smtClean="0"/>
          </a:p>
          <a:p>
            <a:endParaRPr lang="en-US" dirty="0"/>
          </a:p>
        </p:txBody>
      </p:sp>
      <p:sp>
        <p:nvSpPr>
          <p:cNvPr id="4" name="Rectangle 3"/>
          <p:cNvSpPr/>
          <p:nvPr/>
        </p:nvSpPr>
        <p:spPr>
          <a:xfrm>
            <a:off x="5563478" y="1941975"/>
            <a:ext cx="5735893" cy="433965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buFont typeface="Arial" pitchFamily="34" charset="0"/>
              <a:buChar char="•"/>
            </a:pPr>
            <a:r>
              <a:rPr lang="en-US" sz="2800" dirty="0" smtClean="0"/>
              <a:t> </a:t>
            </a:r>
            <a:r>
              <a:rPr lang="en-US" sz="2600" dirty="0" smtClean="0"/>
              <a:t>Close Coordination</a:t>
            </a:r>
          </a:p>
          <a:p>
            <a:pPr lvl="1">
              <a:lnSpc>
                <a:spcPct val="150000"/>
              </a:lnSpc>
              <a:buFont typeface="Arial" pitchFamily="34" charset="0"/>
              <a:buChar char="•"/>
            </a:pPr>
            <a:r>
              <a:rPr lang="en-US" sz="2600" dirty="0" smtClean="0"/>
              <a:t> National Export support Committee, </a:t>
            </a:r>
          </a:p>
          <a:p>
            <a:pPr lvl="1">
              <a:lnSpc>
                <a:spcPct val="150000"/>
              </a:lnSpc>
              <a:buFont typeface="Arial" pitchFamily="34" charset="0"/>
              <a:buChar char="•"/>
            </a:pPr>
            <a:r>
              <a:rPr lang="en-US" sz="2600" dirty="0" smtClean="0"/>
              <a:t> Regional Supply  support Committee,</a:t>
            </a:r>
          </a:p>
          <a:p>
            <a:pPr lvl="1">
              <a:lnSpc>
                <a:spcPct val="150000"/>
              </a:lnSpc>
              <a:buFont typeface="Arial" pitchFamily="34" charset="0"/>
              <a:buChar char="•"/>
            </a:pPr>
            <a:r>
              <a:rPr lang="en-US" sz="2600" dirty="0" smtClean="0"/>
              <a:t> Business Economy National  Integrated Forum, </a:t>
            </a:r>
          </a:p>
          <a:p>
            <a:pPr lvl="1">
              <a:lnSpc>
                <a:spcPct val="150000"/>
              </a:lnSpc>
              <a:buFont typeface="Arial" pitchFamily="34" charset="0"/>
              <a:buChar char="•"/>
            </a:pPr>
            <a:r>
              <a:rPr lang="en-US" sz="2600" dirty="0" smtClean="0"/>
              <a:t> Sect oral Ministries)</a:t>
            </a:r>
            <a:endParaRPr lang="en-US" sz="2600" dirty="0"/>
          </a:p>
        </p:txBody>
      </p:sp>
    </p:spTree>
  </p:cSld>
  <p:clrMapOvr>
    <a:masterClrMapping/>
  </p:clrMapOvr>
  <p:transition>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81189" y="274639"/>
            <a:ext cx="8512629" cy="850106"/>
          </a:xfrm>
          <a:ln>
            <a:solidFill>
              <a:schemeClr val="bg1"/>
            </a:solidFill>
          </a:ln>
        </p:spPr>
        <p:style>
          <a:lnRef idx="2">
            <a:schemeClr val="accent4"/>
          </a:lnRef>
          <a:fillRef idx="1">
            <a:schemeClr val="lt1"/>
          </a:fillRef>
          <a:effectRef idx="0">
            <a:schemeClr val="accent4"/>
          </a:effectRef>
          <a:fontRef idx="minor">
            <a:schemeClr val="dk1"/>
          </a:fontRef>
        </p:style>
        <p:txBody>
          <a:bodyPr>
            <a:normAutofit/>
          </a:bodyPr>
          <a:lstStyle/>
          <a:p>
            <a:pPr marL="514350" indent="-514350" algn="ctr"/>
            <a:r>
              <a:rPr lang="en-US" sz="3000" b="1" dirty="0" smtClean="0">
                <a:solidFill>
                  <a:schemeClr val="tx1"/>
                </a:solidFill>
                <a:latin typeface="Times New Roman" pitchFamily="18" charset="0"/>
                <a:cs typeface="Times New Roman" pitchFamily="18" charset="0"/>
              </a:rPr>
              <a:t>Challenges of Sesame Production and Marketing</a:t>
            </a:r>
          </a:p>
        </p:txBody>
      </p:sp>
      <p:sp>
        <p:nvSpPr>
          <p:cNvPr id="3" name="Content Placeholder 2"/>
          <p:cNvSpPr>
            <a:spLocks noGrp="1"/>
          </p:cNvSpPr>
          <p:nvPr>
            <p:ph idx="1"/>
          </p:nvPr>
        </p:nvSpPr>
        <p:spPr>
          <a:xfrm>
            <a:off x="1284508" y="1937657"/>
            <a:ext cx="5050978" cy="3853543"/>
          </a:xfrm>
          <a:ln>
            <a:solidFill>
              <a:schemeClr val="bg1"/>
            </a:solidFill>
          </a:ln>
        </p:spPr>
        <p:style>
          <a:lnRef idx="2">
            <a:schemeClr val="accent4"/>
          </a:lnRef>
          <a:fillRef idx="1">
            <a:schemeClr val="lt1"/>
          </a:fillRef>
          <a:effectRef idx="0">
            <a:schemeClr val="accent4"/>
          </a:effectRef>
          <a:fontRef idx="minor">
            <a:schemeClr val="dk1"/>
          </a:fontRef>
        </p:style>
        <p:txBody>
          <a:bodyPr>
            <a:normAutofit fontScale="25000" lnSpcReduction="20000"/>
          </a:bodyPr>
          <a:lstStyle/>
          <a:p>
            <a:pPr marL="148590" lvl="1">
              <a:lnSpc>
                <a:spcPct val="150000"/>
              </a:lnSpc>
              <a:spcBef>
                <a:spcPts val="600"/>
              </a:spcBef>
              <a:buSzPct val="70000"/>
              <a:buFont typeface="Wingdings" pitchFamily="2" charset="2"/>
              <a:buChar char="v"/>
            </a:pPr>
            <a:r>
              <a:rPr lang="en-AU" sz="7200" b="1" dirty="0" smtClean="0">
                <a:solidFill>
                  <a:schemeClr val="tx1"/>
                </a:solidFill>
                <a:latin typeface="Times New Roman" pitchFamily="18" charset="0"/>
                <a:cs typeface="Times New Roman" pitchFamily="18" charset="0"/>
              </a:rPr>
              <a:t>Lack of synergy between Stakeholders;</a:t>
            </a:r>
          </a:p>
          <a:p>
            <a:pPr marL="148590" lvl="1">
              <a:lnSpc>
                <a:spcPct val="150000"/>
              </a:lnSpc>
              <a:spcBef>
                <a:spcPts val="600"/>
              </a:spcBef>
              <a:buSzPct val="70000"/>
              <a:buFont typeface="Wingdings" pitchFamily="2" charset="2"/>
              <a:buChar char="v"/>
            </a:pPr>
            <a:r>
              <a:rPr lang="en-US" sz="7200" b="1" dirty="0" smtClean="0">
                <a:solidFill>
                  <a:schemeClr val="tx1"/>
                </a:solidFill>
                <a:latin typeface="Times New Roman" pitchFamily="18" charset="0"/>
                <a:cs typeface="Times New Roman" pitchFamily="18" charset="0"/>
              </a:rPr>
              <a:t>Weak research and extension linkage;</a:t>
            </a:r>
          </a:p>
          <a:p>
            <a:pPr marL="148590" lvl="1">
              <a:lnSpc>
                <a:spcPct val="150000"/>
              </a:lnSpc>
              <a:spcBef>
                <a:spcPts val="600"/>
              </a:spcBef>
              <a:buSzPct val="70000"/>
              <a:buFont typeface="Wingdings" pitchFamily="2" charset="2"/>
              <a:buChar char="v"/>
            </a:pPr>
            <a:r>
              <a:rPr lang="en-US" sz="7200" b="1" dirty="0" smtClean="0">
                <a:solidFill>
                  <a:schemeClr val="tx1"/>
                </a:solidFill>
                <a:latin typeface="Times New Roman" pitchFamily="18" charset="0"/>
                <a:cs typeface="Times New Roman" pitchFamily="18" charset="0"/>
              </a:rPr>
              <a:t> weak improved seed and modern technology utilization capacity;</a:t>
            </a:r>
          </a:p>
          <a:p>
            <a:pPr marL="148590" lvl="1">
              <a:lnSpc>
                <a:spcPct val="150000"/>
              </a:lnSpc>
              <a:spcBef>
                <a:spcPts val="600"/>
              </a:spcBef>
              <a:buSzPct val="70000"/>
              <a:buFont typeface="Wingdings" pitchFamily="2" charset="2"/>
              <a:buChar char="v"/>
            </a:pPr>
            <a:r>
              <a:rPr lang="en-US" sz="7200" b="1" dirty="0" smtClean="0">
                <a:solidFill>
                  <a:schemeClr val="tx1"/>
                </a:solidFill>
                <a:latin typeface="Times New Roman" pitchFamily="18" charset="0"/>
                <a:cs typeface="Times New Roman" pitchFamily="18" charset="0"/>
              </a:rPr>
              <a:t> post harvest loses;</a:t>
            </a:r>
          </a:p>
          <a:p>
            <a:pPr marL="148590" lvl="1">
              <a:lnSpc>
                <a:spcPct val="150000"/>
              </a:lnSpc>
              <a:spcBef>
                <a:spcPts val="600"/>
              </a:spcBef>
              <a:buSzPct val="70000"/>
              <a:buFont typeface="Wingdings" pitchFamily="2" charset="2"/>
              <a:buChar char="v"/>
            </a:pPr>
            <a:r>
              <a:rPr lang="en-US" sz="7200" b="1" dirty="0" smtClean="0">
                <a:solidFill>
                  <a:schemeClr val="tx1"/>
                </a:solidFill>
                <a:latin typeface="Times New Roman" pitchFamily="18" charset="0"/>
                <a:cs typeface="Times New Roman" pitchFamily="18" charset="0"/>
              </a:rPr>
              <a:t>Weak market infrastructure;</a:t>
            </a:r>
          </a:p>
          <a:p>
            <a:pPr marL="148590" lvl="1">
              <a:lnSpc>
                <a:spcPct val="150000"/>
              </a:lnSpc>
              <a:spcBef>
                <a:spcPts val="600"/>
              </a:spcBef>
              <a:buSzPct val="70000"/>
              <a:buFont typeface="Wingdings" pitchFamily="2" charset="2"/>
              <a:buChar char="v"/>
            </a:pPr>
            <a:r>
              <a:rPr lang="en-US" sz="7200" b="1" dirty="0" smtClean="0">
                <a:solidFill>
                  <a:schemeClr val="tx1"/>
                </a:solidFill>
                <a:latin typeface="Times New Roman" pitchFamily="18" charset="0"/>
                <a:cs typeface="Times New Roman" pitchFamily="18" charset="0"/>
              </a:rPr>
              <a:t>Low market surplus;</a:t>
            </a:r>
          </a:p>
          <a:p>
            <a:pPr marL="148590" lvl="1">
              <a:lnSpc>
                <a:spcPct val="150000"/>
              </a:lnSpc>
              <a:spcBef>
                <a:spcPts val="600"/>
              </a:spcBef>
              <a:buSzPct val="70000"/>
              <a:buFont typeface="Wingdings" pitchFamily="2" charset="2"/>
              <a:buChar char="v"/>
            </a:pPr>
            <a:r>
              <a:rPr lang="en-AU" sz="7200" b="1" dirty="0" smtClean="0">
                <a:latin typeface="Times New Roman" pitchFamily="18" charset="0"/>
                <a:cs typeface="Times New Roman" pitchFamily="18" charset="0"/>
              </a:rPr>
              <a:t>Weak logistics service/Transport</a:t>
            </a:r>
          </a:p>
          <a:p>
            <a:pPr marL="148590" lvl="1">
              <a:lnSpc>
                <a:spcPct val="150000"/>
              </a:lnSpc>
              <a:spcBef>
                <a:spcPts val="600"/>
              </a:spcBef>
              <a:buSzPct val="70000"/>
              <a:buFont typeface="Wingdings" pitchFamily="2" charset="2"/>
              <a:buChar char="v"/>
            </a:pPr>
            <a:r>
              <a:rPr lang="en-GB" sz="7200" b="1" dirty="0" smtClean="0"/>
              <a:t>Luck of  advanced value addition technologies </a:t>
            </a:r>
          </a:p>
          <a:p>
            <a:pPr marL="148590" lvl="1">
              <a:lnSpc>
                <a:spcPct val="150000"/>
              </a:lnSpc>
              <a:spcBef>
                <a:spcPts val="600"/>
              </a:spcBef>
              <a:buSzPct val="70000"/>
              <a:buFont typeface="Wingdings" pitchFamily="2" charset="2"/>
              <a:buChar char="v"/>
            </a:pPr>
            <a:endParaRPr lang="en-AU" sz="7200" b="1" dirty="0" smtClean="0">
              <a:latin typeface="Times New Roman" pitchFamily="18" charset="0"/>
              <a:cs typeface="Times New Roman" pitchFamily="18" charset="0"/>
            </a:endParaRPr>
          </a:p>
          <a:p>
            <a:pPr marL="148590" lvl="1">
              <a:lnSpc>
                <a:spcPct val="150000"/>
              </a:lnSpc>
              <a:spcBef>
                <a:spcPts val="600"/>
              </a:spcBef>
              <a:buSzPct val="70000"/>
              <a:buFont typeface="Wingdings" pitchFamily="2" charset="2"/>
              <a:buChar char="v"/>
            </a:pPr>
            <a:endParaRPr lang="en-US" sz="7200" b="1" dirty="0" smtClean="0">
              <a:solidFill>
                <a:schemeClr val="tx1"/>
              </a:solidFill>
              <a:latin typeface="Times New Roman" pitchFamily="18" charset="0"/>
              <a:cs typeface="Times New Roman" pitchFamily="18" charset="0"/>
            </a:endParaRPr>
          </a:p>
          <a:p>
            <a:pPr marL="148590" lvl="1">
              <a:lnSpc>
                <a:spcPct val="150000"/>
              </a:lnSpc>
              <a:spcBef>
                <a:spcPts val="600"/>
              </a:spcBef>
              <a:buSzPct val="70000"/>
              <a:buFont typeface="Wingdings" pitchFamily="2" charset="2"/>
              <a:buChar char="v"/>
            </a:pPr>
            <a:endParaRPr lang="en-AU" sz="4200" dirty="0" smtClean="0">
              <a:solidFill>
                <a:schemeClr val="tx1"/>
              </a:solidFill>
              <a:latin typeface="Times New Roman" pitchFamily="18" charset="0"/>
              <a:cs typeface="Times New Roman" pitchFamily="18" charset="0"/>
            </a:endParaRPr>
          </a:p>
          <a:p>
            <a:pPr>
              <a:buNone/>
            </a:pPr>
            <a:endParaRPr lang="en-AU" dirty="0"/>
          </a:p>
        </p:txBody>
      </p:sp>
      <p:sp>
        <p:nvSpPr>
          <p:cNvPr id="6" name="Rectangle 5"/>
          <p:cNvSpPr/>
          <p:nvPr/>
        </p:nvSpPr>
        <p:spPr>
          <a:xfrm>
            <a:off x="6858001" y="2043142"/>
            <a:ext cx="4724400" cy="3631763"/>
          </a:xfrm>
          <a:prstGeom prst="rect">
            <a:avLst/>
          </a:prstGeom>
          <a:ln>
            <a:solidFill>
              <a:schemeClr val="bg1"/>
            </a:solidFill>
          </a:ln>
        </p:spPr>
        <p:style>
          <a:lnRef idx="2">
            <a:schemeClr val="accent4"/>
          </a:lnRef>
          <a:fillRef idx="1">
            <a:schemeClr val="lt1"/>
          </a:fillRef>
          <a:effectRef idx="0">
            <a:schemeClr val="accent4"/>
          </a:effectRef>
          <a:fontRef idx="minor">
            <a:schemeClr val="dk1"/>
          </a:fontRef>
        </p:style>
        <p:txBody>
          <a:bodyPr wrap="square">
            <a:spAutoFit/>
          </a:bodyPr>
          <a:lstStyle/>
          <a:p>
            <a:pPr marL="148590" lvl="1">
              <a:lnSpc>
                <a:spcPct val="150000"/>
              </a:lnSpc>
              <a:spcBef>
                <a:spcPts val="600"/>
              </a:spcBef>
              <a:buSzPct val="70000"/>
              <a:buFont typeface="Wingdings" pitchFamily="2" charset="2"/>
              <a:buChar char="v"/>
            </a:pPr>
            <a:r>
              <a:rPr lang="en-GB" sz="2000" b="1" dirty="0" smtClean="0">
                <a:solidFill>
                  <a:schemeClr val="tx1"/>
                </a:solidFill>
              </a:rPr>
              <a:t> Low level of information networking and processing</a:t>
            </a:r>
          </a:p>
          <a:p>
            <a:pPr marL="148590" lvl="1">
              <a:lnSpc>
                <a:spcPct val="150000"/>
              </a:lnSpc>
              <a:spcBef>
                <a:spcPts val="600"/>
              </a:spcBef>
              <a:buSzPct val="70000"/>
              <a:buFont typeface="Wingdings" pitchFamily="2" charset="2"/>
              <a:buChar char="v"/>
            </a:pPr>
            <a:r>
              <a:rPr lang="en-GB" sz="2000" b="1" dirty="0" smtClean="0">
                <a:solidFill>
                  <a:schemeClr val="tx1"/>
                </a:solidFill>
              </a:rPr>
              <a:t> Low Negotiation capacity;</a:t>
            </a:r>
          </a:p>
          <a:p>
            <a:pPr marL="148590" lvl="1">
              <a:lnSpc>
                <a:spcPct val="150000"/>
              </a:lnSpc>
              <a:spcBef>
                <a:spcPts val="600"/>
              </a:spcBef>
              <a:buSzPct val="70000"/>
              <a:buFont typeface="Wingdings" pitchFamily="2" charset="2"/>
              <a:buChar char="v"/>
            </a:pPr>
            <a:r>
              <a:rPr lang="en-GB" sz="2000" b="1" dirty="0" smtClean="0">
                <a:solidFill>
                  <a:schemeClr val="tx1"/>
                </a:solidFill>
              </a:rPr>
              <a:t>Price fluctuation /Price volatility</a:t>
            </a:r>
          </a:p>
          <a:p>
            <a:pPr marL="148590" lvl="1">
              <a:lnSpc>
                <a:spcPct val="150000"/>
              </a:lnSpc>
              <a:spcBef>
                <a:spcPts val="600"/>
              </a:spcBef>
              <a:buSzPct val="70000"/>
              <a:buFont typeface="Wingdings" pitchFamily="2" charset="2"/>
              <a:buChar char="v"/>
            </a:pPr>
            <a:r>
              <a:rPr lang="en-GB" sz="2000" b="1" dirty="0" smtClean="0">
                <a:solidFill>
                  <a:schemeClr val="tx1"/>
                </a:solidFill>
              </a:rPr>
              <a:t>Construct default (both sides- exporter and buyer)</a:t>
            </a:r>
          </a:p>
          <a:p>
            <a:pPr marL="148590" lvl="1">
              <a:lnSpc>
                <a:spcPct val="150000"/>
              </a:lnSpc>
              <a:spcBef>
                <a:spcPts val="600"/>
              </a:spcBef>
              <a:buSzPct val="70000"/>
              <a:buFont typeface="Wingdings" pitchFamily="2" charset="2"/>
              <a:buChar char="v"/>
            </a:pPr>
            <a:r>
              <a:rPr lang="en-GB" sz="2000" b="1" dirty="0" smtClean="0">
                <a:solidFill>
                  <a:schemeClr val="tx1"/>
                </a:solidFill>
              </a:rPr>
              <a:t>High transaction cost</a:t>
            </a:r>
          </a:p>
        </p:txBody>
      </p:sp>
    </p:spTree>
  </p:cSld>
  <p:clrMapOvr>
    <a:masterClrMapping/>
  </p:clrMapOvr>
  <p:transition>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1" y="285729"/>
            <a:ext cx="9862456" cy="694999"/>
          </a:xfrm>
          <a:ln>
            <a:solidFill>
              <a:schemeClr val="bg1"/>
            </a:solidFill>
          </a:ln>
        </p:spPr>
        <p:style>
          <a:lnRef idx="2">
            <a:schemeClr val="accent4"/>
          </a:lnRef>
          <a:fillRef idx="1">
            <a:schemeClr val="lt1"/>
          </a:fillRef>
          <a:effectRef idx="0">
            <a:schemeClr val="accent4"/>
          </a:effectRef>
          <a:fontRef idx="minor">
            <a:schemeClr val="dk1"/>
          </a:fontRef>
        </p:style>
        <p:txBody>
          <a:bodyPr>
            <a:normAutofit/>
          </a:bodyPr>
          <a:lstStyle/>
          <a:p>
            <a:pPr algn="ctr"/>
            <a:r>
              <a:rPr lang="en-AU" sz="3100" b="1" dirty="0" smtClean="0">
                <a:solidFill>
                  <a:schemeClr val="accent4">
                    <a:lumMod val="75000"/>
                  </a:schemeClr>
                </a:solidFill>
                <a:latin typeface="Times New Roman" pitchFamily="18" charset="0"/>
                <a:cs typeface="Times New Roman" pitchFamily="18" charset="0"/>
              </a:rPr>
              <a:t> </a:t>
            </a:r>
            <a:r>
              <a:rPr lang="en-AU" sz="4000" b="1" dirty="0" smtClean="0">
                <a:solidFill>
                  <a:schemeClr val="tx1"/>
                </a:solidFill>
                <a:latin typeface="Times New Roman" pitchFamily="18" charset="0"/>
                <a:cs typeface="Times New Roman" pitchFamily="18" charset="0"/>
              </a:rPr>
              <a:t>Opportunities in Ethiopia’s Sesame </a:t>
            </a:r>
            <a:endParaRPr lang="en-AU" sz="40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1240970" y="1654628"/>
            <a:ext cx="9622973" cy="4798707"/>
          </a:xfrm>
          <a:ln>
            <a:solidFill>
              <a:schemeClr val="bg1"/>
            </a:solidFill>
          </a:ln>
        </p:spPr>
        <p:style>
          <a:lnRef idx="2">
            <a:schemeClr val="accent4"/>
          </a:lnRef>
          <a:fillRef idx="1">
            <a:schemeClr val="lt1"/>
          </a:fillRef>
          <a:effectRef idx="0">
            <a:schemeClr val="accent4"/>
          </a:effectRef>
          <a:fontRef idx="minor">
            <a:schemeClr val="dk1"/>
          </a:fontRef>
        </p:style>
        <p:txBody>
          <a:bodyPr>
            <a:normAutofit fontScale="70000" lnSpcReduction="20000"/>
          </a:bodyPr>
          <a:lstStyle/>
          <a:p>
            <a:pPr algn="just">
              <a:lnSpc>
                <a:spcPct val="160000"/>
              </a:lnSpc>
              <a:spcAft>
                <a:spcPts val="600"/>
              </a:spcAft>
              <a:buFont typeface="Wingdings" pitchFamily="2" charset="2"/>
              <a:buChar char="§"/>
            </a:pPr>
            <a:r>
              <a:rPr lang="en-AU" b="1" dirty="0" smtClean="0">
                <a:latin typeface="Times New Roman" pitchFamily="18" charset="0"/>
                <a:cs typeface="Times New Roman" pitchFamily="18" charset="0"/>
              </a:rPr>
              <a:t>High Government’s commitment;</a:t>
            </a:r>
          </a:p>
          <a:p>
            <a:pPr algn="just">
              <a:lnSpc>
                <a:spcPct val="160000"/>
              </a:lnSpc>
              <a:spcAft>
                <a:spcPts val="600"/>
              </a:spcAft>
              <a:buFont typeface="Wingdings" pitchFamily="2" charset="2"/>
              <a:buChar char="§"/>
            </a:pPr>
            <a:r>
              <a:rPr lang="en-AU" b="1" dirty="0" smtClean="0">
                <a:latin typeface="Times New Roman" pitchFamily="18" charset="0"/>
                <a:cs typeface="Times New Roman" pitchFamily="18" charset="0"/>
              </a:rPr>
              <a:t>Favourable policy environment; </a:t>
            </a:r>
          </a:p>
          <a:p>
            <a:pPr lvl="0" algn="just">
              <a:lnSpc>
                <a:spcPct val="160000"/>
              </a:lnSpc>
              <a:spcAft>
                <a:spcPts val="600"/>
              </a:spcAft>
              <a:buFont typeface="Wingdings" pitchFamily="2" charset="2"/>
              <a:buChar char="§"/>
            </a:pPr>
            <a:r>
              <a:rPr lang="en-AU" b="1" dirty="0" smtClean="0">
                <a:latin typeface="Times New Roman" pitchFamily="18" charset="0"/>
                <a:cs typeface="Times New Roman" pitchFamily="18" charset="0"/>
              </a:rPr>
              <a:t>Diverse agro-ecology and climatic conditions;</a:t>
            </a:r>
          </a:p>
          <a:p>
            <a:pPr lvl="0" algn="just">
              <a:lnSpc>
                <a:spcPct val="160000"/>
              </a:lnSpc>
              <a:spcAft>
                <a:spcPts val="600"/>
              </a:spcAft>
              <a:buFont typeface="Wingdings" pitchFamily="2" charset="2"/>
              <a:buChar char="§"/>
            </a:pPr>
            <a:r>
              <a:rPr lang="en-AU" b="1" dirty="0" smtClean="0">
                <a:latin typeface="Times New Roman" pitchFamily="18" charset="0"/>
                <a:cs typeface="Times New Roman" pitchFamily="18" charset="0"/>
              </a:rPr>
              <a:t>Well established brand - Positive image of the country as quality sesame producer;</a:t>
            </a:r>
          </a:p>
          <a:p>
            <a:pPr lvl="0" algn="just">
              <a:lnSpc>
                <a:spcPct val="160000"/>
              </a:lnSpc>
              <a:spcAft>
                <a:spcPts val="600"/>
              </a:spcAft>
              <a:buFont typeface="Wingdings" pitchFamily="2" charset="2"/>
              <a:buChar char="§"/>
            </a:pPr>
            <a:r>
              <a:rPr lang="en-AU" b="1" dirty="0" smtClean="0">
                <a:latin typeface="Times New Roman" pitchFamily="18" charset="0"/>
                <a:cs typeface="Times New Roman" pitchFamily="18" charset="0"/>
              </a:rPr>
              <a:t>The variety of sesame types; </a:t>
            </a:r>
          </a:p>
          <a:p>
            <a:pPr lvl="0" algn="just">
              <a:lnSpc>
                <a:spcPct val="160000"/>
              </a:lnSpc>
              <a:spcAft>
                <a:spcPts val="600"/>
              </a:spcAft>
              <a:buFont typeface="Wingdings" pitchFamily="2" charset="2"/>
              <a:buChar char="§"/>
            </a:pPr>
            <a:r>
              <a:rPr lang="en-AU" b="1" dirty="0" smtClean="0">
                <a:latin typeface="Times New Roman" pitchFamily="18" charset="0"/>
                <a:cs typeface="Times New Roman" pitchFamily="18" charset="0"/>
              </a:rPr>
              <a:t>Potential for volume and quality expansion due to presence of adequate land and inexpensive  labour,</a:t>
            </a:r>
          </a:p>
          <a:p>
            <a:endParaRPr lang="en-AU" dirty="0"/>
          </a:p>
        </p:txBody>
      </p:sp>
    </p:spTree>
  </p:cSld>
  <p:clrMapOvr>
    <a:masterClrMapping/>
  </p:clrMapOvr>
  <p:transition>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27" y="142852"/>
            <a:ext cx="7048549" cy="714380"/>
          </a:xfrm>
          <a:ln>
            <a:solidFill>
              <a:schemeClr val="bg1"/>
            </a:solidFill>
          </a:ln>
        </p:spPr>
        <p:style>
          <a:lnRef idx="2">
            <a:schemeClr val="accent4"/>
          </a:lnRef>
          <a:fillRef idx="1">
            <a:schemeClr val="lt1"/>
          </a:fillRef>
          <a:effectRef idx="0">
            <a:schemeClr val="accent4"/>
          </a:effectRef>
          <a:fontRef idx="minor">
            <a:schemeClr val="dk1"/>
          </a:fontRef>
        </p:style>
        <p:txBody>
          <a:bodyPr>
            <a:normAutofit/>
          </a:bodyPr>
          <a:lstStyle/>
          <a:p>
            <a:pPr marL="514350" indent="-514350" algn="ctr"/>
            <a:r>
              <a:rPr lang="en-US" sz="3600" b="1" dirty="0" smtClean="0">
                <a:solidFill>
                  <a:schemeClr val="tx1"/>
                </a:solidFill>
                <a:latin typeface="Times New Roman" pitchFamily="18" charset="0"/>
                <a:cs typeface="Times New Roman" pitchFamily="18" charset="0"/>
              </a:rPr>
              <a:t>Way Forward</a:t>
            </a:r>
          </a:p>
        </p:txBody>
      </p:sp>
      <p:sp>
        <p:nvSpPr>
          <p:cNvPr id="3" name="Content Placeholder 2"/>
          <p:cNvSpPr>
            <a:spLocks noGrp="1"/>
          </p:cNvSpPr>
          <p:nvPr>
            <p:ph idx="1"/>
          </p:nvPr>
        </p:nvSpPr>
        <p:spPr>
          <a:xfrm>
            <a:off x="1262744" y="1654628"/>
            <a:ext cx="5029199" cy="4376057"/>
          </a:xfrm>
          <a:ln>
            <a:solidFill>
              <a:schemeClr val="bg1"/>
            </a:solidFill>
          </a:ln>
        </p:spPr>
        <p:style>
          <a:lnRef idx="2">
            <a:schemeClr val="accent4"/>
          </a:lnRef>
          <a:fillRef idx="1">
            <a:schemeClr val="lt1"/>
          </a:fillRef>
          <a:effectRef idx="0">
            <a:schemeClr val="accent4"/>
          </a:effectRef>
          <a:fontRef idx="minor">
            <a:schemeClr val="dk1"/>
          </a:fontRef>
        </p:style>
        <p:txBody>
          <a:bodyPr>
            <a:noAutofit/>
          </a:bodyPr>
          <a:lstStyle/>
          <a:p>
            <a:pPr marL="392113" indent="-392113">
              <a:lnSpc>
                <a:spcPct val="150000"/>
              </a:lnSpc>
              <a:buFont typeface="Wingdings" pitchFamily="2" charset="2"/>
              <a:buChar char="v"/>
            </a:pPr>
            <a:r>
              <a:rPr lang="en-US" sz="2000" dirty="0" smtClean="0">
                <a:latin typeface="Times New Roman" pitchFamily="18" charset="0"/>
                <a:cs typeface="Times New Roman" pitchFamily="18" charset="0"/>
              </a:rPr>
              <a:t>Strengthen research and extension linkage;</a:t>
            </a:r>
          </a:p>
          <a:p>
            <a:pPr marL="392113" indent="-392113">
              <a:lnSpc>
                <a:spcPct val="150000"/>
              </a:lnSpc>
              <a:buFont typeface="Wingdings" pitchFamily="2" charset="2"/>
              <a:buChar char="v"/>
            </a:pPr>
            <a:r>
              <a:rPr lang="en-US" sz="2000" dirty="0" smtClean="0">
                <a:latin typeface="Times New Roman" pitchFamily="18" charset="0"/>
                <a:cs typeface="Times New Roman" pitchFamily="18" charset="0"/>
              </a:rPr>
              <a:t>Improve  modern technology utilization capacity; </a:t>
            </a:r>
          </a:p>
          <a:p>
            <a:pPr marL="392113" indent="-392113">
              <a:lnSpc>
                <a:spcPct val="150000"/>
              </a:lnSpc>
              <a:buFont typeface="Wingdings" pitchFamily="2" charset="2"/>
              <a:buChar char="v"/>
            </a:pPr>
            <a:r>
              <a:rPr lang="en-US" sz="2000" dirty="0" smtClean="0">
                <a:latin typeface="Times New Roman" pitchFamily="18" charset="0"/>
                <a:cs typeface="Times New Roman" pitchFamily="18" charset="0"/>
              </a:rPr>
              <a:t>Improve market infrastructure;</a:t>
            </a:r>
          </a:p>
          <a:p>
            <a:pPr marL="392113" indent="-392113">
              <a:lnSpc>
                <a:spcPct val="150000"/>
              </a:lnSpc>
              <a:buFont typeface="Wingdings" pitchFamily="2" charset="2"/>
              <a:buChar char="v"/>
            </a:pPr>
            <a:r>
              <a:rPr lang="en-US" sz="2000" dirty="0" smtClean="0">
                <a:latin typeface="Times New Roman" pitchFamily="18" charset="0"/>
                <a:cs typeface="Times New Roman" pitchFamily="18" charset="0"/>
              </a:rPr>
              <a:t>Branding &amp; Promotion by Strengthening Business Diplomacy Capacity;</a:t>
            </a:r>
          </a:p>
          <a:p>
            <a:pPr marL="392113" indent="-392113">
              <a:lnSpc>
                <a:spcPct val="150000"/>
              </a:lnSpc>
              <a:buFont typeface="Wingdings" pitchFamily="2" charset="2"/>
              <a:buChar char="v"/>
            </a:pPr>
            <a:r>
              <a:rPr lang="en-US" sz="2000" dirty="0" smtClean="0">
                <a:latin typeface="Times New Roman" pitchFamily="18" charset="0"/>
                <a:cs typeface="Times New Roman" pitchFamily="18" charset="0"/>
              </a:rPr>
              <a:t>Capacity Building;</a:t>
            </a:r>
          </a:p>
        </p:txBody>
      </p:sp>
      <p:sp>
        <p:nvSpPr>
          <p:cNvPr id="4" name="Rectangle 3"/>
          <p:cNvSpPr/>
          <p:nvPr/>
        </p:nvSpPr>
        <p:spPr>
          <a:xfrm>
            <a:off x="6814458" y="1657373"/>
            <a:ext cx="4550228" cy="4247317"/>
          </a:xfrm>
          <a:prstGeom prst="rect">
            <a:avLst/>
          </a:prstGeom>
          <a:ln>
            <a:solidFill>
              <a:schemeClr val="bg1"/>
            </a:solidFill>
          </a:ln>
        </p:spPr>
        <p:style>
          <a:lnRef idx="2">
            <a:schemeClr val="accent4"/>
          </a:lnRef>
          <a:fillRef idx="1">
            <a:schemeClr val="lt1"/>
          </a:fillRef>
          <a:effectRef idx="0">
            <a:schemeClr val="accent4"/>
          </a:effectRef>
          <a:fontRef idx="minor">
            <a:schemeClr val="dk1"/>
          </a:fontRef>
        </p:style>
        <p:txBody>
          <a:bodyPr wrap="square">
            <a:spAutoFit/>
          </a:bodyPr>
          <a:lstStyle/>
          <a:p>
            <a:pPr marL="347663" indent="-347663">
              <a:lnSpc>
                <a:spcPct val="150000"/>
              </a:lnSpc>
              <a:buFont typeface="Wingdings" pitchFamily="2" charset="2"/>
              <a:buChar char="v"/>
            </a:pPr>
            <a:r>
              <a:rPr lang="en-US" sz="2000" dirty="0" smtClean="0">
                <a:latin typeface="Times New Roman" pitchFamily="18" charset="0"/>
                <a:cs typeface="Times New Roman" pitchFamily="18" charset="0"/>
              </a:rPr>
              <a:t>Establishing strong  Information system;</a:t>
            </a:r>
          </a:p>
          <a:p>
            <a:pPr marL="347663" indent="-347663">
              <a:lnSpc>
                <a:spcPct val="150000"/>
              </a:lnSpc>
              <a:buFont typeface="Wingdings" pitchFamily="2" charset="2"/>
              <a:buChar char="v"/>
            </a:pPr>
            <a:r>
              <a:rPr lang="en-US" sz="2000" dirty="0" smtClean="0">
                <a:latin typeface="Times New Roman" pitchFamily="18" charset="0"/>
                <a:cs typeface="Times New Roman" pitchFamily="18" charset="0"/>
              </a:rPr>
              <a:t>Collaboration in establishment of Sustainable financing  system;</a:t>
            </a:r>
          </a:p>
          <a:p>
            <a:pPr marL="347663" indent="-347663">
              <a:lnSpc>
                <a:spcPct val="150000"/>
              </a:lnSpc>
              <a:buFont typeface="Wingdings" pitchFamily="2" charset="2"/>
              <a:buChar char="v"/>
            </a:pPr>
            <a:r>
              <a:rPr lang="en-US" sz="2000" dirty="0" smtClean="0">
                <a:latin typeface="Times New Roman" pitchFamily="18" charset="0"/>
                <a:cs typeface="Times New Roman" pitchFamily="18" charset="0"/>
              </a:rPr>
              <a:t>Collaborate in creation of efficient trade logistic;</a:t>
            </a:r>
          </a:p>
          <a:p>
            <a:pPr marL="347663" indent="-347663">
              <a:lnSpc>
                <a:spcPct val="150000"/>
              </a:lnSpc>
              <a:buFont typeface="Wingdings" pitchFamily="2" charset="2"/>
              <a:buChar char="v"/>
            </a:pPr>
            <a:r>
              <a:rPr lang="en-US" sz="2000" dirty="0" smtClean="0">
                <a:latin typeface="Times New Roman" pitchFamily="18" charset="0"/>
                <a:cs typeface="Times New Roman" pitchFamily="18" charset="0"/>
              </a:rPr>
              <a:t>Strengthening Public Private Partnership;;</a:t>
            </a:r>
          </a:p>
          <a:p>
            <a:pPr marL="347663" indent="-347663">
              <a:lnSpc>
                <a:spcPct val="150000"/>
              </a:lnSpc>
              <a:buFont typeface="Wingdings" pitchFamily="2" charset="2"/>
              <a:buChar char="v"/>
            </a:pPr>
            <a:r>
              <a:rPr lang="en-US" sz="2000" dirty="0" smtClean="0">
                <a:latin typeface="Times New Roman" pitchFamily="18" charset="0"/>
                <a:cs typeface="Times New Roman" pitchFamily="18" charset="0"/>
              </a:rPr>
              <a:t>Improve global competitiveness;</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3328" y="1758462"/>
            <a:ext cx="9365227" cy="4760324"/>
          </a:xfrm>
          <a:ln>
            <a:solidFill>
              <a:schemeClr val="bg1"/>
            </a:solidFill>
          </a:ln>
        </p:spPr>
        <p:style>
          <a:lnRef idx="2">
            <a:schemeClr val="accent4"/>
          </a:lnRef>
          <a:fillRef idx="1">
            <a:schemeClr val="lt1"/>
          </a:fillRef>
          <a:effectRef idx="0">
            <a:schemeClr val="accent4"/>
          </a:effectRef>
          <a:fontRef idx="minor">
            <a:schemeClr val="dk1"/>
          </a:fontRef>
        </p:style>
        <p:txBody>
          <a:bodyPr>
            <a:normAutofit/>
          </a:bodyPr>
          <a:lstStyle/>
          <a:p>
            <a:r>
              <a:rPr lang="en-US" dirty="0" smtClean="0"/>
              <a:t>* </a:t>
            </a:r>
            <a:r>
              <a:rPr lang="en-US" dirty="0"/>
              <a:t>Value </a:t>
            </a:r>
            <a:r>
              <a:rPr lang="en-US" dirty="0" smtClean="0"/>
              <a:t>Competitiveness</a:t>
            </a:r>
            <a:br>
              <a:rPr lang="en-US" dirty="0" smtClean="0"/>
            </a:br>
            <a:r>
              <a:rPr lang="en-US" dirty="0" smtClean="0"/>
              <a:t>* Policy Advocacy</a:t>
            </a:r>
            <a:br>
              <a:rPr lang="en-US" dirty="0" smtClean="0"/>
            </a:br>
            <a:r>
              <a:rPr lang="en-US" dirty="0" smtClean="0"/>
              <a:t>* Market promotion</a:t>
            </a:r>
            <a:br>
              <a:rPr lang="en-US" dirty="0" smtClean="0"/>
            </a:br>
            <a:r>
              <a:rPr lang="en-US" dirty="0" smtClean="0"/>
              <a:t>* Social Responsibility </a:t>
            </a:r>
            <a:br>
              <a:rPr lang="en-US" dirty="0" smtClean="0"/>
            </a:br>
            <a:r>
              <a:rPr lang="en-US" dirty="0" smtClean="0"/>
              <a:t>* Cross Cutting Issues</a:t>
            </a:r>
            <a:br>
              <a:rPr lang="en-US" dirty="0" smtClean="0"/>
            </a:br>
            <a:r>
              <a:rPr lang="en-US" dirty="0" smtClean="0"/>
              <a:t>* Environmental Responsibility</a:t>
            </a:r>
            <a:endParaRPr lang="en-US" dirty="0"/>
          </a:p>
        </p:txBody>
      </p:sp>
      <p:sp>
        <p:nvSpPr>
          <p:cNvPr id="3" name="Rectangle 2"/>
          <p:cNvSpPr/>
          <p:nvPr/>
        </p:nvSpPr>
        <p:spPr>
          <a:xfrm>
            <a:off x="1441939" y="221977"/>
            <a:ext cx="9847384" cy="1446550"/>
          </a:xfrm>
          <a:prstGeom prst="rect">
            <a:avLst/>
          </a:prstGeom>
        </p:spPr>
        <p:txBody>
          <a:bodyPr wrap="square">
            <a:spAutoFit/>
          </a:bodyPr>
          <a:lstStyle/>
          <a:p>
            <a:r>
              <a:rPr lang="en-US" sz="4400" b="1" dirty="0" smtClean="0"/>
              <a:t>African Edible Oil Alliance (AEOA)</a:t>
            </a:r>
            <a:r>
              <a:rPr lang="en-US" sz="4400" dirty="0" smtClean="0"/>
              <a:t/>
            </a:r>
            <a:br>
              <a:rPr lang="en-US" sz="4400" dirty="0" smtClean="0"/>
            </a:br>
            <a:endParaRPr lang="en-US" sz="4400" dirty="0"/>
          </a:p>
        </p:txBody>
      </p:sp>
    </p:spTree>
    <p:extLst>
      <p:ext uri="{BB962C8B-B14F-4D97-AF65-F5344CB8AC3E}">
        <p14:creationId xmlns:p14="http://schemas.microsoft.com/office/powerpoint/2010/main" xmlns="" val="3218642427"/>
      </p:ext>
    </p:extLst>
  </p:cSld>
  <p:clrMapOvr>
    <a:masterClrMapping/>
  </p:clrMapOvr>
  <p:transition>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9800" y="274638"/>
            <a:ext cx="4953035" cy="654032"/>
          </a:xfrm>
          <a:ln>
            <a:solidFill>
              <a:schemeClr val="bg1"/>
            </a:solidFill>
          </a:ln>
        </p:spPr>
        <p:style>
          <a:lnRef idx="2">
            <a:schemeClr val="accent4"/>
          </a:lnRef>
          <a:fillRef idx="1">
            <a:schemeClr val="lt1"/>
          </a:fillRef>
          <a:effectRef idx="0">
            <a:schemeClr val="accent4"/>
          </a:effectRef>
          <a:fontRef idx="minor">
            <a:schemeClr val="dk1"/>
          </a:fontRef>
        </p:style>
        <p:txBody>
          <a:bodyPr>
            <a:noAutofit/>
          </a:bodyPr>
          <a:lstStyle/>
          <a:p>
            <a:pPr algn="ctr"/>
            <a:r>
              <a:rPr lang="en-US" sz="4400" b="1" dirty="0" smtClean="0">
                <a:solidFill>
                  <a:schemeClr val="tx1"/>
                </a:solidFill>
                <a:latin typeface="Times New Roman" pitchFamily="18" charset="0"/>
                <a:cs typeface="Times New Roman" pitchFamily="18" charset="0"/>
              </a:rPr>
              <a:t>Country Profile</a:t>
            </a:r>
            <a:endParaRPr lang="en-US" sz="4400" b="1" dirty="0">
              <a:solidFill>
                <a:schemeClr val="tx1"/>
              </a:solidFill>
              <a:latin typeface="Times New Roman" pitchFamily="18" charset="0"/>
              <a:cs typeface="Times New Roman" pitchFamily="18" charset="0"/>
            </a:endParaRPr>
          </a:p>
        </p:txBody>
      </p:sp>
      <p:sp>
        <p:nvSpPr>
          <p:cNvPr id="5" name="Content Placeholder 2"/>
          <p:cNvSpPr>
            <a:spLocks noGrp="1"/>
          </p:cNvSpPr>
          <p:nvPr>
            <p:ph sz="half" idx="1"/>
          </p:nvPr>
        </p:nvSpPr>
        <p:spPr>
          <a:xfrm>
            <a:off x="1022887" y="1720312"/>
            <a:ext cx="4897465" cy="4300976"/>
          </a:xfrm>
          <a:ln>
            <a:solidFill>
              <a:schemeClr val="bg1"/>
            </a:solidFill>
          </a:ln>
        </p:spPr>
        <p:style>
          <a:lnRef idx="2">
            <a:schemeClr val="accent4"/>
          </a:lnRef>
          <a:fillRef idx="1">
            <a:schemeClr val="lt1"/>
          </a:fillRef>
          <a:effectRef idx="0">
            <a:schemeClr val="accent4"/>
          </a:effectRef>
          <a:fontRef idx="minor">
            <a:schemeClr val="dk1"/>
          </a:fontRef>
        </p:style>
        <p:txBody>
          <a:bodyPr>
            <a:normAutofit fontScale="85000" lnSpcReduction="10000"/>
          </a:bodyPr>
          <a:lstStyle/>
          <a:p>
            <a:pPr marL="0" indent="0" algn="ctr">
              <a:buNone/>
            </a:pPr>
            <a:r>
              <a:rPr lang="en-US" sz="3600" b="1" dirty="0" smtClean="0">
                <a:solidFill>
                  <a:schemeClr val="tx1"/>
                </a:solidFill>
              </a:rPr>
              <a:t>Key Facts</a:t>
            </a:r>
          </a:p>
          <a:p>
            <a:pPr marL="146050" lvl="1" indent="-144463" defTabSz="912813">
              <a:lnSpc>
                <a:spcPct val="150000"/>
              </a:lnSpc>
              <a:buSzPct val="120000"/>
            </a:pPr>
            <a:r>
              <a:rPr lang="en-US" sz="2000" b="1" dirty="0" smtClean="0"/>
              <a:t>Capital: </a:t>
            </a:r>
            <a:r>
              <a:rPr lang="en-US" sz="2000" dirty="0" smtClean="0"/>
              <a:t>		Addis Ababa</a:t>
            </a:r>
          </a:p>
          <a:p>
            <a:pPr marL="146050" lvl="1" indent="-144463" defTabSz="912813">
              <a:lnSpc>
                <a:spcPct val="150000"/>
              </a:lnSpc>
              <a:buSzPct val="120000"/>
            </a:pPr>
            <a:r>
              <a:rPr lang="en-US" sz="2000" b="1" dirty="0" smtClean="0"/>
              <a:t>Population</a:t>
            </a:r>
            <a:r>
              <a:rPr lang="en-US" sz="2000" dirty="0" smtClean="0"/>
              <a:t>: 	approximately 90 million (2013)</a:t>
            </a:r>
          </a:p>
          <a:p>
            <a:pPr marL="146050" lvl="1" indent="-144463" defTabSz="912813">
              <a:lnSpc>
                <a:spcPct val="150000"/>
              </a:lnSpc>
              <a:buSzPct val="120000"/>
            </a:pPr>
            <a:r>
              <a:rPr lang="en-US" sz="2000" b="1" dirty="0" smtClean="0"/>
              <a:t>Land area:</a:t>
            </a:r>
            <a:r>
              <a:rPr lang="en-US" sz="2000" dirty="0" smtClean="0"/>
              <a:t> 	1.13 mil sq km (437,794 sq m)</a:t>
            </a:r>
          </a:p>
          <a:p>
            <a:pPr marL="146050" lvl="1" indent="-144463" defTabSz="912813">
              <a:lnSpc>
                <a:spcPct val="150000"/>
              </a:lnSpc>
              <a:buSzPct val="120000"/>
            </a:pPr>
            <a:r>
              <a:rPr lang="en-US" sz="2000" b="1" dirty="0" smtClean="0"/>
              <a:t>Major religions:  </a:t>
            </a:r>
            <a:r>
              <a:rPr lang="en-US" sz="2000" dirty="0" smtClean="0"/>
              <a:t>	Christianity, Islam</a:t>
            </a:r>
          </a:p>
          <a:p>
            <a:pPr marL="146050" lvl="1" indent="-144463" defTabSz="912813">
              <a:lnSpc>
                <a:spcPct val="150000"/>
              </a:lnSpc>
              <a:buSzPct val="120000"/>
            </a:pPr>
            <a:r>
              <a:rPr lang="en-US" sz="2000" b="1" dirty="0" smtClean="0"/>
              <a:t>Monetary unit</a:t>
            </a:r>
            <a:r>
              <a:rPr lang="en-US" sz="2000" dirty="0" smtClean="0"/>
              <a:t>: 	Birr</a:t>
            </a:r>
          </a:p>
          <a:p>
            <a:pPr marL="146050" lvl="1" indent="-144463" defTabSz="912813">
              <a:lnSpc>
                <a:spcPct val="150000"/>
              </a:lnSpc>
              <a:buSzPct val="120000"/>
            </a:pPr>
            <a:r>
              <a:rPr lang="en-US" sz="2000" b="1" dirty="0" smtClean="0"/>
              <a:t>Exchange rate:</a:t>
            </a:r>
            <a:r>
              <a:rPr lang="en-US" sz="2000" dirty="0" smtClean="0"/>
              <a:t>	1 USD = 19.95 ETB</a:t>
            </a:r>
          </a:p>
          <a:p>
            <a:pPr marL="146050" lvl="1" indent="-144463" defTabSz="912813">
              <a:lnSpc>
                <a:spcPct val="150000"/>
              </a:lnSpc>
              <a:buSzPct val="120000"/>
            </a:pPr>
            <a:r>
              <a:rPr lang="en-US" sz="2000" b="1" dirty="0" smtClean="0"/>
              <a:t>Major exports:</a:t>
            </a:r>
            <a:r>
              <a:rPr lang="en-US" sz="2000" dirty="0" smtClean="0"/>
              <a:t> 	Coffee,  oilseed,  Gold, Pulses, 			Flower, Textiles &amp; Garments, 			Leather &amp; Leather Products etc…</a:t>
            </a:r>
          </a:p>
          <a:p>
            <a:pPr marL="0" indent="0">
              <a:lnSpc>
                <a:spcPct val="150000"/>
              </a:lnSpc>
              <a:buNone/>
            </a:pPr>
            <a:endParaRPr lang="en-US" b="1" dirty="0" smtClean="0"/>
          </a:p>
          <a:p>
            <a:endParaRPr lang="en-US" dirty="0" smtClean="0"/>
          </a:p>
          <a:p>
            <a:endParaRPr lang="en-US" dirty="0"/>
          </a:p>
        </p:txBody>
      </p:sp>
      <p:pic>
        <p:nvPicPr>
          <p:cNvPr id="6" name="Picture 12" descr="Map of Ethiopia"/>
          <p:cNvPicPr>
            <a:picLocks noChangeAspect="1" noChangeArrowheads="1"/>
          </p:cNvPicPr>
          <p:nvPr/>
        </p:nvPicPr>
        <p:blipFill>
          <a:blip r:embed="rId2" cstate="print"/>
          <a:srcRect/>
          <a:stretch>
            <a:fillRect/>
          </a:stretch>
        </p:blipFill>
        <p:spPr bwMode="auto">
          <a:xfrm>
            <a:off x="6480044" y="1720312"/>
            <a:ext cx="4663237" cy="4282292"/>
          </a:xfrm>
          <a:prstGeom prst="rect">
            <a:avLst/>
          </a:prstGeom>
          <a:ln>
            <a:headEnd/>
            <a:tailEnd/>
          </a:ln>
        </p:spPr>
        <p:style>
          <a:lnRef idx="2">
            <a:schemeClr val="accent2"/>
          </a:lnRef>
          <a:fillRef idx="1">
            <a:schemeClr val="lt1"/>
          </a:fillRef>
          <a:effectRef idx="0">
            <a:schemeClr val="accent2"/>
          </a:effectRef>
          <a:fontRef idx="minor">
            <a:schemeClr val="dk1"/>
          </a:fontRef>
        </p:style>
      </p:pic>
    </p:spTree>
  </p:cSld>
  <p:clrMapOvr>
    <a:masterClrMapping/>
  </p:clrMapOvr>
  <p:transition>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type="pic" idx="1"/>
          </p:nvPr>
        </p:nvPicPr>
        <p:blipFill>
          <a:blip r:embed="rId3" cstate="print"/>
          <a:srcRect l="4211" r="4211"/>
          <a:stretch>
            <a:fillRect/>
          </a:stretch>
        </p:blipFill>
        <p:spPr bwMode="auto">
          <a:xfrm>
            <a:off x="1463675" y="1581150"/>
            <a:ext cx="9241277" cy="4610100"/>
          </a:xfrm>
          <a:prstGeom prst="rect">
            <a:avLst/>
          </a:prstGeom>
          <a:noFill/>
          <a:ln w="9525">
            <a:noFill/>
            <a:miter lim="800000"/>
            <a:headEnd/>
            <a:tailEnd/>
          </a:ln>
          <a:effectLst/>
        </p:spPr>
      </p:pic>
      <p:sp>
        <p:nvSpPr>
          <p:cNvPr id="6" name="TextBox 5"/>
          <p:cNvSpPr txBox="1"/>
          <p:nvPr/>
        </p:nvSpPr>
        <p:spPr>
          <a:xfrm>
            <a:off x="9696450" y="6229350"/>
            <a:ext cx="1428750" cy="369332"/>
          </a:xfrm>
          <a:prstGeom prst="rect">
            <a:avLst/>
          </a:prstGeom>
          <a:noFill/>
        </p:spPr>
        <p:txBody>
          <a:bodyPr wrap="square" rtlCol="0">
            <a:spAutoFit/>
          </a:bodyPr>
          <a:lstStyle/>
          <a:p>
            <a:r>
              <a:rPr lang="en-US" dirty="0" smtClean="0"/>
              <a:t>END</a:t>
            </a:r>
            <a:endParaRPr lang="en-US" dirty="0"/>
          </a:p>
        </p:txBody>
      </p:sp>
    </p:spTree>
    <p:extLst>
      <p:ext uri="{BB962C8B-B14F-4D97-AF65-F5344CB8AC3E}">
        <p14:creationId xmlns:p14="http://schemas.microsoft.com/office/powerpoint/2010/main" xmlns="" val="751334327"/>
      </p:ext>
    </p:extLst>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5725" y="309960"/>
            <a:ext cx="6000792" cy="792162"/>
          </a:xfrm>
          <a:ln>
            <a:solidFill>
              <a:schemeClr val="bg1"/>
            </a:solidFill>
          </a:ln>
        </p:spPr>
        <p:style>
          <a:lnRef idx="2">
            <a:schemeClr val="accent4"/>
          </a:lnRef>
          <a:fillRef idx="1">
            <a:schemeClr val="lt1"/>
          </a:fillRef>
          <a:effectRef idx="0">
            <a:schemeClr val="accent4"/>
          </a:effectRef>
          <a:fontRef idx="minor">
            <a:schemeClr val="dk1"/>
          </a:fontRef>
        </p:style>
        <p:txBody>
          <a:bodyPr>
            <a:normAutofit/>
          </a:bodyPr>
          <a:lstStyle/>
          <a:p>
            <a:pPr algn="ctr"/>
            <a:r>
              <a:rPr lang="en-US" sz="3600" b="1" dirty="0" smtClean="0">
                <a:solidFill>
                  <a:schemeClr val="tx1"/>
                </a:solidFill>
              </a:rPr>
              <a:t>Country Profile …</a:t>
            </a:r>
            <a:endParaRPr lang="en-US" sz="3600" i="1" dirty="0">
              <a:solidFill>
                <a:schemeClr val="tx1"/>
              </a:solidFill>
            </a:endParaRPr>
          </a:p>
        </p:txBody>
      </p:sp>
      <p:sp>
        <p:nvSpPr>
          <p:cNvPr id="3" name="Content Placeholder 2"/>
          <p:cNvSpPr>
            <a:spLocks noGrp="1"/>
          </p:cNvSpPr>
          <p:nvPr>
            <p:ph idx="1"/>
          </p:nvPr>
        </p:nvSpPr>
        <p:spPr>
          <a:xfrm>
            <a:off x="5080001" y="1714488"/>
            <a:ext cx="5985790" cy="4838712"/>
          </a:xfrm>
          <a:ln>
            <a:solidFill>
              <a:schemeClr val="bg1"/>
            </a:solidFill>
          </a:ln>
        </p:spPr>
        <p:style>
          <a:lnRef idx="2">
            <a:schemeClr val="accent4"/>
          </a:lnRef>
          <a:fillRef idx="1">
            <a:schemeClr val="lt1"/>
          </a:fillRef>
          <a:effectRef idx="0">
            <a:schemeClr val="accent4"/>
          </a:effectRef>
          <a:fontRef idx="minor">
            <a:schemeClr val="dk1"/>
          </a:fontRef>
        </p:style>
        <p:txBody>
          <a:bodyPr/>
          <a:lstStyle/>
          <a:p>
            <a:pPr fontAlgn="ctr">
              <a:lnSpc>
                <a:spcPct val="200000"/>
              </a:lnSpc>
            </a:pPr>
            <a:r>
              <a:rPr lang="en-US" sz="3200" dirty="0" smtClean="0">
                <a:solidFill>
                  <a:schemeClr val="tx1"/>
                </a:solidFill>
              </a:rPr>
              <a:t>Economy </a:t>
            </a:r>
            <a:r>
              <a:rPr lang="en-US" dirty="0" smtClean="0">
                <a:solidFill>
                  <a:schemeClr val="tx1"/>
                </a:solidFill>
              </a:rPr>
              <a:t>(2013/14 est.)</a:t>
            </a:r>
            <a:r>
              <a:rPr lang="en-US" sz="3200" dirty="0" smtClean="0">
                <a:solidFill>
                  <a:schemeClr val="tx1"/>
                </a:solidFill>
              </a:rPr>
              <a:t> :- </a:t>
            </a:r>
          </a:p>
          <a:p>
            <a:pPr lvl="1" fontAlgn="ctr">
              <a:lnSpc>
                <a:spcPct val="200000"/>
              </a:lnSpc>
            </a:pPr>
            <a:r>
              <a:rPr lang="en-US" sz="3200" dirty="0" smtClean="0">
                <a:solidFill>
                  <a:schemeClr val="tx1"/>
                </a:solidFill>
              </a:rPr>
              <a:t>agriculture: 		40%, </a:t>
            </a:r>
          </a:p>
          <a:p>
            <a:pPr lvl="1" fontAlgn="ctr">
              <a:lnSpc>
                <a:spcPct val="200000"/>
              </a:lnSpc>
            </a:pPr>
            <a:r>
              <a:rPr lang="en-US" sz="3200" dirty="0" smtClean="0">
                <a:solidFill>
                  <a:schemeClr val="tx1"/>
                </a:solidFill>
              </a:rPr>
              <a:t>industry:  		14%, </a:t>
            </a:r>
          </a:p>
          <a:p>
            <a:pPr lvl="1" fontAlgn="ctr">
              <a:lnSpc>
                <a:spcPct val="200000"/>
              </a:lnSpc>
            </a:pPr>
            <a:r>
              <a:rPr lang="en-US" sz="3200" dirty="0" smtClean="0">
                <a:solidFill>
                  <a:schemeClr val="tx1"/>
                </a:solidFill>
              </a:rPr>
              <a:t>services:  		46 %,</a:t>
            </a:r>
          </a:p>
          <a:p>
            <a:pPr fontAlgn="ctr"/>
            <a:endParaRPr lang="en-US" dirty="0" smtClean="0"/>
          </a:p>
          <a:p>
            <a:pPr>
              <a:buNone/>
            </a:pPr>
            <a:endParaRPr lang="en-US" dirty="0"/>
          </a:p>
        </p:txBody>
      </p:sp>
      <p:pic>
        <p:nvPicPr>
          <p:cNvPr id="12" name="Picture 2"/>
          <p:cNvPicPr>
            <a:picLocks noChangeAspect="1" noChangeArrowheads="1"/>
          </p:cNvPicPr>
          <p:nvPr/>
        </p:nvPicPr>
        <p:blipFill>
          <a:blip r:embed="rId2" cstate="print"/>
          <a:srcRect/>
          <a:stretch>
            <a:fillRect/>
          </a:stretch>
        </p:blipFill>
        <p:spPr bwMode="auto">
          <a:xfrm>
            <a:off x="2571725" y="5257800"/>
            <a:ext cx="2000264" cy="1314472"/>
          </a:xfrm>
          <a:prstGeom prst="rect">
            <a:avLst/>
          </a:prstGeom>
          <a:ln>
            <a:headEnd/>
            <a:tailEnd/>
          </a:ln>
        </p:spPr>
        <p:style>
          <a:lnRef idx="2">
            <a:schemeClr val="accent2"/>
          </a:lnRef>
          <a:fillRef idx="1">
            <a:schemeClr val="lt1"/>
          </a:fillRef>
          <a:effectRef idx="0">
            <a:schemeClr val="accent2"/>
          </a:effectRef>
          <a:fontRef idx="minor">
            <a:schemeClr val="dk1"/>
          </a:fontRef>
        </p:style>
      </p:pic>
      <p:grpSp>
        <p:nvGrpSpPr>
          <p:cNvPr id="15" name="Group 14"/>
          <p:cNvGrpSpPr/>
          <p:nvPr/>
        </p:nvGrpSpPr>
        <p:grpSpPr>
          <a:xfrm>
            <a:off x="1084881" y="1766886"/>
            <a:ext cx="3696646" cy="4799154"/>
            <a:chOff x="1084881" y="1766886"/>
            <a:chExt cx="3696646" cy="4799154"/>
          </a:xfrm>
        </p:grpSpPr>
        <p:grpSp>
          <p:nvGrpSpPr>
            <p:cNvPr id="4" name="Group 14"/>
            <p:cNvGrpSpPr/>
            <p:nvPr/>
          </p:nvGrpSpPr>
          <p:grpSpPr>
            <a:xfrm>
              <a:off x="1131376" y="1766886"/>
              <a:ext cx="3650151" cy="4799154"/>
              <a:chOff x="142844" y="1766886"/>
              <a:chExt cx="3443302" cy="4799154"/>
            </a:xfrm>
          </p:grpSpPr>
          <p:grpSp>
            <p:nvGrpSpPr>
              <p:cNvPr id="5" name="Group 12"/>
              <p:cNvGrpSpPr/>
              <p:nvPr/>
            </p:nvGrpSpPr>
            <p:grpSpPr>
              <a:xfrm>
                <a:off x="512053" y="1766886"/>
                <a:ext cx="3074093" cy="3427414"/>
                <a:chOff x="512053" y="1766886"/>
                <a:chExt cx="3074093" cy="3427414"/>
              </a:xfrm>
            </p:grpSpPr>
            <p:pic>
              <p:nvPicPr>
                <p:cNvPr id="8" name="Picture 2" descr="http://www.stormtech.ca/media/catalog/product/cache/1/image/9df78eab33525d08d6e5fb8d27136e95/l/r/lrx-4_black.jpg"/>
                <p:cNvPicPr>
                  <a:picLocks noChangeAspect="1" noChangeArrowheads="1"/>
                </p:cNvPicPr>
                <p:nvPr/>
              </p:nvPicPr>
              <p:blipFill>
                <a:blip r:embed="rId3" cstate="print"/>
                <a:srcRect/>
                <a:stretch>
                  <a:fillRect/>
                </a:stretch>
              </p:blipFill>
              <p:spPr bwMode="auto">
                <a:xfrm>
                  <a:off x="512053" y="3352800"/>
                  <a:ext cx="1415171" cy="1841500"/>
                </a:xfrm>
                <a:prstGeom prst="rect">
                  <a:avLst/>
                </a:prstGeom>
                <a:ln>
                  <a:headEnd/>
                  <a:tailEnd/>
                </a:ln>
              </p:spPr>
              <p:style>
                <a:lnRef idx="2">
                  <a:schemeClr val="accent4"/>
                </a:lnRef>
                <a:fillRef idx="1">
                  <a:schemeClr val="lt1"/>
                </a:fillRef>
                <a:effectRef idx="0">
                  <a:schemeClr val="accent4"/>
                </a:effectRef>
                <a:fontRef idx="minor">
                  <a:schemeClr val="dk1"/>
                </a:fontRef>
              </p:style>
            </p:pic>
            <p:pic>
              <p:nvPicPr>
                <p:cNvPr id="9" name="Picture 8" descr="http://www.femalefirst.co.uk/image-library/square/250/t/topshop-red-leather-look-skater-skirt.jpg"/>
                <p:cNvPicPr>
                  <a:picLocks noChangeAspect="1" noChangeArrowheads="1"/>
                </p:cNvPicPr>
                <p:nvPr/>
              </p:nvPicPr>
              <p:blipFill>
                <a:blip r:embed="rId4" cstate="print"/>
                <a:srcRect/>
                <a:stretch>
                  <a:fillRect/>
                </a:stretch>
              </p:blipFill>
              <p:spPr bwMode="auto">
                <a:xfrm>
                  <a:off x="2214546" y="3657600"/>
                  <a:ext cx="1371600" cy="1371600"/>
                </a:xfrm>
                <a:prstGeom prst="rect">
                  <a:avLst/>
                </a:prstGeom>
                <a:ln>
                  <a:headEnd/>
                  <a:tailEnd/>
                </a:ln>
              </p:spPr>
              <p:style>
                <a:lnRef idx="2">
                  <a:schemeClr val="accent4"/>
                </a:lnRef>
                <a:fillRef idx="1">
                  <a:schemeClr val="lt1"/>
                </a:fillRef>
                <a:effectRef idx="0">
                  <a:schemeClr val="accent4"/>
                </a:effectRef>
                <a:fontRef idx="minor">
                  <a:schemeClr val="dk1"/>
                </a:fontRef>
              </p:style>
            </p:pic>
            <p:pic>
              <p:nvPicPr>
                <p:cNvPr id="10" name="Picture 19" descr="http://1.bp.blogspot.com/_DSdDii_9JPE/TEWWekYvcRI/AAAAAAAAABE/RiEDhhHNBn4/s1600/ethopia.jpg"/>
                <p:cNvPicPr>
                  <a:picLocks noChangeAspect="1" noChangeArrowheads="1"/>
                </p:cNvPicPr>
                <p:nvPr/>
              </p:nvPicPr>
              <p:blipFill>
                <a:blip r:embed="rId5" cstate="print"/>
                <a:srcRect/>
                <a:stretch>
                  <a:fillRect/>
                </a:stretch>
              </p:blipFill>
              <p:spPr bwMode="auto">
                <a:xfrm>
                  <a:off x="2123064" y="1766886"/>
                  <a:ext cx="1448804" cy="1376362"/>
                </a:xfrm>
                <a:prstGeom prst="rect">
                  <a:avLst/>
                </a:prstGeom>
                <a:ln>
                  <a:headEnd/>
                  <a:tailEnd/>
                </a:ln>
              </p:spPr>
              <p:style>
                <a:lnRef idx="2">
                  <a:schemeClr val="accent4"/>
                </a:lnRef>
                <a:fillRef idx="1">
                  <a:schemeClr val="lt1"/>
                </a:fillRef>
                <a:effectRef idx="0">
                  <a:schemeClr val="accent4"/>
                </a:effectRef>
                <a:fontRef idx="minor">
                  <a:schemeClr val="dk1"/>
                </a:fontRef>
              </p:style>
            </p:pic>
          </p:grpSp>
          <p:pic>
            <p:nvPicPr>
              <p:cNvPr id="14" name="Picture 4"/>
              <p:cNvPicPr>
                <a:picLocks noChangeAspect="1" noChangeArrowheads="1"/>
              </p:cNvPicPr>
              <p:nvPr/>
            </p:nvPicPr>
            <p:blipFill>
              <a:blip r:embed="rId6" cstate="print"/>
              <a:srcRect/>
              <a:stretch>
                <a:fillRect/>
              </a:stretch>
            </p:blipFill>
            <p:spPr bwMode="auto">
              <a:xfrm>
                <a:off x="142844" y="5286388"/>
                <a:ext cx="1643074" cy="1279652"/>
              </a:xfrm>
              <a:prstGeom prst="rect">
                <a:avLst/>
              </a:prstGeom>
              <a:ln>
                <a:headEnd/>
                <a:tailEnd/>
              </a:ln>
            </p:spPr>
            <p:style>
              <a:lnRef idx="2">
                <a:schemeClr val="accent4"/>
              </a:lnRef>
              <a:fillRef idx="1">
                <a:schemeClr val="lt1"/>
              </a:fillRef>
              <a:effectRef idx="0">
                <a:schemeClr val="accent4"/>
              </a:effectRef>
              <a:fontRef idx="minor">
                <a:schemeClr val="dk1"/>
              </a:fontRef>
            </p:style>
          </p:pic>
        </p:grpSp>
        <p:pic>
          <p:nvPicPr>
            <p:cNvPr id="13" name="Picture 3"/>
            <p:cNvPicPr>
              <a:picLocks noChangeAspect="1" noChangeArrowheads="1"/>
            </p:cNvPicPr>
            <p:nvPr/>
          </p:nvPicPr>
          <p:blipFill>
            <a:blip r:embed="rId7" cstate="print"/>
            <a:srcRect/>
            <a:stretch>
              <a:fillRect/>
            </a:stretch>
          </p:blipFill>
          <p:spPr bwMode="auto">
            <a:xfrm>
              <a:off x="1084881" y="1828800"/>
              <a:ext cx="1751309" cy="1363851"/>
            </a:xfrm>
            <a:prstGeom prst="rect">
              <a:avLst/>
            </a:prstGeom>
            <a:ln>
              <a:headEnd/>
              <a:tailEnd/>
            </a:ln>
          </p:spPr>
          <p:style>
            <a:lnRef idx="2">
              <a:schemeClr val="accent4"/>
            </a:lnRef>
            <a:fillRef idx="1">
              <a:schemeClr val="lt1"/>
            </a:fillRef>
            <a:effectRef idx="0">
              <a:schemeClr val="accent4"/>
            </a:effectRef>
            <a:fontRef idx="minor">
              <a:schemeClr val="dk1"/>
            </a:fontRef>
          </p:style>
        </p:pic>
      </p:grpSp>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33" y="274638"/>
            <a:ext cx="5619789" cy="868346"/>
          </a:xfrm>
          <a:ln>
            <a:solidFill>
              <a:schemeClr val="bg1"/>
            </a:solidFill>
          </a:ln>
        </p:spPr>
        <p:style>
          <a:lnRef idx="2">
            <a:schemeClr val="accent4"/>
          </a:lnRef>
          <a:fillRef idx="1">
            <a:schemeClr val="lt1"/>
          </a:fillRef>
          <a:effectRef idx="0">
            <a:schemeClr val="accent4"/>
          </a:effectRef>
          <a:fontRef idx="minor">
            <a:schemeClr val="dk1"/>
          </a:fontRef>
        </p:style>
        <p:txBody>
          <a:bodyPr>
            <a:normAutofit/>
          </a:bodyPr>
          <a:lstStyle/>
          <a:p>
            <a:pPr algn="ctr"/>
            <a:r>
              <a:rPr lang="en-US" b="1" dirty="0" smtClean="0">
                <a:solidFill>
                  <a:schemeClr val="tx1"/>
                </a:solidFill>
              </a:rPr>
              <a:t>Country Profile …</a:t>
            </a:r>
            <a:endParaRPr lang="en-US"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1115878" y="1658318"/>
            <a:ext cx="9825925" cy="4894881"/>
          </a:xfrm>
          <a:ln>
            <a:solidFill>
              <a:schemeClr val="bg1"/>
            </a:solidFill>
          </a:ln>
        </p:spPr>
        <p:style>
          <a:lnRef idx="2">
            <a:schemeClr val="accent4"/>
          </a:lnRef>
          <a:fillRef idx="1">
            <a:schemeClr val="lt1"/>
          </a:fillRef>
          <a:effectRef idx="0">
            <a:schemeClr val="accent4"/>
          </a:effectRef>
          <a:fontRef idx="minor">
            <a:schemeClr val="dk1"/>
          </a:fontRef>
        </p:style>
        <p:txBody>
          <a:bodyPr>
            <a:normAutofit fontScale="77500" lnSpcReduction="20000"/>
          </a:bodyPr>
          <a:lstStyle/>
          <a:p>
            <a:pPr>
              <a:buNone/>
            </a:pPr>
            <a:endParaRPr lang="en-US" sz="100" dirty="0" smtClean="0">
              <a:latin typeface="Impact" pitchFamily="34" charset="0"/>
            </a:endParaRPr>
          </a:p>
          <a:p>
            <a:pPr indent="-114300">
              <a:lnSpc>
                <a:spcPct val="120000"/>
              </a:lnSpc>
              <a:buFont typeface="Wingdings" pitchFamily="2" charset="2"/>
              <a:buChar char="§"/>
            </a:pPr>
            <a:r>
              <a:rPr lang="en-US" sz="4800" dirty="0" smtClean="0">
                <a:solidFill>
                  <a:schemeClr val="tx1"/>
                </a:solidFill>
                <a:latin typeface="Times New Roman" pitchFamily="18" charset="0"/>
                <a:cs typeface="Times New Roman" pitchFamily="18" charset="0"/>
              </a:rPr>
              <a:t>ETHIOPIA’S ECONOMIC POLICIES</a:t>
            </a:r>
            <a:r>
              <a:rPr lang="en-US" sz="5200" i="1" dirty="0" smtClean="0">
                <a:solidFill>
                  <a:schemeClr val="tx1"/>
                </a:solidFill>
                <a:latin typeface="Times New Roman" pitchFamily="18" charset="0"/>
                <a:cs typeface="Times New Roman" pitchFamily="18" charset="0"/>
              </a:rPr>
              <a:t> </a:t>
            </a:r>
          </a:p>
          <a:p>
            <a:pPr lvl="1" indent="-114300">
              <a:lnSpc>
                <a:spcPct val="120000"/>
              </a:lnSpc>
              <a:buFont typeface="Wingdings" pitchFamily="2" charset="2"/>
              <a:buChar char="§"/>
            </a:pPr>
            <a:r>
              <a:rPr lang="en-US" sz="4800" i="1" dirty="0" smtClean="0">
                <a:solidFill>
                  <a:schemeClr val="tx1"/>
                </a:solidFill>
                <a:latin typeface="Times New Roman" pitchFamily="18" charset="0"/>
                <a:cs typeface="Times New Roman" pitchFamily="18" charset="0"/>
              </a:rPr>
              <a:t>Pro-Market</a:t>
            </a:r>
            <a:endParaRPr lang="en-US" sz="4800" i="1" dirty="0">
              <a:solidFill>
                <a:schemeClr val="tx1"/>
              </a:solidFill>
              <a:latin typeface="Times New Roman" pitchFamily="18" charset="0"/>
              <a:cs typeface="Times New Roman" pitchFamily="18" charset="0"/>
            </a:endParaRPr>
          </a:p>
          <a:p>
            <a:pPr lvl="1" indent="-114300">
              <a:lnSpc>
                <a:spcPct val="120000"/>
              </a:lnSpc>
              <a:buFont typeface="Wingdings" pitchFamily="2" charset="2"/>
              <a:buChar char="§"/>
            </a:pPr>
            <a:r>
              <a:rPr lang="en-US" sz="4800" i="1" dirty="0">
                <a:solidFill>
                  <a:schemeClr val="tx1"/>
                </a:solidFill>
                <a:latin typeface="Times New Roman" pitchFamily="18" charset="0"/>
                <a:cs typeface="Times New Roman" pitchFamily="18" charset="0"/>
              </a:rPr>
              <a:t> Pro-Private Sector</a:t>
            </a:r>
          </a:p>
          <a:p>
            <a:pPr lvl="1" indent="-114300">
              <a:lnSpc>
                <a:spcPct val="120000"/>
              </a:lnSpc>
              <a:buFont typeface="Wingdings" pitchFamily="2" charset="2"/>
              <a:buChar char="§"/>
            </a:pPr>
            <a:r>
              <a:rPr lang="en-US" sz="4800" i="1" dirty="0">
                <a:solidFill>
                  <a:schemeClr val="tx1"/>
                </a:solidFill>
                <a:latin typeface="Times New Roman" pitchFamily="18" charset="0"/>
                <a:cs typeface="Times New Roman" pitchFamily="18" charset="0"/>
              </a:rPr>
              <a:t> Pro- </a:t>
            </a:r>
            <a:r>
              <a:rPr lang="en-US" sz="4800" i="1" dirty="0" smtClean="0">
                <a:solidFill>
                  <a:schemeClr val="tx1"/>
                </a:solidFill>
                <a:latin typeface="Times New Roman" pitchFamily="18" charset="0"/>
                <a:cs typeface="Times New Roman" pitchFamily="18" charset="0"/>
              </a:rPr>
              <a:t>Liberalization</a:t>
            </a:r>
          </a:p>
          <a:p>
            <a:pPr lvl="1" indent="-114300">
              <a:lnSpc>
                <a:spcPct val="120000"/>
              </a:lnSpc>
              <a:buFont typeface="Wingdings" pitchFamily="2" charset="2"/>
              <a:buChar char="§"/>
            </a:pPr>
            <a:r>
              <a:rPr lang="en-US" sz="4800" i="1" dirty="0" smtClean="0">
                <a:solidFill>
                  <a:schemeClr val="tx1"/>
                </a:solidFill>
                <a:latin typeface="Times New Roman" pitchFamily="18" charset="0"/>
                <a:cs typeface="Times New Roman" pitchFamily="18" charset="0"/>
              </a:rPr>
              <a:t> Growth and Transformation Plan - (GTP) as </a:t>
            </a:r>
            <a:r>
              <a:rPr lang="en-US" sz="4800" i="1" dirty="0">
                <a:solidFill>
                  <a:schemeClr val="tx1"/>
                </a:solidFill>
                <a:latin typeface="Times New Roman" pitchFamily="18" charset="0"/>
                <a:cs typeface="Times New Roman" pitchFamily="18" charset="0"/>
              </a:rPr>
              <a:t>a central plank of its </a:t>
            </a:r>
            <a:r>
              <a:rPr lang="en-US" sz="4800" i="1" dirty="0" smtClean="0">
                <a:solidFill>
                  <a:schemeClr val="tx1"/>
                </a:solidFill>
                <a:latin typeface="Times New Roman" pitchFamily="18" charset="0"/>
                <a:cs typeface="Times New Roman" pitchFamily="18" charset="0"/>
              </a:rPr>
              <a:t>5 years </a:t>
            </a:r>
            <a:r>
              <a:rPr lang="en-US" sz="4800" i="1" dirty="0">
                <a:solidFill>
                  <a:schemeClr val="tx1"/>
                </a:solidFill>
                <a:latin typeface="Times New Roman" pitchFamily="18" charset="0"/>
                <a:cs typeface="Times New Roman" pitchFamily="18" charset="0"/>
              </a:rPr>
              <a:t>development </a:t>
            </a:r>
            <a:r>
              <a:rPr lang="en-US" sz="4800" i="1" dirty="0" smtClean="0">
                <a:solidFill>
                  <a:schemeClr val="tx1"/>
                </a:solidFill>
                <a:latin typeface="Times New Roman" pitchFamily="18" charset="0"/>
                <a:cs typeface="Times New Roman" pitchFamily="18" charset="0"/>
              </a:rPr>
              <a:t>Programme</a:t>
            </a:r>
          </a:p>
          <a:p>
            <a:pPr indent="-114300"/>
            <a:endParaRPr lang="en-US" dirty="0"/>
          </a:p>
        </p:txBody>
      </p:sp>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0923" y="562709"/>
            <a:ext cx="9882554" cy="703384"/>
          </a:xfrm>
          <a:ln>
            <a:solidFill>
              <a:schemeClr val="bg1"/>
            </a:solidFill>
          </a:ln>
        </p:spPr>
        <p:style>
          <a:lnRef idx="2">
            <a:schemeClr val="accent4"/>
          </a:lnRef>
          <a:fillRef idx="1">
            <a:schemeClr val="lt1"/>
          </a:fillRef>
          <a:effectRef idx="0">
            <a:schemeClr val="accent4"/>
          </a:effectRef>
          <a:fontRef idx="minor">
            <a:schemeClr val="dk1"/>
          </a:fontRef>
        </p:style>
        <p:txBody>
          <a:bodyPr>
            <a:normAutofit fontScale="90000"/>
          </a:bodyPr>
          <a:lstStyle/>
          <a:p>
            <a:pPr algn="ctr"/>
            <a:r>
              <a:rPr lang="en-US" b="1" dirty="0" smtClean="0">
                <a:solidFill>
                  <a:schemeClr val="tx1"/>
                </a:solidFill>
              </a:rPr>
              <a:t>Oilseed Profile of the Country</a:t>
            </a:r>
            <a:endParaRPr lang="en-US" b="1" dirty="0">
              <a:solidFill>
                <a:schemeClr val="tx1"/>
              </a:solidFill>
            </a:endParaRPr>
          </a:p>
        </p:txBody>
      </p:sp>
      <p:sp>
        <p:nvSpPr>
          <p:cNvPr id="3" name="Content Placeholder 2"/>
          <p:cNvSpPr>
            <a:spLocks noGrp="1"/>
          </p:cNvSpPr>
          <p:nvPr>
            <p:ph idx="1"/>
          </p:nvPr>
        </p:nvSpPr>
        <p:spPr>
          <a:xfrm>
            <a:off x="1360449" y="1720312"/>
            <a:ext cx="9753028" cy="4909087"/>
          </a:xfrm>
          <a:ln>
            <a:solidFill>
              <a:schemeClr val="bg1"/>
            </a:solidFill>
          </a:ln>
        </p:spPr>
        <p:style>
          <a:lnRef idx="2">
            <a:schemeClr val="accent4"/>
          </a:lnRef>
          <a:fillRef idx="1">
            <a:schemeClr val="lt1"/>
          </a:fillRef>
          <a:effectRef idx="0">
            <a:schemeClr val="accent4"/>
          </a:effectRef>
          <a:fontRef idx="minor">
            <a:schemeClr val="dk1"/>
          </a:fontRef>
        </p:style>
        <p:txBody>
          <a:bodyPr>
            <a:noAutofit/>
          </a:bodyPr>
          <a:lstStyle/>
          <a:p>
            <a:pPr algn="just">
              <a:lnSpc>
                <a:spcPct val="150000"/>
              </a:lnSpc>
            </a:pPr>
            <a:r>
              <a:rPr lang="en-US" sz="2200" dirty="0" smtClean="0">
                <a:solidFill>
                  <a:schemeClr val="tx1"/>
                </a:solidFill>
                <a:latin typeface="Times New Roman" pitchFamily="18" charset="0"/>
                <a:cs typeface="Times New Roman" pitchFamily="18" charset="0"/>
              </a:rPr>
              <a:t>Oilseed is the 3</a:t>
            </a:r>
            <a:r>
              <a:rPr lang="en-US" sz="2200" baseline="30000" dirty="0" smtClean="0">
                <a:solidFill>
                  <a:schemeClr val="tx1"/>
                </a:solidFill>
                <a:latin typeface="Times New Roman" pitchFamily="18" charset="0"/>
                <a:cs typeface="Times New Roman" pitchFamily="18" charset="0"/>
              </a:rPr>
              <a:t>rd</a:t>
            </a:r>
            <a:r>
              <a:rPr lang="en-US" sz="2200" dirty="0" smtClean="0">
                <a:solidFill>
                  <a:schemeClr val="tx1"/>
                </a:solidFill>
                <a:latin typeface="Times New Roman" pitchFamily="18" charset="0"/>
                <a:cs typeface="Times New Roman" pitchFamily="18" charset="0"/>
              </a:rPr>
              <a:t> largest crop in area coverage and production after cereals and pulses;</a:t>
            </a:r>
          </a:p>
          <a:p>
            <a:pPr algn="just">
              <a:lnSpc>
                <a:spcPct val="150000"/>
              </a:lnSpc>
            </a:pPr>
            <a:r>
              <a:rPr lang="en-US" sz="2200" dirty="0" smtClean="0">
                <a:solidFill>
                  <a:schemeClr val="tx1"/>
                </a:solidFill>
                <a:latin typeface="Times New Roman" pitchFamily="18" charset="0"/>
                <a:cs typeface="Times New Roman" pitchFamily="18" charset="0"/>
              </a:rPr>
              <a:t>The 2</a:t>
            </a:r>
            <a:r>
              <a:rPr lang="en-US" sz="2200" baseline="30000" dirty="0" smtClean="0">
                <a:solidFill>
                  <a:schemeClr val="tx1"/>
                </a:solidFill>
                <a:latin typeface="Times New Roman" pitchFamily="18" charset="0"/>
                <a:cs typeface="Times New Roman" pitchFamily="18" charset="0"/>
              </a:rPr>
              <a:t>nd</a:t>
            </a:r>
            <a:r>
              <a:rPr lang="en-US" sz="2200" dirty="0" smtClean="0">
                <a:solidFill>
                  <a:schemeClr val="tx1"/>
                </a:solidFill>
                <a:latin typeface="Times New Roman" pitchFamily="18" charset="0"/>
                <a:cs typeface="Times New Roman" pitchFamily="18" charset="0"/>
              </a:rPr>
              <a:t> largest export earning  after coffee ; 2013/14  18.97% &amp; 22.05% share respectively from the country foreign currency earning.</a:t>
            </a:r>
          </a:p>
          <a:p>
            <a:pPr algn="just">
              <a:lnSpc>
                <a:spcPct val="150000"/>
              </a:lnSpc>
            </a:pPr>
            <a:r>
              <a:rPr lang="en-US" sz="2200" dirty="0" smtClean="0">
                <a:solidFill>
                  <a:schemeClr val="tx1"/>
                </a:solidFill>
                <a:latin typeface="Times New Roman" pitchFamily="18" charset="0"/>
                <a:cs typeface="Times New Roman" pitchFamily="18" charset="0"/>
              </a:rPr>
              <a:t>The 4</a:t>
            </a:r>
            <a:r>
              <a:rPr lang="en-US" sz="2200" baseline="30000" dirty="0" smtClean="0">
                <a:solidFill>
                  <a:schemeClr val="tx1"/>
                </a:solidFill>
                <a:latin typeface="Times New Roman" pitchFamily="18" charset="0"/>
                <a:cs typeface="Times New Roman" pitchFamily="18" charset="0"/>
              </a:rPr>
              <a:t>th</a:t>
            </a:r>
            <a:r>
              <a:rPr lang="en-US" sz="2200" dirty="0" smtClean="0">
                <a:solidFill>
                  <a:schemeClr val="tx1"/>
                </a:solidFill>
                <a:latin typeface="Times New Roman" pitchFamily="18" charset="0"/>
                <a:cs typeface="Times New Roman" pitchFamily="18" charset="0"/>
              </a:rPr>
              <a:t> largest  sesame seed producing country in the world;</a:t>
            </a:r>
          </a:p>
          <a:p>
            <a:pPr algn="just">
              <a:lnSpc>
                <a:spcPct val="150000"/>
              </a:lnSpc>
            </a:pPr>
            <a:r>
              <a:rPr lang="en-US" sz="2200" dirty="0" smtClean="0">
                <a:solidFill>
                  <a:schemeClr val="tx1"/>
                </a:solidFill>
                <a:latin typeface="Times New Roman" pitchFamily="18" charset="0"/>
                <a:cs typeface="Times New Roman" pitchFamily="18" charset="0"/>
              </a:rPr>
              <a:t>Engages about 3 million small, medium and large scale farmers;</a:t>
            </a:r>
          </a:p>
          <a:p>
            <a:pPr algn="just">
              <a:lnSpc>
                <a:spcPct val="150000"/>
              </a:lnSpc>
            </a:pPr>
            <a:r>
              <a:rPr lang="en-US" sz="2200" dirty="0" smtClean="0">
                <a:solidFill>
                  <a:schemeClr val="tx1"/>
                </a:solidFill>
                <a:latin typeface="Times New Roman" pitchFamily="18" charset="0"/>
                <a:cs typeface="Times New Roman" pitchFamily="18" charset="0"/>
              </a:rPr>
              <a:t>Government priority commodities to transform  to commercial farming.;</a:t>
            </a:r>
          </a:p>
          <a:p>
            <a:pPr algn="just">
              <a:lnSpc>
                <a:spcPct val="150000"/>
              </a:lnSpc>
            </a:pPr>
            <a:r>
              <a:rPr lang="en-US" sz="2200" dirty="0" smtClean="0">
                <a:solidFill>
                  <a:schemeClr val="tx1"/>
                </a:solidFill>
                <a:latin typeface="Times New Roman" pitchFamily="18" charset="0"/>
                <a:cs typeface="Times New Roman" pitchFamily="18" charset="0"/>
              </a:rPr>
              <a:t>Contributes significant role to achieve  national household food security in the country;</a:t>
            </a:r>
            <a:endParaRPr lang="en-US" sz="2200"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E59DDCA-2B9E-4B8F-8ACB-812D4F35CEFB}" type="slidenum">
              <a:rPr lang="en-US" smtClean="0"/>
              <a:pPr/>
              <a:t>6</a:t>
            </a:fld>
            <a:endParaRPr lang="en-US"/>
          </a:p>
        </p:txBody>
      </p:sp>
    </p:spTree>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7924800" cy="609600"/>
          </a:xfrm>
          <a:ln>
            <a:solidFill>
              <a:schemeClr val="bg1"/>
            </a:solidFill>
          </a:ln>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en-US" b="1" dirty="0" smtClean="0">
                <a:solidFill>
                  <a:srgbClr val="0000FF"/>
                </a:solidFill>
              </a:rPr>
              <a:t/>
            </a:r>
            <a:br>
              <a:rPr lang="en-US" b="1" dirty="0" smtClean="0">
                <a:solidFill>
                  <a:srgbClr val="0000FF"/>
                </a:solidFill>
              </a:rPr>
            </a:br>
            <a:r>
              <a:rPr lang="en-US" sz="4900" b="1" dirty="0" smtClean="0">
                <a:solidFill>
                  <a:schemeClr val="tx1"/>
                </a:solidFill>
              </a:rPr>
              <a:t>Oilseeds Production Trend</a:t>
            </a:r>
            <a:br>
              <a:rPr lang="en-US" sz="4900" b="1" dirty="0" smtClean="0">
                <a:solidFill>
                  <a:schemeClr val="tx1"/>
                </a:solidFill>
              </a:rPr>
            </a:br>
            <a:endParaRPr lang="en-US" sz="4900" dirty="0">
              <a:solidFill>
                <a:schemeClr val="tx1"/>
              </a:solidFill>
            </a:endParaRPr>
          </a:p>
        </p:txBody>
      </p:sp>
      <p:sp>
        <p:nvSpPr>
          <p:cNvPr id="5" name="Slide Number Placeholder 4"/>
          <p:cNvSpPr>
            <a:spLocks noGrp="1"/>
          </p:cNvSpPr>
          <p:nvPr>
            <p:ph type="sldNum" sz="quarter" idx="12"/>
          </p:nvPr>
        </p:nvSpPr>
        <p:spPr/>
        <p:txBody>
          <a:bodyPr/>
          <a:lstStyle/>
          <a:p>
            <a:fld id="{BE59DDCA-2B9E-4B8F-8ACB-812D4F35CEFB}" type="slidenum">
              <a:rPr lang="en-US" smtClean="0"/>
              <a:pPr/>
              <a:t>7</a:t>
            </a:fld>
            <a:endParaRPr lang="en-US" dirty="0"/>
          </a:p>
        </p:txBody>
      </p:sp>
      <p:graphicFrame>
        <p:nvGraphicFramePr>
          <p:cNvPr id="7" name="Chart 6"/>
          <p:cNvGraphicFramePr/>
          <p:nvPr/>
        </p:nvGraphicFramePr>
        <p:xfrm>
          <a:off x="1410345" y="1751308"/>
          <a:ext cx="9515959" cy="466499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03805" y="587817"/>
            <a:ext cx="8759395" cy="609612"/>
          </a:xfrm>
          <a:ln>
            <a:solidFill>
              <a:schemeClr val="bg1"/>
            </a:solidFill>
          </a:ln>
        </p:spPr>
        <p:style>
          <a:lnRef idx="2">
            <a:schemeClr val="accent4"/>
          </a:lnRef>
          <a:fillRef idx="1">
            <a:schemeClr val="lt1"/>
          </a:fillRef>
          <a:effectRef idx="0">
            <a:schemeClr val="accent4"/>
          </a:effectRef>
          <a:fontRef idx="minor">
            <a:schemeClr val="dk1"/>
          </a:fontRef>
        </p:style>
        <p:txBody>
          <a:bodyPr>
            <a:normAutofit fontScale="90000"/>
          </a:bodyPr>
          <a:lstStyle/>
          <a:p>
            <a:pPr algn="ctr"/>
            <a:r>
              <a:rPr lang="en-US" sz="2200" dirty="0" smtClean="0"/>
              <a:t/>
            </a:r>
            <a:br>
              <a:rPr lang="en-US" sz="2200" dirty="0" smtClean="0"/>
            </a:br>
            <a:r>
              <a:rPr lang="en-US" sz="2200" dirty="0" smtClean="0"/>
              <a:t/>
            </a:r>
            <a:br>
              <a:rPr lang="en-US" sz="2200" dirty="0" smtClean="0"/>
            </a:br>
            <a:r>
              <a:rPr lang="en-US" sz="3600" b="1" dirty="0" smtClean="0">
                <a:solidFill>
                  <a:schemeClr val="tx1"/>
                </a:solidFill>
              </a:rPr>
              <a:t> </a:t>
            </a:r>
            <a:r>
              <a:rPr lang="en-US" sz="4400" b="1" dirty="0" smtClean="0">
                <a:solidFill>
                  <a:schemeClr val="tx1"/>
                </a:solidFill>
              </a:rPr>
              <a:t>The Importance 0f  Sesame Seed : </a:t>
            </a:r>
            <a:br>
              <a:rPr lang="en-US" sz="4400" b="1" dirty="0" smtClean="0">
                <a:solidFill>
                  <a:schemeClr val="tx1"/>
                </a:solidFill>
              </a:rPr>
            </a:br>
            <a:endParaRPr lang="en-US" sz="4400" b="1" dirty="0">
              <a:solidFill>
                <a:schemeClr val="tx1"/>
              </a:solidFill>
            </a:endParaRPr>
          </a:p>
        </p:txBody>
      </p:sp>
      <p:sp>
        <p:nvSpPr>
          <p:cNvPr id="6" name="Content Placeholder 5"/>
          <p:cNvSpPr>
            <a:spLocks noGrp="1"/>
          </p:cNvSpPr>
          <p:nvPr>
            <p:ph idx="1"/>
          </p:nvPr>
        </p:nvSpPr>
        <p:spPr>
          <a:xfrm>
            <a:off x="1219200" y="1632856"/>
            <a:ext cx="9840686" cy="4920343"/>
          </a:xfrm>
          <a:ln>
            <a:solidFill>
              <a:schemeClr val="bg1"/>
            </a:solidFill>
          </a:ln>
        </p:spPr>
        <p:style>
          <a:lnRef idx="2">
            <a:schemeClr val="accent4"/>
          </a:lnRef>
          <a:fillRef idx="1">
            <a:schemeClr val="lt1"/>
          </a:fillRef>
          <a:effectRef idx="0">
            <a:schemeClr val="accent4"/>
          </a:effectRef>
          <a:fontRef idx="minor">
            <a:schemeClr val="dk1"/>
          </a:fontRef>
        </p:style>
        <p:txBody>
          <a:bodyPr>
            <a:noAutofit/>
          </a:bodyPr>
          <a:lstStyle/>
          <a:p>
            <a:pPr>
              <a:lnSpc>
                <a:spcPct val="100000"/>
              </a:lnSpc>
              <a:buAutoNum type="arabicPlain"/>
            </a:pPr>
            <a:r>
              <a:rPr lang="en-US" sz="1800" b="1" dirty="0" smtClean="0">
                <a:solidFill>
                  <a:schemeClr val="tx1"/>
                </a:solidFill>
              </a:rPr>
              <a:t>Edible oil. </a:t>
            </a:r>
          </a:p>
          <a:p>
            <a:pPr lvl="1">
              <a:lnSpc>
                <a:spcPct val="100000"/>
              </a:lnSpc>
              <a:buFont typeface="Wingdings" pitchFamily="2" charset="2"/>
              <a:buChar char="§"/>
            </a:pPr>
            <a:r>
              <a:rPr lang="en-US" sz="1800" dirty="0" smtClean="0">
                <a:solidFill>
                  <a:schemeClr val="tx1"/>
                </a:solidFill>
              </a:rPr>
              <a:t>The oil is almost odorless with a distinctive  nutty sweet flavor. </a:t>
            </a:r>
          </a:p>
          <a:p>
            <a:pPr lvl="1">
              <a:lnSpc>
                <a:spcPct val="100000"/>
              </a:lnSpc>
              <a:buFont typeface="Wingdings" pitchFamily="2" charset="2"/>
              <a:buChar char="§"/>
            </a:pPr>
            <a:r>
              <a:rPr lang="en-US" sz="1800" dirty="0" smtClean="0">
                <a:solidFill>
                  <a:schemeClr val="tx1"/>
                </a:solidFill>
              </a:rPr>
              <a:t>Roasted sesame oil resists rancidity due to the antioxidants formed during seed roasting. </a:t>
            </a:r>
          </a:p>
          <a:p>
            <a:pPr lvl="1">
              <a:lnSpc>
                <a:spcPct val="100000"/>
              </a:lnSpc>
              <a:buFont typeface="Wingdings" pitchFamily="2" charset="2"/>
              <a:buChar char="§"/>
            </a:pPr>
            <a:r>
              <a:rPr lang="en-US" sz="1800" dirty="0" smtClean="0">
                <a:solidFill>
                  <a:schemeClr val="tx1"/>
                </a:solidFill>
              </a:rPr>
              <a:t>Sesame oil is especially important in the  Far Eastern cuisine, mainly Japan and China.</a:t>
            </a:r>
          </a:p>
          <a:p>
            <a:pPr>
              <a:lnSpc>
                <a:spcPct val="100000"/>
              </a:lnSpc>
              <a:buFont typeface="Arial" pitchFamily="34" charset="0"/>
              <a:buAutoNum type="arabicPlain"/>
            </a:pPr>
            <a:r>
              <a:rPr lang="en-US" sz="1800" b="1" dirty="0" smtClean="0">
                <a:solidFill>
                  <a:schemeClr val="tx1"/>
                </a:solidFill>
              </a:rPr>
              <a:t>Confectionary, biscuit and bakery industry.</a:t>
            </a:r>
          </a:p>
          <a:p>
            <a:pPr lvl="1">
              <a:lnSpc>
                <a:spcPct val="100000"/>
              </a:lnSpc>
              <a:buFont typeface="Wingdings" pitchFamily="2" charset="2"/>
              <a:buChar char="§"/>
            </a:pPr>
            <a:r>
              <a:rPr lang="en-US" sz="1800" dirty="0" smtClean="0">
                <a:solidFill>
                  <a:schemeClr val="tx1"/>
                </a:solidFill>
              </a:rPr>
              <a:t>Most  hulled clear white sesame is required for bakery products. </a:t>
            </a:r>
          </a:p>
          <a:p>
            <a:pPr lvl="1">
              <a:lnSpc>
                <a:spcPct val="100000"/>
              </a:lnSpc>
              <a:buFont typeface="Wingdings" pitchFamily="2" charset="2"/>
              <a:buChar char="§"/>
            </a:pPr>
            <a:r>
              <a:rPr lang="en-US" sz="1800" dirty="0" smtClean="0">
                <a:solidFill>
                  <a:schemeClr val="tx1"/>
                </a:solidFill>
              </a:rPr>
              <a:t>Hulled sesame sticks to the bread or roll, while maintaining the white colour after baking.</a:t>
            </a:r>
          </a:p>
          <a:p>
            <a:pPr lvl="1">
              <a:lnSpc>
                <a:spcPct val="100000"/>
              </a:lnSpc>
              <a:buFont typeface="Wingdings" pitchFamily="2" charset="2"/>
              <a:buChar char="§"/>
            </a:pPr>
            <a:r>
              <a:rPr lang="en-US" sz="1800" dirty="0" smtClean="0">
                <a:solidFill>
                  <a:schemeClr val="tx1"/>
                </a:solidFill>
              </a:rPr>
              <a:t>Roasted sesame has a nutty taste.</a:t>
            </a:r>
          </a:p>
          <a:p>
            <a:pPr>
              <a:lnSpc>
                <a:spcPct val="100000"/>
              </a:lnSpc>
              <a:buNone/>
            </a:pPr>
            <a:r>
              <a:rPr lang="en-US" sz="1800" dirty="0" smtClean="0">
                <a:solidFill>
                  <a:schemeClr val="tx1"/>
                </a:solidFill>
              </a:rPr>
              <a:t>3</a:t>
            </a:r>
            <a:r>
              <a:rPr lang="en-US" sz="1800" b="1" dirty="0" smtClean="0">
                <a:solidFill>
                  <a:schemeClr val="tx1"/>
                </a:solidFill>
              </a:rPr>
              <a:t>. Tahini industry. </a:t>
            </a:r>
          </a:p>
          <a:p>
            <a:pPr lvl="1">
              <a:lnSpc>
                <a:spcPct val="100000"/>
              </a:lnSpc>
              <a:buFont typeface="Wingdings" pitchFamily="2" charset="2"/>
              <a:buChar char="§"/>
            </a:pPr>
            <a:r>
              <a:rPr lang="en-US" sz="1800" dirty="0" smtClean="0">
                <a:solidFill>
                  <a:schemeClr val="tx1"/>
                </a:solidFill>
              </a:rPr>
              <a:t>Tahini, a traditional Middle Eastern paste, is made from hulled sesame seed and is rich in protein </a:t>
            </a:r>
          </a:p>
          <a:p>
            <a:pPr>
              <a:lnSpc>
                <a:spcPct val="100000"/>
              </a:lnSpc>
              <a:buNone/>
            </a:pPr>
            <a:r>
              <a:rPr lang="en-US" sz="1800" b="1" dirty="0" smtClean="0">
                <a:solidFill>
                  <a:schemeClr val="tx1"/>
                </a:solidFill>
              </a:rPr>
              <a:t>4. Halva industry. </a:t>
            </a:r>
          </a:p>
          <a:p>
            <a:pPr lvl="1">
              <a:lnSpc>
                <a:spcPct val="100000"/>
              </a:lnSpc>
              <a:buFont typeface="Wingdings" pitchFamily="2" charset="2"/>
              <a:buChar char="§"/>
            </a:pPr>
            <a:r>
              <a:rPr lang="en-US" sz="1800" dirty="0" smtClean="0">
                <a:solidFill>
                  <a:schemeClr val="tx1"/>
                </a:solidFill>
              </a:rPr>
              <a:t>Halva is a sweet made of 50% tahini, boiled sugar and some other ingredients.</a:t>
            </a:r>
          </a:p>
          <a:p>
            <a:pPr>
              <a:lnSpc>
                <a:spcPct val="100000"/>
              </a:lnSpc>
              <a:buNone/>
            </a:pPr>
            <a:r>
              <a:rPr lang="en-US" sz="1800" dirty="0" smtClean="0">
                <a:solidFill>
                  <a:schemeClr val="tx1"/>
                </a:solidFill>
              </a:rPr>
              <a:t>5</a:t>
            </a:r>
            <a:r>
              <a:rPr lang="en-US" sz="1800" b="1" dirty="0" smtClean="0">
                <a:solidFill>
                  <a:schemeClr val="tx1"/>
                </a:solidFill>
              </a:rPr>
              <a:t>. Pharmaceutical ingredients.</a:t>
            </a:r>
          </a:p>
          <a:p>
            <a:endParaRPr lang="en-US" sz="1800" dirty="0"/>
          </a:p>
        </p:txBody>
      </p:sp>
      <p:sp>
        <p:nvSpPr>
          <p:cNvPr id="4" name="Slide Number Placeholder 3"/>
          <p:cNvSpPr>
            <a:spLocks noGrp="1"/>
          </p:cNvSpPr>
          <p:nvPr>
            <p:ph type="sldNum" sz="quarter" idx="12"/>
          </p:nvPr>
        </p:nvSpPr>
        <p:spPr/>
        <p:txBody>
          <a:bodyPr/>
          <a:lstStyle/>
          <a:p>
            <a:fld id="{BE59DDCA-2B9E-4B8F-8ACB-812D4F35CEFB}" type="slidenum">
              <a:rPr lang="en-US" smtClean="0"/>
              <a:pPr/>
              <a:t>8</a:t>
            </a:fld>
            <a:endParaRPr lang="en-US"/>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p:cNvGraphicFramePr>
          <p:nvPr/>
        </p:nvGraphicFramePr>
        <p:xfrm>
          <a:off x="1306286" y="1785257"/>
          <a:ext cx="9579427" cy="4659086"/>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1415143" y="653585"/>
            <a:ext cx="9775372" cy="584775"/>
          </a:xfrm>
          <a:prstGeom prst="rect">
            <a:avLst/>
          </a:prstGeom>
          <a:ln>
            <a:solidFill>
              <a:schemeClr val="bg1"/>
            </a:solidFill>
          </a:ln>
        </p:spPr>
        <p:style>
          <a:lnRef idx="2">
            <a:schemeClr val="accent4"/>
          </a:lnRef>
          <a:fillRef idx="1">
            <a:schemeClr val="lt1"/>
          </a:fillRef>
          <a:effectRef idx="0">
            <a:schemeClr val="accent4"/>
          </a:effectRef>
          <a:fontRef idx="minor">
            <a:schemeClr val="dk1"/>
          </a:fontRef>
        </p:style>
        <p:txBody>
          <a:bodyPr wrap="square">
            <a:spAutoFit/>
          </a:bodyPr>
          <a:lstStyle/>
          <a:p>
            <a:r>
              <a:rPr lang="en-US" sz="3200" dirty="0" smtClean="0"/>
              <a:t>The world Sesame seed Production  export Trend in tones</a:t>
            </a:r>
            <a:endParaRPr lang="en-US" sz="3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15467</TotalTime>
  <Words>1082</Words>
  <Application>Microsoft Office PowerPoint</Application>
  <PresentationFormat>מותאם אישית</PresentationFormat>
  <Paragraphs>263</Paragraphs>
  <Slides>30</Slides>
  <Notes>6</Notes>
  <HiddenSlides>0</HiddenSlides>
  <MMClips>0</MMClips>
  <ScaleCrop>false</ScaleCrop>
  <HeadingPairs>
    <vt:vector size="4" baseType="variant">
      <vt:variant>
        <vt:lpstr>ערכת נושא</vt:lpstr>
      </vt:variant>
      <vt:variant>
        <vt:i4>1</vt:i4>
      </vt:variant>
      <vt:variant>
        <vt:lpstr>כותרות שקופיות</vt:lpstr>
      </vt:variant>
      <vt:variant>
        <vt:i4>30</vt:i4>
      </vt:variant>
    </vt:vector>
  </HeadingPairs>
  <TitlesOfParts>
    <vt:vector size="31" baseType="lpstr">
      <vt:lpstr>Office Theme</vt:lpstr>
      <vt:lpstr>2014</vt:lpstr>
      <vt:lpstr>Topics</vt:lpstr>
      <vt:lpstr>Country Profile</vt:lpstr>
      <vt:lpstr>Country Profile …</vt:lpstr>
      <vt:lpstr>Country Profile …</vt:lpstr>
      <vt:lpstr>Oilseed Profile of the Country</vt:lpstr>
      <vt:lpstr> Oilseeds Production Trend </vt:lpstr>
      <vt:lpstr>   The Importance 0f  Sesame Seed :  </vt:lpstr>
      <vt:lpstr>שקופית 9</vt:lpstr>
      <vt:lpstr>World Sesame Production and Export</vt:lpstr>
      <vt:lpstr>    Major Sesame Growing areas in Ethiopia </vt:lpstr>
      <vt:lpstr>שקופית 12</vt:lpstr>
      <vt:lpstr> </vt:lpstr>
      <vt:lpstr>     = Tigray     –    130,000      = Amhara   –    229,038      = Oromia    –    114,000      =  B. Gumuz  –       71,496          = SNNPR        –       50,210        = Gambela    –          3,220                                     NB. Source RBOA (About 3 million SHF are beneficiaries)  </vt:lpstr>
      <vt:lpstr>שקופית 15</vt:lpstr>
      <vt:lpstr>Sesame seeds Characteristics</vt:lpstr>
      <vt:lpstr>Sesame seeds Characteristics …</vt:lpstr>
      <vt:lpstr>DOMESTIC SESAME MARKETING</vt:lpstr>
      <vt:lpstr>  Ethiopian Commodity Exchange (ECX): </vt:lpstr>
      <vt:lpstr>שקופית 20</vt:lpstr>
      <vt:lpstr> Ethiopian Sesame Export Trend  </vt:lpstr>
      <vt:lpstr>שקופית 22</vt:lpstr>
      <vt:lpstr>שקופית 23</vt:lpstr>
      <vt:lpstr>שקופית 24</vt:lpstr>
      <vt:lpstr>Major Efforts</vt:lpstr>
      <vt:lpstr>Challenges of Sesame Production and Marketing</vt:lpstr>
      <vt:lpstr> Opportunities in Ethiopia’s Sesame </vt:lpstr>
      <vt:lpstr>Way Forward</vt:lpstr>
      <vt:lpstr>* Value Competitiveness * Policy Advocacy * Market promotion * Social Responsibility  * Cross Cutting Issues * Environmental Responsibility</vt:lpstr>
      <vt:lpstr>שקופית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Ethiopian Booth at Milan 2015 Expo</dc:title>
  <dc:creator>Shelby Clark</dc:creator>
  <cp:lastModifiedBy>Yonat Keren - Chamber Of Commerce</cp:lastModifiedBy>
  <cp:revision>177</cp:revision>
  <dcterms:created xsi:type="dcterms:W3CDTF">2014-10-01T15:04:14Z</dcterms:created>
  <dcterms:modified xsi:type="dcterms:W3CDTF">2015-05-12T13:56:57Z</dcterms:modified>
</cp:coreProperties>
</file>