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C7BA52-A7BD-4D93-BC61-2CFF07AD1BAA}" type="datetimeFigureOut">
              <a:rPr lang="he-IL" smtClean="0"/>
              <a:t>כ"א/אייר/תשע"ד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BF1BCF-75CF-4D5B-AFCC-E6432CC5B3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28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6897CB9-A7B7-4207-963E-BA0FF45093E6}" type="datetime8">
              <a:rPr lang="he-IL" smtClean="0"/>
              <a:t>21 מאי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CEE-6367-4778-B896-FFDD517D4A45}" type="datetime8">
              <a:rPr lang="he-IL" smtClean="0"/>
              <a:t>21 מאי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8AD5-8405-46EE-B5FF-43918154996D}" type="datetime8">
              <a:rPr lang="he-IL" smtClean="0"/>
              <a:t>21 מאי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50D0-B7CF-4A5B-92DF-8209BECB320A}" type="datetime8">
              <a:rPr lang="he-IL" smtClean="0"/>
              <a:t>21 מאי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9D89-FA16-4B30-95DD-2119F45D9E5A}" type="datetime8">
              <a:rPr lang="he-IL" smtClean="0"/>
              <a:t>21 מאי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1824-FE4F-44BB-9404-B45DA49FBAA0}" type="datetime8">
              <a:rPr lang="he-IL" smtClean="0"/>
              <a:t>21 מאי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F9B-4C8E-498D-BBC5-6D7A8E41AEE0}" type="datetime8">
              <a:rPr lang="he-IL" smtClean="0"/>
              <a:t>21 מאי 14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96EA-3831-45CD-A1C6-959B89B12B5A}" type="datetime8">
              <a:rPr lang="he-IL" smtClean="0"/>
              <a:t>21 מאי 14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EFC9-D576-41C5-BCF8-13F2C5246760}" type="datetime8">
              <a:rPr lang="he-IL" smtClean="0"/>
              <a:t>21 מאי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25C-CD51-4ABA-8D97-528C65ACB236}" type="datetime8">
              <a:rPr lang="he-IL" smtClean="0"/>
              <a:t>21 מאי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1B52-9E55-4BD0-B1E5-2B3EED1BDEDB}" type="datetime8">
              <a:rPr lang="he-IL" smtClean="0"/>
              <a:t>21 מאי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C7CAA97-4FEF-4DF8-BDF6-16F0BA442939}" type="datetime8">
              <a:rPr lang="he-IL" smtClean="0"/>
              <a:t>21 מאי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8F63DE-FAFA-4D43-9303-BCD819DD40D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שקיפות מחירים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1" i="0" dirty="0" smtClean="0">
                <a:latin typeface="David" pitchFamily="34" charset="-79"/>
                <a:cs typeface="David" pitchFamily="34" charset="-79"/>
              </a:rPr>
              <a:t>חוק קידום התחרות בענף המזון</a:t>
            </a:r>
            <a:endParaRPr lang="he-IL" b="1" i="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95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he-IL" sz="3200" dirty="0" smtClean="0"/>
              <a:t>תודה על ההקשבה</a:t>
            </a:r>
            <a:endParaRPr lang="he-IL" sz="32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latin typeface="David" pitchFamily="34" charset="-79"/>
                <a:cs typeface="David" pitchFamily="34" charset="-79"/>
              </a:rPr>
              <a:t>תחולת פרק ג' שקיפות מחירים</a:t>
            </a:r>
            <a:endParaRPr lang="he-IL" sz="32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he-IL" dirty="0" smtClean="0"/>
              <a:t>פרק ג' יחול על קמעונאי </a:t>
            </a:r>
            <a:r>
              <a:rPr lang="he-IL" dirty="0" smtClean="0"/>
              <a:t>גדול, ובלבד שאם הוא מחזיק חנויות שאינן מקוונות – שטח המכירה המוצע שלהן עולה על 120 מ"ר </a:t>
            </a:r>
          </a:p>
          <a:p>
            <a:pPr indent="0">
              <a:buNone/>
            </a:pPr>
            <a:r>
              <a:rPr lang="he-IL" dirty="0" smtClean="0"/>
              <a:t>מיהו קמעונאי גדול?</a:t>
            </a:r>
          </a:p>
          <a:p>
            <a:pPr marL="342900" indent="-342900">
              <a:buAutoNum type="arabicPeriod"/>
            </a:pPr>
            <a:r>
              <a:rPr lang="he-IL" dirty="0" smtClean="0"/>
              <a:t>קמעונאי המחזיק </a:t>
            </a:r>
            <a:r>
              <a:rPr lang="he-IL" u="sng" dirty="0" smtClean="0"/>
              <a:t>בשלוש חנויות לפחות</a:t>
            </a:r>
            <a:r>
              <a:rPr lang="he-IL" dirty="0" smtClean="0"/>
              <a:t> שמחזור המכירות הכולל של חנויותיו, לרבות מחזור מכירות של מצרכים שספק מכר בחנות של הקמעונאי, בשנת הכספים </a:t>
            </a:r>
            <a:r>
              <a:rPr lang="he-IL" dirty="0" smtClean="0"/>
              <a:t>הקודמת, </a:t>
            </a:r>
            <a:r>
              <a:rPr lang="he-IL" u="sng" dirty="0" smtClean="0"/>
              <a:t>עולה על 250 מיליון ש"ח</a:t>
            </a:r>
            <a:r>
              <a:rPr lang="en-US" dirty="0" smtClean="0"/>
              <a:t>;</a:t>
            </a:r>
            <a:r>
              <a:rPr lang="he-IL" dirty="0" smtClean="0"/>
              <a:t> </a:t>
            </a:r>
          </a:p>
          <a:p>
            <a:pPr marL="342900" indent="-342900">
              <a:buAutoNum type="arabicPeriod"/>
            </a:pPr>
            <a:r>
              <a:rPr lang="he-IL" dirty="0" smtClean="0"/>
              <a:t>קמעונאי המחזיק </a:t>
            </a:r>
            <a:r>
              <a:rPr lang="he-IL" u="sng" dirty="0" smtClean="0"/>
              <a:t>בחנות מקוונת </a:t>
            </a:r>
            <a:r>
              <a:rPr lang="he-IL" dirty="0" smtClean="0"/>
              <a:t>שמחזור המכירות הכולל שלו בישראל מהחנות המקוונת, ואם הוא מחזיק גם בחנות שאינה מקוונת – יחד עם ההכנסות ממנה וממצרכים שספק מכר בחנות של הקמעונאי, בשנת הכספים הקודמת </a:t>
            </a:r>
            <a:r>
              <a:rPr lang="he-IL" u="sng" dirty="0" smtClean="0"/>
              <a:t>עולה על 250 מיליון ₪</a:t>
            </a:r>
            <a:r>
              <a:rPr lang="he-IL" dirty="0" smtClean="0"/>
              <a:t>.</a:t>
            </a:r>
          </a:p>
          <a:p>
            <a:pPr indent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8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he-IL" dirty="0" smtClean="0"/>
              <a:t>מצרך – מזון וכל מוצר אחר הנמכר </a:t>
            </a:r>
            <a:r>
              <a:rPr lang="he-IL" dirty="0" smtClean="0"/>
              <a:t>בחנות, למעט מוצרי חשמל, מוצרי טקסטיל, ציוד משרדי, כלי בית, ספרים ועיתונים</a:t>
            </a:r>
            <a:r>
              <a:rPr lang="en-US" dirty="0" smtClean="0"/>
              <a:t>;</a:t>
            </a:r>
            <a:r>
              <a:rPr lang="he-IL" dirty="0" smtClean="0"/>
              <a:t> </a:t>
            </a:r>
          </a:p>
          <a:p>
            <a:pPr indent="0">
              <a:buNone/>
            </a:pPr>
            <a:r>
              <a:rPr lang="he-IL" dirty="0" smtClean="0"/>
              <a:t>חנות – מקום לממכר קמעונאי של מזון ומוצרי צריכה, לרבות חנות מקוונת ובלבד שמתקיימים לגביו </a:t>
            </a:r>
            <a:r>
              <a:rPr lang="he-IL" u="sng" dirty="0" smtClean="0"/>
              <a:t>כל התנאים המפורטים להלן</a:t>
            </a:r>
            <a:r>
              <a:rPr lang="he-IL" dirty="0" smtClean="0"/>
              <a:t>– </a:t>
            </a:r>
          </a:p>
          <a:p>
            <a:pPr marL="342900" indent="-342900">
              <a:buAutoNum type="arabicPeriod"/>
            </a:pPr>
            <a:r>
              <a:rPr lang="he-IL" dirty="0" smtClean="0"/>
              <a:t>נמכרים בו דרך קבע – ירקות, פירות טריים, חלב ומוצריו ומוצרי ניקיון</a:t>
            </a:r>
            <a:r>
              <a:rPr lang="en-US" dirty="0" smtClean="0"/>
              <a:t>;</a:t>
            </a:r>
            <a:r>
              <a:rPr lang="he-IL" dirty="0" smtClean="0"/>
              <a:t> </a:t>
            </a:r>
          </a:p>
          <a:p>
            <a:pPr marL="342900" indent="-342900">
              <a:buAutoNum type="arabicPeriod"/>
            </a:pPr>
            <a:r>
              <a:rPr lang="he-IL" dirty="0" smtClean="0"/>
              <a:t>יותר ממחצית ממחזור המכירות הוא ממכירת מזון.</a:t>
            </a:r>
          </a:p>
          <a:p>
            <a:pPr indent="0">
              <a:buNone/>
            </a:pPr>
            <a:r>
              <a:rPr lang="he-IL" dirty="0" smtClean="0"/>
              <a:t>הערה - יראו </a:t>
            </a:r>
            <a:r>
              <a:rPr lang="he-IL" dirty="0"/>
              <a:t>לעניין זה כמה נקודות מכירה כחנות אחת, אם קמעונאי אחד מחזיק בהם במתחם </a:t>
            </a:r>
            <a:r>
              <a:rPr lang="he-IL" dirty="0" smtClean="0"/>
              <a:t>אחד.</a:t>
            </a:r>
            <a:endParaRPr lang="he-IL" dirty="0" smtClean="0"/>
          </a:p>
          <a:p>
            <a:pPr marL="342900" indent="-342900">
              <a:buAutoNum type="arabicPeriod"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 smtClean="0"/>
              <a:t>החובה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he-IL" dirty="0" smtClean="0"/>
              <a:t>קמעונאי גדול יפרסם לציבור –</a:t>
            </a:r>
          </a:p>
          <a:p>
            <a:pPr marL="342900" indent="-342900">
              <a:buAutoNum type="arabicPeriod"/>
            </a:pPr>
            <a:r>
              <a:rPr lang="he-IL" u="sng" dirty="0" smtClean="0"/>
              <a:t>באינטרנט</a:t>
            </a:r>
            <a:endParaRPr lang="he-IL" dirty="0"/>
          </a:p>
          <a:p>
            <a:pPr marL="342900" indent="-342900">
              <a:buAutoNum type="arabicPeriod"/>
            </a:pPr>
            <a:r>
              <a:rPr lang="he-IL" dirty="0" smtClean="0"/>
              <a:t> </a:t>
            </a:r>
            <a:r>
              <a:rPr lang="he-IL" u="sng" dirty="0" smtClean="0"/>
              <a:t>בנפרד לגבי כל אחת מחנויותיו </a:t>
            </a:r>
          </a:p>
          <a:p>
            <a:pPr marL="342900" indent="-342900">
              <a:buAutoNum type="arabicPeriod"/>
            </a:pPr>
            <a:r>
              <a:rPr lang="he-IL" dirty="0" smtClean="0"/>
              <a:t>את המחיר הכולל </a:t>
            </a:r>
            <a:r>
              <a:rPr lang="he-IL" u="sng" dirty="0" smtClean="0"/>
              <a:t>העדכני במועד הפרסום </a:t>
            </a:r>
            <a:r>
              <a:rPr lang="he-IL" dirty="0" smtClean="0"/>
              <a:t>של </a:t>
            </a:r>
            <a:r>
              <a:rPr lang="he-IL" u="sng" dirty="0" smtClean="0"/>
              <a:t>כל מצרך </a:t>
            </a:r>
            <a:r>
              <a:rPr lang="he-IL" dirty="0" smtClean="0"/>
              <a:t>שהוא מוכר בחנויותיו.</a:t>
            </a:r>
          </a:p>
          <a:p>
            <a:pPr indent="0">
              <a:buNone/>
            </a:pPr>
            <a:r>
              <a:rPr lang="he-IL" dirty="0" smtClean="0"/>
              <a:t>הקמעונאי </a:t>
            </a:r>
            <a:r>
              <a:rPr lang="he-IL" u="sng" dirty="0" smtClean="0"/>
              <a:t>יעביר לממונה </a:t>
            </a:r>
            <a:r>
              <a:rPr lang="he-IL" dirty="0" smtClean="0"/>
              <a:t>על הגנת הצרכן והסחר הוגן את </a:t>
            </a:r>
            <a:r>
              <a:rPr lang="he-IL" u="sng" dirty="0" smtClean="0"/>
              <a:t>כתובת אתר האינטרנט </a:t>
            </a:r>
            <a:r>
              <a:rPr lang="he-IL" dirty="0" smtClean="0"/>
              <a:t>שבה מפורסם הקובץ.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אופן הפרסום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he-IL" dirty="0" smtClean="0"/>
              <a:t>בקובץ, בשפת קריאת מחשב ובאופן שתתאפשר השוואה עדכנית שוטפת של מחירי מצרכים וסלי מצרכים.</a:t>
            </a:r>
          </a:p>
          <a:p>
            <a:pPr indent="0">
              <a:buNone/>
            </a:pPr>
            <a:endParaRPr lang="he-IL" dirty="0"/>
          </a:p>
          <a:p>
            <a:pPr indent="0">
              <a:buNone/>
            </a:pPr>
            <a:r>
              <a:rPr lang="he-IL" dirty="0" smtClean="0"/>
              <a:t>התקנות יקבעו את אופן הפרסום למשל, קובץ </a:t>
            </a:r>
            <a:r>
              <a:rPr lang="en-US" dirty="0" smtClean="0"/>
              <a:t>XML </a:t>
            </a:r>
            <a:r>
              <a:rPr lang="he-IL" dirty="0" smtClean="0"/>
              <a:t>, קובץ נפרד לכל חנות, כל קובץ יכלול את מועד ושעת המשלוח שלו.</a:t>
            </a:r>
          </a:p>
          <a:p>
            <a:pPr indent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18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נתוני הפרסום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he-IL" sz="2000" dirty="0" smtClean="0"/>
              <a:t>רשימת המוצרים הנמכרים בחנות והיו במלאי החנות</a:t>
            </a:r>
            <a:r>
              <a:rPr lang="en-US" sz="2000" dirty="0" smtClean="0"/>
              <a:t>;</a:t>
            </a:r>
            <a:r>
              <a:rPr lang="he-IL" sz="2000" dirty="0" smtClean="0"/>
              <a:t> </a:t>
            </a:r>
          </a:p>
          <a:p>
            <a:pPr marL="342900" indent="-342900">
              <a:buAutoNum type="arabicPeriod"/>
            </a:pPr>
            <a:r>
              <a:rPr lang="he-IL" sz="2000" dirty="0" smtClean="0"/>
              <a:t>מחירו הכולל של כל מצרך, לרבות מחירים לסוגי צרכנים שונים</a:t>
            </a:r>
            <a:r>
              <a:rPr lang="en-US" sz="2000" dirty="0" smtClean="0"/>
              <a:t>;</a:t>
            </a:r>
            <a:r>
              <a:rPr lang="he-IL" sz="2000" dirty="0" smtClean="0"/>
              <a:t> </a:t>
            </a:r>
          </a:p>
          <a:p>
            <a:pPr marL="342900" indent="-342900">
              <a:buAutoNum type="arabicPeriod"/>
            </a:pPr>
            <a:r>
              <a:rPr lang="he-IL" sz="2000" dirty="0" smtClean="0"/>
              <a:t>מכירה מיוחדת ובכלל זה תנאיה ומועד פקיעתה.</a:t>
            </a:r>
          </a:p>
          <a:p>
            <a:pPr indent="0">
              <a:buNone/>
            </a:pPr>
            <a:endParaRPr lang="he-IL" sz="2000" dirty="0" smtClean="0"/>
          </a:p>
          <a:p>
            <a:pPr indent="0">
              <a:buNone/>
            </a:pPr>
            <a:r>
              <a:rPr lang="he-IL" sz="2000" dirty="0" smtClean="0"/>
              <a:t>התקנות יקבעו את הנתונים החייבים בפרסום. לא ניתן להוסיף לקובץ נתונים נוספים מעבר לאמור בתקנות.</a:t>
            </a:r>
            <a:endParaRPr lang="he-IL" sz="2000" dirty="0"/>
          </a:p>
          <a:p>
            <a:pPr indent="0">
              <a:buNone/>
            </a:pPr>
            <a:endParaRPr lang="he-IL" sz="2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0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עדכון הפרסום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he-IL" dirty="0"/>
              <a:t>עדכון </a:t>
            </a:r>
            <a:r>
              <a:rPr lang="he-IL" dirty="0" smtClean="0"/>
              <a:t>הפרסום </a:t>
            </a:r>
            <a:r>
              <a:rPr lang="he-IL" dirty="0"/>
              <a:t>יבוצע </a:t>
            </a:r>
            <a:r>
              <a:rPr lang="he-IL" u="sng" dirty="0"/>
              <a:t>לא יאוחר משעה </a:t>
            </a:r>
            <a:r>
              <a:rPr lang="he-IL" dirty="0"/>
              <a:t>ממועד העדכון בקופות החנות</a:t>
            </a:r>
            <a:r>
              <a:rPr lang="he-IL" dirty="0" smtClean="0"/>
              <a:t>.</a:t>
            </a:r>
          </a:p>
          <a:p>
            <a:pPr indent="0">
              <a:buNone/>
            </a:pPr>
            <a:r>
              <a:rPr lang="he-IL" dirty="0" smtClean="0"/>
              <a:t>עדכון הפרסום כולל כל שינוי לגבי כל מצרך שקיים על המדף, שחל באותו היום משעת פתיחת החנות למשל – </a:t>
            </a:r>
          </a:p>
          <a:p>
            <a:pPr indent="0">
              <a:buNone/>
            </a:pPr>
            <a:r>
              <a:rPr lang="he-IL" dirty="0" smtClean="0"/>
              <a:t>הוספת מצרכים חדשים, מחיקת רשומות של מצרכים שלא קיימים על המדף, מבצעים, מחירים.</a:t>
            </a:r>
          </a:p>
          <a:p>
            <a:pPr indent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נגישות לפרסום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he-IL" dirty="0" smtClean="0"/>
              <a:t>כל אדם רשאי לגשת לפרסום ולהשתמש בו, באופן חופשי ובלא תמורה, לצרכים פרטיים או מסחריים.</a:t>
            </a:r>
          </a:p>
          <a:p>
            <a:pPr indent="0">
              <a:buNone/>
            </a:pPr>
            <a:endParaRPr lang="he-IL" dirty="0" smtClean="0"/>
          </a:p>
          <a:p>
            <a:pPr indent="0">
              <a:buNone/>
            </a:pPr>
            <a:r>
              <a:rPr lang="he-IL" dirty="0" smtClean="0"/>
              <a:t>התקנות יקבעו את ההוראות להבטחת הנגישות, למשל בעניין קיבולת המחשב הנדרשת, זמינות אתר האינטרנט ועוד.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2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הפרת החוק – פלילי וגם מנהלי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he-IL" dirty="0" smtClean="0"/>
              <a:t>לא פרסם את המחיר הכולל העדכני של המצרך הנמכר על ידו</a:t>
            </a:r>
          </a:p>
          <a:p>
            <a:pPr marL="342900" indent="-342900">
              <a:buAutoNum type="arabicPeriod"/>
            </a:pPr>
            <a:r>
              <a:rPr lang="he-IL" dirty="0" smtClean="0"/>
              <a:t>לא פרסם את הנתונים המחויבים בפרסום</a:t>
            </a:r>
          </a:p>
          <a:p>
            <a:pPr marL="342900" indent="-342900">
              <a:buAutoNum type="arabicPeriod"/>
            </a:pPr>
            <a:r>
              <a:rPr lang="he-IL" dirty="0" smtClean="0"/>
              <a:t>פרסום מידע שיש בו כדי להטעות, לרבות פרסום מצרך שלא היה במלאי החנות סמוך לזמן הפרסום</a:t>
            </a:r>
          </a:p>
          <a:p>
            <a:pPr marL="342900" indent="-342900">
              <a:buAutoNum type="arabicPeriod"/>
            </a:pPr>
            <a:endParaRPr lang="he-IL" dirty="0"/>
          </a:p>
          <a:p>
            <a:pPr indent="0">
              <a:buNone/>
            </a:pPr>
            <a:r>
              <a:rPr lang="he-IL" dirty="0" smtClean="0"/>
              <a:t>עבירה לפי חוק זה היא גם עבירה על חוק הגנת הצרכן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חנה וינשטוק, יועצת משפטית, הרשות להגנת הצרכן ולסחר הוגן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אופנה">
  <a:themeElements>
    <a:clrScheme name="עיצוב אופנה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עניבה שחורה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עיצוב אופנה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148</TotalTime>
  <Words>584</Words>
  <Application>Microsoft Office PowerPoint</Application>
  <PresentationFormat>‫הצגה על המסך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עיצוב אופנה</vt:lpstr>
      <vt:lpstr>שקיפות מחירים</vt:lpstr>
      <vt:lpstr>תחולת פרק ג' שקיפות מחירים</vt:lpstr>
      <vt:lpstr>מצגת של PowerPoint</vt:lpstr>
      <vt:lpstr>החובה </vt:lpstr>
      <vt:lpstr>אופן הפרסום</vt:lpstr>
      <vt:lpstr>נתוני הפרסום</vt:lpstr>
      <vt:lpstr>עדכון הפרסום</vt:lpstr>
      <vt:lpstr>נגישות לפרסום</vt:lpstr>
      <vt:lpstr>הפרת החוק – פלילי וגם מנהלי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moital</dc:creator>
  <cp:lastModifiedBy>moital</cp:lastModifiedBy>
  <cp:revision>17</cp:revision>
  <dcterms:created xsi:type="dcterms:W3CDTF">2014-05-21T07:27:04Z</dcterms:created>
  <dcterms:modified xsi:type="dcterms:W3CDTF">2014-05-21T09:55:11Z</dcterms:modified>
</cp:coreProperties>
</file>