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hera\home$\jmello\JAVIER\ProInversi&#243;n\Energ&#237;a\Datos%20PPT\Gr&#225;ficos.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hera\home$\jmello\JAVIER\ProInversi&#243;n\Energ&#237;a\Datos%20PPT\Gr&#225;ficos.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hera\home$\jmello\JAVIER\ProInversi&#243;n\Energ&#237;a\Datos%20PPT\Gr&#225;ficos.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hera\home$\jmello\JAVIER\ProInversi&#243;n\Energ&#237;a\Datos%20PPT\Gr&#225;ficos.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hera\home$\jmello\JAVIER\ProInversi&#243;n\Energ&#237;a\Datos%20PPT\Gr&#225;ficos.xls"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lang val="he-IL"/>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ysClr val="windowText" lastClr="000000"/>
                </a:solidFill>
                <a:latin typeface="+mn-lt"/>
                <a:ea typeface="+mn-ea"/>
                <a:cs typeface="+mn-cs"/>
              </a:defRPr>
            </a:pPr>
            <a:r>
              <a:rPr lang="en-US" sz="1600" b="1" i="0" baseline="0">
                <a:effectLst/>
              </a:rPr>
              <a:t>National Electric Energy Production (GWh)</a:t>
            </a:r>
            <a:endParaRPr lang="es-PE" sz="1600">
              <a:effectLst/>
            </a:endParaRPr>
          </a:p>
        </c:rich>
      </c:tx>
      <c:layout>
        <c:manualLayout>
          <c:xMode val="edge"/>
          <c:yMode val="edge"/>
          <c:x val="0.12740345370570302"/>
          <c:y val="1.8641022651560243E-2"/>
        </c:manualLayout>
      </c:layout>
    </c:title>
    <c:plotArea>
      <c:layout/>
      <c:barChart>
        <c:barDir val="col"/>
        <c:grouping val="stacked"/>
        <c:ser>
          <c:idx val="1"/>
          <c:order val="0"/>
          <c:tx>
            <c:strRef>
              <c:f>Producción!$C$5</c:f>
              <c:strCache>
                <c:ptCount val="1"/>
                <c:pt idx="0">
                  <c:v>Hydraulic</c:v>
                </c:pt>
              </c:strCache>
            </c:strRef>
          </c:tx>
          <c:cat>
            <c:numRef>
              <c:f>Producción!$B$8:$B$18</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Producción!$C$8:$C$18</c:f>
              <c:numCache>
                <c:formatCode>#\ ##0.0</c:formatCode>
                <c:ptCount val="11"/>
                <c:pt idx="0">
                  <c:v>17731.938941355555</c:v>
                </c:pt>
                <c:pt idx="1">
                  <c:v>16692.619992224787</c:v>
                </c:pt>
                <c:pt idx="2">
                  <c:v>17100.838113743586</c:v>
                </c:pt>
                <c:pt idx="3">
                  <c:v>18670.710247494299</c:v>
                </c:pt>
                <c:pt idx="4">
                  <c:v>18588.456125673245</c:v>
                </c:pt>
                <c:pt idx="5">
                  <c:v>18010.231271002696</c:v>
                </c:pt>
                <c:pt idx="6">
                  <c:v>18751.669733155741</c:v>
                </c:pt>
                <c:pt idx="7">
                  <c:v>18964.559694247495</c:v>
                </c:pt>
                <c:pt idx="8">
                  <c:v>20404.116362629971</c:v>
                </c:pt>
                <c:pt idx="9">
                  <c:v>20848.596625439997</c:v>
                </c:pt>
                <c:pt idx="10">
                  <c:v>21128.560455537467</c:v>
                </c:pt>
              </c:numCache>
            </c:numRef>
          </c:val>
        </c:ser>
        <c:ser>
          <c:idx val="2"/>
          <c:order val="1"/>
          <c:tx>
            <c:strRef>
              <c:f>Producción!$D$5</c:f>
              <c:strCache>
                <c:ptCount val="1"/>
                <c:pt idx="0">
                  <c:v>CARBÓN</c:v>
                </c:pt>
              </c:strCache>
            </c:strRef>
          </c:tx>
          <c:cat>
            <c:numRef>
              <c:f>Producción!$B$8:$B$18</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Producción!$D$8:$D$18</c:f>
            </c:numRef>
          </c:val>
        </c:ser>
        <c:ser>
          <c:idx val="3"/>
          <c:order val="2"/>
          <c:tx>
            <c:strRef>
              <c:f>Producción!$E$5</c:f>
              <c:strCache>
                <c:ptCount val="1"/>
                <c:pt idx="0">
                  <c:v>MALACAS - AGUAYTIA -          LA ISLA (*)</c:v>
                </c:pt>
              </c:strCache>
            </c:strRef>
          </c:tx>
          <c:cat>
            <c:numRef>
              <c:f>Producción!$B$8:$B$18</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Producción!$E$8:$E$18</c:f>
            </c:numRef>
          </c:val>
        </c:ser>
        <c:ser>
          <c:idx val="4"/>
          <c:order val="3"/>
          <c:tx>
            <c:strRef>
              <c:f>Producción!$F$5</c:f>
              <c:strCache>
                <c:ptCount val="1"/>
                <c:pt idx="0">
                  <c:v>CAMISEA</c:v>
                </c:pt>
              </c:strCache>
            </c:strRef>
          </c:tx>
          <c:cat>
            <c:numRef>
              <c:f>Producción!$B$8:$B$18</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Producción!$F$8:$F$18</c:f>
            </c:numRef>
          </c:val>
        </c:ser>
        <c:ser>
          <c:idx val="5"/>
          <c:order val="4"/>
          <c:tx>
            <c:strRef>
              <c:f>Producción!$G$5</c:f>
              <c:strCache>
                <c:ptCount val="1"/>
                <c:pt idx="0">
                  <c:v>D2-R6-R500</c:v>
                </c:pt>
              </c:strCache>
            </c:strRef>
          </c:tx>
          <c:cat>
            <c:numRef>
              <c:f>Producción!$B$8:$B$18</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Producción!$G$8:$G$18</c:f>
            </c:numRef>
          </c:val>
        </c:ser>
        <c:ser>
          <c:idx val="6"/>
          <c:order val="5"/>
          <c:tx>
            <c:strRef>
              <c:f>Producción!$H$5</c:f>
              <c:strCache>
                <c:ptCount val="1"/>
                <c:pt idx="0">
                  <c:v>Thermal</c:v>
                </c:pt>
              </c:strCache>
            </c:strRef>
          </c:tx>
          <c:cat>
            <c:numRef>
              <c:f>Producción!$B$8:$B$18</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Producción!$H$8:$H$18</c:f>
              <c:numCache>
                <c:formatCode>#\ ##0.0</c:formatCode>
                <c:ptCount val="11"/>
                <c:pt idx="0">
                  <c:v>2956.6214606650897</c:v>
                </c:pt>
                <c:pt idx="1">
                  <c:v>5210.0585022714258</c:v>
                </c:pt>
                <c:pt idx="2">
                  <c:v>5900.6451895787859</c:v>
                </c:pt>
                <c:pt idx="3">
                  <c:v>6092.0697807467286</c:v>
                </c:pt>
                <c:pt idx="4">
                  <c:v>8666.478170436736</c:v>
                </c:pt>
                <c:pt idx="5">
                  <c:v>11548.476383789823</c:v>
                </c:pt>
                <c:pt idx="6">
                  <c:v>11055.88495</c:v>
                </c:pt>
                <c:pt idx="7">
                  <c:v>13384.793900852505</c:v>
                </c:pt>
                <c:pt idx="8">
                  <c:v>14726.002228932504</c:v>
                </c:pt>
                <c:pt idx="9">
                  <c:v>16250.077906337501</c:v>
                </c:pt>
                <c:pt idx="10">
                  <c:v>18118.154049710007</c:v>
                </c:pt>
              </c:numCache>
            </c:numRef>
          </c:val>
        </c:ser>
        <c:ser>
          <c:idx val="7"/>
          <c:order val="6"/>
          <c:tx>
            <c:strRef>
              <c:f>Producción!$I$5</c:f>
              <c:strCache>
                <c:ptCount val="1"/>
                <c:pt idx="0">
                  <c:v>Others</c:v>
                </c:pt>
              </c:strCache>
            </c:strRef>
          </c:tx>
          <c:cat>
            <c:numRef>
              <c:f>Producción!$B$8:$B$18</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Producción!$I$8:$I$18</c:f>
              <c:numCache>
                <c:formatCode>#\ ##0.0</c:formatCode>
                <c:ptCount val="11"/>
                <c:pt idx="0">
                  <c:v>0</c:v>
                </c:pt>
                <c:pt idx="1">
                  <c:v>0</c:v>
                </c:pt>
                <c:pt idx="2">
                  <c:v>0</c:v>
                </c:pt>
                <c:pt idx="3">
                  <c:v>0</c:v>
                </c:pt>
                <c:pt idx="4">
                  <c:v>0</c:v>
                </c:pt>
                <c:pt idx="5">
                  <c:v>0</c:v>
                </c:pt>
                <c:pt idx="6">
                  <c:v>0</c:v>
                </c:pt>
                <c:pt idx="7">
                  <c:v>77.47538059</c:v>
                </c:pt>
                <c:pt idx="8">
                  <c:v>87.312224557500002</c:v>
                </c:pt>
                <c:pt idx="9">
                  <c:v>222.50211709999999</c:v>
                </c:pt>
                <c:pt idx="10">
                  <c:v>422.71558441749988</c:v>
                </c:pt>
              </c:numCache>
            </c:numRef>
          </c:val>
        </c:ser>
        <c:dLbls/>
        <c:gapWidth val="75"/>
        <c:overlap val="100"/>
        <c:axId val="80659584"/>
        <c:axId val="80661120"/>
      </c:barChart>
      <c:catAx>
        <c:axId val="80659584"/>
        <c:scaling>
          <c:orientation val="minMax"/>
        </c:scaling>
        <c:axPos val="b"/>
        <c:numFmt formatCode="General" sourceLinked="1"/>
        <c:tickLblPos val="nextTo"/>
        <c:spPr>
          <a:ln>
            <a:solidFill>
              <a:schemeClr val="tx1"/>
            </a:solidFill>
          </a:ln>
        </c:spPr>
        <c:crossAx val="80661120"/>
        <c:crosses val="autoZero"/>
        <c:auto val="1"/>
        <c:lblAlgn val="ctr"/>
        <c:lblOffset val="100"/>
      </c:catAx>
      <c:valAx>
        <c:axId val="80661120"/>
        <c:scaling>
          <c:orientation val="minMax"/>
        </c:scaling>
        <c:axPos val="l"/>
        <c:numFmt formatCode="#,##0" sourceLinked="0"/>
        <c:tickLblPos val="nextTo"/>
        <c:spPr>
          <a:ln w="9525">
            <a:solidFill>
              <a:schemeClr val="tx1"/>
            </a:solidFill>
          </a:ln>
        </c:spPr>
        <c:crossAx val="80659584"/>
        <c:crosses val="autoZero"/>
        <c:crossBetween val="between"/>
      </c:valAx>
    </c:plotArea>
    <c:legend>
      <c:legendPos val="b"/>
      <c:layout/>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he-IL"/>
  <c:clrMapOvr bg1="lt1" tx1="dk1" bg2="lt2" tx2="dk2" accent1="accent1" accent2="accent2" accent3="accent3" accent4="accent4" accent5="accent5" accent6="accent6" hlink="hlink" folHlink="folHlink"/>
  <c:chart>
    <c:title>
      <c:tx>
        <c:rich>
          <a:bodyPr/>
          <a:lstStyle/>
          <a:p>
            <a:pPr>
              <a:defRPr sz="1400"/>
            </a:pPr>
            <a:r>
              <a:rPr lang="es-PE" sz="1400"/>
              <a:t>2013</a:t>
            </a:r>
          </a:p>
        </c:rich>
      </c:tx>
      <c:layout>
        <c:manualLayout>
          <c:xMode val="edge"/>
          <c:yMode val="edge"/>
          <c:x val="0.40172912270263739"/>
          <c:y val="8.0835254025068054E-2"/>
        </c:manualLayout>
      </c:layout>
    </c:title>
    <c:plotArea>
      <c:layout>
        <c:manualLayout>
          <c:layoutTarget val="inner"/>
          <c:xMode val="edge"/>
          <c:yMode val="edge"/>
          <c:x val="0.23897288783008225"/>
          <c:y val="0.32123394115209281"/>
          <c:w val="0.50664263331539261"/>
          <c:h val="0.51330915872358063"/>
        </c:manualLayout>
      </c:layout>
      <c:pieChart>
        <c:varyColors val="1"/>
        <c:ser>
          <c:idx val="0"/>
          <c:order val="0"/>
          <c:dPt>
            <c:idx val="0"/>
          </c:dPt>
          <c:dPt>
            <c:idx val="1"/>
          </c:dPt>
          <c:dPt>
            <c:idx val="2"/>
          </c:dPt>
          <c:dLbls>
            <c:spPr>
              <a:noFill/>
              <a:ln>
                <a:noFill/>
              </a:ln>
              <a:effectLst/>
            </c:spPr>
            <c:showCatName val="1"/>
            <c:showPercent val="1"/>
            <c:showLeaderLines val="1"/>
            <c:extLst>
              <c:ext xmlns:c15="http://schemas.microsoft.com/office/drawing/2012/chart" uri="{CE6537A1-D6FC-4f65-9D91-7224C49458BB}">
                <c15:layout/>
              </c:ext>
            </c:extLst>
          </c:dLbls>
          <c:cat>
            <c:strRef>
              <c:f>Producción!$C$5:$I$5</c:f>
              <c:strCache>
                <c:ptCount val="3"/>
                <c:pt idx="0">
                  <c:v>Hydraulic</c:v>
                </c:pt>
                <c:pt idx="1">
                  <c:v>Thermal</c:v>
                </c:pt>
                <c:pt idx="2">
                  <c:v>Others</c:v>
                </c:pt>
              </c:strCache>
            </c:strRef>
          </c:cat>
          <c:val>
            <c:numRef>
              <c:f>Producción!$C$18:$I$18</c:f>
              <c:numCache>
                <c:formatCode>#\ ##0.0</c:formatCode>
                <c:ptCount val="3"/>
                <c:pt idx="0">
                  <c:v>21128.560455537467</c:v>
                </c:pt>
                <c:pt idx="1">
                  <c:v>18118.154049710007</c:v>
                </c:pt>
                <c:pt idx="2">
                  <c:v>422.71558441749988</c:v>
                </c:pt>
              </c:numCache>
            </c:numRef>
          </c:val>
        </c:ser>
        <c:dLbls/>
        <c:firstSliceAng val="0"/>
      </c:pieChart>
      <c:spPr>
        <a:noFill/>
        <a:ln w="25400">
          <a:noFill/>
        </a:ln>
      </c:spPr>
    </c:plotArea>
    <c:plotVisOnly val="1"/>
    <c:dispBlanksAs val="zero"/>
  </c:chart>
  <c:spPr>
    <a:ln>
      <a:no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he-IL"/>
  <c:clrMapOvr bg1="lt1" tx1="dk1" bg2="lt2" tx2="dk2" accent1="accent1" accent2="accent2" accent3="accent3" accent4="accent4" accent5="accent5" accent6="accent6" hlink="hlink" folHlink="folHlink"/>
  <c:chart>
    <c:title>
      <c:tx>
        <c:rich>
          <a:bodyPr/>
          <a:lstStyle/>
          <a:p>
            <a:pPr>
              <a:defRPr sz="1400"/>
            </a:pPr>
            <a:r>
              <a:rPr lang="es-PE" sz="1400"/>
              <a:t>2003</a:t>
            </a:r>
          </a:p>
        </c:rich>
      </c:tx>
      <c:layout>
        <c:manualLayout>
          <c:xMode val="edge"/>
          <c:yMode val="edge"/>
          <c:x val="0.39370711348630871"/>
          <c:y val="0.10035042916932675"/>
        </c:manualLayout>
      </c:layout>
    </c:title>
    <c:plotArea>
      <c:layout>
        <c:manualLayout>
          <c:layoutTarget val="inner"/>
          <c:xMode val="edge"/>
          <c:yMode val="edge"/>
          <c:x val="0.17474665666791653"/>
          <c:y val="0.31332446619848203"/>
          <c:w val="0.61745635141971389"/>
          <c:h val="0.54027452649499907"/>
        </c:manualLayout>
      </c:layout>
      <c:pieChart>
        <c:varyColors val="1"/>
        <c:ser>
          <c:idx val="0"/>
          <c:order val="0"/>
          <c:dPt>
            <c:idx val="0"/>
          </c:dPt>
          <c:dPt>
            <c:idx val="1"/>
          </c:dPt>
          <c:dLbls>
            <c:dLbl>
              <c:idx val="0"/>
              <c:layout>
                <c:manualLayout>
                  <c:x val="-0.15225044439506724"/>
                  <c:y val="-0.24653756437692273"/>
                </c:manualLayout>
              </c:layout>
              <c:showCatName val="1"/>
              <c:showPercent val="1"/>
              <c:extLst>
                <c:ext xmlns:c15="http://schemas.microsoft.com/office/drawing/2012/chart" uri="{CE6537A1-D6FC-4f65-9D91-7224C49458BB}">
                  <c15:layout/>
                </c:ext>
              </c:extLst>
            </c:dLbl>
            <c:dLbl>
              <c:idx val="1"/>
              <c:layout>
                <c:manualLayout>
                  <c:x val="2.4279117429598023E-2"/>
                  <c:y val="-1.6833723487266798E-2"/>
                </c:manualLayout>
              </c:layout>
              <c:showCatName val="1"/>
              <c:showPercent val="1"/>
              <c:extLst>
                <c:ext xmlns:c15="http://schemas.microsoft.com/office/drawing/2012/chart" uri="{CE6537A1-D6FC-4f65-9D91-7224C49458BB}">
                  <c15:layout/>
                </c:ext>
              </c:extLst>
            </c:dLbl>
            <c:spPr>
              <a:noFill/>
              <a:ln>
                <a:noFill/>
              </a:ln>
              <a:effectLst/>
            </c:spPr>
            <c:txPr>
              <a:bodyPr/>
              <a:lstStyle/>
              <a:p>
                <a:pPr>
                  <a:defRPr sz="1000" b="0"/>
                </a:pPr>
                <a:endParaRPr lang="he-IL"/>
              </a:p>
            </c:txPr>
            <c:showCatName val="1"/>
            <c:showPercent val="1"/>
            <c:showLeaderLines val="1"/>
            <c:extLst>
              <c:ext xmlns:c15="http://schemas.microsoft.com/office/drawing/2012/chart" uri="{CE6537A1-D6FC-4f65-9D91-7224C49458BB}"/>
            </c:extLst>
          </c:dLbls>
          <c:cat>
            <c:strRef>
              <c:f>Producción!$C$5:$H$5</c:f>
              <c:strCache>
                <c:ptCount val="2"/>
                <c:pt idx="0">
                  <c:v>Hydraulic</c:v>
                </c:pt>
                <c:pt idx="1">
                  <c:v>Thermal</c:v>
                </c:pt>
              </c:strCache>
            </c:strRef>
          </c:cat>
          <c:val>
            <c:numRef>
              <c:f>Producción!$C$8:$H$8</c:f>
              <c:numCache>
                <c:formatCode>#\ ##0.0</c:formatCode>
                <c:ptCount val="2"/>
                <c:pt idx="0">
                  <c:v>17731.938941355555</c:v>
                </c:pt>
                <c:pt idx="1">
                  <c:v>2956.6214606650897</c:v>
                </c:pt>
              </c:numCache>
            </c:numRef>
          </c:val>
        </c:ser>
        <c:dLbls/>
        <c:firstSliceAng val="0"/>
      </c:pieChart>
      <c:spPr>
        <a:noFill/>
        <a:ln w="25400">
          <a:noFill/>
        </a:ln>
      </c:spPr>
    </c:plotArea>
    <c:plotVisOnly val="1"/>
    <c:dispBlanksAs val="zero"/>
  </c:chart>
  <c:spPr>
    <a:ln>
      <a:no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he-IL"/>
  <c:clrMapOvr bg1="lt1" tx1="dk1" bg2="lt2" tx2="dk2" accent1="accent1" accent2="accent2" accent3="accent3" accent4="accent4" accent5="accent5" accent6="accent6" hlink="hlink" folHlink="folHlink"/>
  <c:chart>
    <c:title>
      <c:tx>
        <c:rich>
          <a:bodyPr/>
          <a:lstStyle/>
          <a:p>
            <a:pPr algn="ctr" rtl="0">
              <a:defRPr lang="es-PE" sz="1200" b="1" i="0" u="none" strike="noStrike" kern="1200" baseline="0">
                <a:solidFill>
                  <a:sysClr val="windowText" lastClr="000000"/>
                </a:solidFill>
                <a:effectLst/>
                <a:latin typeface="+mn-lt"/>
                <a:ea typeface="+mn-ea"/>
                <a:cs typeface="+mn-cs"/>
              </a:defRPr>
            </a:pPr>
            <a:r>
              <a:rPr lang="en-US" sz="1200" b="1" i="0" u="none" strike="noStrike" kern="1200" baseline="0">
                <a:solidFill>
                  <a:sysClr val="windowText" lastClr="000000"/>
                </a:solidFill>
                <a:effectLst/>
                <a:latin typeface="+mn-lt"/>
                <a:ea typeface="+mn-ea"/>
                <a:cs typeface="+mn-cs"/>
              </a:rPr>
              <a:t>Electricity Coverage</a:t>
            </a:r>
            <a:endParaRPr lang="es-PE" sz="1200" b="1" i="0" u="none" strike="noStrike" kern="1200" baseline="0">
              <a:solidFill>
                <a:sysClr val="windowText" lastClr="000000"/>
              </a:solidFill>
              <a:effectLst/>
              <a:latin typeface="+mn-lt"/>
              <a:ea typeface="+mn-ea"/>
              <a:cs typeface="+mn-cs"/>
            </a:endParaRPr>
          </a:p>
          <a:p>
            <a:pPr algn="ctr" rtl="0">
              <a:defRPr lang="es-PE" sz="1200" b="1" i="0" u="none" strike="noStrike" kern="1200" baseline="0">
                <a:solidFill>
                  <a:sysClr val="windowText" lastClr="000000"/>
                </a:solidFill>
                <a:effectLst/>
                <a:latin typeface="+mn-lt"/>
                <a:ea typeface="+mn-ea"/>
                <a:cs typeface="+mn-cs"/>
              </a:defRPr>
            </a:pPr>
            <a:r>
              <a:rPr lang="en-US" sz="1200" b="1" i="0" u="none" strike="noStrike" kern="1200" baseline="0">
                <a:solidFill>
                  <a:sysClr val="windowText" lastClr="000000"/>
                </a:solidFill>
                <a:effectLst/>
                <a:latin typeface="+mn-lt"/>
                <a:ea typeface="+mn-ea"/>
                <a:cs typeface="+mn-cs"/>
              </a:rPr>
              <a:t>Population with access to electricity (%)</a:t>
            </a:r>
            <a:endParaRPr lang="es-PE" sz="1200" b="1" i="0" u="none" strike="noStrike" kern="1200" baseline="0">
              <a:solidFill>
                <a:sysClr val="windowText" lastClr="000000"/>
              </a:solidFill>
              <a:effectLst/>
              <a:latin typeface="+mn-lt"/>
              <a:ea typeface="+mn-ea"/>
              <a:cs typeface="+mn-cs"/>
            </a:endParaRPr>
          </a:p>
          <a:p>
            <a:pPr algn="ctr" rtl="0">
              <a:defRPr lang="es-PE" sz="1200" b="1" i="0" u="none" strike="noStrike" kern="1200" baseline="0">
                <a:solidFill>
                  <a:sysClr val="windowText" lastClr="000000"/>
                </a:solidFill>
                <a:effectLst/>
                <a:latin typeface="+mn-lt"/>
                <a:ea typeface="+mn-ea"/>
                <a:cs typeface="+mn-cs"/>
              </a:defRPr>
            </a:pPr>
            <a:r>
              <a:rPr lang="en-US" sz="1200" b="1" i="0" u="none" strike="noStrike" kern="1200" baseline="0">
                <a:solidFill>
                  <a:sysClr val="windowText" lastClr="000000"/>
                </a:solidFill>
                <a:effectLst/>
                <a:latin typeface="+mn-lt"/>
                <a:ea typeface="+mn-ea"/>
                <a:cs typeface="+mn-cs"/>
              </a:rPr>
              <a:t>2003-2012</a:t>
            </a:r>
            <a:endParaRPr lang="es-PE" sz="1200" b="1" i="0" u="none" strike="noStrike" kern="1200" baseline="0">
              <a:solidFill>
                <a:sysClr val="windowText" lastClr="000000"/>
              </a:solidFill>
              <a:effectLst/>
              <a:latin typeface="+mn-lt"/>
              <a:ea typeface="+mn-ea"/>
              <a:cs typeface="+mn-cs"/>
            </a:endParaRPr>
          </a:p>
        </c:rich>
      </c:tx>
      <c:layout/>
    </c:title>
    <c:plotArea>
      <c:layout>
        <c:manualLayout>
          <c:layoutTarget val="inner"/>
          <c:xMode val="edge"/>
          <c:yMode val="edge"/>
          <c:x val="7.9733511133688942E-2"/>
          <c:y val="0.23883834759583394"/>
          <c:w val="0.86112670392007462"/>
          <c:h val="0.62698416099347565"/>
        </c:manualLayout>
      </c:layout>
      <c:lineChart>
        <c:grouping val="standard"/>
        <c:ser>
          <c:idx val="0"/>
          <c:order val="0"/>
          <c:spPr>
            <a:ln>
              <a:solidFill>
                <a:srgbClr val="002060"/>
              </a:solidFill>
            </a:ln>
          </c:spPr>
          <c:dLbls>
            <c:dLbl>
              <c:idx val="0"/>
              <c:layout>
                <c:manualLayout>
                  <c:x val="-0.05"/>
                  <c:y val="-7.4074074074074001E-2"/>
                </c:manualLayout>
              </c:layout>
              <c:spPr/>
              <c:txPr>
                <a:bodyPr/>
                <a:lstStyle/>
                <a:p>
                  <a:pPr>
                    <a:defRPr/>
                  </a:pPr>
                  <a:endParaRPr lang="he-IL"/>
                </a:p>
              </c:txPr>
              <c:dLblPos val="r"/>
              <c:showVal val="1"/>
              <c:extLst>
                <c:ext xmlns:c15="http://schemas.microsoft.com/office/drawing/2012/chart" uri="{CE6537A1-D6FC-4f65-9D91-7224C49458BB}">
                  <c15:layout/>
                </c:ext>
              </c:extLst>
            </c:dLbl>
            <c:dLbl>
              <c:idx val="1"/>
              <c:layout>
                <c:manualLayout>
                  <c:x val="-4.166666666666665E-2"/>
                  <c:y val="7.4074074074074001E-2"/>
                </c:manualLayout>
              </c:layout>
              <c:spPr/>
              <c:txPr>
                <a:bodyPr/>
                <a:lstStyle/>
                <a:p>
                  <a:pPr>
                    <a:defRPr/>
                  </a:pPr>
                  <a:endParaRPr lang="he-IL"/>
                </a:p>
              </c:txPr>
              <c:dLblPos val="r"/>
              <c:showVal val="1"/>
              <c:extLst>
                <c:ext xmlns:c15="http://schemas.microsoft.com/office/drawing/2012/chart" uri="{CE6537A1-D6FC-4f65-9D91-7224C49458BB}">
                  <c15:layout/>
                </c:ext>
              </c:extLst>
            </c:dLbl>
            <c:dLbl>
              <c:idx val="2"/>
              <c:layout>
                <c:manualLayout>
                  <c:x val="-6.666666666666668E-2"/>
                  <c:y val="-6.9444444444444461E-2"/>
                </c:manualLayout>
              </c:layout>
              <c:spPr/>
              <c:txPr>
                <a:bodyPr/>
                <a:lstStyle/>
                <a:p>
                  <a:pPr>
                    <a:defRPr/>
                  </a:pPr>
                  <a:endParaRPr lang="he-IL"/>
                </a:p>
              </c:txPr>
              <c:dLblPos val="r"/>
              <c:showVal val="1"/>
              <c:extLst>
                <c:ext xmlns:c15="http://schemas.microsoft.com/office/drawing/2012/chart" uri="{CE6537A1-D6FC-4f65-9D91-7224C49458BB}">
                  <c15:layout/>
                </c:ext>
              </c:extLst>
            </c:dLbl>
            <c:dLbl>
              <c:idx val="3"/>
              <c:layout>
                <c:manualLayout>
                  <c:x val="-3.888888888888889E-2"/>
                  <c:y val="8.3333333333333343E-2"/>
                </c:manualLayout>
              </c:layout>
              <c:spPr/>
              <c:txPr>
                <a:bodyPr/>
                <a:lstStyle/>
                <a:p>
                  <a:pPr>
                    <a:defRPr/>
                  </a:pPr>
                  <a:endParaRPr lang="he-IL"/>
                </a:p>
              </c:txPr>
              <c:dLblPos val="r"/>
              <c:showVal val="1"/>
              <c:extLst>
                <c:ext xmlns:c15="http://schemas.microsoft.com/office/drawing/2012/chart" uri="{CE6537A1-D6FC-4f65-9D91-7224C49458BB}">
                  <c15:layout/>
                </c:ext>
              </c:extLst>
            </c:dLbl>
            <c:dLbl>
              <c:idx val="4"/>
              <c:layout>
                <c:manualLayout>
                  <c:x val="-0.05"/>
                  <c:y val="-6.944444444444442E-2"/>
                </c:manualLayout>
              </c:layout>
              <c:spPr/>
              <c:txPr>
                <a:bodyPr/>
                <a:lstStyle/>
                <a:p>
                  <a:pPr>
                    <a:defRPr/>
                  </a:pPr>
                  <a:endParaRPr lang="he-IL"/>
                </a:p>
              </c:txPr>
              <c:dLblPos val="r"/>
              <c:showVal val="1"/>
              <c:extLst>
                <c:ext xmlns:c15="http://schemas.microsoft.com/office/drawing/2012/chart" uri="{CE6537A1-D6FC-4f65-9D91-7224C49458BB}">
                  <c15:layout/>
                </c:ext>
              </c:extLst>
            </c:dLbl>
            <c:dLbl>
              <c:idx val="5"/>
              <c:layout>
                <c:manualLayout>
                  <c:x val="-6.1111111111111116E-2"/>
                  <c:y val="7.870370370370372E-2"/>
                </c:manualLayout>
              </c:layout>
              <c:spPr/>
              <c:txPr>
                <a:bodyPr/>
                <a:lstStyle/>
                <a:p>
                  <a:pPr>
                    <a:defRPr/>
                  </a:pPr>
                  <a:endParaRPr lang="he-IL"/>
                </a:p>
              </c:txPr>
              <c:dLblPos val="r"/>
              <c:showVal val="1"/>
              <c:extLst>
                <c:ext xmlns:c15="http://schemas.microsoft.com/office/drawing/2012/chart" uri="{CE6537A1-D6FC-4f65-9D91-7224C49458BB}">
                  <c15:layout/>
                </c:ext>
              </c:extLst>
            </c:dLbl>
            <c:dLbl>
              <c:idx val="6"/>
              <c:layout>
                <c:manualLayout>
                  <c:x val="-6.3888888888888884E-2"/>
                  <c:y val="-8.7962962962962993E-2"/>
                </c:manualLayout>
              </c:layout>
              <c:spPr/>
              <c:txPr>
                <a:bodyPr/>
                <a:lstStyle/>
                <a:p>
                  <a:pPr>
                    <a:defRPr/>
                  </a:pPr>
                  <a:endParaRPr lang="he-IL"/>
                </a:p>
              </c:txPr>
              <c:dLblPos val="r"/>
              <c:showVal val="1"/>
              <c:extLst>
                <c:ext xmlns:c15="http://schemas.microsoft.com/office/drawing/2012/chart" uri="{CE6537A1-D6FC-4f65-9D91-7224C49458BB}">
                  <c15:layout/>
                </c:ext>
              </c:extLst>
            </c:dLbl>
            <c:dLbl>
              <c:idx val="7"/>
              <c:layout>
                <c:manualLayout>
                  <c:x val="-3.6111111111111011E-2"/>
                  <c:y val="8.7962962962962993E-2"/>
                </c:manualLayout>
              </c:layout>
              <c:spPr/>
              <c:txPr>
                <a:bodyPr/>
                <a:lstStyle/>
                <a:p>
                  <a:pPr>
                    <a:defRPr/>
                  </a:pPr>
                  <a:endParaRPr lang="he-IL"/>
                </a:p>
              </c:txPr>
              <c:dLblPos val="r"/>
              <c:showVal val="1"/>
              <c:extLst>
                <c:ext xmlns:c15="http://schemas.microsoft.com/office/drawing/2012/chart" uri="{CE6537A1-D6FC-4f65-9D91-7224C49458BB}">
                  <c15:layout/>
                </c:ext>
              </c:extLst>
            </c:dLbl>
            <c:dLbl>
              <c:idx val="8"/>
              <c:layout>
                <c:manualLayout>
                  <c:x val="-6.666666666666668E-2"/>
                  <c:y val="-7.870370370370372E-2"/>
                </c:manualLayout>
              </c:layout>
              <c:spPr/>
              <c:txPr>
                <a:bodyPr/>
                <a:lstStyle/>
                <a:p>
                  <a:pPr>
                    <a:defRPr/>
                  </a:pPr>
                  <a:endParaRPr lang="he-IL"/>
                </a:p>
              </c:txPr>
              <c:dLblPos val="r"/>
              <c:showVal val="1"/>
              <c:extLst>
                <c:ext xmlns:c15="http://schemas.microsoft.com/office/drawing/2012/chart" uri="{CE6537A1-D6FC-4f65-9D91-7224C49458BB}">
                  <c15:layout/>
                </c:ext>
              </c:extLst>
            </c:dLbl>
            <c:dLbl>
              <c:idx val="9"/>
              <c:layout>
                <c:manualLayout>
                  <c:x val="-3.2795698924731283E-2"/>
                  <c:y val="8.3333195987886813E-2"/>
                </c:manualLayout>
              </c:layout>
              <c:spPr/>
              <c:txPr>
                <a:bodyPr/>
                <a:lstStyle/>
                <a:p>
                  <a:pPr>
                    <a:defRPr/>
                  </a:pPr>
                  <a:endParaRPr lang="he-IL"/>
                </a:p>
              </c:txPr>
              <c:dLblPos val="r"/>
              <c:showVal val="1"/>
              <c:extLst>
                <c:ext xmlns:c15="http://schemas.microsoft.com/office/drawing/2012/chart" uri="{CE6537A1-D6FC-4f65-9D91-7224C49458BB}">
                  <c15:layout/>
                </c:ext>
              </c:extLst>
            </c:dLbl>
            <c:spPr>
              <a:noFill/>
              <a:ln>
                <a:noFill/>
              </a:ln>
              <a:effectLst/>
            </c:spPr>
            <c:showVal val="1"/>
            <c:extLst>
              <c:ext xmlns:c15="http://schemas.microsoft.com/office/drawing/2012/chart" uri="{CE6537A1-D6FC-4f65-9D91-7224C49458BB}">
                <c15:showLeaderLines val="0"/>
              </c:ext>
            </c:extLst>
          </c:dLbls>
          <c:cat>
            <c:numRef>
              <c:f>'Máx Dda y Cobertura'!$B$24:$B$33</c:f>
              <c:numCache>
                <c:formatCode>General</c:formatCode>
                <c:ptCount val="10"/>
                <c:pt idx="0">
                  <c:v>2003</c:v>
                </c:pt>
                <c:pt idx="1">
                  <c:v>2004</c:v>
                </c:pt>
                <c:pt idx="2">
                  <c:v>2005</c:v>
                </c:pt>
                <c:pt idx="3">
                  <c:v>2006</c:v>
                </c:pt>
                <c:pt idx="4">
                  <c:v>2007</c:v>
                </c:pt>
                <c:pt idx="5">
                  <c:v>2008</c:v>
                </c:pt>
                <c:pt idx="6">
                  <c:v>2009</c:v>
                </c:pt>
                <c:pt idx="7">
                  <c:v>2010</c:v>
                </c:pt>
                <c:pt idx="8">
                  <c:v>2011</c:v>
                </c:pt>
                <c:pt idx="9">
                  <c:v>2012</c:v>
                </c:pt>
              </c:numCache>
            </c:numRef>
          </c:cat>
          <c:val>
            <c:numRef>
              <c:f>'Máx Dda y Cobertura'!$C$24:$C$33</c:f>
              <c:numCache>
                <c:formatCode>0.0%</c:formatCode>
                <c:ptCount val="10"/>
                <c:pt idx="0">
                  <c:v>0.68700000000000017</c:v>
                </c:pt>
                <c:pt idx="1">
                  <c:v>0.69599999999999995</c:v>
                </c:pt>
                <c:pt idx="2">
                  <c:v>0.78100000000000003</c:v>
                </c:pt>
                <c:pt idx="3">
                  <c:v>0.78700000000000003</c:v>
                </c:pt>
                <c:pt idx="4">
                  <c:v>0.79500000000000004</c:v>
                </c:pt>
                <c:pt idx="5">
                  <c:v>0.76000000000000012</c:v>
                </c:pt>
                <c:pt idx="6">
                  <c:v>0.78500000000000003</c:v>
                </c:pt>
                <c:pt idx="7">
                  <c:v>0.82000000000000006</c:v>
                </c:pt>
                <c:pt idx="8">
                  <c:v>0.84800000000000009</c:v>
                </c:pt>
                <c:pt idx="9">
                  <c:v>0.87200000000000011</c:v>
                </c:pt>
              </c:numCache>
            </c:numRef>
          </c:val>
          <c:smooth val="1"/>
        </c:ser>
        <c:dLbls/>
        <c:marker val="1"/>
        <c:axId val="80911744"/>
        <c:axId val="75101312"/>
      </c:lineChart>
      <c:catAx>
        <c:axId val="80911744"/>
        <c:scaling>
          <c:orientation val="minMax"/>
        </c:scaling>
        <c:axPos val="b"/>
        <c:numFmt formatCode="General" sourceLinked="1"/>
        <c:tickLblPos val="nextTo"/>
        <c:spPr>
          <a:ln>
            <a:solidFill>
              <a:schemeClr val="tx1"/>
            </a:solidFill>
          </a:ln>
        </c:spPr>
        <c:crossAx val="75101312"/>
        <c:crossesAt val="0"/>
        <c:auto val="1"/>
        <c:lblAlgn val="ctr"/>
        <c:lblOffset val="100"/>
      </c:catAx>
      <c:valAx>
        <c:axId val="75101312"/>
        <c:scaling>
          <c:orientation val="minMax"/>
          <c:min val="0.6000000000000002"/>
        </c:scaling>
        <c:delete val="1"/>
        <c:axPos val="l"/>
        <c:majorGridlines>
          <c:spPr>
            <a:ln>
              <a:noFill/>
            </a:ln>
          </c:spPr>
        </c:majorGridlines>
        <c:numFmt formatCode="0.0%" sourceLinked="1"/>
        <c:tickLblPos val="none"/>
        <c:crossAx val="80911744"/>
        <c:crosses val="autoZero"/>
        <c:crossBetween val="between"/>
      </c:valAx>
    </c:plotArea>
    <c:plotVisOnly val="1"/>
    <c:dispBlanksAs val="gap"/>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he-IL"/>
  <c:clrMapOvr bg1="lt1" tx1="dk1" bg2="lt2" tx2="dk2" accent1="accent1" accent2="accent2" accent3="accent3" accent4="accent4" accent5="accent5" accent6="accent6" hlink="hlink" folHlink="folHlink"/>
  <c:chart>
    <c:title>
      <c:tx>
        <c:rich>
          <a:bodyPr/>
          <a:lstStyle/>
          <a:p>
            <a:pPr algn="ctr">
              <a:defRPr sz="1600"/>
            </a:pPr>
            <a:r>
              <a:rPr lang="en-US" sz="1600" b="1" i="0" baseline="0">
                <a:effectLst/>
              </a:rPr>
              <a:t>Maximum Demand (MW) </a:t>
            </a:r>
            <a:endParaRPr lang="es-PE" sz="1600">
              <a:effectLst/>
            </a:endParaRPr>
          </a:p>
          <a:p>
            <a:pPr algn="ctr">
              <a:defRPr sz="1600"/>
            </a:pPr>
            <a:r>
              <a:rPr lang="en-US" sz="1600" b="1" i="0" baseline="0">
                <a:effectLst/>
              </a:rPr>
              <a:t>2003 - 2013</a:t>
            </a:r>
            <a:endParaRPr lang="es-PE" sz="1600">
              <a:effectLst/>
            </a:endParaRPr>
          </a:p>
        </c:rich>
      </c:tx>
      <c:layout/>
    </c:title>
    <c:plotArea>
      <c:layout/>
      <c:barChart>
        <c:barDir val="col"/>
        <c:grouping val="clustered"/>
        <c:ser>
          <c:idx val="1"/>
          <c:order val="0"/>
          <c:tx>
            <c:strRef>
              <c:f>'Máx Dda y Cobertura'!$C$4</c:f>
              <c:strCache>
                <c:ptCount val="1"/>
                <c:pt idx="0">
                  <c:v>TOTAL</c:v>
                </c:pt>
              </c:strCache>
            </c:strRef>
          </c:tx>
          <c:cat>
            <c:numRef>
              <c:f>'Máx Dda y Cobertura'!$B$8:$B$18</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'Máx Dda y Cobertura'!$C$8:$C$18</c:f>
              <c:numCache>
                <c:formatCode>#\ ##0.0</c:formatCode>
                <c:ptCount val="11"/>
                <c:pt idx="0">
                  <c:v>2964.7551422123329</c:v>
                </c:pt>
                <c:pt idx="1">
                  <c:v>3130.8466098751373</c:v>
                </c:pt>
                <c:pt idx="2">
                  <c:v>3305.0140278683793</c:v>
                </c:pt>
                <c:pt idx="3">
                  <c:v>3580.2825844714798</c:v>
                </c:pt>
                <c:pt idx="4">
                  <c:v>3965.6037880363101</c:v>
                </c:pt>
                <c:pt idx="5">
                  <c:v>4198.6590015904067</c:v>
                </c:pt>
                <c:pt idx="6">
                  <c:v>4322.3747711283277</c:v>
                </c:pt>
                <c:pt idx="7">
                  <c:v>4578.9431199999999</c:v>
                </c:pt>
                <c:pt idx="8">
                  <c:v>4961.1929900000014</c:v>
                </c:pt>
                <c:pt idx="9">
                  <c:v>5290.8930900000005</c:v>
                </c:pt>
                <c:pt idx="10">
                  <c:v>5575.2435700000015</c:v>
                </c:pt>
              </c:numCache>
            </c:numRef>
          </c:val>
        </c:ser>
        <c:dLbls/>
        <c:axId val="75126656"/>
        <c:axId val="75128192"/>
      </c:barChart>
      <c:catAx>
        <c:axId val="75126656"/>
        <c:scaling>
          <c:orientation val="minMax"/>
        </c:scaling>
        <c:axPos val="b"/>
        <c:numFmt formatCode="General" sourceLinked="1"/>
        <c:tickLblPos val="nextTo"/>
        <c:crossAx val="75128192"/>
        <c:crosses val="autoZero"/>
        <c:auto val="1"/>
        <c:lblAlgn val="ctr"/>
        <c:lblOffset val="100"/>
      </c:catAx>
      <c:valAx>
        <c:axId val="75128192"/>
        <c:scaling>
          <c:orientation val="minMax"/>
        </c:scaling>
        <c:axPos val="l"/>
        <c:majorGridlines>
          <c:spPr>
            <a:ln>
              <a:noFill/>
            </a:ln>
          </c:spPr>
        </c:majorGridlines>
        <c:numFmt formatCode="#,##0" sourceLinked="0"/>
        <c:tickLblPos val="nextTo"/>
        <c:crossAx val="75126656"/>
        <c:crosses val="autoZero"/>
        <c:crossBetween val="between"/>
      </c:valAx>
    </c:plotArea>
    <c:plotVisOnly val="1"/>
    <c:dispBlanksAs val="gap"/>
  </c:chart>
  <c:externalData r:id="rId2"/>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3952382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341047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3955642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Imagen con título">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12192000" cy="6932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ítulo 1"/>
          <p:cNvSpPr>
            <a:spLocks noGrp="1"/>
          </p:cNvSpPr>
          <p:nvPr>
            <p:ph type="title"/>
          </p:nvPr>
        </p:nvSpPr>
        <p:spPr>
          <a:xfrm>
            <a:off x="2542117" y="4368800"/>
            <a:ext cx="7315200" cy="566738"/>
          </a:xfrm>
        </p:spPr>
        <p:txBody>
          <a:bodyPr anchor="b"/>
          <a:lstStyle>
            <a:lvl1pPr algn="ctr">
              <a:defRPr sz="2000" b="1">
                <a:solidFill>
                  <a:schemeClr val="bg1"/>
                </a:solidFill>
              </a:defRPr>
            </a:lvl1pPr>
          </a:lstStyle>
          <a:p>
            <a:r>
              <a:rPr lang="en-US" dirty="0" err="1"/>
              <a:t>Haga</a:t>
            </a:r>
            <a:r>
              <a:rPr lang="en-US" dirty="0"/>
              <a:t> </a:t>
            </a:r>
            <a:r>
              <a:rPr lang="en-US" dirty="0" err="1"/>
              <a:t>clic</a:t>
            </a:r>
            <a:r>
              <a:rPr lang="en-US" dirty="0"/>
              <a:t> </a:t>
            </a:r>
            <a:r>
              <a:rPr lang="en-US" dirty="0" err="1"/>
              <a:t>para</a:t>
            </a:r>
            <a:r>
              <a:rPr lang="en-US" dirty="0"/>
              <a:t> </a:t>
            </a:r>
            <a:r>
              <a:rPr lang="en-US" dirty="0" err="1"/>
              <a:t>modificar</a:t>
            </a:r>
            <a:r>
              <a:rPr lang="en-US" dirty="0"/>
              <a:t> el </a:t>
            </a:r>
            <a:r>
              <a:rPr lang="en-US" dirty="0" err="1"/>
              <a:t>estilo</a:t>
            </a:r>
            <a:r>
              <a:rPr lang="en-US" dirty="0"/>
              <a:t> de </a:t>
            </a:r>
            <a:r>
              <a:rPr lang="en-US" dirty="0" err="1"/>
              <a:t>título</a:t>
            </a:r>
            <a:r>
              <a:rPr lang="en-US" dirty="0"/>
              <a:t> del </a:t>
            </a:r>
            <a:r>
              <a:rPr lang="en-US" dirty="0" err="1"/>
              <a:t>patrón</a:t>
            </a:r>
            <a:endParaRPr lang="en-US" dirty="0"/>
          </a:p>
        </p:txBody>
      </p:sp>
    </p:spTree>
    <p:extLst>
      <p:ext uri="{BB962C8B-B14F-4D97-AF65-F5344CB8AC3E}">
        <p14:creationId xmlns:p14="http://schemas.microsoft.com/office/powerpoint/2010/main" xmlns="" val="140774970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410175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3381349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327009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382629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408757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163703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317785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5F451B6-4609-4D8A-B025-A6783BD38804}" type="datetimeFigureOut">
              <a:rPr lang="es-MX" smtClean="0"/>
              <a:pPr/>
              <a:t>03/06/2014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387155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451B6-4609-4D8A-B025-A6783BD38804}" type="datetimeFigureOut">
              <a:rPr lang="es-MX" smtClean="0"/>
              <a:pPr/>
              <a:t>03/06/2014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F8B82-6A8C-4150-A9D6-A7AE46190B14}" type="slidenum">
              <a:rPr lang="es-MX" smtClean="0"/>
              <a:pPr/>
              <a:t>‹#›</a:t>
            </a:fld>
            <a:endParaRPr lang="es-MX"/>
          </a:p>
        </p:txBody>
      </p:sp>
    </p:spTree>
    <p:extLst>
      <p:ext uri="{BB962C8B-B14F-4D97-AF65-F5344CB8AC3E}">
        <p14:creationId xmlns:p14="http://schemas.microsoft.com/office/powerpoint/2010/main" xmlns="" val="617963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92538" y="2190981"/>
            <a:ext cx="6407150" cy="2677656"/>
          </a:xfrm>
          <a:prstGeom prst="rect">
            <a:avLst/>
          </a:prstGeom>
        </p:spPr>
        <p:txBody>
          <a:bodyPr anchor="ctr">
            <a:spAutoFit/>
          </a:bodyPr>
          <a:lstStyle/>
          <a:p>
            <a:pPr eaLnBrk="1" hangingPunct="1">
              <a:defRPr/>
            </a:pPr>
            <a:r>
              <a:rPr lang="es-PE" sz="2800" b="1" dirty="0">
                <a:solidFill>
                  <a:schemeClr val="bg1"/>
                </a:solidFill>
              </a:rPr>
              <a:t>PERUVIAN ELECTRICITY  </a:t>
            </a:r>
            <a:r>
              <a:rPr lang="es-PE" sz="2800" b="1" dirty="0" smtClean="0">
                <a:solidFill>
                  <a:schemeClr val="bg1"/>
                </a:solidFill>
              </a:rPr>
              <a:t>SECTOR</a:t>
            </a:r>
          </a:p>
          <a:p>
            <a:pPr eaLnBrk="1" hangingPunct="1">
              <a:defRPr/>
            </a:pPr>
            <a:endParaRPr lang="es-PE" sz="2800" b="1" dirty="0">
              <a:solidFill>
                <a:schemeClr val="bg1"/>
              </a:solidFill>
            </a:endParaRPr>
          </a:p>
          <a:p>
            <a:pPr eaLnBrk="1" hangingPunct="1">
              <a:defRPr/>
            </a:pPr>
            <a:endParaRPr lang="es-PE" sz="2800" b="1" dirty="0" smtClean="0">
              <a:solidFill>
                <a:schemeClr val="bg1"/>
              </a:solidFill>
            </a:endParaRPr>
          </a:p>
          <a:p>
            <a:pPr eaLnBrk="1" hangingPunct="1">
              <a:defRPr/>
            </a:pPr>
            <a:endParaRPr lang="es-PE" sz="2800" b="1" dirty="0" smtClean="0">
              <a:solidFill>
                <a:schemeClr val="bg1"/>
              </a:solidFill>
            </a:endParaRPr>
          </a:p>
          <a:p>
            <a:pPr eaLnBrk="1" hangingPunct="1">
              <a:defRPr/>
            </a:pPr>
            <a:r>
              <a:rPr lang="es-PE" sz="2800" b="1" dirty="0" err="1" smtClean="0">
                <a:solidFill>
                  <a:schemeClr val="bg1"/>
                </a:solidFill>
              </a:rPr>
              <a:t>Prepared</a:t>
            </a:r>
            <a:r>
              <a:rPr lang="es-PE" sz="2800" b="1" dirty="0" smtClean="0">
                <a:solidFill>
                  <a:schemeClr val="bg1"/>
                </a:solidFill>
              </a:rPr>
              <a:t> to: </a:t>
            </a:r>
            <a:r>
              <a:rPr lang="es-PE" sz="2800" b="1" dirty="0" err="1" smtClean="0">
                <a:solidFill>
                  <a:schemeClr val="bg1"/>
                </a:solidFill>
              </a:rPr>
              <a:t>The</a:t>
            </a:r>
            <a:r>
              <a:rPr lang="es-PE" sz="2800" b="1" dirty="0" smtClean="0">
                <a:solidFill>
                  <a:schemeClr val="bg1"/>
                </a:solidFill>
              </a:rPr>
              <a:t> </a:t>
            </a:r>
            <a:r>
              <a:rPr lang="es-PE" sz="2800" b="1" dirty="0" err="1" smtClean="0">
                <a:solidFill>
                  <a:schemeClr val="bg1"/>
                </a:solidFill>
              </a:rPr>
              <a:t>Federation</a:t>
            </a:r>
            <a:r>
              <a:rPr lang="es-PE" sz="2800" b="1" dirty="0" smtClean="0">
                <a:solidFill>
                  <a:schemeClr val="bg1"/>
                </a:solidFill>
              </a:rPr>
              <a:t> of </a:t>
            </a:r>
            <a:r>
              <a:rPr lang="es-PE" sz="2800" b="1" dirty="0" err="1" smtClean="0">
                <a:solidFill>
                  <a:schemeClr val="bg1"/>
                </a:solidFill>
              </a:rPr>
              <a:t>Israeli</a:t>
            </a:r>
            <a:r>
              <a:rPr lang="es-PE" sz="2800" b="1" dirty="0" smtClean="0">
                <a:solidFill>
                  <a:schemeClr val="bg1"/>
                </a:solidFill>
              </a:rPr>
              <a:t> </a:t>
            </a:r>
            <a:r>
              <a:rPr lang="es-PE" sz="2800" b="1" dirty="0" err="1" smtClean="0">
                <a:solidFill>
                  <a:schemeClr val="bg1"/>
                </a:solidFill>
              </a:rPr>
              <a:t>Chambers</a:t>
            </a:r>
            <a:r>
              <a:rPr lang="es-PE" sz="2800" b="1" dirty="0" smtClean="0">
                <a:solidFill>
                  <a:schemeClr val="bg1"/>
                </a:solidFill>
              </a:rPr>
              <a:t> of </a:t>
            </a:r>
            <a:r>
              <a:rPr lang="es-PE" sz="2800" b="1" dirty="0" err="1" smtClean="0">
                <a:solidFill>
                  <a:schemeClr val="bg1"/>
                </a:solidFill>
              </a:rPr>
              <a:t>Commers</a:t>
            </a:r>
            <a:r>
              <a:rPr lang="es-PE" sz="2800" b="1" dirty="0" smtClean="0">
                <a:solidFill>
                  <a:schemeClr val="bg1"/>
                </a:solidFill>
              </a:rPr>
              <a:t> 2.6.14</a:t>
            </a:r>
            <a:endParaRPr lang="es-PE" sz="2800" b="1" dirty="0">
              <a:solidFill>
                <a:schemeClr val="bg1"/>
              </a:solidFill>
            </a:endParaRPr>
          </a:p>
        </p:txBody>
      </p:sp>
      <p:sp>
        <p:nvSpPr>
          <p:cNvPr id="13315" name="AutoShape 8" descr="data:image/jpeg;base64,/9j/4AAQSkZJRgABAQAAAQABAAD/2wCEAAkGBxQTEhQUExQVFhUXGRwbGBgYGRseHRscHBoXIB0cHRwfHyggHCAlHRoaIjEiJSorLi4uGCAzODMsNygtLisBCgoKDg0OGhAQGywkHyQsLCwsLCwsLCwsLCwsLCwsLCwsLCwsLCwsLCwsLCwsLCwsLCwsLCwsLCwsLCwsLCwsLP/AABEIAOYA2wMBIgACEQEDEQH/xAAcAAACAwEBAQEAAAAAAAAAAAADBAECBQYABwj/xABDEAABAgQEAwYDBgQEBAcAAAABAhEAAyExBBJBUQVhcQYTIoGRoTLB8CNCYrHR4RQVUvEkcoKiB1Vj0jM0Q3Sys8L/xAAYAQEBAQEBAAAAAAAAAAAAAAABAAIDBP/EAB8RAQEBAAMBAQEBAQEAAAAAAAABEQISITFRQXEDE//aAAwDAQACEQMRAD8A2guLBULJVF0l6R7XnFVNEC76IVAXg1GBOiRPgDx4GC0wYz4jvICqIEGkUriUiAktFzNpAsSowOBSluS7gi0RMWQApqEtS9ItRiBLXC8zEJYUL7vAe91EB2GCqIhfvDyi/eQjVxF4XUuJRMqBFqHzQSXiCIXmKaPZ4pVjTRMCg4iDCMmdlMNiYCKQ6sWKooTEExQmECyyIsTFEhucBmzDBpkWXN0ECeKkxUrgONGXzioVeKlcVUqHWULXFkQOWIMPQRWqRVUezRRUyPCM60lMWinfAQrPnk2g1aYUd/TWATJoPSFps4mrxCFO1vMxM6IZnicbQ1i0pCEAHd68ntpCaAQGLQ9jh9jL6j3SYN+NSM5mqIhKXiWJAhjCzQn6+vow6MAKIqUNrD+KlgqoGvCakHb94NPUIneLabQaXJ8ohSRUPBeS6gE6Vg0ua4Y6awKYzQFWYBxc86xSo6kQREwphbC4gKYKYEbQwpB/eNdjhxM0G0TLIFYzCs+cMonuGMOgeZMMBVOB0iJqmTAJIJPIxEWKKXBpib8hAgmDThpS4q7xDbxVTxaziypm0D72KqHSJSg6tFqwSWoVcudoouZ09YqqbAyu9vUwWhRQc1IfaKrTRvkY96e8S5/D7wbVgWSlh9cosZLAFhvDCMPRyok7CzxKUUa8WmcQkU0IfeHccB3aFMHdNW/DaFfKHMTKBlIPMalvhGloLWsZqlt/aPZgbUMLTqKqI8NGHsY0w0Vz3Sn+q3XaBGYqxNdYHLUzkAkmg+cUmUH5/TRloebNUaD849Ilmrhj1hUPv7QyiSsh3od6dIFBsoSHLwtiJwJIrSw2pAJ6CDWKKnqZiAByaI6uqSB4h5w1h8Y9FeUJpVVootaXG5/SLR8P5dolBIAJ3aM+TjKkDSGE1FY1KjS07xbMCUtC8vEOWbb30g8pZSXeLSIpVfqkVWQ9SIORlreFly3Lu3lBpFGN9TFv44nWEDWreUT3Z3jXjG07LnJqS3lC03Ek7eUXBFKHq8Cmyq7DfSM6coKpkUJEMJwoIct5xVWDpSvtD2g60AnpHidXYRZeEUPuvEjCGyg2t6mLYMrSQQEO3SEJuJLqZSgPrSDLxASLUZoz0zA5YejwRq09hJx1uNwIdUZndAkpyUoBX4A35iEMI5d7aFzDs7EAycor8LljohAvbQwUz4SE0JIJDn5RSVLClAEqqdOcLzJrl4Nh5uUuPP8AR4mftbiMJIlqUApazYGgbdt/2hbECSo/CoVhKbizVuvP1gSZxSQdef7xn1vTapkkGyj5+0exGOBDZQKMC9Rb69IzFzrgQrMWVDppFIz2aGKxILODTXfY9YBKxVaNSAyJKikkqBAFjeB2FLmNZF60pM0LLZBUVanm8HRlfKUp10NmpGPKnKSKQ1/Ekty+jzjNhlVnfHlSkXYiCCSaBIsaAawESSpXxAln6iNaRJSlKRXrqIrTmkpWGUCFAvuNGdgBvrDKFv63EXxdEkD4iQL6a9P3hbDSQkO96nn5aa+kM5HDEubQAmjn1h5CKWHtCzAMyah3frRhE/zDcgH65waZAlIKQCdQ9wB+8SvIACSrM5qGA94WClXIfzECm4h6WjTHjRlz5WyiRYlYp5NFlYpL/tGSCP7CLE8/aDB2auImoLZSR5QqTT4w0K1f9vSLLWE3tvEdMKvRQ+torMQrVzzp84D3nM+keCjABVSqeIEnp9PCqkh/1doN3h1eCJWo0r5tFqwHBTC6i1KV0jVzPIVQ0yW/ySwCYSlA6v0/aNDujkU81mCTkZNfCk610byitakYapRezRUnSGpKwp3rWLd2g/dPrF2GPd2G18rmF5iMzUMPzJiGok+vtAsBOQp8wUCC1qV3MZlOEVogfdNr7RrpQGLvfVJHSKzJadi2hs8PZdShWW8OznrpCeLmEqJNz7RsS+HZ/hdNKv8Av0hafhgPiB9+ewglNjMbygiEaF+v6w8gIFHpraHzw9i+VzuP1ivJTizZMpiCUilHaGkTCdKdYbVglWIJDcz5e0Uk4QkhgeZNPz/KDWutACnUzWFbuPlpF2q1OvlDs/D5WFyRoXAqLnSPDB5QTQsQ5DsH8otWE5xAan6Dm0DQgKDuQ/WLLRVQrfYGjVNIokBrn2/WHTgMx9Dp8oASd4nvjR6+UWkgK+EV2N/3jblYoSd4uTrVht1gwwatKcyP3g8rhpDFSkgCtw/oINUlKS0F8xBB0EQsObqfl5Q8JO6gBvUxfJL0J9P3g04Uly6QQSwIdlyZZYu4AO3rA8VNR9xLfOA4SAzKIa0MS8LR2iuFUxq1dRfeG5uMSAzbU5RUlZMkhRzAjVo0hLBRMJAfu0+Ryq/SIlYlIO4/OAzMEVZ8y1glIUMpYMp6c4rUyUSyHckg2g0lCiQAl/r94LOTfavKKYalREMNL4WbljSzg/vBsLgyTlLJSBrrysfWAomHeJnTlJbmD9fW0ZaTPkAKrNzBvhuHgyJSSR4x7frCTtUOQ7B2r5RYBusWE14JbgkqJuQzRU4kWAhSYs0ir03ixaeGJAuPOIViTRsp9X94RUDWDSmyu46P9NFiaAxCme27D5VaEsTMKgz/ACiEzSA73tE6BwfT62MSekJy0ZuenTrFQcxKQwJ9KPdwRz8oItAZmIYfVISv6/VoUZny5gOZRqNaDQNblpFO7zVK0udyr5CLCeDmzJehZQNi1CfprdYVM5ehHt+kBZhUOe/l6RbR7V82/OABdRz/ACiyw5tXU846OZ7DY9qKrsReH5Yz1FRo0YAW8GkYtSS4p6xYm0tCjQAsIAUknKHcxUcUU3xF23MGk49YSFEhzWwtGfSst3YUaBzpgdiLX09YP/MC1UpO9INhZ6VrcoD76Dn5ecSVwwQElSgej/tC8hIU5Io+8ahnSFkJIUGckjYmrfvDEzCYcsJc1qH4ksx8i3rBqYa5niZnAZ+mz7mNKbMUDlSl6AXtVWusek8EmOMjKAqVJIIJPO0XSp15qVq3+pX6wWlkrWAXLhx51bXSAKUymch/oQzNklwwJ8KTQfhDxlY0K0FTSNQNlExKSnMQdwQa0tSGcWsTEIyXSyXu9mNuZu9oCgDIAEv+Ii515iGJMxKUELJU1k6Dq1H6RklZkoBWx0zGoHpAVpJao+ngU+aVKZ+bU1/tEqPib9fyhSyRU2pavyggQWDtXp/eAh3AYF6t9bxcqagqf35RJbKHAcPydvcNFVoA1Hoac4h+RJ+rwKaLdfev7xJdZUpxm3Yjpz8oJJSUu4JLcr6vf2ikkaxMy4uT9ViSFLXU1gaw2jubafVPeChOn08QmQ43L0evna8SDxK/CkEFlDY1vf8ALaApC2olZHJmjZweAC3daUNUghRcACoZJG120in8peoU/PIs+7QFy1k/Vf1iuJmlNQUuaVp1gHCu8VmzgW1G/wCUWlSibhND7fW8b/1hBxKHAe+v1WLd6mvitdq/lFO4SRQCmxJ9xSIkz8pKTLU1gR8zEDAmuHBJDOSQbAftF1cRWCDRQbwtfzhadJmA5kKodAT9GKzSoAZak6AH35wfRWsjHIJJJfkIclYxksHB1/T1jlpctTMwG9o08GpSyGAcVqprG9TFTK1ZGMLgZFZTdRpDKcSCoJSASosHP1184xp2Jc3G1FPXZxHl4ujC/WsZ2rXSzMSqX4cxGYXCmJfcg2jOw82eQFBfxZyGRmoFsxaravzEZRneF1UbQNQ7fk8bHAMxSkrL/ZqKKfC8xr60ev4jBKZdo2C4pkyhYSWAKqEMeQJHO/KI4txKUtClBBBqQp3dtnANOkZfEZqkKVlLkKNxsTGetRVdJBN3rX5Qq10mAxyVpSkllEsXFP1atusay8HJUB9sD5gB7WPMe0cVLWxFPR79doP/AAi1AZddyQW5P+cBldTL7Pl1KSoEaU6bUvGfN4XNSScr7NXW/UQHh+FKUlHeKzXBSU9KeJ6GGpap6C6Zk2parEGl1eJx5CDWsR/L5gD5FkkbflAxhlhNUl+h9T6tA8J2kny5ywpQX1TYvyZh5w7L7TK711IDFvE5SkNd7vQ+sO0FMVIWgB0kFXKAow5UsBtqR00vFFYzd0VA1BcKBHVhDkjE/wDSUHp9ynnmeLscYaOEzCAcrfVmvGfMlLSspIqDXl5x1ZmgqOckUoctBU610b0MKYhEpJK1Tpb0JAKXoLc4Oyc5OOWg8oJ09frzhvEzpKpyUhbJLsrk9HAo7V84TRj5IQsqUHSQGbR2LHl8oe0AgUpPizKDNqQCQaPuOXSKTOLT3PjVf60gs9MtYVMRMTlTUgu58tucZIxMrSaPaGVazOHS8yqgsBcki3J94YmkJJcgPuYzxNQhQBF9SKdHh2fMGYOQ3J6RrQ8qYAdfT9IBPKjqwOpOWnL863ioxJCv/DVlYAKAarc7QDFKUs+JDDR2/X6pAzXkYoElgosMoCt9IKggUUoJOwHz2rEysNlAAFBWt35wSYED4lP/AEp02vGdWUmlQYZXWTo/56+UHmEpGbKXAo/LRtYZQJYSQkAFq5aF+pinjIAA6E1I83MPb0GsFhmSkzjlB11c7A6CxhrEzZEtHhl94qjOGoNLv6NCaJTllZqCpNjDOK7tCe8KCuwNWZ9t4MahvheXFkBcpSVH4Sg+FTAUY2LPyMO4TBrBypSlISMl9M2arC9XpF+y2EkLUiYiWtCn/rUKvs9o05gPfTU2Kpij6olpHuTBa3IwUcMC5wSucUqXYZQpJBJoNjzIgmM4ClAYrIZw/drJJ0c1emoGu8G4rMEtcua3hBf/AE1CfYE+cR2pWpM1M2VMUkTZaSGqCbFnp8OX1il0eRgGYJICswmKFGCFAM11ZkhzXTaH0ccJQoGijbkeVqQpxAqyBa1l9A1m1swtGNKxOfWla+frD9G40JnEphJJSMzEZy2a7v5mGsLxooJcEg1NfmXjHUrKDloLA686bRQKNn/zUi8rPY9xHjRWsKlhbEO1KcqJraG+G8XVNQUgBIDAFmcjXrGXg8YgOAm1QQfqsenrJJsGqAkt/asVOtKepcsKZZKSlglKnLjV9Kx03DccsS05jmOUOCzgsKPrHCSpSlLQxYfeapHO300bMvFv9mnMGIDk1atWJHWD4ZW5xDiyiUJSjqkmhpvbWFMRPBNg7VSK+5oIQ7wuWUAEkAKf4t7PYc9oEqelBLrfzjFunVlrNSmmw9zq0V7osXSC5q4uKafM/OKkkEqLFLOL+r/3iJ2IzFk5Qohy9WGjdT+cYZ2EQtlv4SogghyHFKE1AAqabRlYnAnMppiBWwYj1JeNk4dMt1e9Tv8AOETLCqlq/hEb43fgJjiCc1QDYX/Pz3hvBTFd8pKksEioNCTtXeLYDFBYCSXAbKSNusOLBSxKE6eJh5WEdLYr4PhuCzZ5yjKkl6aAddWcViMXhwlkSlZstCs3UdW1A6wzgOIBlDVQ8un9o1MLhZSkpSFZdWaj9RU+e0Zl/WpJWTwzgij41TpSXdgtRSeb0hs9nEkuuZhiB/1gKe2xjUThlkMFoWQxd9C7WLN+kLS5CyHBABFGBenLLcGHWusLr4bIWvKZcgEa98Qml65wPeGZXAgMxCJNmGXFJrfTMQLH0jK77Mt5ZDihdArvVrxrcOmFbBSUp1dRygtVyo2HOC1eMziuFVLUl0AAirTQp76gUtaC4KQVSs3dqIL+IL2oaZaNzIjcVNxJB/xUsH/3Eoi+xU8eSvEhv8UhW4E6R81iLT1L9lOHGWsqK1KJKaO6dDRqG941Mf8A+Yms/wD6Z/8AuP8A+UwHh5KVVVnJWp1BiCSSbihh3iaCZi2IFBpzSkf/ADMGnMZfFZYMpQAcJ0vRDIA/2rME4fM7yRKmTA6peZWUN4kl0ks4Avm/0xTBcJLpKp0xVA4eirOOj975J6wHgLS50yWs3KiAdGZ/I1in1m/rDUjiExSk9wvIpT0Qzk8w1OsTiOz+MAS2FnggeIZFK10NaR1OLlYkkGXMSmqgQQC5ckMAkkAoKSOsJ4sYqSFTlI71ZTlTlKgEi5JTlD+usata6yzY5PE4CbKd5EwKSzoKPFUliQzsS8JSZKlF1hTglgaMOdo0J2PmTjNK1smYAVJSotS2p105QqJaQcwb3f8AOC1zsgC8CkOUgq3A6167dIlaHooFDWAoaAXOt4ZlTEAsAxJArz69YhWIA8JTnJsQKDYvYaaxntWVM4TlamYttX5ReeSlwQ5Owq3UX2isnGzJamSQczCqaUN3el9IPiJy1KUpa0p0BIdRH9+cW0z1RJTl+EpDvlJNCa3NW6xMhNSpioPpUDpVodwqEJXfMSHCib9BpDOKmhQDuBs1+XvA30I90ZniC2AuKH6v5QsMAVJEyU5U5zZlBxoGJ05QXimHSEjISCo39aMYnguFKElpgK1A3pax94Zk9XWacweEBQO8QHbxOSfm3pApvD0uWQQNhlb3rApGHnylKWogoa1ST0FtYSncXVmNJnkIs/Gtn4QWhDZkKylzcUHXrW8MzVrUlaCMvS3W7tGPh5qUrOUuCSHAofWojWlSysJyll/CCHZXIg2feOlZzTOGAUQhLpVcpJcEOKv6w4nDTBUqFNjv0OlYW4YpaCFfeFSAza6ajlzjWlYwKKgGHJ+Z9rwXMZsxTC48yDRWgFxpYV6xpYjjZIAUkF7swLfOJ7PcFRilZD4CA9w9Daxfc+W8Hx/CZGHmnv1o7tKcyioqKiweyQ2Xy0jE4+Karw6RLUfsqFjXIAagve/tBgnEpQlBmCZLGYNah3DP8oyeNcTmM0tORG6Df/UQIzcIMRi01m5Ep/qUBVrs49Y1Ja12jpJEvBBWXFOFqerqSE7AkVFn843ZWB4eRQhhY5zbkTHJzey82csLmFS1JAGZcwHM13avO8VlcQw8l0hRSsUIIXlTsXN/KCrXapEgBSJADqYhjrqAbOdtxGJxDCJlzT95RQpQJBzZvERVq2DNtFsFiFIIabhuve2sx+Hn7wlxHtcO9VLzBRSTU1SW2589omtamDUCHI8KVKD/AIQXcf6Fzj5Rj8aKpU1KwK/eZmBSCD5OIBwzvZpUc6AgqBGViyVTUpNHowU7coLi+HTChWZTnKCG0LqCh5FLesFyf0W+Op79Jk/xEtIUtkhNSKqLJJbQZiDyBjN4vhsUpv8AFYSSoGoGIWTaxHwiEuxnFc6VS0j4QADoVVIFQRpasK43tKpORpcsuWCpi1oJNLpSGv0huGcrn1m8cw5kE55kuYpeUvLZSTpdJu/LWMCZjAfEQwemttgzRqdqMUvvHWiWZhoBKc1A8TUNqO51jBnyZsxBzS1BmckEEOdms0PGf1nluowuOQpRLV0pQ+QrrrBcfilAWZ7Olh6hvmIvKkBKQAOQp0fWntC06YzlZcEjpW4YOaAdYfN1zO8Ix8kjJNSpb0dBOYHZsyS1RWoPrG9L4RhpiStKpsuWSUlSk5gCMr3Bs6dWqIBheBYKVME0TJkxvExpmpQMwLvzALR7tRxZUpSZUpRCQx+IHxEB3ahNvTaK5vjZib2eSD9itSkJYHMoZubEAAdKwBeGnpzNLmEIZrKJHLKTXlzjY4Qvv8M2SWSQMqwBnAzPXKdct2so1hWbM/hVDvpszuyhQCQCVZmop1GoBuA14zbKNxiLxU2XLmqmS1glglJuQ5JcCzEAwvPmqXLlslKCbn4Soc9HvVtI7+VNlqSCiYhiHHegi5S2ZQBSCxJ8mvHN8Rx8pSpgnyEnK4CkUsWpUEg3DaaQ5E5mTjGZObwOczk+LQmlujQbuUf0pP8AmmrB8w8D7W4NEqYju0LSmYkKTmuQSQWetCLWpGUgzWoFesa60ymBhgGBGtQ+tW8JUAbDyjUw0spQmYnMpZBagIDEtqAT9AQsqa6k3QUihKXJP9VaGn5R7i89aEd0kjIB/SxLt4gRSvziaOyVlWViX1y6bO357wv35RMzFTVNdKaHkd/7xnzJxyJVLKRRiLE3Yvmv5edosnEBLg1emhr8t4ZBX2D/AIfcSkTEd2kBM8VWCQ5G6TqnkLa3cudruJnDoMxKJanLKWAgrR4XFzQUPR+cfGsOiYhSZiFFExJBQoNTkdG/WPsWBErH4VE9QVKXMBSooUxCknIqooapJtZozfPpzZ44TEdqZJI7xahq5SrXcpv67Q4Z6JozpQJiWp4QEBtStVB66WMdlj+xkiZL/wDCkLWGAJSEv5hqxhK7NJbulSQAmuVSmA6BSmNtIt/Fk/rkf4qX3gJmLQXcJQoKTS2UCh8/eLTeHS1qWZ6iurgkqBYh6gH6aOh4n2VCsvdSZaSk+HKtGXeqc7aC0e4nwvEKSAjDpKv6u8lhqGzKBuxjHLhy5M3McrxSYJR7mU5VRGUVc6JAN1OW8tdEZuEIBSFyioOFBLkuD8ILVoNKdY7Hsn2Xmyc0+cgd9VMpGeWe70MwnMRmIJAAejveC8Y4BPUh5aEuk5gnOgF+RdnqbkdYbLxySBzGB4gqRmly2GZJNdxoOajlFdWjQ4Xj8ao5VJIGaX3hJqJc3xZg/NYPIr8oqrsliSUqCGV4QftJdhUn475mHkI6fD8MmhUtRQCO7CZgzorQoI+O+UJIO5Bg5W/hlAwGMl4fNLmnIkl85JOVSaJUaVdvMEteNWVJkTkGYJeZHdFsjVWk2r4vECGNmFbxl9pOy657MpJWmmbOgBTUD+LqfM7Qz2U4euRISiYgZwSFOuUQpJqCPF4SKAXFoePG/DqJ3BUSJX8QqQpL1IUvMoBRGoJYEgGjaCsYGMxuDmyyFickH76VJdJru4NKVvG7xLsoVlcwz0F7IC0AlgGOZSmq1ucceMD3M5SJ2HnAEeFag6RV3eiTQCo3MbsG1kY3hqpqwmTNm93lFVCrWchJapF6XgGNUQ8tjnSwZqlhdn5irx9Kwk+VMKwmYkpUfC5Y0ZwLD0jHxHZc51HIgpp8PxACwcF/V4x2v9PVyvDJ6gXOjHM6SCa0ZqghxC3aLGmac5OZQABLBqBvVo3OK4FWUSxJmoQm3hZuhILxmHsxMSnP3iWBDu4PRrPWGcp9ow92Em92oKmTBKDgMtMwvepZqfrB+3GNOJZcqWoiSDmUCcpBKQCxDiulYwMUZxLolqWCSAEpLs2gAjqOz/DsZOlJHdZEJLrMxQQAn7zlQcWB8qw+7ql0t2S4rhhKAmSWWh05wupNyrxOAas42jpcFgMMmVMnjMlGUj7UMLXSTVTvQ6tSMQzsBImgSgrErBoqglI2ypDBbFuXOF8VxBE1ZOImTJhcFJIZKQH8ISKAGleUHLDMl9aPbbGy8RKkolzHlpOZ3LVFAEmxre4jm5GHRlDF/X9DGoGWg+EXvmFNnD/TwjMCElmQSL1IrrR94z2q+lMbisKskyCopSmpmrAWpWzEuRTTeK8PnJmJCVEA0a59IxcfhAU5nAIew+JhSlwSd+cXwRATcPemhtHbPDGpicMpBYux10MRxGUyVFQpmcF93+qQGXNWFJCHUKJIIAupiw10h3ikgmUFjOXVUEijZn5NUQCkMPiTlp4mNRqBp1b5x3XYLjgkTe6UXRNIyXyhRoxAIqaVjgsEGUCMzsxLcg1PL2g+BSQXKs1r2bTzgs1qP0BgMaFGanwkgt4QVJIBFH0U1CHcPC/E8fJQtCZsnvEhJyghK2JKbZrBk9amOY/4e42ZOzrm51mgzlaSmgoCm4LG+sd/g+GIW6lJCi2Wo0cEdGr6xcbnjPKa588SwTFRwiABcmXKYDnEp4ngPD/hZPi+H7OT4um/lCn88CPCZMgPQZlAE+WVoqnj0s17vD017xNP9sPbl+DpxaM7FYMN/hJQteXKHyi0zFYUM2BStw7pRIYVIapFaRhcY47h0D/EIlpBY1ci9PubiFZveYtCZnDlSUiXmSQ5CcxKVEtlGhNd4pzqvCY6T+Mw/wDy7/Zhv++I/jMP/wAu/wBmG/745OZwriWY/aSnBLHNQJJFCGuwgf8AJeJEkpmSyoEt4zlA2Ia7xrsz1jspOLwpVlOBSijuUSDqNiT/AGgUrieEU+TBpUQWbu5Q0NQ9xSOTmdmcchRUlaTmNQC5Ic8mi07s7jVKSErRQJzErO5cimtn5Wh0ZPx2H8xkhL/wAbkmSfQAkmCS+LTGUkSGQaAEps2wV5Vjh8DwTFS5agmaAMzKoohrEfDsbilYbxHCMSKd4AhSQgBlvmapzZLH9IbYZGti8LJKsxlZDoQNRqCOoEAMoXTMI6/vSMmfwWehPeTpxKxbIlSS3i0ytqBq8Vlz5odPeOxqFoHlbLoI83O9b8b1qS1zkKUAkFJsoEE+Y08oseIJlnNPUgJ/GzvyFS8ZGGmTkqcpkqQ+ZajmSQHAJsoFhYa0EY44YCvvJxzjMol6lQ0DUA5ivpBJL61K2OOdqlSUHJJzIJ8OdJQlL/hupyFHSOI4xj8TiW71YAPwoPhSf8qBeup9YZ4xj5uJnFHeKEtBKkhLuKVSas7ChL3LbRmfwCpywcymBcZkHMoUuaAWOri7R02SM2tnhnD2Q6zm8X2edFCAxUUm7Alg96EUjN7QSFSw4dTq+6DSljV9I3VqDkqBAoyTUJ5ctOUFweISr4VZhZgxrtyjzX/re25458uXvxzPA19+CgoUPxpDFtM27Q1P4PlUQFyDzVmfzpHSkgbN5g9TAStOx9I1/wCnLfI3Lfxw/fUZSWa7gDf1heZu4yt6xsSCiYRLmISFq+8Q7Xty/U9I05UtcpIQVJCB8LM1dbR6OzTmsFMWogS0FYcUSCdQwO1RHd8M4bOloSFgJoAc1iS1CTRjsOcDwSFqUBQ5S4JankGY6QTivFUyEF13G5PoHarG1LwW2lzuMkhMygMs6OlklwHZxuWflCM9akqagI9Hv8otM4umaoJKAEVqq7tS1qxE6UwIWlwbHUWp1EIb/Zrja8IvvEKSUqbOj+oDWhoRW0fXeC8cTPyGVMYgg5Crwqo4BIvQu2zUMfno4Ut8fhPt1+tI3eznHBlEpZKaEBYuCbBvvJLWIZ4LM9h++V2/aXsVi8RNlTAJA7skt3l/Gk3IDfDHOq/4Z40Syj7GqnfOKUUNOsbfCcTiEZlypiJwUagKIWzAMUqBTyYBPWNjCduSJhRNlqQwSWynUlycpWGtWDvyHWOe7R9icdi1JLS0JCAnL3gPwkkG1Lwl/Kcbw2SmUkZ5pVMWEJLhQPcJuGsyzH0XB8fRNKlZ0sCyWOZxzb4S+kcz2o7QSJk9CJssFQocxWkABQNagsQT5kPFx5q8M/rm8RxnH+PwHOCcia+MOjxGuj7x6bxfHjMyTmBVkQ58SQqWMx8WxOojSxPC+H5/HLnBy5yrUoV/1OPRqXgmL4LwwJSoDEEqfKM1RQF2JeHvwjOcoxsNxvEd7MCpygwDpJoDmQDqGZyLlucMJ7RqUVoRMVnQCW8R1alQDXmIemcF4OHCps3MCHSy7jRyMvqWh+X2WwFSEqOaubMGP3gfnGuXLjvxTXJYniWOCppkKWoCbkTmUQi5cA5gHcoo/wB4bwSdj8fLuoiWopKFKmXSSXuuwDARodosKnDqSJCCoKU6golSM6lB1AWFk+jRz2P4sZk1CVIByy0JDgnKXNq0umsa7cassafEOJz5eRKisFSMxClGoIJCvxClwaRs8Jeal13rlUl3FadW29OeUriWeYpalFWZIIzVsgg0csHSoaOa9GMHiAychzAs4DipLAEXNWrs+4jHLL4srTm4UqQuUVJExRGUP8RT4hzYsKtrbSOaXiZqM6ZzhdgmjD4R0Lx2U6UoZWIQugSpnYOCWpr7wDH8OlYsLUT3c6WVAlqhOY5cwLZgzHqb78pOsyH4+e8CmpGIV3ysqXzOzZilVqEDXpG3KMtUycorXkIa7sTWje5cx7inAylkzFqCkAlCwkDM5OurJPw0NukZdMKQHJBUMwVoxGlquXYtFyu/6zq2MRnWBnyqs5DWOxG+j6iGeHo7tw6XUwFAcunrueUILUB965qMu9bUby94vwjIlBISSASxIr5HSOXom7615XEAn7wcXBTaFZvaUAkeH2+cKJmpSczudjCU3FpKicqb7GNZL8Pb8Xw+LIKFLZRNiLg/MW/eJl8TLmWtz4md6j/L+kej0d5HRuSXSJn4L+4cehpzjieI8QXOUVKPQCwetI9Ho1/zHJPDkAqAIfWp28o1TIKj4Cz787vHo9Fy+iB4clJqykq8LHqIVx2GCQqYNCAoPd7NHo9FPqvx0nAZhmJJchSG8Vj66x0WH45OlhlZJifxCvqI9Ho48/L45XlZyyM7jvabDJSiZ3Cgsln8Jbc6E7XF40Z/CgRKzgWpUkgF2qQ9t35R6PRufHaokdmkGalaFqTlsGcENrW7vptGerDzZKxOUU5A4ZL5iVZbuKWETHouPrPK2NKVORMS65SFkKIL6gG9QoEmtGEanDOLCYEolhmLBJGVIAoGIVto3tHo9Fkw/wBP4yckEd8DYqp4mAD0fLtGQMVLVPTKQkH7POSpADOEMzKL0XW3ziY9GuEnU2+C4rhgSmYQlDAS9GPj22t7xlyaKzG2RC2FD4cg8vKPR6D4DmDxZVLWupSgC6nLhA5W8MM90ZqBn+JYSSoXIGVbE7E/OPR6MW7K1GxJkpxCcqg457g8vaOQ7U8HQn4gFIBZmqCz08o9Hox946xznjn8fLAYpKgMo8NCzW6xnkKyuTqT1d49Hozus32MvETyaqUo7MWZ4rL4SpQzCYQ+nnHo9HpvnxrH/9k="/>
          <p:cNvSpPr>
            <a:spLocks noChangeAspect="1" noChangeArrowheads="1"/>
          </p:cNvSpPr>
          <p:nvPr/>
        </p:nvSpPr>
        <p:spPr bwMode="auto">
          <a:xfrm>
            <a:off x="1685925" y="-15240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a:solidFill>
                  <a:schemeClr val="tx1"/>
                </a:solidFill>
                <a:latin typeface="Calibri" panose="020F0502020204030204" pitchFamily="34" charset="0"/>
              </a:defRPr>
            </a:lvl1pPr>
            <a:lvl2pPr marL="742950" indent="-285750">
              <a:spcBef>
                <a:spcPct val="20000"/>
              </a:spcBef>
              <a:buChar char="–"/>
              <a:defRPr sz="24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400">
                <a:solidFill>
                  <a:schemeClr val="tx1"/>
                </a:solidFill>
                <a:latin typeface="Calibri" panose="020F0502020204030204" pitchFamily="34" charset="0"/>
              </a:defRPr>
            </a:lvl4pPr>
            <a:lvl5pPr marL="2057400" indent="-228600">
              <a:spcBef>
                <a:spcPct val="20000"/>
              </a:spcBef>
              <a:buChar char="»"/>
              <a:defRPr sz="24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4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4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4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400">
                <a:solidFill>
                  <a:schemeClr val="tx1"/>
                </a:solidFill>
                <a:latin typeface="Calibri" panose="020F0502020204030204" pitchFamily="34" charset="0"/>
              </a:defRPr>
            </a:lvl9pPr>
          </a:lstStyle>
          <a:p>
            <a:pPr eaLnBrk="1" hangingPunct="1">
              <a:spcBef>
                <a:spcPct val="0"/>
              </a:spcBef>
              <a:buFontTx/>
              <a:buNone/>
            </a:pPr>
            <a:endParaRPr lang="es-PE" altLang="es-MX" sz="2000">
              <a:latin typeface="Arial" panose="020B0604020202020204" pitchFamily="34" charset="0"/>
            </a:endParaRPr>
          </a:p>
        </p:txBody>
      </p:sp>
    </p:spTree>
    <p:extLst>
      <p:ext uri="{BB962C8B-B14F-4D97-AF65-F5344CB8AC3E}">
        <p14:creationId xmlns:p14="http://schemas.microsoft.com/office/powerpoint/2010/main" xmlns="" val="111081037"/>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774825" y="447675"/>
            <a:ext cx="5329238" cy="341632"/>
          </a:xfrm>
          <a:prstGeom prst="rect">
            <a:avLst/>
          </a:prstGeom>
          <a:noFill/>
        </p:spPr>
        <p:txBody>
          <a:bodyPr>
            <a:spAutoFit/>
          </a:bodyPr>
          <a:lstStyle/>
          <a:p>
            <a:pPr marL="533400" indent="-533400">
              <a:lnSpc>
                <a:spcPct val="90000"/>
              </a:lnSpc>
              <a:spcBef>
                <a:spcPct val="20000"/>
              </a:spcBef>
              <a:buClr>
                <a:srgbClr val="FF3300"/>
              </a:buClr>
              <a:defRPr/>
            </a:pPr>
            <a:r>
              <a:rPr lang="es-PE" b="1" kern="0" dirty="0">
                <a:solidFill>
                  <a:srgbClr val="C00000"/>
                </a:solidFill>
              </a:rPr>
              <a:t>ELECTRIC ENERGY PRODUCTION</a:t>
            </a:r>
          </a:p>
        </p:txBody>
      </p:sp>
      <p:sp>
        <p:nvSpPr>
          <p:cNvPr id="13" name="12 Rectángulo"/>
          <p:cNvSpPr/>
          <p:nvPr/>
        </p:nvSpPr>
        <p:spPr>
          <a:xfrm>
            <a:off x="2135188" y="5661026"/>
            <a:ext cx="7993062" cy="523875"/>
          </a:xfrm>
          <a:prstGeom prst="rect">
            <a:avLst/>
          </a:prstGeom>
          <a:noFill/>
        </p:spPr>
        <p:txBody>
          <a:bodyPr>
            <a:spAutoFit/>
          </a:bodyPr>
          <a:lstStyle/>
          <a:p>
            <a:pPr algn="just" eaLnBrk="1" hangingPunct="1">
              <a:defRPr/>
            </a:pPr>
            <a:r>
              <a:rPr lang="en-US" sz="1400" dirty="0">
                <a:latin typeface="+mj-lt"/>
              </a:rPr>
              <a:t>The exploitation of the </a:t>
            </a:r>
            <a:r>
              <a:rPr lang="en-US" sz="1400" b="1" i="1" dirty="0" err="1">
                <a:latin typeface="+mj-lt"/>
              </a:rPr>
              <a:t>Camisea</a:t>
            </a:r>
            <a:r>
              <a:rPr lang="en-US" sz="1400" dirty="0">
                <a:latin typeface="+mj-lt"/>
              </a:rPr>
              <a:t> field has lead in the expansion of thermal generation, which has grown by an average annual rate of 22% for the last ten years. </a:t>
            </a:r>
            <a:endParaRPr lang="es-PE" sz="1400" dirty="0">
              <a:latin typeface="+mj-lt"/>
            </a:endParaRPr>
          </a:p>
        </p:txBody>
      </p:sp>
      <p:grpSp>
        <p:nvGrpSpPr>
          <p:cNvPr id="15364" name="1 Grupo"/>
          <p:cNvGrpSpPr>
            <a:grpSpLocks/>
          </p:cNvGrpSpPr>
          <p:nvPr/>
        </p:nvGrpSpPr>
        <p:grpSpPr bwMode="auto">
          <a:xfrm>
            <a:off x="6527801" y="1673226"/>
            <a:ext cx="4259263" cy="1755775"/>
            <a:chOff x="1096" y="0"/>
            <a:chExt cx="6113954" cy="1460778"/>
          </a:xfrm>
        </p:grpSpPr>
        <p:sp>
          <p:nvSpPr>
            <p:cNvPr id="17" name="5 CuadroTexto"/>
            <p:cNvSpPr txBox="1"/>
            <p:nvPr/>
          </p:nvSpPr>
          <p:spPr>
            <a:xfrm>
              <a:off x="1096" y="0"/>
              <a:ext cx="6113954" cy="61944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en-US" sz="1600" b="1" dirty="0"/>
                <a:t>Electric Energy Production by source</a:t>
              </a:r>
            </a:p>
            <a:p>
              <a:pPr algn="ctr" eaLnBrk="1" hangingPunct="1">
                <a:defRPr/>
              </a:pPr>
              <a:r>
                <a:rPr lang="en-US" sz="1200" dirty="0"/>
                <a:t>(%)</a:t>
              </a:r>
            </a:p>
            <a:p>
              <a:pPr algn="ctr" eaLnBrk="1" hangingPunct="1">
                <a:defRPr/>
              </a:pPr>
              <a:endParaRPr lang="en-US" sz="1600" dirty="0"/>
            </a:p>
          </p:txBody>
        </p:sp>
        <p:sp>
          <p:nvSpPr>
            <p:cNvPr id="18" name="7 Flecha derecha"/>
            <p:cNvSpPr/>
            <p:nvPr/>
          </p:nvSpPr>
          <p:spPr>
            <a:xfrm>
              <a:off x="2448500" y="1241529"/>
              <a:ext cx="608434" cy="219249"/>
            </a:xfrm>
            <a:prstGeom prst="right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eaLnBrk="1" hangingPunct="1">
                <a:defRPr/>
              </a:pPr>
              <a:endParaRPr lang="es-PE"/>
            </a:p>
          </p:txBody>
        </p:sp>
      </p:grpSp>
      <p:graphicFrame>
        <p:nvGraphicFramePr>
          <p:cNvPr id="12" name="3 Gráfico"/>
          <p:cNvGraphicFramePr>
            <a:graphicFrameLocks/>
          </p:cNvGraphicFramePr>
          <p:nvPr/>
        </p:nvGraphicFramePr>
        <p:xfrm>
          <a:off x="1752997" y="1616998"/>
          <a:ext cx="4557192" cy="30963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5 Gráfico"/>
          <p:cNvGraphicFramePr>
            <a:graphicFrameLocks/>
          </p:cNvGraphicFramePr>
          <p:nvPr/>
        </p:nvGraphicFramePr>
        <p:xfrm>
          <a:off x="8070057" y="1844550"/>
          <a:ext cx="3210520" cy="30592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4 Gráfico"/>
          <p:cNvGraphicFramePr>
            <a:graphicFrameLocks/>
          </p:cNvGraphicFramePr>
          <p:nvPr/>
        </p:nvGraphicFramePr>
        <p:xfrm>
          <a:off x="5951984" y="1820920"/>
          <a:ext cx="2880320" cy="2952328"/>
        </p:xfrm>
        <a:graphic>
          <a:graphicData uri="http://schemas.openxmlformats.org/drawingml/2006/chart">
            <c:chart xmlns:c="http://schemas.openxmlformats.org/drawingml/2006/chart" xmlns:r="http://schemas.openxmlformats.org/officeDocument/2006/relationships" r:id="rId4"/>
          </a:graphicData>
        </a:graphic>
      </p:graphicFrame>
      <p:sp>
        <p:nvSpPr>
          <p:cNvPr id="22" name="21 Rectángulo"/>
          <p:cNvSpPr/>
          <p:nvPr/>
        </p:nvSpPr>
        <p:spPr>
          <a:xfrm>
            <a:off x="1774825" y="4845050"/>
            <a:ext cx="2947988" cy="254000"/>
          </a:xfrm>
          <a:prstGeom prst="rect">
            <a:avLst/>
          </a:prstGeom>
        </p:spPr>
        <p:txBody>
          <a:bodyPr wrap="none">
            <a:spAutoFit/>
          </a:bodyPr>
          <a:lstStyle/>
          <a:p>
            <a:pPr eaLnBrk="1" hangingPunct="1">
              <a:defRPr/>
            </a:pPr>
            <a:r>
              <a:rPr lang="en-US" sz="1050" dirty="0">
                <a:latin typeface="+mj-lt"/>
              </a:rPr>
              <a:t>Source: Committee of Economic Operation of SEIN</a:t>
            </a:r>
            <a:endParaRPr lang="es-PE" sz="1050" dirty="0">
              <a:latin typeface="+mj-lt"/>
            </a:endParaRPr>
          </a:p>
        </p:txBody>
      </p:sp>
      <p:sp>
        <p:nvSpPr>
          <p:cNvPr id="23" name="22 Rectángulo"/>
          <p:cNvSpPr/>
          <p:nvPr/>
        </p:nvSpPr>
        <p:spPr>
          <a:xfrm>
            <a:off x="6527800" y="4768850"/>
            <a:ext cx="2947988" cy="254000"/>
          </a:xfrm>
          <a:prstGeom prst="rect">
            <a:avLst/>
          </a:prstGeom>
        </p:spPr>
        <p:txBody>
          <a:bodyPr wrap="none">
            <a:spAutoFit/>
          </a:bodyPr>
          <a:lstStyle/>
          <a:p>
            <a:pPr eaLnBrk="1" hangingPunct="1">
              <a:defRPr/>
            </a:pPr>
            <a:r>
              <a:rPr lang="en-US" sz="1050" dirty="0">
                <a:latin typeface="+mj-lt"/>
              </a:rPr>
              <a:t>Source: Committee of Economic Operation of SEIN</a:t>
            </a:r>
            <a:endParaRPr lang="es-PE" sz="1050" dirty="0">
              <a:latin typeface="+mj-lt"/>
            </a:endParaRPr>
          </a:p>
        </p:txBody>
      </p:sp>
    </p:spTree>
    <p:extLst>
      <p:ext uri="{BB962C8B-B14F-4D97-AF65-F5344CB8AC3E}">
        <p14:creationId xmlns:p14="http://schemas.microsoft.com/office/powerpoint/2010/main" xmlns="" val="16166548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74825" y="381000"/>
            <a:ext cx="5329238" cy="341632"/>
          </a:xfrm>
          <a:prstGeom prst="rect">
            <a:avLst/>
          </a:prstGeom>
          <a:noFill/>
        </p:spPr>
        <p:txBody>
          <a:bodyPr>
            <a:spAutoFit/>
          </a:bodyPr>
          <a:lstStyle/>
          <a:p>
            <a:pPr marL="533400" indent="-533400">
              <a:lnSpc>
                <a:spcPct val="90000"/>
              </a:lnSpc>
              <a:spcBef>
                <a:spcPct val="20000"/>
              </a:spcBef>
              <a:buClr>
                <a:srgbClr val="FF3300"/>
              </a:buClr>
              <a:defRPr/>
            </a:pPr>
            <a:r>
              <a:rPr lang="es-PE" b="1" kern="0" dirty="0">
                <a:solidFill>
                  <a:srgbClr val="C00000"/>
                </a:solidFill>
              </a:rPr>
              <a:t>ELECTRIC ENERGY DEMAND</a:t>
            </a:r>
          </a:p>
        </p:txBody>
      </p:sp>
      <p:sp>
        <p:nvSpPr>
          <p:cNvPr id="4" name="3 Rectángulo"/>
          <p:cNvSpPr/>
          <p:nvPr/>
        </p:nvSpPr>
        <p:spPr>
          <a:xfrm>
            <a:off x="2135188" y="5589589"/>
            <a:ext cx="7993062" cy="954087"/>
          </a:xfrm>
          <a:prstGeom prst="rect">
            <a:avLst/>
          </a:prstGeom>
          <a:noFill/>
        </p:spPr>
        <p:txBody>
          <a:bodyPr>
            <a:spAutoFit/>
          </a:bodyPr>
          <a:lstStyle/>
          <a:p>
            <a:pPr algn="just" eaLnBrk="1" hangingPunct="1">
              <a:defRPr/>
            </a:pPr>
            <a:r>
              <a:rPr lang="en-US" sz="1400" dirty="0">
                <a:latin typeface="+mj-lt"/>
              </a:rPr>
              <a:t>The growth of the country's economic activity has generated an expansion of energy demand. The maximum demand of the National Interconnected Electric System (SEIN) amounted to 5,575 MW in 2013, which is 5.4% above the prior year. Regarding the electricity coverage, it reached 87.2% in 2012. The aim is to reach 90% in the coming years.</a:t>
            </a:r>
            <a:endParaRPr lang="es-PE" sz="1400" dirty="0">
              <a:latin typeface="+mj-lt"/>
            </a:endParaRPr>
          </a:p>
        </p:txBody>
      </p:sp>
      <p:sp>
        <p:nvSpPr>
          <p:cNvPr id="7" name="6 Rectángulo"/>
          <p:cNvSpPr/>
          <p:nvPr/>
        </p:nvSpPr>
        <p:spPr>
          <a:xfrm>
            <a:off x="1782763" y="4718050"/>
            <a:ext cx="2946640" cy="253916"/>
          </a:xfrm>
          <a:prstGeom prst="rect">
            <a:avLst/>
          </a:prstGeom>
        </p:spPr>
        <p:txBody>
          <a:bodyPr wrap="none">
            <a:spAutoFit/>
          </a:bodyPr>
          <a:lstStyle/>
          <a:p>
            <a:pPr eaLnBrk="1" hangingPunct="1">
              <a:defRPr/>
            </a:pPr>
            <a:r>
              <a:rPr lang="en-US" sz="1050" dirty="0">
                <a:latin typeface="+mj-lt"/>
              </a:rPr>
              <a:t>Source: </a:t>
            </a:r>
            <a:r>
              <a:rPr lang="en-US" sz="1050" dirty="0"/>
              <a:t>Committee of Economic Operation of SEIN</a:t>
            </a:r>
            <a:endParaRPr lang="es-PE" sz="1050" dirty="0">
              <a:latin typeface="+mj-lt"/>
            </a:endParaRPr>
          </a:p>
        </p:txBody>
      </p:sp>
      <p:sp>
        <p:nvSpPr>
          <p:cNvPr id="9" name="8 Rectángulo"/>
          <p:cNvSpPr/>
          <p:nvPr/>
        </p:nvSpPr>
        <p:spPr>
          <a:xfrm>
            <a:off x="6096000" y="4718050"/>
            <a:ext cx="2922588" cy="254000"/>
          </a:xfrm>
          <a:prstGeom prst="rect">
            <a:avLst/>
          </a:prstGeom>
        </p:spPr>
        <p:txBody>
          <a:bodyPr wrap="none">
            <a:spAutoFit/>
          </a:bodyPr>
          <a:lstStyle/>
          <a:p>
            <a:pPr eaLnBrk="1" hangingPunct="1">
              <a:defRPr/>
            </a:pPr>
            <a:r>
              <a:rPr lang="en-US" sz="1050" dirty="0">
                <a:latin typeface="+mj-lt"/>
              </a:rPr>
              <a:t>Source: National Society of Mining, Oil and Energy</a:t>
            </a:r>
            <a:endParaRPr lang="es-PE" sz="1050" dirty="0">
              <a:latin typeface="+mj-lt"/>
            </a:endParaRPr>
          </a:p>
        </p:txBody>
      </p:sp>
      <p:graphicFrame>
        <p:nvGraphicFramePr>
          <p:cNvPr id="14" name="3 Gráfico"/>
          <p:cNvGraphicFramePr>
            <a:graphicFrameLocks/>
          </p:cNvGraphicFramePr>
          <p:nvPr/>
        </p:nvGraphicFramePr>
        <p:xfrm>
          <a:off x="5807968" y="1681843"/>
          <a:ext cx="4724400" cy="3038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1 Gráfico"/>
          <p:cNvGraphicFramePr>
            <a:graphicFrameLocks/>
          </p:cNvGraphicFramePr>
          <p:nvPr/>
        </p:nvGraphicFramePr>
        <p:xfrm>
          <a:off x="1559719" y="184482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3876701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74825" y="447675"/>
            <a:ext cx="5329238" cy="341632"/>
          </a:xfrm>
          <a:prstGeom prst="rect">
            <a:avLst/>
          </a:prstGeom>
          <a:noFill/>
        </p:spPr>
        <p:txBody>
          <a:bodyPr>
            <a:spAutoFit/>
          </a:bodyPr>
          <a:lstStyle/>
          <a:p>
            <a:pPr marL="533400" indent="-533400">
              <a:lnSpc>
                <a:spcPct val="90000"/>
              </a:lnSpc>
              <a:spcBef>
                <a:spcPct val="20000"/>
              </a:spcBef>
              <a:buClr>
                <a:srgbClr val="FF3300"/>
              </a:buClr>
              <a:defRPr/>
            </a:pPr>
            <a:r>
              <a:rPr lang="es-PE" b="1" kern="0" dirty="0">
                <a:solidFill>
                  <a:srgbClr val="C00000"/>
                </a:solidFill>
              </a:rPr>
              <a:t>SOLAR POTENTIAL</a:t>
            </a:r>
          </a:p>
        </p:txBody>
      </p:sp>
      <p:pic>
        <p:nvPicPr>
          <p:cNvPr id="2253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28224" t="17834" r="43782" b="13333"/>
          <a:stretch>
            <a:fillRect/>
          </a:stretch>
        </p:blipFill>
        <p:spPr bwMode="auto">
          <a:xfrm>
            <a:off x="2208213" y="1412875"/>
            <a:ext cx="3854450" cy="5329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253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62024" t="50098" r="24828" b="14827"/>
          <a:stretch>
            <a:fillRect/>
          </a:stretch>
        </p:blipFill>
        <p:spPr bwMode="auto">
          <a:xfrm>
            <a:off x="2357438" y="5013325"/>
            <a:ext cx="1066800" cy="16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10 Rectángulo"/>
          <p:cNvSpPr/>
          <p:nvPr/>
        </p:nvSpPr>
        <p:spPr>
          <a:xfrm>
            <a:off x="6743701" y="1916114"/>
            <a:ext cx="3313113" cy="1570037"/>
          </a:xfrm>
          <a:prstGeom prst="rect">
            <a:avLst/>
          </a:prstGeom>
          <a:solidFill>
            <a:schemeClr val="bg1">
              <a:lumMod val="95000"/>
            </a:schemeClr>
          </a:solidFill>
        </p:spPr>
        <p:txBody>
          <a:bodyPr>
            <a:spAutoFit/>
          </a:bodyPr>
          <a:lstStyle/>
          <a:p>
            <a:pPr algn="ctr" eaLnBrk="1" hangingPunct="1">
              <a:defRPr/>
            </a:pPr>
            <a:endParaRPr lang="en-US" sz="1600" dirty="0">
              <a:latin typeface="+mj-lt"/>
            </a:endParaRPr>
          </a:p>
          <a:p>
            <a:pPr algn="ctr" eaLnBrk="1" hangingPunct="1">
              <a:defRPr/>
            </a:pPr>
            <a:r>
              <a:rPr lang="en-US" sz="1600" dirty="0">
                <a:latin typeface="+mj-lt"/>
              </a:rPr>
              <a:t>The availability of solar energy is fairly uniform throughout the year within a margin of + / - 20% of the annual average.</a:t>
            </a:r>
          </a:p>
          <a:p>
            <a:pPr algn="ctr" eaLnBrk="1" hangingPunct="1">
              <a:defRPr/>
            </a:pPr>
            <a:endParaRPr lang="es-PE" sz="1600" dirty="0">
              <a:latin typeface="+mj-lt"/>
            </a:endParaRPr>
          </a:p>
        </p:txBody>
      </p:sp>
      <p:graphicFrame>
        <p:nvGraphicFramePr>
          <p:cNvPr id="9" name="8 Tabla"/>
          <p:cNvGraphicFramePr>
            <a:graphicFrameLocks noGrp="1"/>
          </p:cNvGraphicFramePr>
          <p:nvPr/>
        </p:nvGraphicFramePr>
        <p:xfrm>
          <a:off x="6745288" y="3644901"/>
          <a:ext cx="3313112" cy="2447923"/>
        </p:xfrm>
        <a:graphic>
          <a:graphicData uri="http://schemas.openxmlformats.org/drawingml/2006/table">
            <a:tbl>
              <a:tblPr firstRow="1" bandRow="1">
                <a:tableStyleId>{21E4AEA4-8DFA-4A89-87EB-49C32662AFE0}</a:tableStyleId>
              </a:tblPr>
              <a:tblGrid>
                <a:gridCol w="1590294"/>
                <a:gridCol w="1722818"/>
              </a:tblGrid>
              <a:tr h="593988">
                <a:tc>
                  <a:txBody>
                    <a:bodyPr/>
                    <a:lstStyle/>
                    <a:p>
                      <a:pPr algn="ctr"/>
                      <a:endParaRPr lang="es-PE" sz="1600" dirty="0"/>
                    </a:p>
                  </a:txBody>
                  <a:tcPr marL="91461" marR="91461" marT="45714" marB="45714"/>
                </a:tc>
                <a:tc>
                  <a:txBody>
                    <a:bodyPr/>
                    <a:lstStyle/>
                    <a:p>
                      <a:pPr algn="ctr"/>
                      <a:r>
                        <a:rPr lang="es-PE" sz="1600" dirty="0" err="1" smtClean="0"/>
                        <a:t>Annual</a:t>
                      </a:r>
                      <a:r>
                        <a:rPr lang="es-PE" sz="1600" dirty="0" smtClean="0"/>
                        <a:t> </a:t>
                      </a:r>
                      <a:r>
                        <a:rPr lang="es-PE" sz="1600" dirty="0" err="1" smtClean="0"/>
                        <a:t>average</a:t>
                      </a:r>
                      <a:endParaRPr lang="es-PE" sz="1600" dirty="0" smtClean="0"/>
                    </a:p>
                    <a:p>
                      <a:pPr algn="ctr"/>
                      <a:r>
                        <a:rPr lang="es-PE" sz="1600" dirty="0" smtClean="0"/>
                        <a:t>(</a:t>
                      </a:r>
                      <a:r>
                        <a:rPr lang="es-PE" sz="1600" dirty="0" err="1" smtClean="0"/>
                        <a:t>kwh</a:t>
                      </a:r>
                      <a:r>
                        <a:rPr lang="es-PE" sz="1600" dirty="0" smtClean="0"/>
                        <a:t>/m2)</a:t>
                      </a:r>
                      <a:endParaRPr lang="es-PE" sz="1600" dirty="0"/>
                    </a:p>
                  </a:txBody>
                  <a:tcPr marL="91461" marR="91461" marT="45714" marB="45714"/>
                </a:tc>
              </a:tr>
              <a:tr h="370787">
                <a:tc>
                  <a:txBody>
                    <a:bodyPr/>
                    <a:lstStyle/>
                    <a:p>
                      <a:pPr algn="ctr"/>
                      <a:r>
                        <a:rPr lang="es-PE" sz="1600" dirty="0" err="1" smtClean="0"/>
                        <a:t>Southern</a:t>
                      </a:r>
                      <a:r>
                        <a:rPr lang="es-PE" sz="1600" baseline="0" dirty="0" smtClean="0"/>
                        <a:t> </a:t>
                      </a:r>
                      <a:r>
                        <a:rPr lang="es-PE" sz="1600" baseline="0" dirty="0" err="1" smtClean="0"/>
                        <a:t>coast</a:t>
                      </a:r>
                      <a:endParaRPr lang="es-PE" sz="1600" dirty="0"/>
                    </a:p>
                  </a:txBody>
                  <a:tcPr marL="91461" marR="91461" marT="45714" marB="45714"/>
                </a:tc>
                <a:tc>
                  <a:txBody>
                    <a:bodyPr/>
                    <a:lstStyle/>
                    <a:p>
                      <a:pPr algn="ctr"/>
                      <a:r>
                        <a:rPr lang="es-PE" sz="1600" dirty="0" smtClean="0"/>
                        <a:t>6,0 – 6,5</a:t>
                      </a:r>
                      <a:endParaRPr lang="es-PE" sz="1600" dirty="0"/>
                    </a:p>
                  </a:txBody>
                  <a:tcPr marL="91461" marR="91461" marT="45714" marB="45714"/>
                </a:tc>
              </a:tr>
              <a:tr h="370787">
                <a:tc>
                  <a:txBody>
                    <a:bodyPr/>
                    <a:lstStyle/>
                    <a:p>
                      <a:pPr algn="ctr"/>
                      <a:r>
                        <a:rPr lang="es-PE" sz="1600" dirty="0" smtClean="0"/>
                        <a:t>Central </a:t>
                      </a:r>
                      <a:r>
                        <a:rPr lang="es-PE" sz="1600" dirty="0" err="1" smtClean="0"/>
                        <a:t>coast</a:t>
                      </a:r>
                      <a:endParaRPr lang="es-PE" sz="1600" dirty="0"/>
                    </a:p>
                  </a:txBody>
                  <a:tcPr marL="91461" marR="91461" marT="45714" marB="45714"/>
                </a:tc>
                <a:tc>
                  <a:txBody>
                    <a:bodyPr/>
                    <a:lstStyle/>
                    <a:p>
                      <a:pPr algn="ctr"/>
                      <a:r>
                        <a:rPr lang="es-PE" sz="1600" dirty="0" smtClean="0"/>
                        <a:t>5,5 – 6,0</a:t>
                      </a:r>
                      <a:endParaRPr lang="es-PE" sz="1600" dirty="0"/>
                    </a:p>
                  </a:txBody>
                  <a:tcPr marL="91461" marR="91461" marT="45714" marB="45714"/>
                </a:tc>
              </a:tr>
              <a:tr h="370787">
                <a:tc>
                  <a:txBody>
                    <a:bodyPr/>
                    <a:lstStyle/>
                    <a:p>
                      <a:pPr algn="ctr"/>
                      <a:r>
                        <a:rPr lang="es-PE" sz="1600" dirty="0" err="1" smtClean="0"/>
                        <a:t>Highlands</a:t>
                      </a:r>
                      <a:endParaRPr lang="es-PE" sz="1600" dirty="0"/>
                    </a:p>
                  </a:txBody>
                  <a:tcPr marL="91461" marR="91461" marT="45714" marB="45714"/>
                </a:tc>
                <a:tc>
                  <a:txBody>
                    <a:bodyPr/>
                    <a:lstStyle/>
                    <a:p>
                      <a:pPr algn="ctr"/>
                      <a:r>
                        <a:rPr lang="es-PE" sz="1600" dirty="0" smtClean="0"/>
                        <a:t>5,5 – 6,0</a:t>
                      </a:r>
                      <a:endParaRPr lang="es-PE" sz="1600" dirty="0"/>
                    </a:p>
                  </a:txBody>
                  <a:tcPr marL="91461" marR="91461" marT="45714" marB="45714"/>
                </a:tc>
              </a:tr>
              <a:tr h="370787">
                <a:tc>
                  <a:txBody>
                    <a:bodyPr/>
                    <a:lstStyle/>
                    <a:p>
                      <a:pPr algn="ctr"/>
                      <a:r>
                        <a:rPr lang="es-PE" sz="1600" dirty="0" err="1" smtClean="0"/>
                        <a:t>Southern</a:t>
                      </a:r>
                      <a:r>
                        <a:rPr lang="es-PE" sz="1600" baseline="0" dirty="0" smtClean="0"/>
                        <a:t> </a:t>
                      </a:r>
                      <a:r>
                        <a:rPr lang="es-PE" sz="1600" baseline="0" dirty="0" err="1" smtClean="0"/>
                        <a:t>jungle</a:t>
                      </a:r>
                      <a:endParaRPr lang="es-PE" sz="1600" dirty="0"/>
                    </a:p>
                  </a:txBody>
                  <a:tcPr marL="91461" marR="91461" marT="45714" marB="45714"/>
                </a:tc>
                <a:tc>
                  <a:txBody>
                    <a:bodyPr/>
                    <a:lstStyle/>
                    <a:p>
                      <a:pPr algn="ctr"/>
                      <a:r>
                        <a:rPr lang="es-PE" sz="1600" dirty="0" smtClean="0"/>
                        <a:t>5,0 – 5,5</a:t>
                      </a:r>
                      <a:endParaRPr lang="es-PE" sz="1600" dirty="0"/>
                    </a:p>
                  </a:txBody>
                  <a:tcPr marL="91461" marR="91461" marT="45714" marB="45714"/>
                </a:tc>
              </a:tr>
              <a:tr h="370787">
                <a:tc>
                  <a:txBody>
                    <a:bodyPr/>
                    <a:lstStyle/>
                    <a:p>
                      <a:pPr algn="ctr"/>
                      <a:r>
                        <a:rPr lang="es-PE" sz="1600" dirty="0" err="1" smtClean="0"/>
                        <a:t>Northern</a:t>
                      </a:r>
                      <a:r>
                        <a:rPr lang="es-PE" sz="1600" dirty="0" smtClean="0"/>
                        <a:t> </a:t>
                      </a:r>
                      <a:r>
                        <a:rPr lang="es-PE" sz="1600" dirty="0" err="1" smtClean="0"/>
                        <a:t>jungle</a:t>
                      </a:r>
                      <a:endParaRPr lang="es-PE" sz="1600" dirty="0"/>
                    </a:p>
                  </a:txBody>
                  <a:tcPr marL="91461" marR="91461" marT="45714" marB="45714"/>
                </a:tc>
                <a:tc>
                  <a:txBody>
                    <a:bodyPr/>
                    <a:lstStyle/>
                    <a:p>
                      <a:pPr algn="ctr"/>
                      <a:r>
                        <a:rPr lang="es-PE" sz="1600" dirty="0" smtClean="0"/>
                        <a:t>4,5 – 5,0</a:t>
                      </a:r>
                      <a:endParaRPr lang="es-PE" sz="1600" dirty="0"/>
                    </a:p>
                  </a:txBody>
                  <a:tcPr marL="91461" marR="91461" marT="45714" marB="45714"/>
                </a:tc>
              </a:tr>
            </a:tbl>
          </a:graphicData>
        </a:graphic>
      </p:graphicFrame>
      <p:sp>
        <p:nvSpPr>
          <p:cNvPr id="7" name="6 Rectángulo"/>
          <p:cNvSpPr/>
          <p:nvPr/>
        </p:nvSpPr>
        <p:spPr>
          <a:xfrm>
            <a:off x="6742113" y="6308725"/>
            <a:ext cx="2227262" cy="254000"/>
          </a:xfrm>
          <a:prstGeom prst="rect">
            <a:avLst/>
          </a:prstGeom>
        </p:spPr>
        <p:txBody>
          <a:bodyPr wrap="none">
            <a:spAutoFit/>
          </a:bodyPr>
          <a:lstStyle/>
          <a:p>
            <a:pPr eaLnBrk="1" hangingPunct="1">
              <a:defRPr/>
            </a:pPr>
            <a:r>
              <a:rPr lang="en-US" sz="1050" dirty="0">
                <a:latin typeface="+mj-lt"/>
              </a:rPr>
              <a:t>Source: Ministry of Energy and Mines</a:t>
            </a:r>
            <a:endParaRPr lang="es-PE" sz="1050" dirty="0">
              <a:latin typeface="+mj-lt"/>
            </a:endParaRPr>
          </a:p>
        </p:txBody>
      </p:sp>
    </p:spTree>
    <p:extLst>
      <p:ext uri="{BB962C8B-B14F-4D97-AF65-F5344CB8AC3E}">
        <p14:creationId xmlns:p14="http://schemas.microsoft.com/office/powerpoint/2010/main" xmlns="" val="34832462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31950" y="404813"/>
            <a:ext cx="5327650" cy="590550"/>
          </a:xfrm>
          <a:prstGeom prst="rect">
            <a:avLst/>
          </a:prstGeom>
          <a:noFill/>
        </p:spPr>
        <p:txBody>
          <a:bodyPr lIns="91476" tIns="45738" rIns="91476" bIns="45738">
            <a:spAutoFit/>
          </a:bodyPr>
          <a:lstStyle/>
          <a:p>
            <a:pPr>
              <a:lnSpc>
                <a:spcPct val="90000"/>
              </a:lnSpc>
              <a:spcBef>
                <a:spcPct val="20000"/>
              </a:spcBef>
              <a:buClr>
                <a:srgbClr val="FF3300"/>
              </a:buClr>
              <a:defRPr/>
            </a:pPr>
            <a:r>
              <a:rPr lang="es-PE" b="1" kern="0" dirty="0">
                <a:solidFill>
                  <a:srgbClr val="C00000"/>
                </a:solidFill>
              </a:rPr>
              <a:t>1st RER </a:t>
            </a:r>
            <a:r>
              <a:rPr lang="es-PE" b="1" kern="0" dirty="0" err="1">
                <a:solidFill>
                  <a:srgbClr val="C00000"/>
                </a:solidFill>
              </a:rPr>
              <a:t>Bidding</a:t>
            </a:r>
            <a:r>
              <a:rPr lang="es-PE" b="1" kern="0" dirty="0">
                <a:solidFill>
                  <a:srgbClr val="C00000"/>
                </a:solidFill>
              </a:rPr>
              <a:t> </a:t>
            </a:r>
            <a:r>
              <a:rPr lang="es-PE" b="1" kern="0" dirty="0" err="1">
                <a:solidFill>
                  <a:srgbClr val="C00000"/>
                </a:solidFill>
              </a:rPr>
              <a:t>for</a:t>
            </a:r>
            <a:r>
              <a:rPr lang="es-PE" b="1" kern="0" dirty="0">
                <a:solidFill>
                  <a:srgbClr val="C00000"/>
                </a:solidFill>
              </a:rPr>
              <a:t> </a:t>
            </a:r>
            <a:r>
              <a:rPr lang="es-PE" b="1" kern="0" dirty="0" err="1">
                <a:solidFill>
                  <a:srgbClr val="C00000"/>
                </a:solidFill>
              </a:rPr>
              <a:t>Energy</a:t>
            </a:r>
            <a:r>
              <a:rPr lang="es-PE" b="1" kern="0" dirty="0">
                <a:solidFill>
                  <a:srgbClr val="C00000"/>
                </a:solidFill>
              </a:rPr>
              <a:t> </a:t>
            </a:r>
            <a:r>
              <a:rPr lang="es-PE" b="1" kern="0" dirty="0" err="1">
                <a:solidFill>
                  <a:srgbClr val="C00000"/>
                </a:solidFill>
              </a:rPr>
              <a:t>Supply</a:t>
            </a:r>
            <a:r>
              <a:rPr lang="es-PE" b="1" kern="0" dirty="0">
                <a:solidFill>
                  <a:srgbClr val="C00000"/>
                </a:solidFill>
              </a:rPr>
              <a:t> </a:t>
            </a:r>
            <a:r>
              <a:rPr lang="es-PE" b="1" kern="0" dirty="0" err="1">
                <a:solidFill>
                  <a:srgbClr val="C00000"/>
                </a:solidFill>
              </a:rPr>
              <a:t>for</a:t>
            </a:r>
            <a:r>
              <a:rPr lang="es-PE" b="1" kern="0" dirty="0">
                <a:solidFill>
                  <a:srgbClr val="C00000"/>
                </a:solidFill>
              </a:rPr>
              <a:t>  </a:t>
            </a:r>
            <a:r>
              <a:rPr lang="es-PE" b="1" kern="0" dirty="0" err="1">
                <a:solidFill>
                  <a:srgbClr val="C00000"/>
                </a:solidFill>
              </a:rPr>
              <a:t>Not</a:t>
            </a:r>
            <a:r>
              <a:rPr lang="es-PE" b="1" kern="0" dirty="0">
                <a:solidFill>
                  <a:srgbClr val="C00000"/>
                </a:solidFill>
              </a:rPr>
              <a:t> </a:t>
            </a:r>
            <a:r>
              <a:rPr lang="es-PE" b="1" kern="0" dirty="0" err="1">
                <a:solidFill>
                  <a:srgbClr val="C00000"/>
                </a:solidFill>
              </a:rPr>
              <a:t>Connected</a:t>
            </a:r>
            <a:r>
              <a:rPr lang="es-PE" b="1" kern="0" dirty="0">
                <a:solidFill>
                  <a:srgbClr val="C00000"/>
                </a:solidFill>
              </a:rPr>
              <a:t> </a:t>
            </a:r>
            <a:r>
              <a:rPr lang="es-PE" b="1" kern="0" dirty="0" err="1">
                <a:solidFill>
                  <a:srgbClr val="C00000"/>
                </a:solidFill>
              </a:rPr>
              <a:t>Areas</a:t>
            </a:r>
            <a:endParaRPr lang="es-PE" b="1" kern="0" dirty="0">
              <a:solidFill>
                <a:srgbClr val="C00000"/>
              </a:solidFill>
            </a:endParaRPr>
          </a:p>
        </p:txBody>
      </p:sp>
      <p:sp>
        <p:nvSpPr>
          <p:cNvPr id="6" name="5 Rectángulo"/>
          <p:cNvSpPr/>
          <p:nvPr/>
        </p:nvSpPr>
        <p:spPr>
          <a:xfrm>
            <a:off x="7535863" y="1660525"/>
            <a:ext cx="1008682" cy="369368"/>
          </a:xfrm>
          <a:prstGeom prst="rect">
            <a:avLst/>
          </a:prstGeom>
        </p:spPr>
        <p:txBody>
          <a:bodyPr wrap="none" lIns="91476" tIns="45738" rIns="91476" bIns="45738">
            <a:spAutoFit/>
          </a:bodyPr>
          <a:lstStyle/>
          <a:p>
            <a:pPr eaLnBrk="1" hangingPunct="1">
              <a:defRPr/>
            </a:pPr>
            <a:r>
              <a:rPr lang="es-ES" b="1" dirty="0">
                <a:solidFill>
                  <a:srgbClr val="CC3300"/>
                </a:solidFill>
                <a:latin typeface="+mj-lt"/>
                <a:ea typeface="ＭＳ Ｐゴシック" pitchFamily="34" charset="-128"/>
                <a:cs typeface="Tahoma" pitchFamily="34" charset="0"/>
              </a:rPr>
              <a:t>Schedule</a:t>
            </a:r>
            <a:endParaRPr lang="es-PE" dirty="0">
              <a:latin typeface="+mj-lt"/>
            </a:endParaRPr>
          </a:p>
        </p:txBody>
      </p:sp>
      <p:graphicFrame>
        <p:nvGraphicFramePr>
          <p:cNvPr id="8" name="7 Tabla"/>
          <p:cNvGraphicFramePr>
            <a:graphicFrameLocks noGrp="1"/>
          </p:cNvGraphicFramePr>
          <p:nvPr/>
        </p:nvGraphicFramePr>
        <p:xfrm>
          <a:off x="6296025" y="2076451"/>
          <a:ext cx="4127500" cy="3409951"/>
        </p:xfrm>
        <a:graphic>
          <a:graphicData uri="http://schemas.openxmlformats.org/drawingml/2006/table">
            <a:tbl>
              <a:tblPr firstRow="1" bandRow="1">
                <a:tableStyleId>{21E4AEA4-8DFA-4A89-87EB-49C32662AFE0}</a:tableStyleId>
              </a:tblPr>
              <a:tblGrid>
                <a:gridCol w="2063750"/>
                <a:gridCol w="2063750"/>
              </a:tblGrid>
              <a:tr h="370992">
                <a:tc>
                  <a:txBody>
                    <a:bodyPr/>
                    <a:lstStyle/>
                    <a:p>
                      <a:pPr algn="ctr"/>
                      <a:r>
                        <a:rPr lang="es-PE" sz="1400" dirty="0" err="1" smtClean="0"/>
                        <a:t>Activities</a:t>
                      </a:r>
                      <a:endParaRPr lang="es-PE" sz="1400" dirty="0"/>
                    </a:p>
                  </a:txBody>
                  <a:tcPr marL="91427" marR="91427" marT="45738" marB="45738" anchor="ctr"/>
                </a:tc>
                <a:tc>
                  <a:txBody>
                    <a:bodyPr/>
                    <a:lstStyle/>
                    <a:p>
                      <a:pPr algn="ctr"/>
                      <a:r>
                        <a:rPr lang="es-PE" sz="1400" dirty="0" smtClean="0"/>
                        <a:t>Fechas</a:t>
                      </a:r>
                      <a:endParaRPr lang="es-PE" sz="1400" dirty="0"/>
                    </a:p>
                  </a:txBody>
                  <a:tcPr marL="91427" marR="91427" marT="45738" marB="45738" anchor="ctr"/>
                </a:tc>
              </a:tr>
              <a:tr h="370992">
                <a:tc>
                  <a:txBody>
                    <a:bodyPr/>
                    <a:lstStyle/>
                    <a:p>
                      <a:r>
                        <a:rPr lang="es-PE" sz="1400" dirty="0" err="1" smtClean="0"/>
                        <a:t>Call</a:t>
                      </a:r>
                      <a:endParaRPr lang="es-PE" sz="1400" dirty="0"/>
                    </a:p>
                  </a:txBody>
                  <a:tcPr marL="91427" marR="91427" marT="45738" marB="45738" anchor="ctr"/>
                </a:tc>
                <a:tc>
                  <a:txBody>
                    <a:bodyPr/>
                    <a:lstStyle/>
                    <a:p>
                      <a:pPr algn="ctr"/>
                      <a:r>
                        <a:rPr lang="es-PE" sz="1400" dirty="0" err="1" smtClean="0"/>
                        <a:t>September</a:t>
                      </a:r>
                      <a:r>
                        <a:rPr lang="es-PE" sz="1400" dirty="0" smtClean="0"/>
                        <a:t> 12th, 2013</a:t>
                      </a:r>
                      <a:endParaRPr lang="es-PE" sz="1400" dirty="0"/>
                    </a:p>
                  </a:txBody>
                  <a:tcPr marL="91427" marR="91427" marT="45738" marB="45738" anchor="ctr"/>
                </a:tc>
              </a:tr>
              <a:tr h="518247">
                <a:tc>
                  <a:txBody>
                    <a:bodyPr/>
                    <a:lstStyle/>
                    <a:p>
                      <a:r>
                        <a:rPr lang="es-PE" sz="1400" dirty="0" err="1" smtClean="0"/>
                        <a:t>Registration</a:t>
                      </a:r>
                      <a:r>
                        <a:rPr lang="es-PE" sz="1400" dirty="0" smtClean="0"/>
                        <a:t> of </a:t>
                      </a:r>
                      <a:r>
                        <a:rPr lang="es-PE" sz="1400" dirty="0" err="1" smtClean="0"/>
                        <a:t>participants</a:t>
                      </a:r>
                      <a:endParaRPr lang="es-PE" sz="1400" dirty="0"/>
                    </a:p>
                  </a:txBody>
                  <a:tcPr marL="91427" marR="91427" marT="45738" marB="45738" anchor="ctr"/>
                </a:tc>
                <a:tc>
                  <a:txBody>
                    <a:bodyPr/>
                    <a:lstStyle/>
                    <a:p>
                      <a:pPr algn="ctr"/>
                      <a:r>
                        <a:rPr lang="es-PE" sz="1400" dirty="0" smtClean="0"/>
                        <a:t>Up </a:t>
                      </a:r>
                      <a:r>
                        <a:rPr lang="es-PE" sz="1400" dirty="0" err="1" smtClean="0"/>
                        <a:t>to</a:t>
                      </a:r>
                      <a:r>
                        <a:rPr lang="es-PE" sz="1400" dirty="0" smtClean="0"/>
                        <a:t> </a:t>
                      </a:r>
                      <a:r>
                        <a:rPr lang="es-PE" sz="1400" dirty="0" err="1" smtClean="0"/>
                        <a:t>August</a:t>
                      </a:r>
                      <a:r>
                        <a:rPr lang="es-PE" sz="1400" dirty="0" smtClean="0"/>
                        <a:t> 1st, 2014</a:t>
                      </a:r>
                      <a:endParaRPr lang="es-PE" sz="1400" dirty="0"/>
                    </a:p>
                  </a:txBody>
                  <a:tcPr marL="91427" marR="91427" marT="45738" marB="45738" anchor="ctr"/>
                </a:tc>
              </a:tr>
              <a:tr h="370992">
                <a:tc>
                  <a:txBody>
                    <a:bodyPr/>
                    <a:lstStyle/>
                    <a:p>
                      <a:r>
                        <a:rPr lang="es-PE" sz="1400" dirty="0" err="1" smtClean="0"/>
                        <a:t>Selling</a:t>
                      </a:r>
                      <a:r>
                        <a:rPr lang="es-PE" sz="1400" dirty="0" smtClean="0"/>
                        <a:t> Bases</a:t>
                      </a:r>
                      <a:endParaRPr lang="es-PE" sz="1400" dirty="0"/>
                    </a:p>
                  </a:txBody>
                  <a:tcPr marL="91427" marR="91427" marT="45738" marB="4573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E" sz="1400" dirty="0" smtClean="0"/>
                        <a:t>Up </a:t>
                      </a:r>
                      <a:r>
                        <a:rPr lang="es-PE" sz="1400" dirty="0" err="1" smtClean="0"/>
                        <a:t>to</a:t>
                      </a:r>
                      <a:r>
                        <a:rPr lang="es-PE" sz="1400" dirty="0" smtClean="0"/>
                        <a:t> </a:t>
                      </a:r>
                      <a:r>
                        <a:rPr lang="es-PE" sz="1400" dirty="0" err="1" smtClean="0"/>
                        <a:t>August</a:t>
                      </a:r>
                      <a:r>
                        <a:rPr lang="es-PE" sz="1400" dirty="0" smtClean="0"/>
                        <a:t> </a:t>
                      </a:r>
                      <a:r>
                        <a:rPr lang="es-PE" sz="1400" baseline="0" dirty="0" smtClean="0"/>
                        <a:t>1st, 2014</a:t>
                      </a:r>
                      <a:endParaRPr lang="es-PE" sz="1400" dirty="0" smtClean="0"/>
                    </a:p>
                  </a:txBody>
                  <a:tcPr marL="91427" marR="91427" marT="45738" marB="45738" anchor="ctr"/>
                </a:tc>
              </a:tr>
              <a:tr h="518372">
                <a:tc>
                  <a:txBody>
                    <a:bodyPr/>
                    <a:lstStyle/>
                    <a:p>
                      <a:r>
                        <a:rPr lang="es-PE" sz="1400" dirty="0" err="1" smtClean="0"/>
                        <a:t>Suggestions</a:t>
                      </a:r>
                      <a:r>
                        <a:rPr lang="es-PE" sz="1400" dirty="0" smtClean="0"/>
                        <a:t> and </a:t>
                      </a:r>
                      <a:r>
                        <a:rPr lang="es-PE" sz="1400" dirty="0" err="1" smtClean="0"/>
                        <a:t>inquires</a:t>
                      </a:r>
                      <a:r>
                        <a:rPr lang="es-PE" sz="1400" baseline="0" dirty="0" smtClean="0"/>
                        <a:t> </a:t>
                      </a:r>
                      <a:r>
                        <a:rPr lang="es-PE" sz="1400" baseline="0" dirty="0" err="1" smtClean="0"/>
                        <a:t>to</a:t>
                      </a:r>
                      <a:r>
                        <a:rPr lang="es-PE" sz="1400" baseline="0" dirty="0" smtClean="0"/>
                        <a:t> Bases</a:t>
                      </a:r>
                      <a:endParaRPr lang="es-PE" sz="1400" dirty="0"/>
                    </a:p>
                  </a:txBody>
                  <a:tcPr marL="91427" marR="91427" marT="45738" marB="45738" anchor="ctr"/>
                </a:tc>
                <a:tc>
                  <a:txBody>
                    <a:bodyPr/>
                    <a:lstStyle/>
                    <a:p>
                      <a:pPr algn="ctr"/>
                      <a:r>
                        <a:rPr lang="es-PE" sz="1400" dirty="0" smtClean="0"/>
                        <a:t>Up </a:t>
                      </a:r>
                      <a:r>
                        <a:rPr lang="es-PE" sz="1400" dirty="0" err="1" smtClean="0"/>
                        <a:t>to</a:t>
                      </a:r>
                      <a:r>
                        <a:rPr lang="es-PE" sz="1400" dirty="0" smtClean="0"/>
                        <a:t>  </a:t>
                      </a:r>
                      <a:r>
                        <a:rPr lang="es-PE" sz="1400" dirty="0" err="1" smtClean="0"/>
                        <a:t>May</a:t>
                      </a:r>
                      <a:r>
                        <a:rPr lang="es-PE" sz="1400" dirty="0" smtClean="0"/>
                        <a:t> 12th, 2014</a:t>
                      </a:r>
                      <a:endParaRPr lang="es-PE" sz="1400" dirty="0"/>
                    </a:p>
                  </a:txBody>
                  <a:tcPr marL="91427" marR="91427" marT="45738" marB="45738" anchor="ctr"/>
                </a:tc>
              </a:tr>
              <a:tr h="370992">
                <a:tc>
                  <a:txBody>
                    <a:bodyPr/>
                    <a:lstStyle/>
                    <a:p>
                      <a:r>
                        <a:rPr lang="es-PE" sz="1400" dirty="0" smtClean="0"/>
                        <a:t>Files </a:t>
                      </a:r>
                      <a:r>
                        <a:rPr lang="es-PE" sz="1400" dirty="0" err="1" smtClean="0"/>
                        <a:t>presentation</a:t>
                      </a:r>
                      <a:endParaRPr lang="es-PE" sz="1400" dirty="0"/>
                    </a:p>
                  </a:txBody>
                  <a:tcPr marL="91427" marR="91427" marT="45738" marB="45738" anchor="ctr"/>
                </a:tc>
                <a:tc>
                  <a:txBody>
                    <a:bodyPr/>
                    <a:lstStyle/>
                    <a:p>
                      <a:pPr algn="ctr"/>
                      <a:r>
                        <a:rPr lang="es-PE" sz="1400" baseline="0" dirty="0" err="1" smtClean="0"/>
                        <a:t>August</a:t>
                      </a:r>
                      <a:r>
                        <a:rPr lang="es-PE" sz="1400" baseline="0" dirty="0" smtClean="0"/>
                        <a:t> 5th, 2014</a:t>
                      </a:r>
                      <a:endParaRPr lang="es-PE" sz="1400" dirty="0"/>
                    </a:p>
                  </a:txBody>
                  <a:tcPr marL="91427" marR="91427" marT="45738" marB="45738" anchor="ctr"/>
                </a:tc>
              </a:tr>
              <a:tr h="518372">
                <a:tc>
                  <a:txBody>
                    <a:bodyPr/>
                    <a:lstStyle/>
                    <a:p>
                      <a:r>
                        <a:rPr lang="es-PE" sz="1400" dirty="0" err="1" smtClean="0"/>
                        <a:t>Publication</a:t>
                      </a:r>
                      <a:r>
                        <a:rPr lang="es-PE" sz="1400" dirty="0" smtClean="0"/>
                        <a:t> of Minutes of </a:t>
                      </a:r>
                      <a:r>
                        <a:rPr lang="es-PE" sz="1400" dirty="0" err="1" smtClean="0"/>
                        <a:t>Bidders</a:t>
                      </a:r>
                      <a:endParaRPr lang="es-PE" sz="1400" dirty="0"/>
                    </a:p>
                  </a:txBody>
                  <a:tcPr marL="91427" marR="91427" marT="45738" marB="45738" anchor="ctr"/>
                </a:tc>
                <a:tc>
                  <a:txBody>
                    <a:bodyPr/>
                    <a:lstStyle/>
                    <a:p>
                      <a:pPr algn="ctr"/>
                      <a:r>
                        <a:rPr lang="es-PE" sz="1400" baseline="0" dirty="0" err="1" smtClean="0"/>
                        <a:t>August</a:t>
                      </a:r>
                      <a:r>
                        <a:rPr lang="es-PE" sz="1400" baseline="0" dirty="0" smtClean="0"/>
                        <a:t> 22nd, 2014</a:t>
                      </a:r>
                      <a:endParaRPr lang="es-PE" sz="1400" dirty="0"/>
                    </a:p>
                  </a:txBody>
                  <a:tcPr marL="91427" marR="91427" marT="45738" marB="45738" anchor="ctr"/>
                </a:tc>
              </a:tr>
              <a:tr h="370992">
                <a:tc>
                  <a:txBody>
                    <a:bodyPr/>
                    <a:lstStyle/>
                    <a:p>
                      <a:r>
                        <a:rPr lang="es-PE" sz="1400" dirty="0" err="1" smtClean="0"/>
                        <a:t>Award</a:t>
                      </a:r>
                      <a:endParaRPr lang="es-PE" sz="1400" dirty="0"/>
                    </a:p>
                  </a:txBody>
                  <a:tcPr marL="91427" marR="91427" marT="45738" marB="45738" anchor="ctr"/>
                </a:tc>
                <a:tc>
                  <a:txBody>
                    <a:bodyPr/>
                    <a:lstStyle/>
                    <a:p>
                      <a:pPr algn="ctr"/>
                      <a:r>
                        <a:rPr lang="es-PE" sz="1400" dirty="0" err="1" smtClean="0"/>
                        <a:t>September</a:t>
                      </a:r>
                      <a:r>
                        <a:rPr lang="es-PE" sz="1400" dirty="0" smtClean="0"/>
                        <a:t> 09th, 2014</a:t>
                      </a:r>
                      <a:endParaRPr lang="es-PE" sz="1400" dirty="0"/>
                    </a:p>
                  </a:txBody>
                  <a:tcPr marL="91427" marR="91427" marT="45738" marB="45738" anchor="ctr"/>
                </a:tc>
              </a:tr>
            </a:tbl>
          </a:graphicData>
        </a:graphic>
      </p:graphicFrame>
      <p:sp>
        <p:nvSpPr>
          <p:cNvPr id="10" name="Rectangle 8"/>
          <p:cNvSpPr>
            <a:spLocks noChangeArrowheads="1"/>
          </p:cNvSpPr>
          <p:nvPr/>
        </p:nvSpPr>
        <p:spPr bwMode="auto">
          <a:xfrm>
            <a:off x="1654176" y="1660525"/>
            <a:ext cx="4354513" cy="4465638"/>
          </a:xfrm>
          <a:prstGeom prst="rect">
            <a:avLst/>
          </a:prstGeom>
          <a:noFill/>
          <a:ln w="9525">
            <a:noFill/>
            <a:miter lim="800000"/>
            <a:headEnd/>
            <a:tailEnd/>
          </a:ln>
        </p:spPr>
        <p:txBody>
          <a:bodyPr lIns="91476" tIns="45738" rIns="91476" bIns="45738"/>
          <a:lstStyle/>
          <a:p>
            <a:pPr marL="362092" indent="-362092" algn="just" defTabSz="362092" fontAlgn="b">
              <a:spcBef>
                <a:spcPts val="300"/>
              </a:spcBef>
              <a:buFont typeface="Wingdings" pitchFamily="2" charset="2"/>
              <a:buChar char="q"/>
              <a:tabLst>
                <a:tab pos="362092" algn="l"/>
                <a:tab pos="1167270" algn="l"/>
              </a:tabLst>
              <a:defRPr/>
            </a:pPr>
            <a:r>
              <a:rPr lang="es-ES" sz="1400" b="1" dirty="0" err="1">
                <a:solidFill>
                  <a:srgbClr val="CC3300"/>
                </a:solidFill>
                <a:latin typeface="+mj-lt"/>
                <a:ea typeface="ＭＳ Ｐゴシック" pitchFamily="34" charset="-128"/>
                <a:cs typeface="Tahoma" pitchFamily="34" charset="0"/>
              </a:rPr>
              <a:t>Objective</a:t>
            </a:r>
            <a:r>
              <a:rPr lang="es-ES" sz="1400" b="1" dirty="0">
                <a:solidFill>
                  <a:srgbClr val="CC3300"/>
                </a:solidFill>
                <a:latin typeface="+mj-lt"/>
                <a:ea typeface="ＭＳ Ｐゴシック" pitchFamily="34" charset="-128"/>
                <a:cs typeface="Tahoma" pitchFamily="34" charset="0"/>
              </a:rPr>
              <a:t>: </a:t>
            </a:r>
            <a:r>
              <a:rPr lang="es-PE" sz="1400" dirty="0" err="1">
                <a:latin typeface="+mj-lt"/>
                <a:ea typeface="ＭＳ Ｐゴシック" pitchFamily="34" charset="-128"/>
              </a:rPr>
              <a:t>Award</a:t>
            </a:r>
            <a:r>
              <a:rPr lang="es-PE" sz="1400" dirty="0">
                <a:latin typeface="+mj-lt"/>
                <a:ea typeface="ＭＳ Ｐゴシック" pitchFamily="34" charset="-128"/>
              </a:rPr>
              <a:t> </a:t>
            </a:r>
            <a:r>
              <a:rPr lang="es-PE" sz="1400" dirty="0" err="1">
                <a:latin typeface="+mj-lt"/>
                <a:ea typeface="ＭＳ Ｐゴシック" pitchFamily="34" charset="-128"/>
              </a:rPr>
              <a:t>for</a:t>
            </a:r>
            <a:r>
              <a:rPr lang="es-PE" sz="1400" dirty="0">
                <a:latin typeface="+mj-lt"/>
                <a:ea typeface="ＭＳ Ｐゴシック" pitchFamily="34" charset="-128"/>
              </a:rPr>
              <a:t> a 15 </a:t>
            </a:r>
            <a:r>
              <a:rPr lang="es-PE" sz="1400" dirty="0" err="1">
                <a:latin typeface="+mj-lt"/>
                <a:ea typeface="ＭＳ Ｐゴシック" pitchFamily="34" charset="-128"/>
              </a:rPr>
              <a:t>years</a:t>
            </a:r>
            <a:r>
              <a:rPr lang="es-PE" sz="1400" dirty="0">
                <a:latin typeface="+mj-lt"/>
                <a:ea typeface="ＭＳ Ｐゴシック" pitchFamily="34" charset="-128"/>
              </a:rPr>
              <a:t> </a:t>
            </a:r>
            <a:r>
              <a:rPr lang="es-PE" sz="1400" dirty="0" err="1">
                <a:latin typeface="+mj-lt"/>
                <a:ea typeface="ＭＳ Ｐゴシック" pitchFamily="34" charset="-128"/>
              </a:rPr>
              <a:t>period</a:t>
            </a:r>
            <a:r>
              <a:rPr lang="es-PE" sz="1400" dirty="0">
                <a:latin typeface="+mj-lt"/>
                <a:ea typeface="ＭＳ Ｐゴシック" pitchFamily="34" charset="-128"/>
              </a:rPr>
              <a:t>, </a:t>
            </a:r>
            <a:r>
              <a:rPr lang="es-PE" sz="1400" dirty="0" err="1">
                <a:latin typeface="+mj-lt"/>
                <a:ea typeface="ＭＳ Ｐゴシック" pitchFamily="34" charset="-128"/>
              </a:rPr>
              <a:t>the</a:t>
            </a:r>
            <a:r>
              <a:rPr lang="es-PE" sz="1400" dirty="0">
                <a:latin typeface="+mj-lt"/>
                <a:ea typeface="ＭＳ Ｐゴシック" pitchFamily="34" charset="-128"/>
              </a:rPr>
              <a:t> </a:t>
            </a:r>
            <a:r>
              <a:rPr lang="es-PE" sz="1400" dirty="0" err="1">
                <a:latin typeface="+mj-lt"/>
                <a:ea typeface="ＭＳ Ｐゴシック" pitchFamily="34" charset="-128"/>
              </a:rPr>
              <a:t>electricity</a:t>
            </a:r>
            <a:r>
              <a:rPr lang="es-PE" sz="1400" dirty="0">
                <a:latin typeface="+mj-lt"/>
                <a:ea typeface="ＭＳ Ｐゴシック" pitchFamily="34" charset="-128"/>
              </a:rPr>
              <a:t> </a:t>
            </a:r>
            <a:r>
              <a:rPr lang="es-PE" sz="1400" dirty="0" err="1">
                <a:latin typeface="+mj-lt"/>
                <a:ea typeface="ＭＳ Ｐゴシック" pitchFamily="34" charset="-128"/>
              </a:rPr>
              <a:t>sypply</a:t>
            </a:r>
            <a:r>
              <a:rPr lang="es-PE" sz="1400" dirty="0">
                <a:latin typeface="+mj-lt"/>
                <a:ea typeface="ＭＳ Ｐゴシック" pitchFamily="34" charset="-128"/>
              </a:rPr>
              <a:t> of </a:t>
            </a:r>
            <a:r>
              <a:rPr lang="es-PE" sz="1400" dirty="0" err="1">
                <a:latin typeface="+mj-lt"/>
                <a:ea typeface="ＭＳ Ｐゴシック" pitchFamily="34" charset="-128"/>
              </a:rPr>
              <a:t>with</a:t>
            </a:r>
            <a:r>
              <a:rPr lang="es-PE" sz="1400" dirty="0">
                <a:latin typeface="+mj-lt"/>
                <a:ea typeface="ＭＳ Ｐゴシック" pitchFamily="34" charset="-128"/>
              </a:rPr>
              <a:t> </a:t>
            </a:r>
            <a:r>
              <a:rPr lang="es-PE" sz="1400" dirty="0" err="1">
                <a:latin typeface="+mj-lt"/>
                <a:ea typeface="ＭＳ Ｐゴシック" pitchFamily="34" charset="-128"/>
              </a:rPr>
              <a:t>Renewable</a:t>
            </a:r>
            <a:r>
              <a:rPr lang="es-PE" sz="1400" dirty="0">
                <a:latin typeface="+mj-lt"/>
                <a:ea typeface="ＭＳ Ｐゴシック" pitchFamily="34" charset="-128"/>
              </a:rPr>
              <a:t> </a:t>
            </a:r>
            <a:r>
              <a:rPr lang="es-PE" sz="1400" dirty="0" err="1">
                <a:latin typeface="+mj-lt"/>
                <a:ea typeface="ＭＳ Ｐゴシック" pitchFamily="34" charset="-128"/>
              </a:rPr>
              <a:t>Energy</a:t>
            </a:r>
            <a:r>
              <a:rPr lang="es-PE" sz="1400" dirty="0">
                <a:latin typeface="+mj-lt"/>
                <a:ea typeface="ＭＳ Ｐゴシック" pitchFamily="34" charset="-128"/>
              </a:rPr>
              <a:t> </a:t>
            </a:r>
            <a:r>
              <a:rPr lang="es-PE" sz="1400" dirty="0" err="1">
                <a:latin typeface="+mj-lt"/>
                <a:ea typeface="ＭＳ Ｐゴシック" pitchFamily="34" charset="-128"/>
              </a:rPr>
              <a:t>Resources</a:t>
            </a:r>
            <a:r>
              <a:rPr lang="es-PE" sz="1400" dirty="0">
                <a:latin typeface="+mj-lt"/>
                <a:ea typeface="ＭＳ Ｐゴシック" pitchFamily="34" charset="-128"/>
              </a:rPr>
              <a:t> up </a:t>
            </a:r>
            <a:r>
              <a:rPr lang="es-PE" sz="1400" dirty="0" err="1">
                <a:latin typeface="+mj-lt"/>
                <a:ea typeface="ＭＳ Ｐゴシック" pitchFamily="34" charset="-128"/>
              </a:rPr>
              <a:t>to</a:t>
            </a:r>
            <a:r>
              <a:rPr lang="es-PE" sz="1400" dirty="0">
                <a:latin typeface="+mj-lt"/>
                <a:ea typeface="ＭＳ Ｐゴシック" pitchFamily="34" charset="-128"/>
              </a:rPr>
              <a:t> 500,000 </a:t>
            </a:r>
            <a:r>
              <a:rPr lang="es-PE" sz="1400" dirty="0" err="1">
                <a:latin typeface="+mj-lt"/>
                <a:ea typeface="ＭＳ Ｐゴシック" pitchFamily="34" charset="-128"/>
              </a:rPr>
              <a:t>consumers</a:t>
            </a:r>
            <a:r>
              <a:rPr lang="es-PE" sz="1400" dirty="0">
                <a:latin typeface="+mj-lt"/>
                <a:ea typeface="ＭＳ Ｐゴシック" pitchFamily="34" charset="-128"/>
              </a:rPr>
              <a:t> </a:t>
            </a:r>
            <a:r>
              <a:rPr lang="es-PE" sz="1400" dirty="0" err="1">
                <a:latin typeface="+mj-lt"/>
                <a:ea typeface="ＭＳ Ｐゴシック" pitchFamily="34" charset="-128"/>
              </a:rPr>
              <a:t>located</a:t>
            </a:r>
            <a:r>
              <a:rPr lang="es-PE" sz="1400" dirty="0">
                <a:latin typeface="+mj-lt"/>
                <a:ea typeface="ＭＳ Ｐゴシック" pitchFamily="34" charset="-128"/>
              </a:rPr>
              <a:t> in </a:t>
            </a:r>
            <a:r>
              <a:rPr lang="es-PE" sz="1400" dirty="0" err="1">
                <a:latin typeface="+mj-lt"/>
                <a:ea typeface="ＭＳ Ｐゴシック" pitchFamily="34" charset="-128"/>
              </a:rPr>
              <a:t>isolated</a:t>
            </a:r>
            <a:r>
              <a:rPr lang="es-PE" sz="1400" dirty="0">
                <a:latin typeface="+mj-lt"/>
                <a:ea typeface="ＭＳ Ｐゴシック" pitchFamily="34" charset="-128"/>
              </a:rPr>
              <a:t> rural </a:t>
            </a:r>
            <a:r>
              <a:rPr lang="es-PE" sz="1400" dirty="0" err="1">
                <a:latin typeface="+mj-lt"/>
                <a:ea typeface="ＭＳ Ｐゴシック" pitchFamily="34" charset="-128"/>
              </a:rPr>
              <a:t>areas</a:t>
            </a:r>
            <a:r>
              <a:rPr lang="es-PE" sz="1400" dirty="0">
                <a:latin typeface="+mj-lt"/>
                <a:ea typeface="ＭＳ Ｐゴシック" pitchFamily="34" charset="-128"/>
              </a:rPr>
              <a:t>. </a:t>
            </a:r>
            <a:r>
              <a:rPr lang="es-ES" sz="1400" dirty="0" err="1">
                <a:ea typeface="ＭＳ Ｐゴシック" pitchFamily="34" charset="-128"/>
              </a:rPr>
              <a:t>Is</a:t>
            </a:r>
            <a:r>
              <a:rPr lang="es-ES" sz="1400" dirty="0">
                <a:ea typeface="ＭＳ Ｐゴシック" pitchFamily="34" charset="-128"/>
              </a:rPr>
              <a:t> </a:t>
            </a:r>
            <a:r>
              <a:rPr lang="es-ES" sz="1400" dirty="0" err="1">
                <a:ea typeface="ＭＳ Ｐゴシック" pitchFamily="34" charset="-128"/>
              </a:rPr>
              <a:t>expected</a:t>
            </a:r>
            <a:r>
              <a:rPr lang="es-ES" sz="1400" dirty="0">
                <a:ea typeface="ＭＳ Ｐゴシック" pitchFamily="34" charset="-128"/>
              </a:rPr>
              <a:t> </a:t>
            </a:r>
            <a:r>
              <a:rPr lang="es-ES" sz="1400" dirty="0" err="1">
                <a:ea typeface="ＭＳ Ｐゴシック" pitchFamily="34" charset="-128"/>
              </a:rPr>
              <a:t>to</a:t>
            </a:r>
            <a:r>
              <a:rPr lang="es-ES" sz="1400" dirty="0">
                <a:ea typeface="ＭＳ Ｐゴシック" pitchFamily="34" charset="-128"/>
              </a:rPr>
              <a:t> </a:t>
            </a:r>
            <a:r>
              <a:rPr lang="es-ES" sz="1400" dirty="0" err="1">
                <a:ea typeface="ＭＳ Ｐゴシック" pitchFamily="34" charset="-128"/>
              </a:rPr>
              <a:t>achieve</a:t>
            </a:r>
            <a:r>
              <a:rPr lang="es-ES" sz="1400" dirty="0">
                <a:ea typeface="ＭＳ Ｐゴシック" pitchFamily="34" charset="-128"/>
              </a:rPr>
              <a:t> </a:t>
            </a:r>
            <a:r>
              <a:rPr lang="es-ES" sz="1400" dirty="0" err="1">
                <a:ea typeface="ＭＳ Ｐゴシック" pitchFamily="34" charset="-128"/>
              </a:rPr>
              <a:t>the</a:t>
            </a:r>
            <a:r>
              <a:rPr lang="es-ES" sz="1400" dirty="0">
                <a:ea typeface="ＭＳ Ｐゴシック" pitchFamily="34" charset="-128"/>
              </a:rPr>
              <a:t> </a:t>
            </a:r>
            <a:r>
              <a:rPr lang="es-ES" sz="1400" dirty="0" err="1">
                <a:ea typeface="ＭＳ Ｐゴシック" pitchFamily="34" charset="-128"/>
              </a:rPr>
              <a:t>installation</a:t>
            </a:r>
            <a:r>
              <a:rPr lang="es-ES" sz="1400" dirty="0">
                <a:ea typeface="ＭＳ Ｐゴシック" pitchFamily="34" charset="-128"/>
              </a:rPr>
              <a:t> of:</a:t>
            </a:r>
          </a:p>
          <a:p>
            <a:pPr marL="628896" lvl="2" indent="-171517" algn="just" defTabSz="362092">
              <a:spcBef>
                <a:spcPts val="300"/>
              </a:spcBef>
              <a:buClr>
                <a:srgbClr val="C00000"/>
              </a:buClr>
              <a:buFont typeface="Wingdings" pitchFamily="2" charset="2"/>
              <a:buChar char="ü"/>
              <a:tabLst>
                <a:tab pos="362092" algn="l"/>
                <a:tab pos="1167270" algn="l"/>
              </a:tabLst>
              <a:defRPr/>
            </a:pPr>
            <a:r>
              <a:rPr lang="es-PE" sz="1400" dirty="0">
                <a:ea typeface="ＭＳ Ｐゴシック" pitchFamily="34" charset="-128"/>
              </a:rPr>
              <a:t>410,000 </a:t>
            </a:r>
            <a:r>
              <a:rPr lang="es-PE" sz="1400" dirty="0" err="1">
                <a:ea typeface="ＭＳ Ｐゴシック" pitchFamily="34" charset="-128"/>
              </a:rPr>
              <a:t>panels</a:t>
            </a:r>
            <a:r>
              <a:rPr lang="es-PE" sz="1400" dirty="0">
                <a:ea typeface="ＭＳ Ｐゴシック" pitchFamily="34" charset="-128"/>
              </a:rPr>
              <a:t> </a:t>
            </a:r>
            <a:r>
              <a:rPr lang="es-PE" sz="1400" dirty="0" err="1">
                <a:ea typeface="ＭＳ Ｐゴシック" pitchFamily="34" charset="-128"/>
              </a:rPr>
              <a:t>on</a:t>
            </a:r>
            <a:r>
              <a:rPr lang="es-PE" sz="1400" dirty="0">
                <a:ea typeface="ＭＳ Ｐゴシック" pitchFamily="34" charset="-128"/>
              </a:rPr>
              <a:t> </a:t>
            </a:r>
            <a:r>
              <a:rPr lang="es-PE" sz="1400" dirty="0" err="1">
                <a:ea typeface="ＭＳ Ｐゴシック" pitchFamily="34" charset="-128"/>
              </a:rPr>
              <a:t>housings</a:t>
            </a:r>
            <a:r>
              <a:rPr lang="es-PE" sz="1400" dirty="0">
                <a:ea typeface="ＭＳ Ｐゴシック" pitchFamily="34" charset="-128"/>
              </a:rPr>
              <a:t>.</a:t>
            </a:r>
          </a:p>
          <a:p>
            <a:pPr marL="628896" lvl="2" indent="-171517" algn="just" defTabSz="362092">
              <a:spcBef>
                <a:spcPts val="300"/>
              </a:spcBef>
              <a:buClr>
                <a:srgbClr val="C00000"/>
              </a:buClr>
              <a:buFont typeface="Wingdings" pitchFamily="2" charset="2"/>
              <a:buChar char="ü"/>
              <a:tabLst>
                <a:tab pos="362092" algn="l"/>
                <a:tab pos="1167270" algn="l"/>
              </a:tabLst>
              <a:defRPr/>
            </a:pPr>
            <a:r>
              <a:rPr lang="es-PE" sz="1400" dirty="0">
                <a:ea typeface="ＭＳ Ｐゴシック" pitchFamily="34" charset="-128"/>
              </a:rPr>
              <a:t>7,500 </a:t>
            </a:r>
            <a:r>
              <a:rPr lang="es-PE" sz="1400" dirty="0" err="1">
                <a:ea typeface="ＭＳ Ｐゴシック" pitchFamily="34" charset="-128"/>
              </a:rPr>
              <a:t>panels</a:t>
            </a:r>
            <a:r>
              <a:rPr lang="es-PE" sz="1400" dirty="0">
                <a:ea typeface="ＭＳ Ｐゴシック" pitchFamily="34" charset="-128"/>
              </a:rPr>
              <a:t> </a:t>
            </a:r>
            <a:r>
              <a:rPr lang="es-PE" sz="1400" dirty="0" err="1">
                <a:ea typeface="ＭＳ Ｐゴシック" pitchFamily="34" charset="-128"/>
              </a:rPr>
              <a:t>on</a:t>
            </a:r>
            <a:r>
              <a:rPr lang="es-PE" sz="1400" dirty="0">
                <a:ea typeface="ＭＳ Ｐゴシック" pitchFamily="34" charset="-128"/>
              </a:rPr>
              <a:t> </a:t>
            </a:r>
            <a:r>
              <a:rPr lang="es-PE" sz="1400" dirty="0" err="1">
                <a:ea typeface="ＭＳ Ｐゴシック" pitchFamily="34" charset="-128"/>
              </a:rPr>
              <a:t>Educational</a:t>
            </a:r>
            <a:r>
              <a:rPr lang="es-PE" sz="1400" dirty="0">
                <a:ea typeface="ＭＳ Ｐゴシック" pitchFamily="34" charset="-128"/>
              </a:rPr>
              <a:t> </a:t>
            </a:r>
            <a:r>
              <a:rPr lang="es-PE" sz="1400" dirty="0" err="1">
                <a:ea typeface="ＭＳ Ｐゴシック" pitchFamily="34" charset="-128"/>
              </a:rPr>
              <a:t>Institutions</a:t>
            </a:r>
            <a:r>
              <a:rPr lang="es-PE" sz="1400" dirty="0">
                <a:ea typeface="ＭＳ Ｐゴシック" pitchFamily="34" charset="-128"/>
              </a:rPr>
              <a:t>.</a:t>
            </a:r>
          </a:p>
          <a:p>
            <a:pPr marL="628896" lvl="2" indent="-171517" algn="just" defTabSz="362092">
              <a:spcBef>
                <a:spcPts val="300"/>
              </a:spcBef>
              <a:buClr>
                <a:srgbClr val="C00000"/>
              </a:buClr>
              <a:buFont typeface="Wingdings" pitchFamily="2" charset="2"/>
              <a:buChar char="ü"/>
              <a:tabLst>
                <a:tab pos="362092" algn="l"/>
                <a:tab pos="1167270" algn="l"/>
              </a:tabLst>
              <a:defRPr/>
            </a:pPr>
            <a:r>
              <a:rPr lang="es-PE" sz="1400" dirty="0">
                <a:ea typeface="ＭＳ Ｐゴシック" pitchFamily="34" charset="-128"/>
              </a:rPr>
              <a:t>2,100 </a:t>
            </a:r>
            <a:r>
              <a:rPr lang="es-PE" sz="1400" dirty="0" err="1">
                <a:ea typeface="ＭＳ Ｐゴシック" pitchFamily="34" charset="-128"/>
              </a:rPr>
              <a:t>panels</a:t>
            </a:r>
            <a:r>
              <a:rPr lang="es-PE" sz="1400" dirty="0">
                <a:ea typeface="ＭＳ Ｐゴシック" pitchFamily="34" charset="-128"/>
              </a:rPr>
              <a:t> </a:t>
            </a:r>
            <a:r>
              <a:rPr lang="es-PE" sz="1400" dirty="0" err="1">
                <a:ea typeface="ＭＳ Ｐゴシック" pitchFamily="34" charset="-128"/>
              </a:rPr>
              <a:t>on</a:t>
            </a:r>
            <a:r>
              <a:rPr lang="es-PE" sz="1400" dirty="0">
                <a:ea typeface="ＭＳ Ｐゴシック" pitchFamily="34" charset="-128"/>
              </a:rPr>
              <a:t> </a:t>
            </a:r>
            <a:r>
              <a:rPr lang="es-PE" sz="1400" dirty="0" err="1">
                <a:ea typeface="ＭＳ Ｐゴシック" pitchFamily="34" charset="-128"/>
              </a:rPr>
              <a:t>Health</a:t>
            </a:r>
            <a:r>
              <a:rPr lang="es-PE" sz="1400" dirty="0">
                <a:ea typeface="ＭＳ Ｐゴシック" pitchFamily="34" charset="-128"/>
              </a:rPr>
              <a:t> </a:t>
            </a:r>
            <a:r>
              <a:rPr lang="es-PE" sz="1400" dirty="0" err="1">
                <a:ea typeface="ＭＳ Ｐゴシック" pitchFamily="34" charset="-128"/>
              </a:rPr>
              <a:t>Stablishments</a:t>
            </a:r>
            <a:r>
              <a:rPr lang="es-PE" sz="1400" dirty="0">
                <a:ea typeface="ＭＳ Ｐゴシック" pitchFamily="34" charset="-128"/>
              </a:rPr>
              <a:t>.</a:t>
            </a:r>
          </a:p>
          <a:p>
            <a:pPr marL="355739" lvl="2" indent="-355739" algn="just" defTabSz="362092" fontAlgn="b">
              <a:spcBef>
                <a:spcPts val="600"/>
              </a:spcBef>
              <a:buClr>
                <a:srgbClr val="CC3300"/>
              </a:buClr>
              <a:buFont typeface="Wingdings" pitchFamily="2" charset="2"/>
              <a:buChar char="q"/>
              <a:tabLst>
                <a:tab pos="362092" algn="l"/>
                <a:tab pos="1167270" algn="l"/>
              </a:tabLst>
              <a:defRPr/>
            </a:pPr>
            <a:r>
              <a:rPr lang="es-ES" sz="1400" b="1" dirty="0" err="1">
                <a:solidFill>
                  <a:srgbClr val="CC3300"/>
                </a:solidFill>
                <a:latin typeface="+mj-lt"/>
                <a:ea typeface="ＭＳ Ｐゴシック" pitchFamily="34" charset="-128"/>
              </a:rPr>
              <a:t>Authorizations</a:t>
            </a:r>
            <a:r>
              <a:rPr lang="es-ES" sz="1400" b="1" dirty="0">
                <a:solidFill>
                  <a:srgbClr val="CC3300"/>
                </a:solidFill>
                <a:latin typeface="+mj-lt"/>
                <a:ea typeface="ＭＳ Ｐゴシック" pitchFamily="34" charset="-128"/>
              </a:rPr>
              <a:t> and </a:t>
            </a:r>
            <a:r>
              <a:rPr lang="es-ES" sz="1400" b="1" dirty="0" err="1">
                <a:solidFill>
                  <a:srgbClr val="CC3300"/>
                </a:solidFill>
                <a:latin typeface="+mj-lt"/>
                <a:ea typeface="ＭＳ Ｐゴシック" pitchFamily="34" charset="-128"/>
              </a:rPr>
              <a:t>Permissions</a:t>
            </a:r>
            <a:r>
              <a:rPr lang="es-ES" sz="1400" b="1" dirty="0">
                <a:solidFill>
                  <a:srgbClr val="CC3300"/>
                </a:solidFill>
                <a:latin typeface="+mj-lt"/>
                <a:ea typeface="ＭＳ Ｐゴシック" pitchFamily="34" charset="-128"/>
              </a:rPr>
              <a:t>: </a:t>
            </a:r>
            <a:r>
              <a:rPr lang="es-ES" sz="1400" dirty="0" err="1">
                <a:latin typeface="+mj-lt"/>
                <a:ea typeface="ＭＳ Ｐゴシック" pitchFamily="34" charset="-128"/>
              </a:rPr>
              <a:t>Obtaining</a:t>
            </a:r>
            <a:r>
              <a:rPr lang="es-ES" sz="1400" dirty="0">
                <a:latin typeface="+mj-lt"/>
                <a:ea typeface="ＭＳ Ｐゴシック" pitchFamily="34" charset="-128"/>
              </a:rPr>
              <a:t> sectorial </a:t>
            </a:r>
            <a:r>
              <a:rPr lang="es-ES" sz="1400" dirty="0" err="1">
                <a:latin typeface="+mj-lt"/>
                <a:ea typeface="ＭＳ Ｐゴシック" pitchFamily="34" charset="-128"/>
              </a:rPr>
              <a:t>rights</a:t>
            </a:r>
            <a:r>
              <a:rPr lang="es-ES" sz="1400" dirty="0">
                <a:latin typeface="+mj-lt"/>
                <a:ea typeface="ＭＳ Ｐゴシック" pitchFamily="34" charset="-128"/>
              </a:rPr>
              <a:t>, </a:t>
            </a:r>
            <a:r>
              <a:rPr lang="es-ES" sz="1400" dirty="0" err="1">
                <a:latin typeface="+mj-lt"/>
                <a:ea typeface="ＭＳ Ｐゴシック" pitchFamily="34" charset="-128"/>
              </a:rPr>
              <a:t>permissiones</a:t>
            </a:r>
            <a:r>
              <a:rPr lang="es-ES" sz="1400" dirty="0">
                <a:latin typeface="+mj-lt"/>
                <a:ea typeface="ＭＳ Ｐゴシック" pitchFamily="34" charset="-128"/>
              </a:rPr>
              <a:t> o </a:t>
            </a:r>
            <a:r>
              <a:rPr lang="es-ES" sz="1400" dirty="0" err="1">
                <a:latin typeface="+mj-lt"/>
                <a:ea typeface="ＭＳ Ｐゴシック" pitchFamily="34" charset="-128"/>
              </a:rPr>
              <a:t>licences</a:t>
            </a:r>
            <a:r>
              <a:rPr lang="es-ES" sz="1400" dirty="0">
                <a:latin typeface="+mj-lt"/>
                <a:ea typeface="ＭＳ Ｐゴシック" pitchFamily="34" charset="-128"/>
              </a:rPr>
              <a:t> </a:t>
            </a:r>
            <a:r>
              <a:rPr lang="es-ES" sz="1400" dirty="0" err="1">
                <a:latin typeface="+mj-lt"/>
                <a:ea typeface="ＭＳ Ｐゴシック" pitchFamily="34" charset="-128"/>
              </a:rPr>
              <a:t>is</a:t>
            </a:r>
            <a:r>
              <a:rPr lang="es-ES" sz="1400" dirty="0">
                <a:latin typeface="+mj-lt"/>
                <a:ea typeface="ＭＳ Ｐゴシック" pitchFamily="34" charset="-128"/>
              </a:rPr>
              <a:t> </a:t>
            </a:r>
            <a:r>
              <a:rPr lang="es-ES" sz="1400" dirty="0" err="1">
                <a:latin typeface="+mj-lt"/>
                <a:ea typeface="ＭＳ Ｐゴシック" pitchFamily="34" charset="-128"/>
              </a:rPr>
              <a:t>not</a:t>
            </a:r>
            <a:r>
              <a:rPr lang="es-ES" sz="1400" dirty="0">
                <a:latin typeface="+mj-lt"/>
                <a:ea typeface="ＭＳ Ｐゴシック" pitchFamily="34" charset="-128"/>
              </a:rPr>
              <a:t> </a:t>
            </a:r>
            <a:r>
              <a:rPr lang="es-ES" sz="1400" dirty="0" err="1">
                <a:latin typeface="+mj-lt"/>
                <a:ea typeface="ＭＳ Ｐゴシック" pitchFamily="34" charset="-128"/>
              </a:rPr>
              <a:t>required</a:t>
            </a:r>
            <a:r>
              <a:rPr lang="es-ES" sz="1400" dirty="0">
                <a:latin typeface="+mj-lt"/>
                <a:ea typeface="ＭＳ Ｐゴシック" pitchFamily="34" charset="-128"/>
              </a:rPr>
              <a:t> </a:t>
            </a:r>
            <a:r>
              <a:rPr lang="es-ES" sz="1400" dirty="0" err="1">
                <a:latin typeface="+mj-lt"/>
                <a:ea typeface="ＭＳ Ｐゴシック" pitchFamily="34" charset="-128"/>
              </a:rPr>
              <a:t>because</a:t>
            </a:r>
            <a:r>
              <a:rPr lang="es-ES" sz="1400" dirty="0">
                <a:latin typeface="+mj-lt"/>
                <a:ea typeface="ＭＳ Ｐゴシック" pitchFamily="34" charset="-128"/>
              </a:rPr>
              <a:t> </a:t>
            </a:r>
            <a:r>
              <a:rPr lang="es-ES" sz="1400" dirty="0" err="1">
                <a:latin typeface="+mj-lt"/>
                <a:ea typeface="ＭＳ Ｐゴシック" pitchFamily="34" charset="-128"/>
              </a:rPr>
              <a:t>the</a:t>
            </a:r>
            <a:r>
              <a:rPr lang="es-ES" sz="1400" dirty="0">
                <a:latin typeface="+mj-lt"/>
                <a:ea typeface="ＭＳ Ｐゴシック" pitchFamily="34" charset="-128"/>
              </a:rPr>
              <a:t> </a:t>
            </a:r>
            <a:r>
              <a:rPr lang="es-ES" sz="1400" dirty="0" err="1">
                <a:latin typeface="+mj-lt"/>
                <a:ea typeface="ＭＳ Ｐゴシック" pitchFamily="34" charset="-128"/>
              </a:rPr>
              <a:t>equipment</a:t>
            </a:r>
            <a:r>
              <a:rPr lang="es-ES" sz="1400" dirty="0">
                <a:latin typeface="+mj-lt"/>
                <a:ea typeface="ＭＳ Ｐゴシック" pitchFamily="34" charset="-128"/>
              </a:rPr>
              <a:t> </a:t>
            </a:r>
            <a:r>
              <a:rPr lang="es-ES" sz="1400" dirty="0" err="1">
                <a:latin typeface="+mj-lt"/>
                <a:ea typeface="ＭＳ Ｐゴシック" pitchFamily="34" charset="-128"/>
              </a:rPr>
              <a:t>will</a:t>
            </a:r>
            <a:r>
              <a:rPr lang="es-ES" sz="1400" dirty="0">
                <a:latin typeface="+mj-lt"/>
                <a:ea typeface="ＭＳ Ｐゴシック" pitchFamily="34" charset="-128"/>
              </a:rPr>
              <a:t> be </a:t>
            </a:r>
            <a:r>
              <a:rPr lang="es-ES" sz="1400" dirty="0" err="1">
                <a:latin typeface="+mj-lt"/>
                <a:ea typeface="ＭＳ Ｐゴシック" pitchFamily="34" charset="-128"/>
              </a:rPr>
              <a:t>installed</a:t>
            </a:r>
            <a:r>
              <a:rPr lang="es-ES" sz="1400" dirty="0">
                <a:latin typeface="+mj-lt"/>
                <a:ea typeface="ＭＳ Ｐゴシック" pitchFamily="34" charset="-128"/>
              </a:rPr>
              <a:t> </a:t>
            </a:r>
            <a:r>
              <a:rPr lang="es-ES" sz="1400" dirty="0" err="1">
                <a:latin typeface="+mj-lt"/>
                <a:ea typeface="ＭＳ Ｐゴシック" pitchFamily="34" charset="-128"/>
              </a:rPr>
              <a:t>on</a:t>
            </a:r>
            <a:r>
              <a:rPr lang="es-ES" sz="1400" dirty="0">
                <a:latin typeface="+mj-lt"/>
                <a:ea typeface="ＭＳ Ｐゴシック" pitchFamily="34" charset="-128"/>
              </a:rPr>
              <a:t> </a:t>
            </a:r>
            <a:r>
              <a:rPr lang="es-ES" sz="1400" dirty="0" err="1">
                <a:latin typeface="+mj-lt"/>
                <a:ea typeface="ＭＳ Ｐゴシック" pitchFamily="34" charset="-128"/>
              </a:rPr>
              <a:t>users</a:t>
            </a:r>
            <a:r>
              <a:rPr lang="es-ES" sz="1400" dirty="0">
                <a:latin typeface="+mj-lt"/>
                <a:ea typeface="ＭＳ Ｐゴシック" pitchFamily="34" charset="-128"/>
              </a:rPr>
              <a:t> </a:t>
            </a:r>
            <a:r>
              <a:rPr lang="es-ES" sz="1400" dirty="0" err="1">
                <a:latin typeface="+mj-lt"/>
                <a:ea typeface="ＭＳ Ｐゴシック" pitchFamily="34" charset="-128"/>
              </a:rPr>
              <a:t>property</a:t>
            </a:r>
            <a:r>
              <a:rPr lang="es-ES" sz="1400" dirty="0">
                <a:latin typeface="+mj-lt"/>
                <a:ea typeface="ＭＳ Ｐゴシック" pitchFamily="34" charset="-128"/>
              </a:rPr>
              <a:t>.</a:t>
            </a:r>
          </a:p>
          <a:p>
            <a:pPr marL="355739" lvl="2" indent="-355739" algn="just" defTabSz="362092" fontAlgn="b">
              <a:spcBef>
                <a:spcPts val="600"/>
              </a:spcBef>
              <a:buClr>
                <a:srgbClr val="CC3300"/>
              </a:buClr>
              <a:buFont typeface="Wingdings" pitchFamily="2" charset="2"/>
              <a:buChar char="q"/>
              <a:tabLst>
                <a:tab pos="362092" algn="l"/>
                <a:tab pos="1167270" algn="l"/>
              </a:tabLst>
              <a:defRPr/>
            </a:pPr>
            <a:r>
              <a:rPr lang="es-ES" sz="1400" b="1" dirty="0" err="1">
                <a:solidFill>
                  <a:srgbClr val="CC3300"/>
                </a:solidFill>
                <a:latin typeface="+mj-lt"/>
                <a:ea typeface="ＭＳ Ｐゴシック" pitchFamily="34" charset="-128"/>
              </a:rPr>
              <a:t>Competition</a:t>
            </a:r>
            <a:r>
              <a:rPr lang="es-ES" sz="1400" b="1" dirty="0">
                <a:solidFill>
                  <a:srgbClr val="CC3300"/>
                </a:solidFill>
                <a:latin typeface="+mj-lt"/>
                <a:ea typeface="ＭＳ Ｐゴシック" pitchFamily="34" charset="-128"/>
              </a:rPr>
              <a:t> factor: </a:t>
            </a:r>
            <a:r>
              <a:rPr lang="es-ES" sz="1400" dirty="0" err="1">
                <a:latin typeface="+mj-lt"/>
                <a:ea typeface="ＭＳ Ｐゴシック" pitchFamily="34" charset="-128"/>
              </a:rPr>
              <a:t>Annual</a:t>
            </a:r>
            <a:r>
              <a:rPr lang="es-ES" sz="1400" dirty="0">
                <a:latin typeface="+mj-lt"/>
                <a:ea typeface="ＭＳ Ｐゴシック" pitchFamily="34" charset="-128"/>
              </a:rPr>
              <a:t> </a:t>
            </a:r>
            <a:r>
              <a:rPr lang="es-ES" sz="1400" dirty="0" err="1">
                <a:latin typeface="+mj-lt"/>
                <a:ea typeface="ＭＳ Ｐゴシック" pitchFamily="34" charset="-128"/>
              </a:rPr>
              <a:t>compensation</a:t>
            </a:r>
            <a:r>
              <a:rPr lang="es-ES" sz="1400" dirty="0">
                <a:latin typeface="+mj-lt"/>
                <a:ea typeface="ＭＳ Ｐゴシック" pitchFamily="34" charset="-128"/>
              </a:rPr>
              <a:t> </a:t>
            </a:r>
            <a:r>
              <a:rPr lang="es-ES" sz="1400" dirty="0" err="1">
                <a:latin typeface="+mj-lt"/>
                <a:ea typeface="ＭＳ Ｐゴシック" pitchFamily="34" charset="-128"/>
              </a:rPr>
              <a:t>proposal</a:t>
            </a:r>
            <a:r>
              <a:rPr lang="es-ES" sz="1400" dirty="0">
                <a:latin typeface="+mj-lt"/>
                <a:ea typeface="ＭＳ Ｐゴシック" pitchFamily="34" charset="-128"/>
              </a:rPr>
              <a:t>, </a:t>
            </a:r>
            <a:r>
              <a:rPr lang="es-ES" sz="1400" dirty="0" err="1">
                <a:latin typeface="+mj-lt"/>
                <a:ea typeface="ＭＳ Ｐゴシック" pitchFamily="34" charset="-128"/>
              </a:rPr>
              <a:t>that</a:t>
            </a:r>
            <a:r>
              <a:rPr lang="es-ES" sz="1400" dirty="0">
                <a:latin typeface="+mj-lt"/>
                <a:ea typeface="ＭＳ Ｐゴシック" pitchFamily="34" charset="-128"/>
              </a:rPr>
              <a:t> </a:t>
            </a:r>
            <a:r>
              <a:rPr lang="es-ES" sz="1400" dirty="0" err="1">
                <a:latin typeface="+mj-lt"/>
                <a:ea typeface="ＭＳ Ｐゴシック" pitchFamily="34" charset="-128"/>
              </a:rPr>
              <a:t>shall</a:t>
            </a:r>
            <a:r>
              <a:rPr lang="es-ES" sz="1400" dirty="0">
                <a:latin typeface="+mj-lt"/>
                <a:ea typeface="ＭＳ Ｐゴシック" pitchFamily="34" charset="-128"/>
              </a:rPr>
              <a:t> be in </a:t>
            </a:r>
            <a:r>
              <a:rPr lang="es-ES" sz="1400" dirty="0" err="1">
                <a:latin typeface="+mj-lt"/>
                <a:ea typeface="ＭＳ Ｐゴシック" pitchFamily="34" charset="-128"/>
              </a:rPr>
              <a:t>accordance</a:t>
            </a:r>
            <a:r>
              <a:rPr lang="es-ES" sz="1400" dirty="0">
                <a:latin typeface="+mj-lt"/>
                <a:ea typeface="ＭＳ Ｐゴシック" pitchFamily="34" charset="-128"/>
              </a:rPr>
              <a:t> </a:t>
            </a:r>
            <a:r>
              <a:rPr lang="es-ES" sz="1400" dirty="0" err="1">
                <a:latin typeface="+mj-lt"/>
                <a:ea typeface="ＭＳ Ｐゴシック" pitchFamily="34" charset="-128"/>
              </a:rPr>
              <a:t>with</a:t>
            </a:r>
            <a:r>
              <a:rPr lang="es-ES" sz="1400" dirty="0">
                <a:latin typeface="+mj-lt"/>
                <a:ea typeface="ＭＳ Ｐゴシック" pitchFamily="34" charset="-128"/>
              </a:rPr>
              <a:t> </a:t>
            </a:r>
            <a:r>
              <a:rPr lang="es-ES" sz="1400" dirty="0" err="1">
                <a:latin typeface="+mj-lt"/>
                <a:ea typeface="ＭＳ Ｐゴシック" pitchFamily="34" charset="-128"/>
              </a:rPr>
              <a:t>the</a:t>
            </a:r>
            <a:r>
              <a:rPr lang="es-ES" sz="1400" dirty="0">
                <a:latin typeface="+mj-lt"/>
                <a:ea typeface="ＭＳ Ｐゴシック" pitchFamily="34" charset="-128"/>
              </a:rPr>
              <a:t> «Base </a:t>
            </a:r>
            <a:r>
              <a:rPr lang="es-ES" sz="1400" dirty="0" err="1">
                <a:latin typeface="+mj-lt"/>
                <a:ea typeface="ＭＳ Ｐゴシック" pitchFamily="34" charset="-128"/>
              </a:rPr>
              <a:t>Remuneration</a:t>
            </a:r>
            <a:r>
              <a:rPr lang="es-ES" sz="1400" dirty="0">
                <a:latin typeface="+mj-lt"/>
                <a:ea typeface="ＭＳ Ｐゴシック" pitchFamily="34" charset="-128"/>
              </a:rPr>
              <a:t>» </a:t>
            </a:r>
            <a:r>
              <a:rPr lang="es-ES" sz="1400" dirty="0" err="1">
                <a:latin typeface="+mj-lt"/>
                <a:ea typeface="ＭＳ Ｐゴシック" pitchFamily="34" charset="-128"/>
              </a:rPr>
              <a:t>established</a:t>
            </a:r>
            <a:r>
              <a:rPr lang="es-ES" sz="1400" dirty="0">
                <a:latin typeface="+mj-lt"/>
                <a:ea typeface="ＭＳ Ｐゴシック" pitchFamily="34" charset="-128"/>
              </a:rPr>
              <a:t> </a:t>
            </a:r>
            <a:r>
              <a:rPr lang="es-ES" sz="1400" dirty="0" err="1">
                <a:latin typeface="+mj-lt"/>
                <a:ea typeface="ＭＳ Ｐゴシック" pitchFamily="34" charset="-128"/>
              </a:rPr>
              <a:t>by</a:t>
            </a:r>
            <a:r>
              <a:rPr lang="es-ES" sz="1400" dirty="0">
                <a:latin typeface="+mj-lt"/>
                <a:ea typeface="ＭＳ Ｐゴシック" pitchFamily="34" charset="-128"/>
              </a:rPr>
              <a:t> OSINERGMIN.</a:t>
            </a:r>
          </a:p>
          <a:p>
            <a:pPr marL="362092" indent="-362092" algn="just" defTabSz="362092" fontAlgn="b">
              <a:spcBef>
                <a:spcPts val="600"/>
              </a:spcBef>
              <a:buFont typeface="Wingdings" pitchFamily="2" charset="2"/>
              <a:buChar char="q"/>
              <a:tabLst>
                <a:tab pos="362092" algn="l"/>
                <a:tab pos="1167270" algn="l"/>
              </a:tabLst>
              <a:defRPr/>
            </a:pPr>
            <a:r>
              <a:rPr lang="es-ES" sz="1400" b="1" dirty="0" err="1">
                <a:solidFill>
                  <a:srgbClr val="CC3300"/>
                </a:solidFill>
                <a:latin typeface="+mj-lt"/>
                <a:ea typeface="ＭＳ Ｐゴシック" pitchFamily="34" charset="-128"/>
              </a:rPr>
              <a:t>Current</a:t>
            </a:r>
            <a:r>
              <a:rPr lang="es-ES" sz="1400" b="1" dirty="0">
                <a:solidFill>
                  <a:srgbClr val="CC3300"/>
                </a:solidFill>
                <a:latin typeface="+mj-lt"/>
                <a:ea typeface="ＭＳ Ｐゴシック" pitchFamily="34" charset="-128"/>
              </a:rPr>
              <a:t> Status</a:t>
            </a:r>
            <a:r>
              <a:rPr lang="es-ES" sz="1400" dirty="0">
                <a:latin typeface="+mj-lt"/>
                <a:ea typeface="ＭＳ Ｐゴシック" pitchFamily="34" charset="-128"/>
              </a:rPr>
              <a:t>: </a:t>
            </a:r>
            <a:r>
              <a:rPr lang="es-PE" sz="1400" dirty="0" err="1">
                <a:latin typeface="+mj-lt"/>
                <a:ea typeface="ＭＳ Ｐゴシック" pitchFamily="34" charset="-128"/>
              </a:rPr>
              <a:t>Registration</a:t>
            </a:r>
            <a:r>
              <a:rPr lang="es-PE" sz="1400" dirty="0">
                <a:latin typeface="+mj-lt"/>
                <a:ea typeface="ＭＳ Ｐゴシック" pitchFamily="34" charset="-128"/>
              </a:rPr>
              <a:t> of </a:t>
            </a:r>
            <a:r>
              <a:rPr lang="es-PE" sz="1400" dirty="0" err="1">
                <a:latin typeface="+mj-lt"/>
                <a:ea typeface="ＭＳ Ｐゴシック" pitchFamily="34" charset="-128"/>
              </a:rPr>
              <a:t>participants</a:t>
            </a:r>
            <a:r>
              <a:rPr lang="es-PE" sz="1400" dirty="0">
                <a:latin typeface="+mj-lt"/>
                <a:ea typeface="ＭＳ Ｐゴシック" pitchFamily="34" charset="-128"/>
              </a:rPr>
              <a:t> up </a:t>
            </a:r>
            <a:r>
              <a:rPr lang="es-PE" sz="1400" dirty="0" err="1">
                <a:latin typeface="+mj-lt"/>
                <a:ea typeface="ＭＳ Ｐゴシック" pitchFamily="34" charset="-128"/>
              </a:rPr>
              <a:t>to</a:t>
            </a:r>
            <a:r>
              <a:rPr lang="es-PE" sz="1400" dirty="0">
                <a:latin typeface="+mj-lt"/>
                <a:ea typeface="ＭＳ Ｐゴシック" pitchFamily="34" charset="-128"/>
              </a:rPr>
              <a:t> </a:t>
            </a:r>
            <a:r>
              <a:rPr lang="es-PE" sz="1400" dirty="0" err="1">
                <a:latin typeface="+mj-lt"/>
                <a:ea typeface="ＭＳ Ｐゴシック" pitchFamily="34" charset="-128"/>
              </a:rPr>
              <a:t>August</a:t>
            </a:r>
            <a:r>
              <a:rPr lang="es-PE" sz="1400" dirty="0">
                <a:latin typeface="+mj-lt"/>
                <a:ea typeface="ＭＳ Ｐゴシック" pitchFamily="34" charset="-128"/>
              </a:rPr>
              <a:t> 2014.</a:t>
            </a:r>
          </a:p>
          <a:p>
            <a:pPr algn="just" defTabSz="362092" fontAlgn="b">
              <a:spcBef>
                <a:spcPts val="600"/>
              </a:spcBef>
              <a:tabLst>
                <a:tab pos="362092" algn="l"/>
                <a:tab pos="1167270" algn="l"/>
              </a:tabLst>
              <a:defRPr/>
            </a:pPr>
            <a:r>
              <a:rPr lang="es-PE" sz="1400" dirty="0">
                <a:latin typeface="+mj-lt"/>
                <a:ea typeface="ＭＳ Ｐゴシック" pitchFamily="34" charset="-128"/>
              </a:rPr>
              <a:t>	Price of Bases: US$ 1,000.00</a:t>
            </a:r>
          </a:p>
        </p:txBody>
      </p:sp>
    </p:spTree>
    <p:extLst>
      <p:ext uri="{BB962C8B-B14F-4D97-AF65-F5344CB8AC3E}">
        <p14:creationId xmlns:p14="http://schemas.microsoft.com/office/powerpoint/2010/main" xmlns="" val="29398238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Diseño personaliz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Diseño personaliz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Diseño personaliz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Diseño personaliz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Diseño personaliz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TotalTime>
  <Words>445</Words>
  <Application>Microsoft Office PowerPoint</Application>
  <PresentationFormat>מותאם אישית</PresentationFormat>
  <Paragraphs>77</Paragraphs>
  <Slides>5</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5</vt:i4>
      </vt:variant>
    </vt:vector>
  </HeadingPairs>
  <TitlesOfParts>
    <vt:vector size="6" baseType="lpstr">
      <vt:lpstr>Tema de Office</vt:lpstr>
      <vt:lpstr>שקופית 1</vt:lpstr>
      <vt:lpstr>שקופית 2</vt:lpstr>
      <vt:lpstr>שקופית 3</vt:lpstr>
      <vt:lpstr>שקופית 4</vt:lpstr>
      <vt:lpstr>שקופית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Mario Vargas</dc:creator>
  <cp:lastModifiedBy>tamarba</cp:lastModifiedBy>
  <cp:revision>2</cp:revision>
  <dcterms:created xsi:type="dcterms:W3CDTF">2014-06-02T15:43:14Z</dcterms:created>
  <dcterms:modified xsi:type="dcterms:W3CDTF">2014-06-03T09:26:25Z</dcterms:modified>
</cp:coreProperties>
</file>