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2" d="100"/>
          <a:sy n="82" d="100"/>
        </p:scale>
        <p:origin x="-15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29C0974-AD58-42D6-89C5-951AB6A8D17A}" type="datetimeFigureOut">
              <a:rPr lang="he-IL" smtClean="0"/>
              <a:t>ט"ו/סיון/תשע"ה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2938810-7A83-4A81-8044-4D697E4205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499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2ADE-19D4-4F76-86EF-10953F616BC9}" type="datetime8">
              <a:rPr lang="he-IL" smtClean="0"/>
              <a:t>02 יוני 15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B85629-F719-4419-9A79-E9EF0EDBA0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E435-7D3B-4A68-8EF0-6E483FF7DDE6}" type="datetime8">
              <a:rPr lang="he-IL" smtClean="0"/>
              <a:t>02 יוני 15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629-F719-4419-9A79-E9EF0EDBA0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95B4F-565A-4285-A38F-04D0203F259D}" type="datetime8">
              <a:rPr lang="he-IL" smtClean="0"/>
              <a:t>02 יוני 15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629-F719-4419-9A79-E9EF0EDBA0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74C2-7504-482C-A181-58760E3B6EFF}" type="datetime8">
              <a:rPr lang="he-IL" smtClean="0"/>
              <a:t>02 יוני 15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629-F719-4419-9A79-E9EF0EDBA0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CA1C-536F-429F-AD65-9DF9586A6073}" type="datetime8">
              <a:rPr lang="he-IL" smtClean="0"/>
              <a:t>02 יוני 15</a:t>
            </a:fld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B85629-F719-4419-9A79-E9EF0EDBA0E4}" type="slidenum">
              <a:rPr lang="he-IL" smtClean="0"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10E7-14A3-4C6B-8CFC-B0272336F24D}" type="datetime8">
              <a:rPr lang="he-IL" smtClean="0"/>
              <a:t>02 יוני 15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629-F719-4419-9A79-E9EF0EDBA0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DAB4-3DAD-4E2A-873E-117A72F2BDC5}" type="datetime8">
              <a:rPr lang="he-IL" smtClean="0"/>
              <a:t>02 יוני 15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629-F719-4419-9A79-E9EF0EDBA0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D15C-5401-4FE0-AF1B-E1ACA754FDD9}" type="datetime8">
              <a:rPr lang="he-IL" smtClean="0"/>
              <a:t>02 יוני 15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629-F719-4419-9A79-E9EF0EDBA0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BF01-891C-41F9-A10E-71B02BEB1015}" type="datetime8">
              <a:rPr lang="he-IL" smtClean="0"/>
              <a:t>02 יוני 15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629-F719-4419-9A79-E9EF0EDBA0E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CF1-6A47-44EF-8A90-D7DFDF261D4A}" type="datetime8">
              <a:rPr lang="he-IL" smtClean="0"/>
              <a:t>02 יוני 15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5629-F719-4419-9A79-E9EF0EDBA0E4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6261E-BF9C-44F6-B0D1-1417021404B5}" type="datetime8">
              <a:rPr lang="he-IL" smtClean="0"/>
              <a:t>02 יוני 15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B85629-F719-4419-9A79-E9EF0EDBA0E4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3CA92D-54F2-434F-852A-1A63E630C2A9}" type="datetime8">
              <a:rPr lang="he-IL" smtClean="0"/>
              <a:t>02 יוני 15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0B85629-F719-4419-9A79-E9EF0EDBA0E4}" type="slidenum">
              <a:rPr lang="he-IL" smtClean="0"/>
              <a:t>‹#›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he-IL" sz="4000" b="1" dirty="0" smtClean="0"/>
              <a:t>אכיפה חלופית</a:t>
            </a:r>
            <a:br>
              <a:rPr lang="he-IL" sz="4000" b="1" dirty="0" smtClean="0"/>
            </a:br>
            <a:r>
              <a:rPr lang="he-IL" sz="4000" b="1" dirty="0" smtClean="0"/>
              <a:t>עיצומים כספיים</a:t>
            </a:r>
            <a:endParaRPr lang="he-IL" sz="40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974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/>
          <a:lstStyle/>
          <a:p>
            <a:pPr algn="ctr"/>
            <a:r>
              <a:rPr lang="he-IL" b="1" dirty="0" smtClean="0"/>
              <a:t>החלטת הממונה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e-IL" sz="3200" b="0" dirty="0" smtClean="0"/>
              <a:t>החליט הממונה להטיל עיצום כספי – ימסור  דרישת תשלום ויפרט את סכום העיצום המעודכן והמועד לתשלומו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החליט הממונה שלא להטיל עיצום כספי – ימסור הודעה על כך</a:t>
            </a:r>
          </a:p>
          <a:p>
            <a:pPr marL="514350" indent="-514350">
              <a:buAutoNum type="arabicPeriod"/>
            </a:pPr>
            <a:endParaRPr lang="he-IL" sz="3200" b="0" dirty="0"/>
          </a:p>
          <a:p>
            <a:r>
              <a:rPr lang="he-IL" sz="3200" b="0" dirty="0" smtClean="0"/>
              <a:t>החלטות הממונה יהיו מנומקות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718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/>
          <a:lstStyle/>
          <a:p>
            <a:pPr algn="ctr"/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מפר שלא מימש את זכות הטיעון בתום המועד שנקבע לכך – ההודעה על כוונת חיוב הופכת לדרישת תשלום באופן אוטומטי</a:t>
            </a:r>
          </a:p>
          <a:p>
            <a:endParaRPr lang="he-IL" sz="3200" b="0" dirty="0" smtClean="0"/>
          </a:p>
          <a:p>
            <a:r>
              <a:rPr lang="he-IL" sz="3200" b="0" dirty="0" smtClean="0"/>
              <a:t> 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307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pPr algn="ctr"/>
            <a:r>
              <a:rPr lang="he-IL" b="1" dirty="0" smtClean="0"/>
              <a:t>סכומים מופחתים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הממונה רשאי להפחית את סכומי העיצום הכספי אך ורק לפי הנסיבות הקבועות בתקנות הפחתה</a:t>
            </a:r>
          </a:p>
          <a:p>
            <a:r>
              <a:rPr lang="he-IL" sz="3200" b="0" dirty="0" smtClean="0"/>
              <a:t>למשל – 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המפר הפסיק את ההפרה מיוזמתו ודיווח לממונה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הפחתה בשל מחזור עסקאות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667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pPr algn="ctr"/>
            <a:r>
              <a:rPr lang="he-IL" b="1" dirty="0" smtClean="0"/>
              <a:t>הסכום המעודכן לתשלום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e-IL" sz="3200" b="0" dirty="0" smtClean="0"/>
              <a:t>הכלל - ביום מסירת דרישת התשלום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לגבי מפר שלא מימש את זכות הטיעון – ביום מסירת הודעה על כוונת חיוב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הוגש ערעור והסכים הממונה או הורה בימ"ש על עיכוב תשלום – ביום ההחלטה בערעור</a:t>
            </a:r>
          </a:p>
          <a:p>
            <a:pPr marL="514350" indent="-514350">
              <a:buAutoNum type="arabicPeriod"/>
            </a:pPr>
            <a:endParaRPr lang="he-IL" sz="3200" b="0" dirty="0" smtClean="0"/>
          </a:p>
          <a:p>
            <a:pPr marL="514350" indent="-514350">
              <a:buAutoNum type="arabicPeriod"/>
            </a:pP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870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pPr algn="ctr"/>
            <a:r>
              <a:rPr lang="he-IL" b="1" dirty="0" smtClean="0"/>
              <a:t>המועד לתשלום העיצום הכספי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בתוך 45 ימים מיום מסירת דרישת התשלום</a:t>
            </a:r>
          </a:p>
          <a:p>
            <a:endParaRPr lang="he-IL" sz="3200" b="0" dirty="0"/>
          </a:p>
          <a:p>
            <a:r>
              <a:rPr lang="he-IL" sz="3200" b="0" dirty="0" smtClean="0"/>
              <a:t>עיצום שלא שולם במועד – תוספת הפרשי הצמדה וריבית לפי חוק פסיקת ריבית והצמדה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60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/>
          <a:lstStyle/>
          <a:p>
            <a:pPr algn="ctr"/>
            <a:r>
              <a:rPr lang="he-IL" b="1" dirty="0" smtClean="0"/>
              <a:t>התראה מנהלית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sz="3200" b="0" dirty="0" smtClean="0"/>
              <a:t>תצא התראה מנהלית במקום הודעה על כוונת חיוב במקרים הבאים בלבד – 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הוראה חדשה וטרם חלפו 3 חודשים מיום הכניסה לתוקף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שינוי במדיניות האכיפה וטרם חלפו 3 חודשים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היועץ המשפטי חיווה דעתו כי ישנה מחלוקת כנה בדבר פרשנות משפטית – וטרם חלפו 3 חודשים מיום פרסום חוות הדעת של הרשות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94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הממונה יציין בהתראה המנהלית את המעשה המהווה הפרה, יודיע לו כי עליו להפסיקה ואם יחזור עליה או ימשיך בהפרה הוא צפוי לעיצום כספי בשל הפרה נמשכת או חוזרת.</a:t>
            </a:r>
          </a:p>
          <a:p>
            <a:r>
              <a:rPr lang="he-IL" sz="3200" b="0" dirty="0" smtClean="0"/>
              <a:t>כמו כן, יציין את זכותו לבקש את ביטול ההתראה המנהלית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528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/>
          <a:lstStyle/>
          <a:p>
            <a:pPr algn="ctr"/>
            <a:r>
              <a:rPr lang="he-IL" b="1" dirty="0" smtClean="0"/>
              <a:t>בקשה לביטול התראה מנהלית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המפר רשאי לפנות לממונה, בכתב, בתוך 45 ימים, בבקשה לבטל את ההתראה בשל אחד מהטעמים הבאים – 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הוא לא ביצע את ההפרה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המעשה שביצע, המפורט בהתראה, אינו מהווה הפרה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63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pPr algn="ctr"/>
            <a:r>
              <a:rPr lang="he-IL" b="1" dirty="0" smtClean="0"/>
              <a:t>החלטת הממונה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e-IL" sz="3200" b="0" dirty="0" smtClean="0"/>
              <a:t>רשאי לבטל את ההתראה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רשאי לדחות את הבקשה לביטול ההתראה – ההתראה נותרת על כנה</a:t>
            </a:r>
          </a:p>
          <a:p>
            <a:r>
              <a:rPr lang="he-IL" sz="3200" b="0" dirty="0" smtClean="0"/>
              <a:t>החלטת הממונה תהיה בכתב ומנומקת</a:t>
            </a:r>
            <a:endParaRPr lang="he-IL" sz="3200" b="0" dirty="0"/>
          </a:p>
          <a:p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474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/>
              <a:t>הפרה נמשכת וחוזרת לאחר התראה</a:t>
            </a:r>
            <a:endParaRPr lang="he-IL" sz="32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he-IL" sz="3200" b="0" dirty="0" smtClean="0"/>
              <a:t>המשיך להפר את ההוראה שבשלה נשלחה לו התראה – דרישת תשלום בשל הפרה נמשכת 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חזר והפר את ההוראה שבשלה נשלחה לו התראה (שנתיים/תשעה חודשים) – הודעה על כוונת חיוב בשל הפרה חוזרת</a:t>
            </a:r>
          </a:p>
          <a:p>
            <a:endParaRPr lang="he-IL" sz="3200" b="0" dirty="0"/>
          </a:p>
          <a:p>
            <a:r>
              <a:rPr lang="he-IL" sz="3200" b="0" dirty="0" smtClean="0"/>
              <a:t>לעוסק יש זכות טיעון, לגבי 1 - חלקית</a:t>
            </a:r>
          </a:p>
          <a:p>
            <a:pPr marL="514350" indent="-514350">
              <a:buAutoNum type="arabicPeriod"/>
            </a:pP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084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3716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/>
              <a:t>אכיפה פלילית – אכיפה מנהלית</a:t>
            </a:r>
            <a:endParaRPr lang="he-IL" sz="32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he-IL" sz="3200" b="0" dirty="0" smtClean="0"/>
              <a:t>הפרות שהן עבירה פלילית בלבד</a:t>
            </a:r>
          </a:p>
          <a:p>
            <a:pPr marL="457200" indent="-457200">
              <a:buAutoNum type="arabicPeriod"/>
            </a:pPr>
            <a:r>
              <a:rPr lang="he-IL" sz="3200" b="0" dirty="0" smtClean="0"/>
              <a:t>הפרות שהן הפרה מנהלית בלבד</a:t>
            </a:r>
          </a:p>
          <a:p>
            <a:pPr marL="457200" indent="-457200">
              <a:buAutoNum type="arabicPeriod"/>
            </a:pPr>
            <a:r>
              <a:rPr lang="he-IL" sz="3200" b="0" dirty="0" smtClean="0"/>
              <a:t>הפרות שהן גם עבירה פלילית וגם הפרה מנהלית</a:t>
            </a:r>
          </a:p>
          <a:p>
            <a:pPr marL="457200" indent="-457200">
              <a:buAutoNum type="arabicPeriod"/>
            </a:pPr>
            <a:endParaRPr lang="he-IL" sz="3200" b="0" dirty="0"/>
          </a:p>
          <a:p>
            <a:r>
              <a:rPr lang="he-IL" sz="3200" b="0" dirty="0" smtClean="0"/>
              <a:t>החלטה לעניין 3 – </a:t>
            </a:r>
            <a:r>
              <a:rPr lang="he-IL" sz="3200" b="0" dirty="0" err="1" smtClean="0"/>
              <a:t>שק"ד</a:t>
            </a:r>
            <a:r>
              <a:rPr lang="he-IL" sz="3200" b="0" dirty="0" smtClean="0"/>
              <a:t> הממונה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68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pPr algn="ctr"/>
            <a:r>
              <a:rPr lang="he-IL" b="1" dirty="0" smtClean="0"/>
              <a:t>התחייבות להימנע מהפרה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3200" b="0" dirty="0" smtClean="0"/>
              <a:t>נסיבות יקבעו בנוהל</a:t>
            </a:r>
          </a:p>
          <a:p>
            <a:r>
              <a:rPr lang="he-IL" sz="3200" b="0" dirty="0" smtClean="0"/>
              <a:t>הממונה רשאי "להציע" למפר לחתום על התחייבות להימנע מהפרה ולהגיש עירבון במקום עיצום כספי שניתן היה להטיל עליו</a:t>
            </a:r>
          </a:p>
          <a:p>
            <a:r>
              <a:rPr lang="he-IL" sz="3200" b="0" dirty="0" smtClean="0"/>
              <a:t>ההתחייבות – להימנע מהפרה וניתן גם לכלול בהתחייבות החזרת כסף ופרסום מודעות ברבים</a:t>
            </a:r>
          </a:p>
          <a:p>
            <a:r>
              <a:rPr lang="he-IL" sz="3200" b="0" dirty="0" smtClean="0"/>
              <a:t>גובה העירבון – כגובה העיצום בהתחשב בנסיבות הפחתה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773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pPr algn="ctr"/>
            <a:r>
              <a:rPr lang="he-IL" b="1" dirty="0" smtClean="0"/>
              <a:t>הפרת ההתחייבות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e-IL" sz="3200" b="0" dirty="0" smtClean="0"/>
              <a:t>חילוט העירבון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המצאת דרישת תשלום בשל הפרה נמשכת או הודעה על כוונת חיוב בשל הפרה חוזרת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77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/>
          <a:lstStyle/>
          <a:p>
            <a:pPr algn="ctr"/>
            <a:r>
              <a:rPr lang="he-IL" b="1" dirty="0" smtClean="0"/>
              <a:t>ערעור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על דרישת תשלום ועל התראה מנהלית ניתן לערער לבית משפט שלום שבו יושב נשיא בית משפט השלום</a:t>
            </a:r>
          </a:p>
          <a:p>
            <a:r>
              <a:rPr lang="he-IL" sz="3200" b="0" dirty="0" smtClean="0"/>
              <a:t>בתוך 45 ימים מיום מסירת דרישת תשלום או מיום שנמסרה החלטת הממונה בבקשה לביטול ההתראה המנהלית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551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הכלל – אין בהגשת ערעור על דרישת תשלום כדי לעכב את תשלומו</a:t>
            </a:r>
          </a:p>
          <a:p>
            <a:r>
              <a:rPr lang="he-IL" sz="3200" b="0" dirty="0" smtClean="0"/>
              <a:t>אלא אם כן הסכים לכך הממונה או הורה על כך בית המשפט 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210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pPr algn="ctr"/>
            <a:r>
              <a:rPr lang="he-IL" b="1" dirty="0" smtClean="0"/>
              <a:t>שמירת אחריות פלילית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נקיטה בהליך מנהלי אינה גורעת מאחריותו הפלילית של אדם בשל הפרה שהיא גם עבירה פלילית</a:t>
            </a:r>
          </a:p>
          <a:p>
            <a:r>
              <a:rPr lang="he-IL" sz="3200" b="0" dirty="0" smtClean="0"/>
              <a:t>אולם – לא יוגש כתב אישום בשל אותו מעשה, אלא אם התגלו עובדות או ראיות חדשות המצדיקות זאת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84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51720" y="116632"/>
            <a:ext cx="5791200" cy="1371600"/>
          </a:xfrm>
        </p:spPr>
        <p:txBody>
          <a:bodyPr/>
          <a:lstStyle/>
          <a:p>
            <a:pPr algn="ctr"/>
            <a:r>
              <a:rPr lang="he-IL" b="1" dirty="0" smtClean="0"/>
              <a:t>החמרת ענישה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נסיבות מחמירות – 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במקום מאסר שנתיים או קנס פי עשרה – מאסר שלוש שנים או קנס פי עשרים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נסיבות מחמירות נוספות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09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/>
              <a:t>צו מנהלי לשמירת טובין בבית העסק</a:t>
            </a:r>
            <a:endParaRPr lang="he-IL" sz="32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בהפרת חובת סימון בלבד</a:t>
            </a:r>
          </a:p>
          <a:p>
            <a:r>
              <a:rPr lang="he-IL" sz="3200" b="0" dirty="0" smtClean="0"/>
              <a:t>ציווי לא לעשות שימוש בטובין ולשמור אותם בבית העסק</a:t>
            </a:r>
          </a:p>
          <a:p>
            <a:r>
              <a:rPr lang="he-IL" sz="3200" b="0" dirty="0" smtClean="0"/>
              <a:t>לתקופה שלא תעלה על 6 חודשים</a:t>
            </a:r>
          </a:p>
          <a:p>
            <a:r>
              <a:rPr lang="he-IL" sz="3200" b="0" dirty="0" smtClean="0"/>
              <a:t>ניתן להגיש בקשה לביטול הצו – לבימ"ש השלום המוסמך לדון בעבירה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190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pPr algn="ctr"/>
            <a:r>
              <a:rPr lang="he-IL" b="1" dirty="0" smtClean="0"/>
              <a:t>ניצול מצוקה – השפעה לא הוגנת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סעיף כללי – השפעה לא הוגנת – פגיעה ביכולת הצרכן לקבל החלטה אם להתקשר בעסקה, באופן שיש בה שלילה של חופש ההתקשרות של הצרכן</a:t>
            </a:r>
          </a:p>
          <a:p>
            <a:r>
              <a:rPr lang="he-IL" sz="3200" b="0" dirty="0" smtClean="0"/>
              <a:t>סעיף ספציפי – עוסק שביצע מעשה כאמור חזקה שהפעיל השפעה לא הוגנת 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108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דוגמה לחזקות – 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מנע מהצרכן אפשרות להתייעץ לגבי העסקה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פניות חוזרות ונשנות לצרכן על אף שהביע רצונו כי יחדל מכך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ניצול אי ידיעת השפה שבה נקשרת העסקה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יצר רושם כי צרכן יזכה בפרס למרות שאין פרס או שנדרש תשלום מהצרכן</a:t>
            </a:r>
          </a:p>
          <a:p>
            <a:pPr marL="514350" indent="-514350">
              <a:buAutoNum type="arabicPeriod"/>
            </a:pP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585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>
            <a:normAutofit/>
          </a:bodyPr>
          <a:lstStyle/>
          <a:p>
            <a:pPr algn="ctr"/>
            <a:r>
              <a:rPr lang="he-IL" sz="2800" b="1" dirty="0" smtClean="0"/>
              <a:t>צו מנהלי להפסקה או מניעה של הפעלת השפעה בלתי הוגנת</a:t>
            </a:r>
            <a:endParaRPr lang="he-IL" sz="28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אכיפת סעיף 3 </a:t>
            </a:r>
          </a:p>
          <a:p>
            <a:r>
              <a:rPr lang="he-IL" sz="3200" b="0" dirty="0" smtClean="0"/>
              <a:t>הסעיף הכללי – צו מנהלי</a:t>
            </a:r>
          </a:p>
          <a:p>
            <a:r>
              <a:rPr lang="he-IL" sz="3200" b="0" dirty="0" smtClean="0"/>
              <a:t>אכיפה פלילית בגין הפרת הצו המנהלי</a:t>
            </a:r>
          </a:p>
          <a:p>
            <a:r>
              <a:rPr lang="he-IL" sz="3200" b="0" dirty="0" smtClean="0"/>
              <a:t>אין עיצום כספי</a:t>
            </a:r>
          </a:p>
          <a:p>
            <a:endParaRPr lang="he-IL" sz="3200" b="0" dirty="0"/>
          </a:p>
          <a:p>
            <a:r>
              <a:rPr lang="he-IL" sz="3200" b="0" dirty="0" smtClean="0"/>
              <a:t>סעיף החזקות – גם פלילי וגם עיצום כספי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986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pPr algn="ctr"/>
            <a:r>
              <a:rPr lang="he-IL" b="1" dirty="0" smtClean="0"/>
              <a:t>אכיפה מנהלית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e-IL" sz="3600" b="0" dirty="0" smtClean="0"/>
              <a:t>עיצום כספי</a:t>
            </a:r>
          </a:p>
          <a:p>
            <a:pPr marL="514350" indent="-514350">
              <a:buAutoNum type="arabicPeriod"/>
            </a:pPr>
            <a:r>
              <a:rPr lang="he-IL" sz="3600" b="0" dirty="0" smtClean="0"/>
              <a:t>התראה מנהלית</a:t>
            </a:r>
          </a:p>
          <a:p>
            <a:pPr marL="514350" indent="-514350">
              <a:buAutoNum type="arabicPeriod"/>
            </a:pPr>
            <a:r>
              <a:rPr lang="he-IL" sz="3600" b="0" dirty="0" smtClean="0"/>
              <a:t>התחייבות להימנע מהפרה</a:t>
            </a:r>
          </a:p>
          <a:p>
            <a:pPr marL="514350" indent="-514350">
              <a:buAutoNum type="arabicPeriod"/>
            </a:pPr>
            <a:r>
              <a:rPr lang="he-IL" sz="3600" b="0" dirty="0" smtClean="0"/>
              <a:t>צו מנהלי לשמירת טובין במקום העסק</a:t>
            </a:r>
          </a:p>
          <a:p>
            <a:pPr marL="514350" indent="-514350">
              <a:buAutoNum type="arabicPeriod"/>
            </a:pPr>
            <a:r>
              <a:rPr lang="he-IL" sz="3600" b="0" dirty="0" smtClean="0"/>
              <a:t>צו מנהלי להפסקה או מניעה של השפעה בלתי הוגנת</a:t>
            </a:r>
          </a:p>
          <a:p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42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dirty="0" smtClean="0"/>
              <a:t>תודה רבה</a:t>
            </a:r>
          </a:p>
          <a:p>
            <a:pPr algn="ctr"/>
            <a:r>
              <a:rPr lang="he-IL" sz="4400" dirty="0" smtClean="0">
                <a:sym typeface="Wingdings" panose="05000000000000000000" pitchFamily="2" charset="2"/>
              </a:rPr>
              <a:t></a:t>
            </a:r>
            <a:endParaRPr lang="he-IL" sz="44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728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15200" cy="1371600"/>
          </a:xfrm>
        </p:spPr>
        <p:txBody>
          <a:bodyPr/>
          <a:lstStyle/>
          <a:p>
            <a:pPr algn="ctr"/>
            <a:r>
              <a:rPr lang="he-IL" b="1" dirty="0" smtClean="0"/>
              <a:t>עיצומים כספיים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b="0" dirty="0" smtClean="0"/>
              <a:t>שני מדרגים – </a:t>
            </a:r>
          </a:p>
          <a:p>
            <a:pPr marL="742950" indent="-742950">
              <a:buAutoNum type="arabicPeriod"/>
            </a:pPr>
            <a:r>
              <a:rPr lang="he-IL" sz="3600" b="0" dirty="0" smtClean="0"/>
              <a:t>תאגיד -  22,000 ₪</a:t>
            </a:r>
          </a:p>
          <a:p>
            <a:r>
              <a:rPr lang="he-IL" sz="3600" b="0" dirty="0" smtClean="0"/>
              <a:t>מי שאינו תאגיד – 7,000 ₪</a:t>
            </a:r>
          </a:p>
          <a:p>
            <a:r>
              <a:rPr lang="he-IL" sz="3600" b="0" dirty="0" smtClean="0"/>
              <a:t>2. תאגיד – 45,000 ₪</a:t>
            </a:r>
          </a:p>
          <a:p>
            <a:r>
              <a:rPr lang="he-IL" sz="3600" b="0" dirty="0" smtClean="0"/>
              <a:t>מי שאינו תאגיד – 25,000 ש"ח</a:t>
            </a:r>
          </a:p>
          <a:p>
            <a:pPr marL="742950" indent="-742950">
              <a:buAutoNum type="arabicPeriod"/>
            </a:pPr>
            <a:endParaRPr lang="he-IL" sz="3600" b="0" dirty="0"/>
          </a:p>
          <a:p>
            <a:pPr marL="742950" indent="-742950">
              <a:buAutoNum type="arabicPeriod"/>
            </a:pPr>
            <a:endParaRPr lang="he-IL" sz="36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658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5791200" cy="1371600"/>
          </a:xfrm>
        </p:spPr>
        <p:txBody>
          <a:bodyPr/>
          <a:lstStyle/>
          <a:p>
            <a:pPr algn="ctr"/>
            <a:r>
              <a:rPr lang="he-IL" b="1" dirty="0" smtClean="0"/>
              <a:t>נסיבות מחמירות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sz="3600" b="0" dirty="0" smtClean="0"/>
              <a:t>הפרה בנסיבות מחמירות – פי אחד וחצי מהסכום המקורי</a:t>
            </a:r>
          </a:p>
          <a:p>
            <a:endParaRPr lang="he-IL" sz="3600" b="0" dirty="0"/>
          </a:p>
          <a:p>
            <a:r>
              <a:rPr lang="he-IL" sz="3600" b="0" dirty="0" smtClean="0"/>
              <a:t>"נסיבות מחמירות" – הפרה הנוגעת למספר רב במיוחד של צרכנים</a:t>
            </a:r>
            <a:r>
              <a:rPr lang="en-US" sz="3600" b="0" dirty="0" smtClean="0"/>
              <a:t>;</a:t>
            </a:r>
            <a:r>
              <a:rPr lang="he-IL" sz="3600" b="0" dirty="0" smtClean="0"/>
              <a:t> חזקה – ההפרה נעשתה ביותר מסניף אחד או נקודת מכירה אחת המופעלים על ידי העוסק</a:t>
            </a:r>
            <a:endParaRPr lang="he-IL" sz="36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06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511280" cy="1371600"/>
          </a:xfrm>
        </p:spPr>
        <p:txBody>
          <a:bodyPr/>
          <a:lstStyle/>
          <a:p>
            <a:pPr algn="ctr"/>
            <a:r>
              <a:rPr lang="he-IL" b="1" dirty="0" smtClean="0"/>
              <a:t>הפרה נמשכת והפרה חוזרת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הפרה נמשכת – תוספת של 1/50 לכל יום שבו נמשכת ההפרה</a:t>
            </a:r>
          </a:p>
          <a:p>
            <a:r>
              <a:rPr lang="he-IL" sz="3200" b="0" dirty="0" smtClean="0"/>
              <a:t>"הפרה נמשכת" – הפרת הוראה לאחר שנמסרה למפר דרישת תשלום בשל אותה הפרה או לאחר שנמסרה למפר התראה מנהלית והיא לא בוטלה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46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הפרה חוזרת – תוספת של מחצית העיצום הכספי</a:t>
            </a:r>
          </a:p>
          <a:p>
            <a:r>
              <a:rPr lang="he-IL" sz="3200" b="0" dirty="0" smtClean="0"/>
              <a:t>"הפרה חוזרת" – הפרת אותה הוראה בתוך שנתיים מההפרה הקודמת</a:t>
            </a:r>
          </a:p>
          <a:p>
            <a:r>
              <a:rPr lang="he-IL" sz="3200" b="0" dirty="0" smtClean="0"/>
              <a:t>חריג – הצגת מחיר והבדל מדף קופה – בתוך תשעה חודשים מההפרה הקודמת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997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5791200" cy="1371600"/>
          </a:xfrm>
        </p:spPr>
        <p:txBody>
          <a:bodyPr/>
          <a:lstStyle/>
          <a:p>
            <a:pPr algn="ctr"/>
            <a:r>
              <a:rPr lang="he-IL" b="1" dirty="0" smtClean="0"/>
              <a:t>הודעה על כוונת חיוב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מסירת הודעה על כוונה להטיל עיצום כספי –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המעשה או המחדל המהווה את ההפרה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סכום העיצום הכספי והתקופה לתשלומו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זכות המפר לטעון טענות </a:t>
            </a:r>
            <a:r>
              <a:rPr lang="he-IL" sz="3200" b="0" dirty="0"/>
              <a:t>ל</a:t>
            </a:r>
            <a:r>
              <a:rPr lang="he-IL" sz="3200" b="0" dirty="0" smtClean="0"/>
              <a:t>פני הממונה</a:t>
            </a:r>
          </a:p>
          <a:p>
            <a:pPr marL="514350" indent="-514350">
              <a:buAutoNum type="arabicPeriod"/>
            </a:pPr>
            <a:r>
              <a:rPr lang="he-IL" sz="3200" b="0" dirty="0" smtClean="0"/>
              <a:t>שיעור התוספת בהפרה נמשכת או חוזרת </a:t>
            </a:r>
            <a:endParaRPr lang="he-IL" sz="3200" b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76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71184" cy="1371600"/>
          </a:xfrm>
        </p:spPr>
        <p:txBody>
          <a:bodyPr/>
          <a:lstStyle/>
          <a:p>
            <a:pPr algn="ctr"/>
            <a:r>
              <a:rPr lang="he-IL" b="1" dirty="0" smtClean="0"/>
              <a:t>זכות טיעון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b="0" dirty="0" smtClean="0"/>
              <a:t>1. זכות טיעון בכתב או בע"פ – כפי שיורה הממונה</a:t>
            </a:r>
          </a:p>
          <a:p>
            <a:r>
              <a:rPr lang="he-IL" sz="3200" b="0" dirty="0" smtClean="0"/>
              <a:t>2. לעניין הכוונה להטיל עיצום כספי (לעניין ההפרה) ולעניין הסכום</a:t>
            </a:r>
          </a:p>
          <a:p>
            <a:endParaRPr lang="he-IL" sz="3200" b="0" dirty="0"/>
          </a:p>
          <a:p>
            <a:r>
              <a:rPr lang="he-IL" sz="3200" b="0" dirty="0" smtClean="0"/>
              <a:t>בתוך 45 ימים ממועד מסירת ההודעה</a:t>
            </a: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חנה וינשטוק טירי, יועצת משפטית - הרשות להגנת הצרכן ולסחר הוגן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25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יוני">
  <a:themeElements>
    <a:clrScheme name="חיוני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חיוני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חיו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428</TotalTime>
  <Words>1306</Words>
  <Application>Microsoft Office PowerPoint</Application>
  <PresentationFormat>On-screen Show (4:3)</PresentationFormat>
  <Paragraphs>153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חיוני</vt:lpstr>
      <vt:lpstr>אכיפה חלופית עיצומים כספיים</vt:lpstr>
      <vt:lpstr>אכיפה פלילית – אכיפה מנהלית</vt:lpstr>
      <vt:lpstr>אכיפה מנהלית</vt:lpstr>
      <vt:lpstr>עיצומים כספיים</vt:lpstr>
      <vt:lpstr>נסיבות מחמירות</vt:lpstr>
      <vt:lpstr>הפרה נמשכת והפרה חוזרת</vt:lpstr>
      <vt:lpstr>PowerPoint Presentation</vt:lpstr>
      <vt:lpstr>הודעה על כוונת חיוב</vt:lpstr>
      <vt:lpstr>זכות טיעון</vt:lpstr>
      <vt:lpstr>החלטת הממונה</vt:lpstr>
      <vt:lpstr>PowerPoint Presentation</vt:lpstr>
      <vt:lpstr>סכומים מופחתים</vt:lpstr>
      <vt:lpstr>הסכום המעודכן לתשלום</vt:lpstr>
      <vt:lpstr>המועד לתשלום העיצום הכספי</vt:lpstr>
      <vt:lpstr>התראה מנהלית</vt:lpstr>
      <vt:lpstr>PowerPoint Presentation</vt:lpstr>
      <vt:lpstr>בקשה לביטול התראה מנהלית</vt:lpstr>
      <vt:lpstr>החלטת הממונה</vt:lpstr>
      <vt:lpstr>הפרה נמשכת וחוזרת לאחר התראה</vt:lpstr>
      <vt:lpstr>התחייבות להימנע מהפרה</vt:lpstr>
      <vt:lpstr>הפרת ההתחייבות</vt:lpstr>
      <vt:lpstr>ערעור</vt:lpstr>
      <vt:lpstr>PowerPoint Presentation</vt:lpstr>
      <vt:lpstr>שמירת אחריות פלילית</vt:lpstr>
      <vt:lpstr>החמרת ענישה</vt:lpstr>
      <vt:lpstr>צו מנהלי לשמירת טובין בבית העסק</vt:lpstr>
      <vt:lpstr>ניצול מצוקה – השפעה לא הוגנת</vt:lpstr>
      <vt:lpstr>PowerPoint Presentation</vt:lpstr>
      <vt:lpstr>צו מנהלי להפסקה או מניעה של הפעלת השפעה בלתי הוגנת</vt:lpstr>
      <vt:lpstr>PowerPoint Presentation</vt:lpstr>
    </vt:vector>
  </TitlesOfParts>
  <Company>Ministry Of Economy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Ministry Of Economy</dc:creator>
  <cp:lastModifiedBy>User</cp:lastModifiedBy>
  <cp:revision>33</cp:revision>
  <dcterms:created xsi:type="dcterms:W3CDTF">2014-11-09T14:22:42Z</dcterms:created>
  <dcterms:modified xsi:type="dcterms:W3CDTF">2015-06-02T08:27:33Z</dcterms:modified>
</cp:coreProperties>
</file>