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139901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343633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238850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239780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42649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175296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363462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336883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180820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335291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8148B36-D0C4-460E-B9DB-9115234B3FA1}" type="datetimeFigureOut">
              <a:rPr lang="he-IL" smtClean="0"/>
              <a:t>כ"ד/חשון/תשע"ד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3C5C9FF-48DF-487A-A9C5-04674011670D}" type="slidenum">
              <a:rPr lang="he-IL" smtClean="0"/>
              <a:t>‹#›</a:t>
            </a:fld>
            <a:endParaRPr lang="he-IL"/>
          </a:p>
        </p:txBody>
      </p:sp>
    </p:spTree>
    <p:extLst>
      <p:ext uri="{BB962C8B-B14F-4D97-AF65-F5344CB8AC3E}">
        <p14:creationId xmlns:p14="http://schemas.microsoft.com/office/powerpoint/2010/main" val="56341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148B36-D0C4-460E-B9DB-9115234B3FA1}" type="datetimeFigureOut">
              <a:rPr lang="he-IL" smtClean="0"/>
              <a:t>כ"ד/חשון/תשע"ד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C5C9FF-48DF-487A-A9C5-04674011670D}" type="slidenum">
              <a:rPr lang="he-IL" smtClean="0"/>
              <a:t>‹#›</a:t>
            </a:fld>
            <a:endParaRPr lang="he-IL"/>
          </a:p>
        </p:txBody>
      </p:sp>
    </p:spTree>
    <p:extLst>
      <p:ext uri="{BB962C8B-B14F-4D97-AF65-F5344CB8AC3E}">
        <p14:creationId xmlns:p14="http://schemas.microsoft.com/office/powerpoint/2010/main" val="2290052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39552" y="980728"/>
            <a:ext cx="8136904" cy="2304256"/>
          </a:xfrm>
        </p:spPr>
        <p:txBody>
          <a:bodyPr>
            <a:normAutofit fontScale="90000"/>
          </a:bodyPr>
          <a:lstStyle/>
          <a:p>
            <a:r>
              <a:rPr lang="he-IL" sz="5300" b="1" dirty="0" smtClean="0">
                <a:solidFill>
                  <a:srgbClr val="FF0000"/>
                </a:solidFill>
                <a:cs typeface="+mn-cs"/>
              </a:rPr>
              <a:t>עקרונות כתיבת המפרט אחיד</a:t>
            </a:r>
            <a:r>
              <a:rPr lang="en-US" sz="5300" b="1" dirty="0" smtClean="0">
                <a:solidFill>
                  <a:srgbClr val="FF0000"/>
                </a:solidFill>
                <a:cs typeface="+mn-cs"/>
              </a:rPr>
              <a:t/>
            </a:r>
            <a:br>
              <a:rPr lang="en-US" sz="5300" b="1" dirty="0" smtClean="0">
                <a:solidFill>
                  <a:srgbClr val="FF0000"/>
                </a:solidFill>
                <a:cs typeface="+mn-cs"/>
              </a:rPr>
            </a:br>
            <a:r>
              <a:rPr lang="en-US" sz="5300" b="1" dirty="0" smtClean="0">
                <a:solidFill>
                  <a:srgbClr val="FF0000"/>
                </a:solidFill>
                <a:cs typeface="+mn-cs"/>
              </a:rPr>
              <a:t/>
            </a:r>
            <a:br>
              <a:rPr lang="en-US" sz="5300" b="1" dirty="0" smtClean="0">
                <a:solidFill>
                  <a:srgbClr val="FF0000"/>
                </a:solidFill>
                <a:cs typeface="+mn-cs"/>
              </a:rPr>
            </a:br>
            <a:r>
              <a:rPr lang="he-IL" b="1" dirty="0" smtClean="0">
                <a:solidFill>
                  <a:srgbClr val="FF0000"/>
                </a:solidFill>
                <a:cs typeface="+mn-cs"/>
              </a:rPr>
              <a:t>יום עיון בנושא הרפורמה ברישוי עסקים</a:t>
            </a:r>
            <a:r>
              <a:rPr lang="en-US" b="1" dirty="0" smtClean="0">
                <a:solidFill>
                  <a:srgbClr val="FF0000"/>
                </a:solidFill>
                <a:cs typeface="+mn-cs"/>
              </a:rPr>
              <a:t/>
            </a:r>
            <a:br>
              <a:rPr lang="en-US" b="1" dirty="0" smtClean="0">
                <a:solidFill>
                  <a:srgbClr val="FF0000"/>
                </a:solidFill>
                <a:cs typeface="+mn-cs"/>
              </a:rPr>
            </a:br>
            <a:r>
              <a:rPr lang="he-IL" b="1" dirty="0" smtClean="0">
                <a:solidFill>
                  <a:srgbClr val="FF0000"/>
                </a:solidFill>
                <a:cs typeface="+mn-cs"/>
              </a:rPr>
              <a:t>28.10.13</a:t>
            </a:r>
            <a:endParaRPr lang="he-IL" b="1" dirty="0">
              <a:solidFill>
                <a:srgbClr val="FF0000"/>
              </a:solidFill>
              <a:cs typeface="+mn-cs"/>
            </a:endParaRPr>
          </a:p>
        </p:txBody>
      </p:sp>
      <p:sp>
        <p:nvSpPr>
          <p:cNvPr id="3" name="כותרת משנה 2"/>
          <p:cNvSpPr>
            <a:spLocks noGrp="1"/>
          </p:cNvSpPr>
          <p:nvPr>
            <p:ph type="subTitle" idx="1"/>
          </p:nvPr>
        </p:nvSpPr>
        <p:spPr/>
        <p:txBody>
          <a:bodyPr>
            <a:normAutofit fontScale="92500"/>
          </a:bodyPr>
          <a:lstStyle/>
          <a:p>
            <a:r>
              <a:rPr lang="he-IL" b="1" dirty="0" smtClean="0">
                <a:solidFill>
                  <a:schemeClr val="tx1"/>
                </a:solidFill>
              </a:rPr>
              <a:t>ד"ר מוטי סלע</a:t>
            </a:r>
            <a:br>
              <a:rPr lang="he-IL" b="1" dirty="0" smtClean="0">
                <a:solidFill>
                  <a:schemeClr val="tx1"/>
                </a:solidFill>
              </a:rPr>
            </a:br>
            <a:r>
              <a:rPr lang="he-IL" b="1" dirty="0" smtClean="0">
                <a:solidFill>
                  <a:schemeClr val="tx1"/>
                </a:solidFill>
              </a:rPr>
              <a:t>יועץ משרד האוצר מטה רשות התקשוב -</a:t>
            </a:r>
            <a:br>
              <a:rPr lang="he-IL" b="1" dirty="0" smtClean="0">
                <a:solidFill>
                  <a:schemeClr val="tx1"/>
                </a:solidFill>
              </a:rPr>
            </a:br>
            <a:r>
              <a:rPr lang="he-IL" b="1" dirty="0" smtClean="0">
                <a:solidFill>
                  <a:schemeClr val="tx1"/>
                </a:solidFill>
              </a:rPr>
              <a:t>לנושא הרפורמה בחוק רישוי עסקים</a:t>
            </a:r>
          </a:p>
          <a:p>
            <a:endParaRPr lang="he-IL" b="1" dirty="0">
              <a:solidFill>
                <a:schemeClr val="tx1"/>
              </a:solidFill>
            </a:endParaRPr>
          </a:p>
        </p:txBody>
      </p:sp>
    </p:spTree>
    <p:extLst>
      <p:ext uri="{BB962C8B-B14F-4D97-AF65-F5344CB8AC3E}">
        <p14:creationId xmlns:p14="http://schemas.microsoft.com/office/powerpoint/2010/main" val="2001241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85800"/>
            <a:ext cx="8229600" cy="1143000"/>
          </a:xfrm>
        </p:spPr>
        <p:txBody>
          <a:bodyPr>
            <a:normAutofit fontScale="90000"/>
          </a:bodyPr>
          <a:lstStyle/>
          <a:p>
            <a:r>
              <a:rPr lang="he-IL" b="1" dirty="0" smtClean="0">
                <a:solidFill>
                  <a:srgbClr val="FF0000"/>
                </a:solidFill>
                <a:cs typeface="+mn-cs"/>
              </a:rPr>
              <a:t>הפרדה בין המפרט האחיד לבין הוראות לצד המפרט האחיד</a:t>
            </a:r>
            <a:r>
              <a:rPr lang="en-US" dirty="0" smtClean="0">
                <a:solidFill>
                  <a:srgbClr val="FF0000"/>
                </a:solidFill>
                <a:cs typeface="+mn-cs"/>
              </a:rPr>
              <a:t/>
            </a:r>
            <a:br>
              <a:rPr lang="en-US" dirty="0" smtClean="0">
                <a:solidFill>
                  <a:srgbClr val="FF0000"/>
                </a:solidFill>
                <a:cs typeface="+mn-cs"/>
              </a:rPr>
            </a:br>
            <a:endParaRPr lang="he-IL" dirty="0">
              <a:solidFill>
                <a:srgbClr val="FF0000"/>
              </a:solidFill>
              <a:cs typeface="+mn-cs"/>
            </a:endParaRPr>
          </a:p>
        </p:txBody>
      </p:sp>
      <p:sp>
        <p:nvSpPr>
          <p:cNvPr id="3" name="מציין מיקום תוכן 2"/>
          <p:cNvSpPr>
            <a:spLocks noGrp="1"/>
          </p:cNvSpPr>
          <p:nvPr>
            <p:ph idx="1"/>
          </p:nvPr>
        </p:nvSpPr>
        <p:spPr>
          <a:xfrm>
            <a:off x="251520" y="1600200"/>
            <a:ext cx="8435280" cy="4925144"/>
          </a:xfrm>
        </p:spPr>
        <p:txBody>
          <a:bodyPr>
            <a:normAutofit lnSpcReduction="10000"/>
          </a:bodyPr>
          <a:lstStyle/>
          <a:p>
            <a:pPr lvl="0"/>
            <a:r>
              <a:rPr lang="he-IL" dirty="0" smtClean="0"/>
              <a:t>סעיף </a:t>
            </a:r>
            <a:r>
              <a:rPr lang="he-IL" dirty="0"/>
              <a:t>7ג2(ג) לחוק רישוי עסקים, מתייחס לפרסום הוראות לצד המפרט האחיד. הכוונה היא לתנאים ולמסמכים הנדרשים בחקיקה (חוקים, תקנות וצווים להבדיל מנהלים / הנחיות). </a:t>
            </a:r>
            <a:r>
              <a:rPr lang="en-US" dirty="0" smtClean="0"/>
              <a:t/>
            </a:r>
            <a:br>
              <a:rPr lang="en-US" dirty="0" smtClean="0"/>
            </a:br>
            <a:r>
              <a:rPr lang="he-IL" dirty="0" smtClean="0"/>
              <a:t>לגבי </a:t>
            </a:r>
            <a:r>
              <a:rPr lang="he-IL" dirty="0"/>
              <a:t>תנאים ומסמכים הנדרשים בחקיקה, לא ניתן להגיש השגה והם </a:t>
            </a:r>
            <a:r>
              <a:rPr lang="he-IL" dirty="0" smtClean="0"/>
              <a:t>מחייבים, </a:t>
            </a:r>
            <a:r>
              <a:rPr lang="he-IL" dirty="0"/>
              <a:t>אף אם לא נכתבו במפורש במפרט (אם כי יש לפרטם</a:t>
            </a:r>
            <a:r>
              <a:rPr lang="he-IL" dirty="0" smtClean="0"/>
              <a:t>).</a:t>
            </a:r>
            <a:r>
              <a:rPr lang="en-US" dirty="0" smtClean="0"/>
              <a:t/>
            </a:r>
            <a:br>
              <a:rPr lang="en-US" dirty="0" smtClean="0"/>
            </a:br>
            <a:r>
              <a:rPr lang="he-IL" dirty="0" smtClean="0"/>
              <a:t> </a:t>
            </a:r>
            <a:r>
              <a:rPr lang="he-IL" dirty="0"/>
              <a:t>לפיכך, נדרש ציון כלשהו במסגרת המפרט האחיד </a:t>
            </a:r>
            <a:r>
              <a:rPr lang="he-IL" dirty="0" smtClean="0"/>
              <a:t>לכך שהתנאים </a:t>
            </a:r>
            <a:r>
              <a:rPr lang="he-IL" dirty="0"/>
              <a:t>מעוגנים בחקיקה, ולכן מהווים הוראות לצד המפרט האחיד. </a:t>
            </a:r>
          </a:p>
        </p:txBody>
      </p:sp>
    </p:spTree>
    <p:extLst>
      <p:ext uri="{BB962C8B-B14F-4D97-AF65-F5344CB8AC3E}">
        <p14:creationId xmlns:p14="http://schemas.microsoft.com/office/powerpoint/2010/main" val="112272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smtClean="0">
                <a:solidFill>
                  <a:srgbClr val="FF0000"/>
                </a:solidFill>
                <a:cs typeface="+mn-cs"/>
              </a:rPr>
              <a:t>הפניה למסמכים אחרים</a:t>
            </a:r>
            <a:r>
              <a:rPr lang="en-US" dirty="0" smtClean="0"/>
              <a:t/>
            </a:r>
            <a:br>
              <a:rPr lang="en-US" dirty="0" smtClean="0"/>
            </a:br>
            <a:endParaRPr lang="he-IL" dirty="0"/>
          </a:p>
        </p:txBody>
      </p:sp>
      <p:sp>
        <p:nvSpPr>
          <p:cNvPr id="3" name="מציין מיקום תוכן 2"/>
          <p:cNvSpPr>
            <a:spLocks noGrp="1"/>
          </p:cNvSpPr>
          <p:nvPr>
            <p:ph idx="1"/>
          </p:nvPr>
        </p:nvSpPr>
        <p:spPr>
          <a:xfrm>
            <a:off x="251520" y="1268760"/>
            <a:ext cx="8517632" cy="5328592"/>
          </a:xfrm>
        </p:spPr>
        <p:txBody>
          <a:bodyPr>
            <a:normAutofit fontScale="85000" lnSpcReduction="10000"/>
          </a:bodyPr>
          <a:lstStyle/>
          <a:p>
            <a:pPr lvl="0"/>
            <a:r>
              <a:rPr lang="he-IL" dirty="0" smtClean="0"/>
              <a:t>עדיף </a:t>
            </a:r>
            <a:r>
              <a:rPr lang="he-IL" dirty="0"/>
              <a:t>ככל שניתן שהמפרט האחיד יפרט את התנאים והמסמכים הנדרשים מבעל עסק, ולא יפנה למסמכים אחרים שבעל העסק יצטרך לקרוא אותם כדי למצוא את התנאים החלים עליו. </a:t>
            </a:r>
            <a:endParaRPr lang="he-IL" dirty="0" smtClean="0"/>
          </a:p>
          <a:p>
            <a:pPr lvl="0"/>
            <a:r>
              <a:rPr lang="he-IL" dirty="0" smtClean="0"/>
              <a:t>אם </a:t>
            </a:r>
            <a:r>
              <a:rPr lang="he-IL" dirty="0"/>
              <a:t>בכל זאת נדרשת הפניה (למשל למסמך מפורט במיוחד שבעייתי לשלבו במפרט האחיד), ההפניה צריכה במידת האפשר להיעשות באופן קונקרטי לגבי תנאי או מסמך מסוים ולגבי סעיף או פרק מסוים במסמך האחר, ולא תוך הפניה כוללנית למסמך האחר. אם ניתן לצרף קישור אינטרנטי למסמך האחר, יש לעשות זאת בגוף המפרט.</a:t>
            </a:r>
            <a:endParaRPr lang="en-US" dirty="0"/>
          </a:p>
          <a:p>
            <a:pPr lvl="0"/>
            <a:r>
              <a:rPr lang="he-IL" dirty="0"/>
              <a:t>בהגדרות – עדיף להעתיק הגדרה ממקור חקיקה ולא להגדיר על דרך ההפניה (אלא אם כן מדובר בהגדרה מורכבת מאד).</a:t>
            </a:r>
            <a:endParaRPr lang="en-US" dirty="0"/>
          </a:p>
          <a:p>
            <a:endParaRPr lang="he-IL" dirty="0"/>
          </a:p>
        </p:txBody>
      </p:sp>
    </p:spTree>
    <p:extLst>
      <p:ext uri="{BB962C8B-B14F-4D97-AF65-F5344CB8AC3E}">
        <p14:creationId xmlns:p14="http://schemas.microsoft.com/office/powerpoint/2010/main" val="1946288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smtClean="0">
                <a:solidFill>
                  <a:srgbClr val="FF0000"/>
                </a:solidFill>
                <a:cs typeface="+mn-cs"/>
              </a:rPr>
              <a:t>דרישות לפי חוקי התכנון והבניה</a:t>
            </a:r>
            <a:r>
              <a:rPr lang="en-US" b="1" dirty="0" smtClean="0">
                <a:solidFill>
                  <a:srgbClr val="FF0000"/>
                </a:solidFill>
                <a:cs typeface="+mn-cs"/>
              </a:rPr>
              <a:t/>
            </a:r>
            <a:br>
              <a:rPr lang="en-US" b="1" dirty="0" smtClean="0">
                <a:solidFill>
                  <a:srgbClr val="FF0000"/>
                </a:solidFill>
                <a:cs typeface="+mn-cs"/>
              </a:rPr>
            </a:br>
            <a:endParaRPr lang="he-IL" b="1" dirty="0">
              <a:solidFill>
                <a:srgbClr val="FF0000"/>
              </a:solidFill>
              <a:cs typeface="+mn-cs"/>
            </a:endParaRPr>
          </a:p>
        </p:txBody>
      </p:sp>
      <p:sp>
        <p:nvSpPr>
          <p:cNvPr id="3" name="מציין מיקום תוכן 2"/>
          <p:cNvSpPr>
            <a:spLocks noGrp="1"/>
          </p:cNvSpPr>
          <p:nvPr>
            <p:ph idx="1"/>
          </p:nvPr>
        </p:nvSpPr>
        <p:spPr/>
        <p:txBody>
          <a:bodyPr>
            <a:normAutofit/>
          </a:bodyPr>
          <a:lstStyle/>
          <a:p>
            <a:pPr lvl="0"/>
            <a:r>
              <a:rPr lang="he-IL" dirty="0" smtClean="0"/>
              <a:t>נותני </a:t>
            </a:r>
            <a:r>
              <a:rPr lang="he-IL" dirty="0"/>
              <a:t>אישור אינם יכולים לדרוש דרישות לאישורים כלליים בדבר התאמת הנכס לחוקי התכנון </a:t>
            </a:r>
            <a:r>
              <a:rPr lang="he-IL" dirty="0" smtClean="0"/>
              <a:t>והבניה.</a:t>
            </a:r>
          </a:p>
          <a:p>
            <a:pPr lvl="0"/>
            <a:r>
              <a:rPr lang="he-IL" dirty="0" smtClean="0"/>
              <a:t>נושא </a:t>
            </a:r>
            <a:r>
              <a:rPr lang="he-IL" dirty="0"/>
              <a:t>זה הוא באחריות הרשויות המקומיות, ונותני האישור מוסמכים לבדוק רק תנאים בעניינים שהם מופקדים עליהם</a:t>
            </a:r>
            <a:r>
              <a:rPr lang="he-IL" dirty="0" smtClean="0"/>
              <a:t>.</a:t>
            </a:r>
          </a:p>
          <a:p>
            <a:pPr lvl="0"/>
            <a:r>
              <a:rPr lang="he-IL" dirty="0" smtClean="0"/>
              <a:t> </a:t>
            </a:r>
            <a:r>
              <a:rPr lang="he-IL" dirty="0"/>
              <a:t>ניתן לדרוש אישורים לגבי עניינים מסוימים של תכנון ובנייה המשליכים על המטרה עליה מופקדים נותני האישור, אך לא ניתן לדרוש אישור גורף.</a:t>
            </a:r>
            <a:endParaRPr lang="en-US" dirty="0"/>
          </a:p>
          <a:p>
            <a:endParaRPr lang="he-IL" dirty="0"/>
          </a:p>
        </p:txBody>
      </p:sp>
    </p:spTree>
    <p:extLst>
      <p:ext uri="{BB962C8B-B14F-4D97-AF65-F5344CB8AC3E}">
        <p14:creationId xmlns:p14="http://schemas.microsoft.com/office/powerpoint/2010/main" val="2636836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smtClean="0">
                <a:solidFill>
                  <a:srgbClr val="FF0000"/>
                </a:solidFill>
                <a:cs typeface="+mn-cs"/>
              </a:rPr>
              <a:t>נושאים חופפים בין נותני אישור שונים</a:t>
            </a:r>
            <a:r>
              <a:rPr lang="en-US" dirty="0" smtClean="0">
                <a:solidFill>
                  <a:srgbClr val="FF0000"/>
                </a:solidFill>
                <a:cs typeface="+mn-cs"/>
              </a:rPr>
              <a:t/>
            </a:r>
            <a:br>
              <a:rPr lang="en-US" dirty="0" smtClean="0">
                <a:solidFill>
                  <a:srgbClr val="FF0000"/>
                </a:solidFill>
                <a:cs typeface="+mn-cs"/>
              </a:rPr>
            </a:br>
            <a:endParaRPr lang="he-IL" dirty="0">
              <a:solidFill>
                <a:srgbClr val="FF0000"/>
              </a:solidFill>
              <a:cs typeface="+mn-cs"/>
            </a:endParaRPr>
          </a:p>
        </p:txBody>
      </p:sp>
      <p:sp>
        <p:nvSpPr>
          <p:cNvPr id="3" name="מציין מיקום תוכן 2"/>
          <p:cNvSpPr>
            <a:spLocks noGrp="1"/>
          </p:cNvSpPr>
          <p:nvPr>
            <p:ph idx="1"/>
          </p:nvPr>
        </p:nvSpPr>
        <p:spPr>
          <a:xfrm>
            <a:off x="539552" y="1412776"/>
            <a:ext cx="8229600" cy="4968552"/>
          </a:xfrm>
        </p:spPr>
        <p:txBody>
          <a:bodyPr>
            <a:normAutofit fontScale="85000" lnSpcReduction="10000"/>
          </a:bodyPr>
          <a:lstStyle/>
          <a:p>
            <a:pPr lvl="0">
              <a:lnSpc>
                <a:spcPct val="160000"/>
              </a:lnSpc>
            </a:pPr>
            <a:r>
              <a:rPr lang="he-IL" dirty="0" smtClean="0"/>
              <a:t>בנושאים </a:t>
            </a:r>
            <a:r>
              <a:rPr lang="he-IL" dirty="0"/>
              <a:t>בהם יש דרישות חופפות של נותני אישור שונים, יש לבצע התאמה של הנוסחים, תוך הבנה שבעל העסק בסופו של דבר צריך הנחיות קוהרנטיות לגבי כל נושא, שעדיף שיירשמו במפרט באותו מקום. </a:t>
            </a:r>
            <a:endParaRPr lang="he-IL" dirty="0" smtClean="0"/>
          </a:p>
          <a:p>
            <a:pPr lvl="0">
              <a:lnSpc>
                <a:spcPct val="160000"/>
              </a:lnSpc>
            </a:pPr>
            <a:r>
              <a:rPr lang="he-IL" dirty="0" smtClean="0"/>
              <a:t>מומלץ </a:t>
            </a:r>
            <a:r>
              <a:rPr lang="he-IL" dirty="0"/>
              <a:t>לעשות זאת על דרך של הפנייה לדרישות של נותן אישור </a:t>
            </a:r>
            <a:r>
              <a:rPr lang="he-IL" dirty="0" smtClean="0"/>
              <a:t>אחר. </a:t>
            </a:r>
          </a:p>
          <a:p>
            <a:pPr lvl="0">
              <a:lnSpc>
                <a:spcPct val="160000"/>
              </a:lnSpc>
            </a:pPr>
            <a:r>
              <a:rPr lang="he-IL" dirty="0" smtClean="0"/>
              <a:t>אם </a:t>
            </a:r>
            <a:r>
              <a:rPr lang="he-IL" dirty="0"/>
              <a:t>יש סתירות, יש לנסות ליישב אותן בין נותני האישור. </a:t>
            </a:r>
          </a:p>
        </p:txBody>
      </p:sp>
    </p:spTree>
    <p:extLst>
      <p:ext uri="{BB962C8B-B14F-4D97-AF65-F5344CB8AC3E}">
        <p14:creationId xmlns:p14="http://schemas.microsoft.com/office/powerpoint/2010/main" val="1415552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a:solidFill>
                  <a:srgbClr val="FF0000"/>
                </a:solidFill>
                <a:cs typeface="+mn-cs"/>
              </a:rPr>
              <a:t>הערות טכניות לגבי כתיבת המפרט</a:t>
            </a:r>
            <a:r>
              <a:rPr lang="en-US" dirty="0">
                <a:solidFill>
                  <a:srgbClr val="FF0000"/>
                </a:solidFill>
                <a:cs typeface="+mn-cs"/>
              </a:rPr>
              <a:t/>
            </a:r>
            <a:br>
              <a:rPr lang="en-US" dirty="0">
                <a:solidFill>
                  <a:srgbClr val="FF0000"/>
                </a:solidFill>
                <a:cs typeface="+mn-cs"/>
              </a:rPr>
            </a:br>
            <a:endParaRPr lang="he-IL" dirty="0">
              <a:solidFill>
                <a:srgbClr val="FF0000"/>
              </a:solidFill>
              <a:cs typeface="+mn-cs"/>
            </a:endParaRPr>
          </a:p>
        </p:txBody>
      </p:sp>
      <p:sp>
        <p:nvSpPr>
          <p:cNvPr id="3" name="מציין מיקום תוכן 2"/>
          <p:cNvSpPr>
            <a:spLocks noGrp="1"/>
          </p:cNvSpPr>
          <p:nvPr>
            <p:ph idx="1"/>
          </p:nvPr>
        </p:nvSpPr>
        <p:spPr>
          <a:xfrm>
            <a:off x="107504" y="1052736"/>
            <a:ext cx="8856984" cy="5688632"/>
          </a:xfrm>
        </p:spPr>
        <p:txBody>
          <a:bodyPr>
            <a:normAutofit fontScale="92500" lnSpcReduction="10000"/>
          </a:bodyPr>
          <a:lstStyle/>
          <a:p>
            <a:pPr marL="0" indent="0">
              <a:lnSpc>
                <a:spcPct val="120000"/>
              </a:lnSpc>
              <a:buNone/>
            </a:pPr>
            <a:r>
              <a:rPr lang="he-IL" u="sng" dirty="0">
                <a:solidFill>
                  <a:srgbClr val="FF0000"/>
                </a:solidFill>
              </a:rPr>
              <a:t>הגדרות</a:t>
            </a:r>
            <a:endParaRPr lang="en-US" dirty="0">
              <a:solidFill>
                <a:srgbClr val="FF0000"/>
              </a:solidFill>
            </a:endParaRPr>
          </a:p>
          <a:p>
            <a:pPr lvl="0">
              <a:lnSpc>
                <a:spcPct val="120000"/>
              </a:lnSpc>
            </a:pPr>
            <a:r>
              <a:rPr lang="he-IL" dirty="0"/>
              <a:t>להגדיר רק מונחים שנעשה בהם שימוש במפרט.</a:t>
            </a:r>
            <a:endParaRPr lang="en-US" dirty="0"/>
          </a:p>
          <a:p>
            <a:pPr lvl="0">
              <a:lnSpc>
                <a:spcPct val="120000"/>
              </a:lnSpc>
            </a:pPr>
            <a:r>
              <a:rPr lang="he-IL" dirty="0"/>
              <a:t>לעשות שימוש במונחים שהגדרנו (למשל, אם הגדרנו קיצור כלשהו, להשתמש בו ולא במונח הארוך).</a:t>
            </a:r>
            <a:endParaRPr lang="en-US" dirty="0"/>
          </a:p>
          <a:p>
            <a:pPr marL="0" indent="0">
              <a:lnSpc>
                <a:spcPct val="120000"/>
              </a:lnSpc>
              <a:buNone/>
            </a:pPr>
            <a:r>
              <a:rPr lang="he-IL" u="sng" dirty="0" smtClean="0">
                <a:solidFill>
                  <a:srgbClr val="FF0000"/>
                </a:solidFill>
              </a:rPr>
              <a:t>הפניה </a:t>
            </a:r>
            <a:r>
              <a:rPr lang="he-IL" u="sng" dirty="0">
                <a:solidFill>
                  <a:srgbClr val="FF0000"/>
                </a:solidFill>
              </a:rPr>
              <a:t>לדברי חקיקה</a:t>
            </a:r>
            <a:endParaRPr lang="en-US" dirty="0">
              <a:solidFill>
                <a:srgbClr val="FF0000"/>
              </a:solidFill>
            </a:endParaRPr>
          </a:p>
          <a:p>
            <a:pPr lvl="0">
              <a:lnSpc>
                <a:spcPct val="120000"/>
              </a:lnSpc>
            </a:pPr>
            <a:r>
              <a:rPr lang="he-IL" dirty="0"/>
              <a:t>יש להפנות לשם המלא של דבר החקיקה (לרבות השנה) ולא להסתפק בקיצורים (אלא אם כן הוגדר כך בהגדרות) או בסעיפים ללא הפניה לדבר חקיקה מסוים.</a:t>
            </a:r>
            <a:endParaRPr lang="en-US" dirty="0"/>
          </a:p>
          <a:p>
            <a:pPr lvl="0">
              <a:lnSpc>
                <a:spcPct val="120000"/>
              </a:lnSpc>
            </a:pPr>
            <a:r>
              <a:rPr lang="he-IL" dirty="0" smtClean="0"/>
              <a:t>לא </a:t>
            </a:r>
            <a:r>
              <a:rPr lang="he-IL" dirty="0"/>
              <a:t>לציין תיקונים של דבר החקיקה. כאשר מפנים לחוק הכוונה היא לנוסח המעודכן של החוק.</a:t>
            </a:r>
            <a:endParaRPr lang="en-US" dirty="0"/>
          </a:p>
          <a:p>
            <a:pPr>
              <a:lnSpc>
                <a:spcPct val="120000"/>
              </a:lnSpc>
            </a:pPr>
            <a:endParaRPr lang="he-IL" dirty="0"/>
          </a:p>
        </p:txBody>
      </p:sp>
    </p:spTree>
    <p:extLst>
      <p:ext uri="{BB962C8B-B14F-4D97-AF65-F5344CB8AC3E}">
        <p14:creationId xmlns:p14="http://schemas.microsoft.com/office/powerpoint/2010/main" val="1961639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71400"/>
            <a:ext cx="8229600" cy="1143000"/>
          </a:xfrm>
        </p:spPr>
        <p:txBody>
          <a:bodyPr/>
          <a:lstStyle/>
          <a:p>
            <a:r>
              <a:rPr lang="he-IL" b="1" dirty="0">
                <a:solidFill>
                  <a:srgbClr val="FF0000"/>
                </a:solidFill>
                <a:cs typeface="+mn-cs"/>
              </a:rPr>
              <a:t>הערות טכניות לגבי כתיבת המפרט</a:t>
            </a:r>
            <a:endParaRPr lang="he-IL" dirty="0">
              <a:cs typeface="+mn-cs"/>
            </a:endParaRPr>
          </a:p>
        </p:txBody>
      </p:sp>
      <p:sp>
        <p:nvSpPr>
          <p:cNvPr id="3" name="מציין מיקום תוכן 2"/>
          <p:cNvSpPr>
            <a:spLocks noGrp="1"/>
          </p:cNvSpPr>
          <p:nvPr>
            <p:ph idx="1"/>
          </p:nvPr>
        </p:nvSpPr>
        <p:spPr>
          <a:xfrm>
            <a:off x="107504" y="1052736"/>
            <a:ext cx="8712968" cy="5544616"/>
          </a:xfrm>
        </p:spPr>
        <p:txBody>
          <a:bodyPr>
            <a:noAutofit/>
          </a:bodyPr>
          <a:lstStyle/>
          <a:p>
            <a:pPr marL="0" indent="0">
              <a:buNone/>
            </a:pPr>
            <a:r>
              <a:rPr lang="he-IL" sz="2800" u="sng" dirty="0" smtClean="0">
                <a:solidFill>
                  <a:srgbClr val="FF0000"/>
                </a:solidFill>
              </a:rPr>
              <a:t>הפניה לנהלים / הנחיות / תקנים</a:t>
            </a:r>
            <a:endParaRPr lang="en-US" sz="2800" dirty="0" smtClean="0">
              <a:solidFill>
                <a:srgbClr val="FF0000"/>
              </a:solidFill>
            </a:endParaRPr>
          </a:p>
          <a:p>
            <a:pPr lvl="0"/>
            <a:r>
              <a:rPr lang="he-IL" sz="2800" dirty="0" smtClean="0"/>
              <a:t>יש לציין את השם המלא של הנוהל / ההנחיה ואת הגורם שהוציא אותו (ניתן במסגרת ההגדרות, אם נדרש ציטוט של שם הנוהל מספר פעמים). נא לצרף קישור אינטרנטי לנוהל / הנחיה.</a:t>
            </a:r>
            <a:endParaRPr lang="en-US" sz="2800" dirty="0" smtClean="0"/>
          </a:p>
          <a:p>
            <a:pPr marL="0" indent="0">
              <a:buNone/>
            </a:pPr>
            <a:r>
              <a:rPr lang="he-IL" sz="2800" u="sng" dirty="0" smtClean="0">
                <a:solidFill>
                  <a:srgbClr val="FF0000"/>
                </a:solidFill>
              </a:rPr>
              <a:t>מסמכים שיש להגיש</a:t>
            </a:r>
            <a:endParaRPr lang="en-US" sz="2800" dirty="0" smtClean="0">
              <a:solidFill>
                <a:srgbClr val="FF0000"/>
              </a:solidFill>
            </a:endParaRPr>
          </a:p>
          <a:p>
            <a:r>
              <a:rPr lang="he-IL" sz="2800" dirty="0" smtClean="0"/>
              <a:t>יש לציין מתי ולמי יש להגיש אותם.</a:t>
            </a:r>
            <a:endParaRPr lang="he-IL" sz="2800" dirty="0"/>
          </a:p>
          <a:p>
            <a:pPr marL="0" indent="0">
              <a:buNone/>
            </a:pPr>
            <a:r>
              <a:rPr lang="he-IL" sz="2800" u="sng" dirty="0" smtClean="0">
                <a:solidFill>
                  <a:srgbClr val="FF0000"/>
                </a:solidFill>
              </a:rPr>
              <a:t>ניסוח</a:t>
            </a:r>
          </a:p>
          <a:p>
            <a:r>
              <a:rPr lang="he-IL" sz="2800" dirty="0" smtClean="0"/>
              <a:t>עדיף </a:t>
            </a:r>
            <a:r>
              <a:rPr lang="he-IL" sz="2800" dirty="0"/>
              <a:t>להפוך את המשפט לפעיל </a:t>
            </a:r>
            <a:r>
              <a:rPr lang="he-IL" sz="2800" dirty="0" smtClean="0"/>
              <a:t>כך שהאחריות תוטל על בעל העסק. לא להשתמש במושגים כמו בעל העסק ידאג ש.. , העסק יציב, יתקין......,  בעסק יהיו....... וכדומה.</a:t>
            </a:r>
            <a:endParaRPr lang="en-US" sz="2800" dirty="0"/>
          </a:p>
          <a:p>
            <a:pPr lvl="0"/>
            <a:endParaRPr lang="en-US" sz="2800" dirty="0" smtClean="0"/>
          </a:p>
          <a:p>
            <a:endParaRPr lang="he-IL" sz="2800" dirty="0"/>
          </a:p>
        </p:txBody>
      </p:sp>
    </p:spTree>
    <p:extLst>
      <p:ext uri="{BB962C8B-B14F-4D97-AF65-F5344CB8AC3E}">
        <p14:creationId xmlns:p14="http://schemas.microsoft.com/office/powerpoint/2010/main" val="1130063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99392"/>
            <a:ext cx="8229600" cy="1143000"/>
          </a:xfrm>
        </p:spPr>
        <p:txBody>
          <a:bodyPr/>
          <a:lstStyle/>
          <a:p>
            <a:r>
              <a:rPr lang="he-IL" b="1" dirty="0" smtClean="0">
                <a:solidFill>
                  <a:srgbClr val="FF0000"/>
                </a:solidFill>
                <a:cs typeface="+mn-cs"/>
              </a:rPr>
              <a:t>מבנה המפרט</a:t>
            </a:r>
            <a:endParaRPr lang="he-IL" b="1" dirty="0">
              <a:solidFill>
                <a:srgbClr val="FF0000"/>
              </a:solidFill>
              <a:cs typeface="+mn-cs"/>
            </a:endParaRPr>
          </a:p>
        </p:txBody>
      </p:sp>
      <p:sp>
        <p:nvSpPr>
          <p:cNvPr id="3" name="מציין מיקום תוכן 2"/>
          <p:cNvSpPr>
            <a:spLocks noGrp="1"/>
          </p:cNvSpPr>
          <p:nvPr>
            <p:ph idx="1"/>
          </p:nvPr>
        </p:nvSpPr>
        <p:spPr>
          <a:xfrm>
            <a:off x="395536" y="1196752"/>
            <a:ext cx="8229600" cy="5256584"/>
          </a:xfrm>
        </p:spPr>
        <p:txBody>
          <a:bodyPr>
            <a:normAutofit fontScale="92500" lnSpcReduction="20000"/>
          </a:bodyPr>
          <a:lstStyle/>
          <a:p>
            <a:pPr marL="0" indent="0">
              <a:buNone/>
            </a:pPr>
            <a:r>
              <a:rPr lang="he-IL" dirty="0" smtClean="0"/>
              <a:t>א. הגדרות כלליות</a:t>
            </a:r>
          </a:p>
          <a:p>
            <a:pPr marL="0" indent="0">
              <a:buNone/>
            </a:pPr>
            <a:r>
              <a:rPr lang="he-IL" dirty="0" smtClean="0"/>
              <a:t>ב. תנאים רוחביים</a:t>
            </a:r>
          </a:p>
          <a:p>
            <a:pPr marL="0" indent="0">
              <a:buNone/>
            </a:pPr>
            <a:r>
              <a:rPr lang="he-IL" dirty="0" smtClean="0"/>
              <a:t>ג, ד, ה, ו, ז, ח – דרישות נותן האישור הרלבנטי</a:t>
            </a:r>
          </a:p>
          <a:p>
            <a:pPr marL="0" indent="0">
              <a:buNone/>
            </a:pPr>
            <a:r>
              <a:rPr lang="he-IL" dirty="0" smtClean="0"/>
              <a:t>1. הוראות חקיקה הנוגעות לעניין; </a:t>
            </a:r>
          </a:p>
          <a:p>
            <a:pPr marL="0" indent="0">
              <a:buNone/>
            </a:pPr>
            <a:r>
              <a:rPr lang="he-IL" dirty="0" smtClean="0"/>
              <a:t>2. הגדרות; </a:t>
            </a:r>
          </a:p>
          <a:p>
            <a:pPr marL="0" indent="0">
              <a:buNone/>
            </a:pPr>
            <a:r>
              <a:rPr lang="he-IL" dirty="0" smtClean="0"/>
              <a:t>3. תנאים מוקדמים; </a:t>
            </a:r>
          </a:p>
          <a:p>
            <a:pPr marL="0" indent="0">
              <a:buNone/>
            </a:pPr>
            <a:r>
              <a:rPr lang="he-IL" dirty="0" smtClean="0"/>
              <a:t>4. דיווח; </a:t>
            </a:r>
          </a:p>
          <a:p>
            <a:pPr marL="0" indent="0">
              <a:buNone/>
            </a:pPr>
            <a:r>
              <a:rPr lang="he-IL" dirty="0" smtClean="0"/>
              <a:t>5. כללי; </a:t>
            </a:r>
          </a:p>
          <a:p>
            <a:pPr marL="0" indent="0">
              <a:buNone/>
            </a:pPr>
            <a:r>
              <a:rPr lang="he-IL" dirty="0" smtClean="0"/>
              <a:t>6-  ....  פרקים הרלוונטיים לכל נותן אישור בהתאם לנושאים שהוא מופקד עליהם; </a:t>
            </a:r>
          </a:p>
          <a:p>
            <a:pPr marL="0" indent="0">
              <a:buNone/>
            </a:pPr>
            <a:r>
              <a:rPr lang="en-US" dirty="0" smtClean="0"/>
              <a:t>X</a:t>
            </a:r>
            <a:r>
              <a:rPr lang="he-IL" dirty="0" smtClean="0"/>
              <a:t>. נספחים.</a:t>
            </a:r>
            <a:endParaRPr lang="he-IL" dirty="0"/>
          </a:p>
        </p:txBody>
      </p:sp>
    </p:spTree>
    <p:extLst>
      <p:ext uri="{BB962C8B-B14F-4D97-AF65-F5344CB8AC3E}">
        <p14:creationId xmlns:p14="http://schemas.microsoft.com/office/powerpoint/2010/main" val="2649540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524</Words>
  <Application>Microsoft Office PowerPoint</Application>
  <PresentationFormat>‫הצגה על המסך (4:3)</PresentationFormat>
  <Paragraphs>41</Paragraphs>
  <Slides>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8</vt:i4>
      </vt:variant>
    </vt:vector>
  </HeadingPairs>
  <TitlesOfParts>
    <vt:vector size="9" baseType="lpstr">
      <vt:lpstr>ערכת נושא Office</vt:lpstr>
      <vt:lpstr>עקרונות כתיבת המפרט אחיד  יום עיון בנושא הרפורמה ברישוי עסקים 28.10.13</vt:lpstr>
      <vt:lpstr>הפרדה בין המפרט האחיד לבין הוראות לצד המפרט האחיד </vt:lpstr>
      <vt:lpstr>הפניה למסמכים אחרים </vt:lpstr>
      <vt:lpstr>דרישות לפי חוקי התכנון והבניה </vt:lpstr>
      <vt:lpstr>נושאים חופפים בין נותני אישור שונים </vt:lpstr>
      <vt:lpstr>הערות טכניות לגבי כתיבת המפרט </vt:lpstr>
      <vt:lpstr>הערות טכניות לגבי כתיבת המפרט</vt:lpstr>
      <vt:lpstr>מבנה המפרט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מפרט אחיד  יום עיון בנושא הרפורמה ברישוי עסקים 28.10.13</dc:title>
  <dc:creator>Moti</dc:creator>
  <cp:lastModifiedBy>Moti</cp:lastModifiedBy>
  <cp:revision>8</cp:revision>
  <dcterms:created xsi:type="dcterms:W3CDTF">2013-10-28T07:52:56Z</dcterms:created>
  <dcterms:modified xsi:type="dcterms:W3CDTF">2013-10-28T09:23:04Z</dcterms:modified>
</cp:coreProperties>
</file>