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trictFirstAndLastChars="0" saveSubsetFonts="1">
  <p:sldMasterIdLst>
    <p:sldMasterId id="2147483997" r:id="rId1"/>
    <p:sldMasterId id="2147484010" r:id="rId2"/>
    <p:sldMasterId id="2147484036" r:id="rId3"/>
    <p:sldMasterId id="2147484048" r:id="rId4"/>
    <p:sldMasterId id="2147484145" r:id="rId5"/>
    <p:sldMasterId id="2147484708" r:id="rId6"/>
  </p:sldMasterIdLst>
  <p:notesMasterIdLst>
    <p:notesMasterId r:id="rId41"/>
  </p:notesMasterIdLst>
  <p:handoutMasterIdLst>
    <p:handoutMasterId r:id="rId42"/>
  </p:handoutMasterIdLst>
  <p:sldIdLst>
    <p:sldId id="280" r:id="rId7"/>
    <p:sldId id="405" r:id="rId8"/>
    <p:sldId id="385" r:id="rId9"/>
    <p:sldId id="389" r:id="rId10"/>
    <p:sldId id="395" r:id="rId11"/>
    <p:sldId id="396" r:id="rId12"/>
    <p:sldId id="321" r:id="rId13"/>
    <p:sldId id="386" r:id="rId14"/>
    <p:sldId id="387" r:id="rId15"/>
    <p:sldId id="407" r:id="rId16"/>
    <p:sldId id="400" r:id="rId17"/>
    <p:sldId id="401" r:id="rId18"/>
    <p:sldId id="403" r:id="rId19"/>
    <p:sldId id="358" r:id="rId20"/>
    <p:sldId id="402" r:id="rId21"/>
    <p:sldId id="330" r:id="rId22"/>
    <p:sldId id="331" r:id="rId23"/>
    <p:sldId id="332" r:id="rId24"/>
    <p:sldId id="328" r:id="rId25"/>
    <p:sldId id="417" r:id="rId26"/>
    <p:sldId id="418" r:id="rId27"/>
    <p:sldId id="341" r:id="rId28"/>
    <p:sldId id="415" r:id="rId29"/>
    <p:sldId id="327" r:id="rId30"/>
    <p:sldId id="406" r:id="rId31"/>
    <p:sldId id="409" r:id="rId32"/>
    <p:sldId id="410" r:id="rId33"/>
    <p:sldId id="412" r:id="rId34"/>
    <p:sldId id="408" r:id="rId35"/>
    <p:sldId id="356" r:id="rId36"/>
    <p:sldId id="357" r:id="rId37"/>
    <p:sldId id="399" r:id="rId38"/>
    <p:sldId id="263" r:id="rId39"/>
    <p:sldId id="271" r:id="rId40"/>
  </p:sldIdLst>
  <p:sldSz cx="9144000" cy="6858000" type="screen4x3"/>
  <p:notesSz cx="6854825" cy="98504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a:srgbClr val="99CCFF"/>
    <a:srgbClr val="FFCCFF"/>
    <a:srgbClr val="FF3300"/>
    <a:srgbClr val="FFFF99"/>
    <a:srgbClr val="66FF66"/>
    <a:srgbClr val="FFFF00"/>
    <a:srgbClr val="FFFFFF"/>
  </p:clrMru>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862" autoAdjust="0"/>
    <p:restoredTop sz="94664" autoAdjust="0"/>
  </p:normalViewPr>
  <p:slideViewPr>
    <p:cSldViewPr>
      <p:cViewPr>
        <p:scale>
          <a:sx n="70" d="100"/>
          <a:sy n="70" d="100"/>
        </p:scale>
        <p:origin x="-137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932" y="-90"/>
      </p:cViewPr>
      <p:guideLst>
        <p:guide orient="horz" pos="3103"/>
        <p:guide pos="215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35288" cy="484188"/>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lgn="l" defTabSz="950913" eaLnBrk="0" hangingPunct="0">
              <a:defRPr sz="1200">
                <a:latin typeface="Times New Roman" pitchFamily="18" charset="0"/>
              </a:defRPr>
            </a:lvl1pPr>
          </a:lstStyle>
          <a:p>
            <a:pPr>
              <a:defRPr/>
            </a:pPr>
            <a:endParaRPr lang="en-US"/>
          </a:p>
        </p:txBody>
      </p:sp>
      <p:sp>
        <p:nvSpPr>
          <p:cNvPr id="24579" name="Rectangle 3"/>
          <p:cNvSpPr>
            <a:spLocks noGrp="1" noChangeArrowheads="1"/>
          </p:cNvSpPr>
          <p:nvPr>
            <p:ph type="dt" sz="quarter" idx="1"/>
          </p:nvPr>
        </p:nvSpPr>
        <p:spPr bwMode="auto">
          <a:xfrm>
            <a:off x="3862388" y="0"/>
            <a:ext cx="3013075" cy="484188"/>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defTabSz="950913" eaLnBrk="0" hangingPunct="0">
              <a:defRPr sz="1200">
                <a:latin typeface="Times New Roman" pitchFamily="18" charset="0"/>
              </a:defRPr>
            </a:lvl1pPr>
          </a:lstStyle>
          <a:p>
            <a:pPr>
              <a:defRPr/>
            </a:pPr>
            <a:endParaRPr lang="en-US"/>
          </a:p>
        </p:txBody>
      </p:sp>
      <p:sp>
        <p:nvSpPr>
          <p:cNvPr id="24580" name="Rectangle 4"/>
          <p:cNvSpPr>
            <a:spLocks noGrp="1" noChangeArrowheads="1"/>
          </p:cNvSpPr>
          <p:nvPr>
            <p:ph type="ftr" sz="quarter" idx="2"/>
          </p:nvPr>
        </p:nvSpPr>
        <p:spPr bwMode="auto">
          <a:xfrm>
            <a:off x="0" y="9366250"/>
            <a:ext cx="2935288" cy="484188"/>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lgn="l" defTabSz="950913" eaLnBrk="0" hangingPunct="0">
              <a:defRPr sz="1200">
                <a:latin typeface="Times New Roman" pitchFamily="18" charset="0"/>
              </a:defRPr>
            </a:lvl1pPr>
          </a:lstStyle>
          <a:p>
            <a:pPr>
              <a:defRPr/>
            </a:pPr>
            <a:endParaRPr lang="en-US"/>
          </a:p>
        </p:txBody>
      </p:sp>
      <p:sp>
        <p:nvSpPr>
          <p:cNvPr id="24581" name="Rectangle 5"/>
          <p:cNvSpPr>
            <a:spLocks noGrp="1" noChangeArrowheads="1"/>
          </p:cNvSpPr>
          <p:nvPr>
            <p:ph type="sldNum" sz="quarter" idx="3"/>
          </p:nvPr>
        </p:nvSpPr>
        <p:spPr bwMode="auto">
          <a:xfrm>
            <a:off x="3862388" y="9366250"/>
            <a:ext cx="3013075" cy="484188"/>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defTabSz="950913" eaLnBrk="0" hangingPunct="0">
              <a:defRPr sz="1200">
                <a:latin typeface="Times New Roman" pitchFamily="18" charset="0"/>
                <a:cs typeface="Times New Roman" pitchFamily="18" charset="0"/>
              </a:defRPr>
            </a:lvl1pPr>
          </a:lstStyle>
          <a:p>
            <a:pPr>
              <a:defRPr/>
            </a:pPr>
            <a:fld id="{4EAA65BB-0A64-430E-B756-FCF8E1B7ED77}" type="slidenum">
              <a:rPr lang="he-IL"/>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3883025" y="0"/>
            <a:ext cx="2971800" cy="492125"/>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defTabSz="950913" eaLnBrk="0" hangingPunct="0">
              <a:defRPr sz="1200">
                <a:latin typeface="Times New Roman" pitchFamily="18" charset="0"/>
              </a:defRPr>
            </a:lvl1pPr>
          </a:lstStyle>
          <a:p>
            <a:pPr>
              <a:defRPr/>
            </a:pPr>
            <a:endParaRPr lang="en-US"/>
          </a:p>
        </p:txBody>
      </p:sp>
      <p:sp>
        <p:nvSpPr>
          <p:cNvPr id="110595" name="Rectangle 3"/>
          <p:cNvSpPr>
            <a:spLocks noGrp="1" noChangeArrowheads="1"/>
          </p:cNvSpPr>
          <p:nvPr>
            <p:ph type="dt" idx="1"/>
          </p:nvPr>
        </p:nvSpPr>
        <p:spPr bwMode="auto">
          <a:xfrm>
            <a:off x="1588" y="0"/>
            <a:ext cx="2971800" cy="492125"/>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lgn="l" defTabSz="950913" eaLnBrk="0" hangingPunct="0">
              <a:defRPr sz="1200">
                <a:latin typeface="Times New Roman" pitchFamily="18" charset="0"/>
              </a:defRPr>
            </a:lvl1pPr>
          </a:lstStyle>
          <a:p>
            <a:pPr>
              <a:defRPr/>
            </a:pPr>
            <a:endParaRPr lang="en-US"/>
          </a:p>
        </p:txBody>
      </p:sp>
      <p:sp>
        <p:nvSpPr>
          <p:cNvPr id="112644" name="Rectangle 4"/>
          <p:cNvSpPr>
            <a:spLocks noRot="1" noChangeArrowheads="1" noTextEdit="1"/>
          </p:cNvSpPr>
          <p:nvPr>
            <p:ph type="sldImg" idx="2"/>
          </p:nvPr>
        </p:nvSpPr>
        <p:spPr bwMode="auto">
          <a:xfrm>
            <a:off x="965200" y="738188"/>
            <a:ext cx="4926013" cy="3694112"/>
          </a:xfrm>
          <a:prstGeom prst="rect">
            <a:avLst/>
          </a:prstGeom>
          <a:noFill/>
          <a:ln w="9525">
            <a:solidFill>
              <a:srgbClr val="000000"/>
            </a:solidFill>
            <a:miter lim="800000"/>
            <a:headEnd/>
            <a:tailEnd/>
          </a:ln>
        </p:spPr>
      </p:sp>
      <p:sp>
        <p:nvSpPr>
          <p:cNvPr id="110597" name="Rectangle 5"/>
          <p:cNvSpPr>
            <a:spLocks noGrp="1" noChangeArrowheads="1"/>
          </p:cNvSpPr>
          <p:nvPr>
            <p:ph type="body" sz="quarter" idx="3"/>
          </p:nvPr>
        </p:nvSpPr>
        <p:spPr bwMode="auto">
          <a:xfrm>
            <a:off x="685800" y="4679950"/>
            <a:ext cx="5483225" cy="4432300"/>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110598" name="Rectangle 6"/>
          <p:cNvSpPr>
            <a:spLocks noGrp="1" noChangeArrowheads="1"/>
          </p:cNvSpPr>
          <p:nvPr>
            <p:ph type="ftr" sz="quarter" idx="4"/>
          </p:nvPr>
        </p:nvSpPr>
        <p:spPr bwMode="auto">
          <a:xfrm>
            <a:off x="3883025" y="9355138"/>
            <a:ext cx="2971800" cy="493712"/>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defTabSz="950913" eaLnBrk="0" hangingPunct="0">
              <a:defRPr sz="1200">
                <a:latin typeface="Times New Roman" pitchFamily="18" charset="0"/>
              </a:defRPr>
            </a:lvl1pPr>
          </a:lstStyle>
          <a:p>
            <a:pPr>
              <a:defRPr/>
            </a:pPr>
            <a:endParaRPr lang="en-US"/>
          </a:p>
        </p:txBody>
      </p:sp>
      <p:sp>
        <p:nvSpPr>
          <p:cNvPr id="110599" name="Rectangle 7"/>
          <p:cNvSpPr>
            <a:spLocks noGrp="1" noChangeArrowheads="1"/>
          </p:cNvSpPr>
          <p:nvPr>
            <p:ph type="sldNum" sz="quarter" idx="5"/>
          </p:nvPr>
        </p:nvSpPr>
        <p:spPr bwMode="auto">
          <a:xfrm>
            <a:off x="1588" y="9355138"/>
            <a:ext cx="2971800" cy="493712"/>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lgn="l" defTabSz="950913" eaLnBrk="0" hangingPunct="0">
              <a:defRPr sz="1200">
                <a:latin typeface="Times New Roman" pitchFamily="18" charset="0"/>
                <a:cs typeface="Times New Roman" pitchFamily="18" charset="0"/>
              </a:defRPr>
            </a:lvl1pPr>
          </a:lstStyle>
          <a:p>
            <a:pPr>
              <a:defRPr/>
            </a:pPr>
            <a:fld id="{D0DDA9FC-223C-42AE-863E-5FD0EE6B3A4C}"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DA185B6-7F10-47EA-B3F7-7FDD03CE0CC2}" type="slidenum">
              <a:rPr lang="he-IL" smtClean="0"/>
              <a:pPr/>
              <a:t>1</a:t>
            </a:fld>
            <a:endParaRPr lang="en-US" smtClean="0"/>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06BB1A8-C686-4431-B6EF-25ADD72431F1}" type="slidenum">
              <a:rPr lang="he-IL" smtClean="0"/>
              <a:pPr/>
              <a:t>22</a:t>
            </a:fld>
            <a:endParaRPr lang="en-US" smtClean="0"/>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he-IL" smtClean="0"/>
              <a:t>אברהם  - תוסיף לי כאן את מראי המקום ושמות פסקי הדין הרלבנטיים, למועד הגשת הדוח השנתי כשיש שביתה במס הכנסה </a:t>
            </a:r>
          </a:p>
          <a:p>
            <a:pPr eaLnBrk="1" hangingPunct="1"/>
            <a:r>
              <a:rPr lang="he-IL" smtClean="0"/>
              <a:t>כשמגישים אותו בדואר רשום ...      ופס"ד משה סמי לגבי גמר מועד ההתיישנות.</a:t>
            </a: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AA0B3965-334A-4FAF-87C9-36630D5334DD}" type="slidenum">
              <a:rPr lang="he-IL" smtClean="0"/>
              <a:pPr/>
              <a:t>24</a:t>
            </a:fld>
            <a:endParaRPr lang="en-US" smtClean="0"/>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he-IL" smtClean="0"/>
              <a:t>תן מראה מקום של פס"ד פוליטי  + פס"ד וייסרברוט החדשים </a:t>
            </a: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B0B065B2-3C31-4487-A6B4-0371ECD62931}" type="slidenum">
              <a:rPr lang="he-IL" smtClean="0"/>
              <a:pPr/>
              <a:t>33</a:t>
            </a:fld>
            <a:endParaRPr lang="en-US" smtClean="0"/>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E73CAB87-E0BC-4221-8FAC-FE3444504289}" type="slidenum">
              <a:rPr lang="he-IL" smtClean="0"/>
              <a:pPr/>
              <a:t>34</a:t>
            </a:fld>
            <a:endParaRPr lang="en-US" smtClean="0"/>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he-IL" smtClean="0"/>
              <a:t>לתת שקפים חדים:</a:t>
            </a:r>
          </a:p>
          <a:p>
            <a:pPr eaLnBrk="1" hangingPunct="1"/>
            <a:endParaRPr lang="he-IL" smtClean="0"/>
          </a:p>
          <a:p>
            <a:pPr eaLnBrk="1" hangingPunct="1"/>
            <a:r>
              <a:rPr lang="he-IL" smtClean="0"/>
              <a:t>תכנון מס בר דיווח – לדעתי יכול לתת פה כמה שקפים –למצוא את התכונינים – 18 במספר</a:t>
            </a:r>
          </a:p>
          <a:p>
            <a:pPr eaLnBrk="1" hangingPunct="1"/>
            <a:r>
              <a:rPr lang="he-IL" smtClean="0"/>
              <a:t>מה רלבנטי לסוף שנה </a:t>
            </a:r>
          </a:p>
          <a:p>
            <a:pPr eaLnBrk="1" hangingPunct="1"/>
            <a:endParaRPr lang="he-IL" smtClean="0"/>
          </a:p>
          <a:p>
            <a:pPr eaLnBrk="1" hangingPunct="1"/>
            <a:r>
              <a:rPr lang="he-IL" smtClean="0"/>
              <a:t>לחפש תיוקני חקיקה חדשים משנת 2006 – שרלבנטיים לסוף שנה  ?</a:t>
            </a:r>
          </a:p>
          <a:p>
            <a:pPr eaLnBrk="1" hangingPunct="1"/>
            <a:r>
              <a:rPr lang="he-IL" smtClean="0"/>
              <a:t>מיסוי נאמנויות ??  האם רלבנטי ??? </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97C264B0-8D6B-44EA-B4A1-AB1248BE02D3}" type="slidenum">
              <a:rPr lang="he-IL" smtClean="0"/>
              <a:pPr/>
              <a:t>4</a:t>
            </a:fld>
            <a:endParaRPr lang="en-US" smtClean="0"/>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r>
              <a:rPr lang="he-IL" smtClean="0"/>
              <a:t>אני רוצה כל סעיף בשקף נפרד – כל סעיף מהווה כותרת</a:t>
            </a:r>
          </a:p>
          <a:p>
            <a:pPr eaLnBrk="1" hangingPunct="1"/>
            <a:r>
              <a:rPr lang="he-IL" smtClean="0"/>
              <a:t>מתחתיו תופיע תמונה מייצגת </a:t>
            </a:r>
          </a:p>
          <a:p>
            <a:pPr eaLnBrk="1" hangingPunct="1"/>
            <a:r>
              <a:rPr lang="he-IL" smtClean="0"/>
              <a:t>למשל דוגמה לתכנון מס כמקובל אצלנו במשרד </a:t>
            </a:r>
          </a:p>
          <a:p>
            <a:pPr eaLnBrk="1" hangingPunct="1"/>
            <a:r>
              <a:rPr lang="he-IL" smtClean="0"/>
              <a:t>לעשות העתק והדבק מהאקסל </a:t>
            </a:r>
          </a:p>
          <a:p>
            <a:pPr eaLnBrk="1" hangingPunct="1"/>
            <a:endParaRPr lang="he-IL" smtClean="0"/>
          </a:p>
          <a:p>
            <a:pPr eaLnBrk="1" hangingPunct="1"/>
            <a:r>
              <a:rPr lang="he-IL" smtClean="0"/>
              <a:t>כנ"ל – לגבי  הכנת תקציב עתידי </a:t>
            </a:r>
          </a:p>
          <a:p>
            <a:pPr eaLnBrk="1" hangingPunct="1"/>
            <a:endParaRPr lang="he-IL" smtClean="0"/>
          </a:p>
          <a:p>
            <a:pPr eaLnBrk="1" hangingPunct="1"/>
            <a:r>
              <a:rPr lang="he-IL" smtClean="0"/>
              <a:t>כנ"ל – דוגמה לתוכנית עסקית – להכניס דוגמה לשאלון עסקי. </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3E1B888-C90D-4389-84B3-BE21E7C15CCE}" type="slidenum">
              <a:rPr lang="he-IL" smtClean="0"/>
              <a:pPr/>
              <a:t>5</a:t>
            </a:fld>
            <a:endParaRPr lang="en-US" smtClean="0"/>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BF220E12-8159-46A2-A366-4FD4F1ABD662}" type="slidenum">
              <a:rPr lang="he-IL" smtClean="0"/>
              <a:pPr/>
              <a:t>6</a:t>
            </a:fld>
            <a:endParaRPr lang="en-US" smtClean="0"/>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r>
              <a:rPr lang="he-IL" smtClean="0"/>
              <a:t>תצרף לי את תקנה 11 הרלבנטית – תקנות ביטוח לאומי (גבייה)  - שעוסקת במקדמות ביטוח לאומי</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C1973E68-6008-40B3-BC02-2E9EB551A0F8}" type="slidenum">
              <a:rPr lang="he-IL" smtClean="0"/>
              <a:pPr/>
              <a:t>7</a:t>
            </a:fld>
            <a:endParaRPr lang="en-US" smtClean="0"/>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983B2DC-3188-4B0D-ABBE-84DD052AD9DB}" type="slidenum">
              <a:rPr lang="he-IL" smtClean="0"/>
              <a:pPr/>
              <a:t>16</a:t>
            </a:fld>
            <a:endParaRPr lang="en-US" smtClean="0"/>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r>
              <a:rPr lang="he-IL" smtClean="0"/>
              <a:t>לתת את מראה המקום של פס"ד ענבר היכלי יופי + פס"ד החדש על מלאי בסיסי </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58324440-2D12-4A85-9DC7-61FE27ACD876}" type="slidenum">
              <a:rPr lang="he-IL" smtClean="0"/>
              <a:pPr/>
              <a:t>17</a:t>
            </a:fld>
            <a:endParaRPr lang="en-US" smtClean="0"/>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5D1B169-CBE4-48D8-817A-8F325C7A9662}" type="slidenum">
              <a:rPr lang="he-IL" smtClean="0"/>
              <a:pPr/>
              <a:t>18</a:t>
            </a:fld>
            <a:endParaRPr lang="en-US" smtClean="0"/>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D813CC0-11A9-4B78-B52A-FF3FA3336038}" type="slidenum">
              <a:rPr lang="he-IL" smtClean="0"/>
              <a:pPr/>
              <a:t>19</a:t>
            </a:fld>
            <a:endParaRPr lang="en-US" smtClean="0"/>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he-IL" smtClean="0"/>
              <a:t>תצרף שקף נוסף ובו את הטבלה של קיזוז הפסדים משוק ההון </a:t>
            </a:r>
          </a:p>
          <a:p>
            <a:pPr eaLnBrk="1" hangingPunct="1"/>
            <a:r>
              <a:rPr lang="he-IL" smtClean="0"/>
              <a:t>והפסדים אחרים – שפרסמנו באתר שלנו ??? </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grpSp>
      <p:sp>
        <p:nvSpPr>
          <p:cNvPr id="368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he-IL" noProof="0" smtClean="0"/>
              <a:t>לחץ כדי לערוך סגנון כותרת של תבנית בסיס</a:t>
            </a:r>
          </a:p>
        </p:txBody>
      </p:sp>
      <p:sp>
        <p:nvSpPr>
          <p:cNvPr id="368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he-IL" noProof="0" smtClean="0"/>
              <a:t>לחץ כדי לערוך סגנון כותרת משנה של תבנית בסיס</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he-IL"/>
              <a:t>רמי אריה עו"ד רו"ח    מיסים ועסקים בע"מ            www.ralc.co.il </a:t>
            </a: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A63666A1-68BB-4522-BC7C-66AA0502B9BE}" type="slidenum">
              <a:rPr lang="he-IL"/>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E89AA054-AAA2-47FF-8F4E-137F4B771983}"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457200"/>
            <a:ext cx="2057400" cy="54102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457200"/>
            <a:ext cx="6019800" cy="5410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954088FE-96C7-44ED-9BBB-4CB198890026}"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981200"/>
            <a:ext cx="8229600" cy="3886200"/>
          </a:xfrm>
        </p:spPr>
        <p:txBody>
          <a:bodyPr/>
          <a:lstStyle/>
          <a:p>
            <a:pPr lvl="0"/>
            <a:endParaRPr lang="he-IL" noProof="0" smtClean="0"/>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7CD31FAA-18F5-45B8-BEAD-7B800473E64C}"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grpSp>
      <p:sp>
        <p:nvSpPr>
          <p:cNvPr id="368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he-IL" noProof="0" smtClean="0"/>
              <a:t>לחץ כדי לערוך סגנון כותרת של תבנית בסיס</a:t>
            </a:r>
          </a:p>
        </p:txBody>
      </p:sp>
      <p:sp>
        <p:nvSpPr>
          <p:cNvPr id="368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he-IL" noProof="0" smtClean="0"/>
              <a:t>לחץ כדי לערוך סגנון כותרת משנה של תבנית בסיס</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he-IL"/>
              <a:t>רמי אריה עו"ד רו"ח    מיסים ועסקים בע"מ            www.ralc.co.il </a:t>
            </a: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63CC82C1-15BC-4F59-98F9-C7EB322BBC5E}" type="slidenum">
              <a:rPr lang="he-IL"/>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D2AA9023-BCCF-493A-8180-3E7E29E706E4}"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2BBCAD02-0CDB-41EA-8F47-AEF95D3A5A5E}"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C5C2E766-0B2A-4122-886B-AC30B447A593}"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8" name="Rectangle 3"/>
          <p:cNvSpPr>
            <a:spLocks noGrp="1" noChangeArrowheads="1"/>
          </p:cNvSpPr>
          <p:nvPr>
            <p:ph type="sldNum" sz="quarter" idx="11"/>
          </p:nvPr>
        </p:nvSpPr>
        <p:spPr/>
        <p:txBody>
          <a:bodyPr/>
          <a:lstStyle>
            <a:lvl1pPr>
              <a:defRPr/>
            </a:lvl1pPr>
          </a:lstStyle>
          <a:p>
            <a:pPr>
              <a:defRPr/>
            </a:pPr>
            <a:fld id="{694169A3-B05F-4F05-A67D-33DB323F3175}" type="slidenum">
              <a:rPr lang="he-IL"/>
              <a:pPr>
                <a:defRPr/>
              </a:pPr>
              <a:t>‹#›</a:t>
            </a:fld>
            <a:endParaRPr lang="en-US"/>
          </a:p>
        </p:txBody>
      </p:sp>
      <p:sp>
        <p:nvSpPr>
          <p:cNvPr id="9"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4" name="Rectangle 3"/>
          <p:cNvSpPr>
            <a:spLocks noGrp="1" noChangeArrowheads="1"/>
          </p:cNvSpPr>
          <p:nvPr>
            <p:ph type="sldNum" sz="quarter" idx="11"/>
          </p:nvPr>
        </p:nvSpPr>
        <p:spPr/>
        <p:txBody>
          <a:bodyPr/>
          <a:lstStyle>
            <a:lvl1pPr>
              <a:defRPr/>
            </a:lvl1pPr>
          </a:lstStyle>
          <a:p>
            <a:pPr>
              <a:defRPr/>
            </a:pPr>
            <a:fld id="{A6E33D7B-06E6-48BA-BBB9-98F628118FFB}" type="slidenum">
              <a:rPr lang="he-IL"/>
              <a:pPr>
                <a:defRPr/>
              </a:pPr>
              <a:t>‹#›</a:t>
            </a:fld>
            <a:endParaRPr lang="en-US"/>
          </a:p>
        </p:txBody>
      </p:sp>
      <p:sp>
        <p:nvSpPr>
          <p:cNvPr id="5"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3" name="Rectangle 3"/>
          <p:cNvSpPr>
            <a:spLocks noGrp="1" noChangeArrowheads="1"/>
          </p:cNvSpPr>
          <p:nvPr>
            <p:ph type="sldNum" sz="quarter" idx="11"/>
          </p:nvPr>
        </p:nvSpPr>
        <p:spPr/>
        <p:txBody>
          <a:bodyPr/>
          <a:lstStyle>
            <a:lvl1pPr>
              <a:defRPr/>
            </a:lvl1pPr>
          </a:lstStyle>
          <a:p>
            <a:pPr>
              <a:defRPr/>
            </a:pPr>
            <a:fld id="{2A954C75-8B7F-4B1D-BB0E-7E6643458183}" type="slidenum">
              <a:rPr lang="he-IL"/>
              <a:pPr>
                <a:defRPr/>
              </a:pPr>
              <a:t>‹#›</a:t>
            </a:fld>
            <a:endParaRPr lang="en-US"/>
          </a:p>
        </p:txBody>
      </p:sp>
      <p:sp>
        <p:nvSpPr>
          <p:cNvPr id="4"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3041EF59-7A4A-4728-8AA1-E9B9FEC6D85F}"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231ECCE7-0617-4A0A-8977-A99CC40FE10F}"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90FBE6AC-68C4-48B4-BC62-6F8AB15C01DE}"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4C3F1757-2926-4F1A-8892-3A7F3721F01E}"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457200"/>
            <a:ext cx="2057400" cy="54102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457200"/>
            <a:ext cx="6019800" cy="5410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B76485CF-9658-406B-9DAB-9F2BAFA9C3D7}"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981200"/>
            <a:ext cx="8229600" cy="3886200"/>
          </a:xfrm>
        </p:spPr>
        <p:txBody>
          <a:bodyPr/>
          <a:lstStyle/>
          <a:p>
            <a:pPr lvl="0"/>
            <a:endParaRPr lang="he-IL" noProof="0" smtClean="0"/>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FDE39386-514A-474D-B506-F6FE477D056A}"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he-IL" smtClean="0"/>
              <a:t>לחץ כדי לערוך סגנון כותרת של תבנית בסיס</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0" name="Slide Number Placeholder 5"/>
          <p:cNvSpPr>
            <a:spLocks noGrp="1"/>
          </p:cNvSpPr>
          <p:nvPr>
            <p:ph type="sldNum" sz="quarter" idx="12"/>
          </p:nvPr>
        </p:nvSpPr>
        <p:spPr/>
        <p:txBody>
          <a:bodyPr/>
          <a:lstStyle>
            <a:lvl1pPr>
              <a:defRPr/>
            </a:lvl1pPr>
          </a:lstStyle>
          <a:p>
            <a:pPr>
              <a:defRPr/>
            </a:pPr>
            <a:fld id="{CD6E526C-D54B-46B2-8C24-C528D736EA96}" type="slidenum">
              <a:rPr lang="he-IL"/>
              <a:pPr>
                <a:defRPr/>
              </a:pPr>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6"/>
          </p:nvPr>
        </p:nvSpPr>
        <p:spPr/>
        <p:txBody>
          <a:bodyPr/>
          <a:lstStyle>
            <a:lvl1pPr>
              <a:defRPr/>
            </a:lvl1pPr>
          </a:lstStyle>
          <a:p>
            <a:pPr>
              <a:defRPr/>
            </a:pPr>
            <a:fld id="{F057807A-5FDD-48E0-849D-C314E0E7DA1C}" type="slidenum">
              <a:rPr lang="he-IL"/>
              <a:pPr>
                <a:defRPr/>
              </a:pPr>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0" name="Slide Number Placeholder 5"/>
          <p:cNvSpPr>
            <a:spLocks noGrp="1"/>
          </p:cNvSpPr>
          <p:nvPr>
            <p:ph type="sldNum" sz="quarter" idx="12"/>
          </p:nvPr>
        </p:nvSpPr>
        <p:spPr/>
        <p:txBody>
          <a:bodyPr/>
          <a:lstStyle>
            <a:lvl1pPr>
              <a:defRPr/>
            </a:lvl1pPr>
          </a:lstStyle>
          <a:p>
            <a:pPr>
              <a:defRPr/>
            </a:pPr>
            <a:fld id="{14C52E33-5469-46BE-8FE6-91BCBD4CF487}" type="slidenum">
              <a:rPr lang="he-IL"/>
              <a:pPr>
                <a:defRPr/>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he-IL"/>
              <a:t>רמי אריה עו"ד רו"ח     מיסים ועסקים בע"מ        </a:t>
            </a:r>
            <a:r>
              <a:rPr lang="en-US"/>
              <a:t>www.ralc.co.il</a:t>
            </a:r>
          </a:p>
        </p:txBody>
      </p:sp>
      <p:sp>
        <p:nvSpPr>
          <p:cNvPr id="7" name="Slide Number Placeholder 5"/>
          <p:cNvSpPr>
            <a:spLocks noGrp="1"/>
          </p:cNvSpPr>
          <p:nvPr>
            <p:ph type="sldNum" sz="quarter" idx="17"/>
          </p:nvPr>
        </p:nvSpPr>
        <p:spPr/>
        <p:txBody>
          <a:bodyPr/>
          <a:lstStyle>
            <a:lvl1pPr>
              <a:defRPr/>
            </a:lvl1pPr>
          </a:lstStyle>
          <a:p>
            <a:pPr>
              <a:defRPr/>
            </a:pPr>
            <a:fld id="{7DDE80A8-5FB8-4CBB-9BC8-37DF504D6C90}" type="slidenum">
              <a:rPr lang="he-IL"/>
              <a:pPr>
                <a:defRPr/>
              </a:pPr>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9" name="Slide Number Placeholder 5"/>
          <p:cNvSpPr>
            <a:spLocks noGrp="1"/>
          </p:cNvSpPr>
          <p:nvPr>
            <p:ph type="sldNum" sz="quarter" idx="12"/>
          </p:nvPr>
        </p:nvSpPr>
        <p:spPr/>
        <p:txBody>
          <a:bodyPr/>
          <a:lstStyle>
            <a:lvl1pPr>
              <a:defRPr/>
            </a:lvl1pPr>
          </a:lstStyle>
          <a:p>
            <a:pPr>
              <a:defRPr/>
            </a:pPr>
            <a:fld id="{6801A482-3F13-45E6-9E85-325FE21FD7E7}" type="slidenum">
              <a:rPr lang="he-IL"/>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3F7AD41F-5299-44CB-BD92-D1FA1481434B}"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5" name="Slide Number Placeholder 5"/>
          <p:cNvSpPr>
            <a:spLocks noGrp="1"/>
          </p:cNvSpPr>
          <p:nvPr>
            <p:ph type="sldNum" sz="quarter" idx="12"/>
          </p:nvPr>
        </p:nvSpPr>
        <p:spPr/>
        <p:txBody>
          <a:bodyPr/>
          <a:lstStyle>
            <a:lvl1pPr>
              <a:defRPr/>
            </a:lvl1pPr>
          </a:lstStyle>
          <a:p>
            <a:pPr>
              <a:defRPr/>
            </a:pPr>
            <a:fld id="{9E002251-F771-4ECE-8518-FFDD0D123BE0}" type="slidenum">
              <a:rPr lang="he-IL"/>
              <a:pPr>
                <a:defRPr/>
              </a:pPr>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4" name="Slide Number Placeholder 5"/>
          <p:cNvSpPr>
            <a:spLocks noGrp="1"/>
          </p:cNvSpPr>
          <p:nvPr>
            <p:ph type="sldNum" sz="quarter" idx="12"/>
          </p:nvPr>
        </p:nvSpPr>
        <p:spPr/>
        <p:txBody>
          <a:bodyPr/>
          <a:lstStyle>
            <a:lvl1pPr>
              <a:defRPr/>
            </a:lvl1pPr>
          </a:lstStyle>
          <a:p>
            <a:pPr>
              <a:defRPr/>
            </a:pPr>
            <a:fld id="{1CC87BAC-8786-4F8F-8FFB-EAD210BBBA86}" type="slidenum">
              <a:rPr lang="he-IL"/>
              <a:pPr>
                <a:defRPr/>
              </a:pPr>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7" name="Slide Number Placeholder 5"/>
          <p:cNvSpPr>
            <a:spLocks noGrp="1"/>
          </p:cNvSpPr>
          <p:nvPr>
            <p:ph type="sldNum" sz="quarter" idx="12"/>
          </p:nvPr>
        </p:nvSpPr>
        <p:spPr/>
        <p:txBody>
          <a:bodyPr/>
          <a:lstStyle>
            <a:lvl1pPr>
              <a:defRPr/>
            </a:lvl1pPr>
          </a:lstStyle>
          <a:p>
            <a:pPr>
              <a:defRPr/>
            </a:pPr>
            <a:fld id="{96B0F20D-CAF2-4F28-AB51-81B7B677B4BA}" type="slidenum">
              <a:rPr lang="he-IL"/>
              <a:pPr>
                <a:defRPr/>
              </a:pPr>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he-IL" smtClean="0"/>
              <a:t>לחץ כדי לערוך סגנון כותרת של תבנית בסיס</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1" name="Slide Number Placeholder 6"/>
          <p:cNvSpPr>
            <a:spLocks noGrp="1"/>
          </p:cNvSpPr>
          <p:nvPr>
            <p:ph type="sldNum" sz="quarter" idx="12"/>
          </p:nvPr>
        </p:nvSpPr>
        <p:spPr/>
        <p:txBody>
          <a:bodyPr/>
          <a:lstStyle>
            <a:lvl1pPr>
              <a:defRPr/>
            </a:lvl1pPr>
          </a:lstStyle>
          <a:p>
            <a:pPr>
              <a:defRPr/>
            </a:pPr>
            <a:fld id="{16E0EC05-7CA1-4616-A21E-5371CD7C4EF1}" type="slidenum">
              <a:rPr lang="he-IL"/>
              <a:pPr>
                <a:defRPr/>
              </a:pPr>
              <a:t>‹#›</a:t>
            </a:fld>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2"/>
          </p:nvPr>
        </p:nvSpPr>
        <p:spPr/>
        <p:txBody>
          <a:bodyPr/>
          <a:lstStyle>
            <a:lvl1pPr>
              <a:defRPr/>
            </a:lvl1pPr>
          </a:lstStyle>
          <a:p>
            <a:pPr>
              <a:defRPr/>
            </a:pPr>
            <a:fld id="{37F489F4-D4D3-4CFC-8F84-4AE6D1BF4C13}" type="slidenum">
              <a:rPr lang="he-IL"/>
              <a:pPr>
                <a:defRPr/>
              </a:pPr>
              <a:t>‹#›</a:t>
            </a:fld>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2"/>
          </p:nvPr>
        </p:nvSpPr>
        <p:spPr/>
        <p:txBody>
          <a:bodyPr/>
          <a:lstStyle>
            <a:lvl1pPr>
              <a:defRPr/>
            </a:lvl1pPr>
          </a:lstStyle>
          <a:p>
            <a:pPr>
              <a:defRPr/>
            </a:pPr>
            <a:fld id="{7361C802-F911-4585-98BA-4DE1DAB1290F}" type="slidenum">
              <a:rPr lang="he-IL"/>
              <a:pPr>
                <a:defRPr/>
              </a:pPr>
              <a:t>‹#›</a:t>
            </a:fld>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he-IL" smtClean="0"/>
              <a:t>לחץ כדי לערוך סגנון כותרת של תבנית בסיס</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0" name="Slide Number Placeholder 5"/>
          <p:cNvSpPr>
            <a:spLocks noGrp="1"/>
          </p:cNvSpPr>
          <p:nvPr>
            <p:ph type="sldNum" sz="quarter" idx="12"/>
          </p:nvPr>
        </p:nvSpPr>
        <p:spPr/>
        <p:txBody>
          <a:bodyPr/>
          <a:lstStyle>
            <a:lvl1pPr>
              <a:defRPr/>
            </a:lvl1pPr>
          </a:lstStyle>
          <a:p>
            <a:pPr>
              <a:defRPr/>
            </a:pPr>
            <a:fld id="{60A73B78-59C1-4F52-BB53-730A1691A613}" type="slidenum">
              <a:rPr lang="he-IL"/>
              <a:pPr>
                <a:defRPr/>
              </a:pPr>
              <a:t>‹#›</a:t>
            </a:fld>
            <a:endParaRPr 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6"/>
          </p:nvPr>
        </p:nvSpPr>
        <p:spPr/>
        <p:txBody>
          <a:bodyPr/>
          <a:lstStyle>
            <a:lvl1pPr>
              <a:defRPr/>
            </a:lvl1pPr>
          </a:lstStyle>
          <a:p>
            <a:pPr>
              <a:defRPr/>
            </a:pPr>
            <a:fld id="{1E260E65-D6EA-4B7C-95C8-A8A7F092EB53}" type="slidenum">
              <a:rPr lang="he-IL"/>
              <a:pPr>
                <a:defRPr/>
              </a:pPr>
              <a:t>‹#›</a:t>
            </a:fld>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0" name="Slide Number Placeholder 5"/>
          <p:cNvSpPr>
            <a:spLocks noGrp="1"/>
          </p:cNvSpPr>
          <p:nvPr>
            <p:ph type="sldNum" sz="quarter" idx="12"/>
          </p:nvPr>
        </p:nvSpPr>
        <p:spPr/>
        <p:txBody>
          <a:bodyPr/>
          <a:lstStyle>
            <a:lvl1pPr>
              <a:defRPr/>
            </a:lvl1pPr>
          </a:lstStyle>
          <a:p>
            <a:pPr>
              <a:defRPr/>
            </a:pPr>
            <a:fld id="{DDB5667A-B070-42C0-8D2C-01A11D5558E1}" type="slidenum">
              <a:rPr lang="he-IL"/>
              <a:pPr>
                <a:defRPr/>
              </a:pPr>
              <a:t>‹#›</a:t>
            </a:fld>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he-IL"/>
              <a:t>רמי אריה עו"ד רו"ח     מיסים ועסקים בע"מ        </a:t>
            </a:r>
            <a:r>
              <a:rPr lang="en-US"/>
              <a:t>www.ralc.co.il</a:t>
            </a:r>
          </a:p>
        </p:txBody>
      </p:sp>
      <p:sp>
        <p:nvSpPr>
          <p:cNvPr id="7" name="Slide Number Placeholder 5"/>
          <p:cNvSpPr>
            <a:spLocks noGrp="1"/>
          </p:cNvSpPr>
          <p:nvPr>
            <p:ph type="sldNum" sz="quarter" idx="17"/>
          </p:nvPr>
        </p:nvSpPr>
        <p:spPr/>
        <p:txBody>
          <a:bodyPr/>
          <a:lstStyle>
            <a:lvl1pPr>
              <a:defRPr/>
            </a:lvl1pPr>
          </a:lstStyle>
          <a:p>
            <a:pPr>
              <a:defRPr/>
            </a:pPr>
            <a:fld id="{B029BA07-06B0-431D-921D-176FC6B3ABAA}" type="slidenum">
              <a:rPr lang="he-IL"/>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713BB5B9-7352-41E5-910B-AF8D6F36C58C}"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9" name="Slide Number Placeholder 5"/>
          <p:cNvSpPr>
            <a:spLocks noGrp="1"/>
          </p:cNvSpPr>
          <p:nvPr>
            <p:ph type="sldNum" sz="quarter" idx="12"/>
          </p:nvPr>
        </p:nvSpPr>
        <p:spPr/>
        <p:txBody>
          <a:bodyPr/>
          <a:lstStyle>
            <a:lvl1pPr>
              <a:defRPr/>
            </a:lvl1pPr>
          </a:lstStyle>
          <a:p>
            <a:pPr>
              <a:defRPr/>
            </a:pPr>
            <a:fld id="{7B002007-76E2-4C3E-BDD8-613BB3567485}" type="slidenum">
              <a:rPr lang="he-IL"/>
              <a:pPr>
                <a:defRPr/>
              </a:pPr>
              <a:t>‹#›</a:t>
            </a:fld>
            <a:endParaRPr 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5" name="Slide Number Placeholder 5"/>
          <p:cNvSpPr>
            <a:spLocks noGrp="1"/>
          </p:cNvSpPr>
          <p:nvPr>
            <p:ph type="sldNum" sz="quarter" idx="12"/>
          </p:nvPr>
        </p:nvSpPr>
        <p:spPr/>
        <p:txBody>
          <a:bodyPr/>
          <a:lstStyle>
            <a:lvl1pPr>
              <a:defRPr/>
            </a:lvl1pPr>
          </a:lstStyle>
          <a:p>
            <a:pPr>
              <a:defRPr/>
            </a:pPr>
            <a:fld id="{8A4FBCF0-DC66-4A28-A7B3-53639284B2F9}" type="slidenum">
              <a:rPr lang="he-IL"/>
              <a:pPr>
                <a:defRPr/>
              </a:pPr>
              <a:t>‹#›</a:t>
            </a:fld>
            <a:endParaRPr lang="en-U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4" name="Slide Number Placeholder 5"/>
          <p:cNvSpPr>
            <a:spLocks noGrp="1"/>
          </p:cNvSpPr>
          <p:nvPr>
            <p:ph type="sldNum" sz="quarter" idx="12"/>
          </p:nvPr>
        </p:nvSpPr>
        <p:spPr/>
        <p:txBody>
          <a:bodyPr/>
          <a:lstStyle>
            <a:lvl1pPr>
              <a:defRPr/>
            </a:lvl1pPr>
          </a:lstStyle>
          <a:p>
            <a:pPr>
              <a:defRPr/>
            </a:pPr>
            <a:fld id="{738AB1C7-A62B-4682-B4F0-53D27311EE57}" type="slidenum">
              <a:rPr lang="he-IL"/>
              <a:pPr>
                <a:defRPr/>
              </a:pPr>
              <a:t>‹#›</a:t>
            </a:fld>
            <a:endParaRPr 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7" name="Slide Number Placeholder 5"/>
          <p:cNvSpPr>
            <a:spLocks noGrp="1"/>
          </p:cNvSpPr>
          <p:nvPr>
            <p:ph type="sldNum" sz="quarter" idx="12"/>
          </p:nvPr>
        </p:nvSpPr>
        <p:spPr/>
        <p:txBody>
          <a:bodyPr/>
          <a:lstStyle>
            <a:lvl1pPr>
              <a:defRPr/>
            </a:lvl1pPr>
          </a:lstStyle>
          <a:p>
            <a:pPr>
              <a:defRPr/>
            </a:pPr>
            <a:fld id="{7CF628F3-C425-4779-AD7B-43EEEAE0DEDD}" type="slidenum">
              <a:rPr lang="he-IL"/>
              <a:pPr>
                <a:defRPr/>
              </a:pPr>
              <a:t>‹#›</a:t>
            </a:fld>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he-IL" smtClean="0"/>
              <a:t>לחץ כדי לערוך סגנון כותרת של תבנית בסיס</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11" name="Slide Number Placeholder 6"/>
          <p:cNvSpPr>
            <a:spLocks noGrp="1"/>
          </p:cNvSpPr>
          <p:nvPr>
            <p:ph type="sldNum" sz="quarter" idx="12"/>
          </p:nvPr>
        </p:nvSpPr>
        <p:spPr/>
        <p:txBody>
          <a:bodyPr/>
          <a:lstStyle>
            <a:lvl1pPr>
              <a:defRPr/>
            </a:lvl1pPr>
          </a:lstStyle>
          <a:p>
            <a:pPr>
              <a:defRPr/>
            </a:pPr>
            <a:fld id="{41C07DE7-4757-4C3E-8573-F562080C966D}" type="slidenum">
              <a:rPr lang="he-IL"/>
              <a:pPr>
                <a:defRPr/>
              </a:pPr>
              <a:t>‹#›</a:t>
            </a:fld>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2"/>
          </p:nvPr>
        </p:nvSpPr>
        <p:spPr/>
        <p:txBody>
          <a:bodyPr/>
          <a:lstStyle>
            <a:lvl1pPr>
              <a:defRPr/>
            </a:lvl1pPr>
          </a:lstStyle>
          <a:p>
            <a:pPr>
              <a:defRPr/>
            </a:pPr>
            <a:fld id="{97F0182E-CA99-40E8-8E18-4D7F07F3127E}" type="slidenum">
              <a:rPr lang="he-IL"/>
              <a:pPr>
                <a:defRPr/>
              </a:pPr>
              <a:t>‹#›</a:t>
            </a:fld>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12"/>
          </p:nvPr>
        </p:nvSpPr>
        <p:spPr/>
        <p:txBody>
          <a:bodyPr/>
          <a:lstStyle>
            <a:lvl1pPr>
              <a:defRPr/>
            </a:lvl1pPr>
          </a:lstStyle>
          <a:p>
            <a:pPr>
              <a:defRPr/>
            </a:pPr>
            <a:fld id="{0742A010-6E26-440A-9FF0-9D4748657726}" type="slidenum">
              <a:rPr lang="he-IL"/>
              <a:pPr>
                <a:defRPr/>
              </a:pPr>
              <a:t>‹#›</a:t>
            </a:fld>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grpSp>
      </p:grpSp>
      <p:sp>
        <p:nvSpPr>
          <p:cNvPr id="368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he-IL" noProof="0" smtClean="0"/>
              <a:t>לחץ כדי לערוך סגנון כותרת של תבנית בסיס</a:t>
            </a:r>
          </a:p>
        </p:txBody>
      </p:sp>
      <p:sp>
        <p:nvSpPr>
          <p:cNvPr id="368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he-IL" noProof="0" smtClean="0"/>
              <a:t>לחץ כדי לערוך סגנון כותרת משנה של תבנית בסיס</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he-IL"/>
              <a:t>רמי אריה עו"ד רו"ח    מיסים ועסקים בע"מ            www.ralc.co.il </a:t>
            </a: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8BA95408-4212-4DBD-B247-E5586EAD76A5}" type="slidenum">
              <a:rPr lang="he-IL"/>
              <a:pPr>
                <a:defRPr/>
              </a:pPr>
              <a:t>‹#›</a:t>
            </a:fld>
            <a:endParaRPr lang="en-US"/>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3A867C11-785C-4787-A918-DFE1A77EE4F0}"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8075DD60-EE6D-4C13-95C3-7996E68CBF53}"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8" name="Rectangle 3"/>
          <p:cNvSpPr>
            <a:spLocks noGrp="1" noChangeArrowheads="1"/>
          </p:cNvSpPr>
          <p:nvPr>
            <p:ph type="sldNum" sz="quarter" idx="11"/>
          </p:nvPr>
        </p:nvSpPr>
        <p:spPr/>
        <p:txBody>
          <a:bodyPr/>
          <a:lstStyle>
            <a:lvl1pPr>
              <a:defRPr/>
            </a:lvl1pPr>
          </a:lstStyle>
          <a:p>
            <a:pPr>
              <a:defRPr/>
            </a:pPr>
            <a:fld id="{951E2A7F-3DEF-49E8-8F9C-BB7AB18D7CFC}" type="slidenum">
              <a:rPr lang="he-IL"/>
              <a:pPr>
                <a:defRPr/>
              </a:pPr>
              <a:t>‹#›</a:t>
            </a:fld>
            <a:endParaRPr lang="en-US"/>
          </a:p>
        </p:txBody>
      </p:sp>
      <p:sp>
        <p:nvSpPr>
          <p:cNvPr id="9"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63FD8BC2-DFA6-4C83-A86B-3416B05F4CC0}"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8" name="Rectangle 3"/>
          <p:cNvSpPr>
            <a:spLocks noGrp="1" noChangeArrowheads="1"/>
          </p:cNvSpPr>
          <p:nvPr>
            <p:ph type="sldNum" sz="quarter" idx="11"/>
          </p:nvPr>
        </p:nvSpPr>
        <p:spPr/>
        <p:txBody>
          <a:bodyPr/>
          <a:lstStyle>
            <a:lvl1pPr>
              <a:defRPr/>
            </a:lvl1pPr>
          </a:lstStyle>
          <a:p>
            <a:pPr>
              <a:defRPr/>
            </a:pPr>
            <a:fld id="{3E48F791-7272-419D-95AC-6D73F086A1BD}" type="slidenum">
              <a:rPr lang="he-IL"/>
              <a:pPr>
                <a:defRPr/>
              </a:pPr>
              <a:t>‹#›</a:t>
            </a:fld>
            <a:endParaRPr lang="en-US"/>
          </a:p>
        </p:txBody>
      </p:sp>
      <p:sp>
        <p:nvSpPr>
          <p:cNvPr id="9"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4" name="Rectangle 3"/>
          <p:cNvSpPr>
            <a:spLocks noGrp="1" noChangeArrowheads="1"/>
          </p:cNvSpPr>
          <p:nvPr>
            <p:ph type="sldNum" sz="quarter" idx="11"/>
          </p:nvPr>
        </p:nvSpPr>
        <p:spPr/>
        <p:txBody>
          <a:bodyPr/>
          <a:lstStyle>
            <a:lvl1pPr>
              <a:defRPr/>
            </a:lvl1pPr>
          </a:lstStyle>
          <a:p>
            <a:pPr>
              <a:defRPr/>
            </a:pPr>
            <a:fld id="{53155BB5-1A80-43C5-942E-BEF4056AEB6B}" type="slidenum">
              <a:rPr lang="he-IL"/>
              <a:pPr>
                <a:defRPr/>
              </a:pPr>
              <a:t>‹#›</a:t>
            </a:fld>
            <a:endParaRPr lang="en-US"/>
          </a:p>
        </p:txBody>
      </p:sp>
      <p:sp>
        <p:nvSpPr>
          <p:cNvPr id="5"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3" name="Rectangle 3"/>
          <p:cNvSpPr>
            <a:spLocks noGrp="1" noChangeArrowheads="1"/>
          </p:cNvSpPr>
          <p:nvPr>
            <p:ph type="sldNum" sz="quarter" idx="11"/>
          </p:nvPr>
        </p:nvSpPr>
        <p:spPr/>
        <p:txBody>
          <a:bodyPr/>
          <a:lstStyle>
            <a:lvl1pPr>
              <a:defRPr/>
            </a:lvl1pPr>
          </a:lstStyle>
          <a:p>
            <a:pPr>
              <a:defRPr/>
            </a:pPr>
            <a:fld id="{4D213AEB-58C9-4D96-B291-543821F3D61D}" type="slidenum">
              <a:rPr lang="he-IL"/>
              <a:pPr>
                <a:defRPr/>
              </a:pPr>
              <a:t>‹#›</a:t>
            </a:fld>
            <a:endParaRPr lang="en-US"/>
          </a:p>
        </p:txBody>
      </p:sp>
      <p:sp>
        <p:nvSpPr>
          <p:cNvPr id="4"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8EA295F3-FA44-48F2-AA9C-0E40F5D509E1}"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0CEF1FDB-9C0A-42DD-B3AA-FECE8F3EACAD}"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1799A983-F2C5-4953-BA83-88F1937EA9BB}"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457200"/>
            <a:ext cx="2057400" cy="54102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457200"/>
            <a:ext cx="6019800" cy="5410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6AC1CA0A-9CF6-4167-B5E9-5267FE0E42B7}"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bl" preserve="1">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981200"/>
            <a:ext cx="8229600" cy="3886200"/>
          </a:xfrm>
        </p:spPr>
        <p:txBody>
          <a:bodyPr/>
          <a:lstStyle/>
          <a:p>
            <a:pPr lvl="0"/>
            <a:endParaRPr lang="he-IL" noProof="0" smtClean="0"/>
          </a:p>
        </p:txBody>
      </p:sp>
      <p:sp>
        <p:nvSpPr>
          <p:cNvPr id="4"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5" name="Rectangle 3"/>
          <p:cNvSpPr>
            <a:spLocks noGrp="1" noChangeArrowheads="1"/>
          </p:cNvSpPr>
          <p:nvPr>
            <p:ph type="sldNum" sz="quarter" idx="11"/>
          </p:nvPr>
        </p:nvSpPr>
        <p:spPr/>
        <p:txBody>
          <a:bodyPr/>
          <a:lstStyle>
            <a:lvl1pPr>
              <a:defRPr/>
            </a:lvl1pPr>
          </a:lstStyle>
          <a:p>
            <a:pPr>
              <a:defRPr/>
            </a:pPr>
            <a:fld id="{6B8536FA-E0C3-4187-A7BE-546405324C89}" type="slidenum">
              <a:rPr lang="he-IL"/>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4" name="Date Placeholder 29"/>
          <p:cNvSpPr>
            <a:spLocks noGrp="1"/>
          </p:cNvSpPr>
          <p:nvPr>
            <p:ph type="dt" sz="half" idx="10"/>
          </p:nvPr>
        </p:nvSpPr>
        <p:spPr/>
        <p:txBody>
          <a:bodyPr/>
          <a:lstStyle>
            <a:lvl1pPr>
              <a:defRPr/>
            </a:lvl1pPr>
          </a:lstStyle>
          <a:p>
            <a:pPr>
              <a:defRPr/>
            </a:pPr>
            <a:fld id="{15B27E5D-24EA-4255-849F-66D098B67500}" type="datetime1">
              <a:rPr lang="en-US"/>
              <a:pPr>
                <a:defRPr/>
              </a:pPr>
              <a:t>11/13/2013</a:t>
            </a:fld>
            <a:endParaRPr lang="en-US"/>
          </a:p>
        </p:txBody>
      </p:sp>
      <p:sp>
        <p:nvSpPr>
          <p:cNvPr id="5" name="Footer Placeholder 18"/>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6" name="Slide Number Placeholder 26"/>
          <p:cNvSpPr>
            <a:spLocks noGrp="1"/>
          </p:cNvSpPr>
          <p:nvPr>
            <p:ph type="sldNum" sz="quarter" idx="12"/>
          </p:nvPr>
        </p:nvSpPr>
        <p:spPr/>
        <p:txBody>
          <a:bodyPr/>
          <a:lstStyle>
            <a:lvl1pPr>
              <a:defRPr/>
            </a:lvl1pPr>
          </a:lstStyle>
          <a:p>
            <a:pPr>
              <a:defRPr/>
            </a:pPr>
            <a:fld id="{53E8560D-1257-41EC-8BAF-6F01C1B2D350}"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4" name="Rectangle 3"/>
          <p:cNvSpPr>
            <a:spLocks noGrp="1" noChangeArrowheads="1"/>
          </p:cNvSpPr>
          <p:nvPr>
            <p:ph type="sldNum" sz="quarter" idx="11"/>
          </p:nvPr>
        </p:nvSpPr>
        <p:spPr/>
        <p:txBody>
          <a:bodyPr/>
          <a:lstStyle>
            <a:lvl1pPr>
              <a:defRPr/>
            </a:lvl1pPr>
          </a:lstStyle>
          <a:p>
            <a:pPr>
              <a:defRPr/>
            </a:pPr>
            <a:fld id="{D5918C51-D273-48B3-85C2-725C0B0E4376}" type="slidenum">
              <a:rPr lang="he-IL"/>
              <a:pPr>
                <a:defRPr/>
              </a:pPr>
              <a:t>‹#›</a:t>
            </a:fld>
            <a:endParaRPr lang="en-US"/>
          </a:p>
        </p:txBody>
      </p:sp>
      <p:sp>
        <p:nvSpPr>
          <p:cNvPr id="5"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pPr>
              <a:defRPr/>
            </a:pPr>
            <a:fld id="{2EC66211-AF9B-431F-9BD4-535E50BC3AD4}" type="datetime1">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6" name="Slide Number Placeholder 5"/>
          <p:cNvSpPr>
            <a:spLocks noGrp="1"/>
          </p:cNvSpPr>
          <p:nvPr>
            <p:ph type="sldNum" sz="quarter" idx="12"/>
          </p:nvPr>
        </p:nvSpPr>
        <p:spPr/>
        <p:txBody>
          <a:bodyPr/>
          <a:lstStyle>
            <a:lvl1pPr>
              <a:defRPr/>
            </a:lvl1pPr>
          </a:lstStyle>
          <a:p>
            <a:pPr>
              <a:defRPr/>
            </a:pPr>
            <a:fld id="{64C713A7-36D3-4796-88E4-7D24AEB21F42}" type="slidenum">
              <a:rPr lang="he-IL"/>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38C52D1C-3AFD-40EC-AF8B-A1B7489270FE}" type="datetime1">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6" name="Slide Number Placeholder 5"/>
          <p:cNvSpPr>
            <a:spLocks noGrp="1"/>
          </p:cNvSpPr>
          <p:nvPr>
            <p:ph type="sldNum" sz="quarter" idx="12"/>
          </p:nvPr>
        </p:nvSpPr>
        <p:spPr/>
        <p:txBody>
          <a:bodyPr/>
          <a:lstStyle>
            <a:lvl1pPr>
              <a:defRPr/>
            </a:lvl1pPr>
          </a:lstStyle>
          <a:p>
            <a:pPr>
              <a:defRPr/>
            </a:pPr>
            <a:fld id="{8405E9D0-DEB6-43C6-8672-FBE1E7A1194A}"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0"/>
          </p:nvPr>
        </p:nvSpPr>
        <p:spPr/>
        <p:txBody>
          <a:bodyPr/>
          <a:lstStyle>
            <a:lvl1pPr>
              <a:defRPr/>
            </a:lvl1pPr>
          </a:lstStyle>
          <a:p>
            <a:pPr>
              <a:defRPr/>
            </a:pPr>
            <a:fld id="{873D1BB9-B07A-48B5-87B2-86CA8B053C73}" type="datetime1">
              <a:rPr lang="en-US"/>
              <a:pPr>
                <a:defRPr/>
              </a:pPr>
              <a:t>11/13/2013</a:t>
            </a:fld>
            <a:endParaRPr lang="en-US"/>
          </a:p>
        </p:txBody>
      </p:sp>
      <p:sp>
        <p:nvSpPr>
          <p:cNvPr id="6" name="Footer Placeholder 5"/>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7" name="Slide Number Placeholder 6"/>
          <p:cNvSpPr>
            <a:spLocks noGrp="1"/>
          </p:cNvSpPr>
          <p:nvPr>
            <p:ph type="sldNum" sz="quarter" idx="12"/>
          </p:nvPr>
        </p:nvSpPr>
        <p:spPr/>
        <p:txBody>
          <a:bodyPr/>
          <a:lstStyle>
            <a:lvl1pPr>
              <a:defRPr/>
            </a:lvl1pPr>
          </a:lstStyle>
          <a:p>
            <a:pPr>
              <a:defRPr/>
            </a:pPr>
            <a:fld id="{77A5F663-B396-4C85-B7C9-61066DEB7738}" type="slidenum">
              <a:rPr lang="he-IL"/>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lvl1pPr>
              <a:defRPr/>
            </a:lvl1pPr>
          </a:lstStyle>
          <a:p>
            <a:pPr>
              <a:defRPr/>
            </a:pPr>
            <a:fld id="{8A71A249-8950-4484-B379-5DBD808AB7F5}" type="datetime1">
              <a:rPr lang="en-US"/>
              <a:pPr>
                <a:defRPr/>
              </a:pPr>
              <a:t>11/13/2013</a:t>
            </a:fld>
            <a:endParaRPr lang="en-US"/>
          </a:p>
        </p:txBody>
      </p:sp>
      <p:sp>
        <p:nvSpPr>
          <p:cNvPr id="8" name="Footer Placeholder 7"/>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9" name="Slide Number Placeholder 8"/>
          <p:cNvSpPr>
            <a:spLocks noGrp="1"/>
          </p:cNvSpPr>
          <p:nvPr>
            <p:ph type="sldNum" sz="quarter" idx="12"/>
          </p:nvPr>
        </p:nvSpPr>
        <p:spPr/>
        <p:txBody>
          <a:bodyPr/>
          <a:lstStyle>
            <a:lvl1pPr>
              <a:defRPr/>
            </a:lvl1pPr>
          </a:lstStyle>
          <a:p>
            <a:pPr>
              <a:defRPr/>
            </a:pPr>
            <a:fld id="{95CEAA84-F474-4EDA-A36F-B34E7659AF58}" type="slidenum">
              <a:rPr lang="he-IL"/>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lvl1pPr>
              <a:defRPr/>
            </a:lvl1pPr>
          </a:lstStyle>
          <a:p>
            <a:pPr>
              <a:defRPr/>
            </a:pPr>
            <a:fld id="{7A096468-ACB9-48CE-B44E-0F951B09430E}" type="datetime1">
              <a:rPr lang="en-US"/>
              <a:pPr>
                <a:defRPr/>
              </a:pPr>
              <a:t>11/13/2013</a:t>
            </a:fld>
            <a:endParaRPr lang="en-US"/>
          </a:p>
        </p:txBody>
      </p:sp>
      <p:sp>
        <p:nvSpPr>
          <p:cNvPr id="4" name="Footer Placeholder 3"/>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5" name="Slide Number Placeholder 4"/>
          <p:cNvSpPr>
            <a:spLocks noGrp="1"/>
          </p:cNvSpPr>
          <p:nvPr>
            <p:ph type="sldNum" sz="quarter" idx="12"/>
          </p:nvPr>
        </p:nvSpPr>
        <p:spPr/>
        <p:txBody>
          <a:bodyPr/>
          <a:lstStyle>
            <a:lvl1pPr>
              <a:defRPr/>
            </a:lvl1pPr>
          </a:lstStyle>
          <a:p>
            <a:pPr>
              <a:defRPr/>
            </a:pPr>
            <a:fld id="{D349FC74-618E-4D5C-A659-8D0E9AAB8774}" type="slidenum">
              <a:rPr lang="he-IL"/>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620F3DE-9DDB-4331-83FD-ADA790057A9A}" type="datetime1">
              <a:rPr lang="en-US"/>
              <a:pPr>
                <a:defRPr/>
              </a:pPr>
              <a:t>11/13/2013</a:t>
            </a:fld>
            <a:endParaRPr lang="en-US"/>
          </a:p>
        </p:txBody>
      </p:sp>
      <p:sp>
        <p:nvSpPr>
          <p:cNvPr id="3" name="Footer Placeholder 2"/>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4" name="Slide Number Placeholder 3"/>
          <p:cNvSpPr>
            <a:spLocks noGrp="1"/>
          </p:cNvSpPr>
          <p:nvPr>
            <p:ph type="sldNum" sz="quarter" idx="12"/>
          </p:nvPr>
        </p:nvSpPr>
        <p:spPr/>
        <p:txBody>
          <a:bodyPr/>
          <a:lstStyle>
            <a:lvl1pPr>
              <a:defRPr/>
            </a:lvl1pPr>
          </a:lstStyle>
          <a:p>
            <a:pPr>
              <a:defRPr/>
            </a:pPr>
            <a:fld id="{C7315A27-E4A1-4088-A15C-25C5C253B41D}" type="slidenum">
              <a:rPr lang="he-IL"/>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0"/>
          </p:nvPr>
        </p:nvSpPr>
        <p:spPr/>
        <p:txBody>
          <a:bodyPr/>
          <a:lstStyle>
            <a:lvl1pPr>
              <a:defRPr/>
            </a:lvl1pPr>
          </a:lstStyle>
          <a:p>
            <a:pPr>
              <a:defRPr/>
            </a:pPr>
            <a:fld id="{24B80D7C-207F-4F9B-AA39-4C8FDEB28A8F}" type="datetime1">
              <a:rPr lang="en-US"/>
              <a:pPr>
                <a:defRPr/>
              </a:pPr>
              <a:t>11/13/2013</a:t>
            </a:fld>
            <a:endParaRPr lang="en-US"/>
          </a:p>
        </p:txBody>
      </p:sp>
      <p:sp>
        <p:nvSpPr>
          <p:cNvPr id="6" name="Footer Placeholder 5"/>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7" name="Slide Number Placeholder 6"/>
          <p:cNvSpPr>
            <a:spLocks noGrp="1"/>
          </p:cNvSpPr>
          <p:nvPr>
            <p:ph type="sldNum" sz="quarter" idx="12"/>
          </p:nvPr>
        </p:nvSpPr>
        <p:spPr/>
        <p:txBody>
          <a:bodyPr/>
          <a:lstStyle>
            <a:lvl1pPr>
              <a:defRPr/>
            </a:lvl1pPr>
          </a:lstStyle>
          <a:p>
            <a:pPr>
              <a:defRPr/>
            </a:pPr>
            <a:fld id="{A125A8B8-7F37-4FCC-8699-0F51E6121BA1}" type="slidenum">
              <a:rPr lang="he-IL"/>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e-IL" smtClean="0"/>
              <a:t>לחץ כדי לערוך סגנון כותרת של תבנית בסיס</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9" name="Date Placeholder 4"/>
          <p:cNvSpPr>
            <a:spLocks noGrp="1"/>
          </p:cNvSpPr>
          <p:nvPr>
            <p:ph type="dt" sz="half" idx="10"/>
          </p:nvPr>
        </p:nvSpPr>
        <p:spPr/>
        <p:txBody>
          <a:bodyPr/>
          <a:lstStyle>
            <a:lvl1pPr>
              <a:defRPr/>
            </a:lvl1pPr>
          </a:lstStyle>
          <a:p>
            <a:pPr>
              <a:defRPr/>
            </a:pPr>
            <a:fld id="{7B510D38-9438-4D04-A134-CD3626FF0CC2}" type="datetime1">
              <a:rPr lang="en-US"/>
              <a:pPr>
                <a:defRPr/>
              </a:pPr>
              <a:t>11/13/2013</a:t>
            </a:fld>
            <a:endParaRPr lang="en-US"/>
          </a:p>
        </p:txBody>
      </p:sp>
      <p:sp>
        <p:nvSpPr>
          <p:cNvPr id="10" name="Footer Placeholder 5"/>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8D56DE9-D882-4CE9-8D1F-DC2DE48059C7}" type="slidenum">
              <a:rPr lang="he-IL"/>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pPr>
              <a:defRPr/>
            </a:pPr>
            <a:fld id="{FFF29E78-68CB-44F6-90DE-39E84477D61B}" type="datetime1">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6" name="Slide Number Placeholder 5"/>
          <p:cNvSpPr>
            <a:spLocks noGrp="1"/>
          </p:cNvSpPr>
          <p:nvPr>
            <p:ph type="sldNum" sz="quarter" idx="12"/>
          </p:nvPr>
        </p:nvSpPr>
        <p:spPr/>
        <p:txBody>
          <a:bodyPr/>
          <a:lstStyle>
            <a:lvl1pPr>
              <a:defRPr/>
            </a:lvl1pPr>
          </a:lstStyle>
          <a:p>
            <a:pPr>
              <a:defRPr/>
            </a:pPr>
            <a:fld id="{4711C3D0-FDB0-4896-857C-3DE3678E4017}" type="slidenum">
              <a:rPr lang="he-IL"/>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pPr>
              <a:defRPr/>
            </a:pPr>
            <a:fld id="{7711A4ED-FC66-4D51-AD61-200DBC3C7ED1}" type="datetime1">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r>
              <a:rPr lang="he-IL"/>
              <a:t>רמי אריה עו"ד רו"ח, מיסים ועסקים www.ralc.co.il     </a:t>
            </a:r>
            <a:endParaRPr lang="en-US"/>
          </a:p>
        </p:txBody>
      </p:sp>
      <p:sp>
        <p:nvSpPr>
          <p:cNvPr id="6" name="Slide Number Placeholder 5"/>
          <p:cNvSpPr>
            <a:spLocks noGrp="1"/>
          </p:cNvSpPr>
          <p:nvPr>
            <p:ph type="sldNum" sz="quarter" idx="12"/>
          </p:nvPr>
        </p:nvSpPr>
        <p:spPr/>
        <p:txBody>
          <a:bodyPr/>
          <a:lstStyle>
            <a:lvl1pPr>
              <a:defRPr/>
            </a:lvl1pPr>
          </a:lstStyle>
          <a:p>
            <a:pPr>
              <a:defRPr/>
            </a:pPr>
            <a:fld id="{E53AE513-9EFD-4A18-8C99-18C697E9514A}"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3" name="Rectangle 3"/>
          <p:cNvSpPr>
            <a:spLocks noGrp="1" noChangeArrowheads="1"/>
          </p:cNvSpPr>
          <p:nvPr>
            <p:ph type="sldNum" sz="quarter" idx="11"/>
          </p:nvPr>
        </p:nvSpPr>
        <p:spPr/>
        <p:txBody>
          <a:bodyPr/>
          <a:lstStyle>
            <a:lvl1pPr>
              <a:defRPr/>
            </a:lvl1pPr>
          </a:lstStyle>
          <a:p>
            <a:pPr>
              <a:defRPr/>
            </a:pPr>
            <a:fld id="{D69708EB-044E-458E-90AD-D01FF67A0DB1}" type="slidenum">
              <a:rPr lang="he-IL"/>
              <a:pPr>
                <a:defRPr/>
              </a:pPr>
              <a:t>‹#›</a:t>
            </a:fld>
            <a:endParaRPr lang="en-US"/>
          </a:p>
        </p:txBody>
      </p:sp>
      <p:sp>
        <p:nvSpPr>
          <p:cNvPr id="4"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F2C9D1D0-0A06-4E21-947E-A5466E256981}"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
          <p:cNvSpPr>
            <a:spLocks noGrp="1" noChangeArrowheads="1"/>
          </p:cNvSpPr>
          <p:nvPr>
            <p:ph type="ftr" sz="quarter" idx="10"/>
          </p:nvPr>
        </p:nvSpPr>
        <p:spPr/>
        <p:txBody>
          <a:bodyPr/>
          <a:lstStyle>
            <a:lvl1pPr>
              <a:defRPr/>
            </a:lvl1pPr>
          </a:lstStyle>
          <a:p>
            <a:pPr>
              <a:defRPr/>
            </a:pPr>
            <a:r>
              <a:rPr lang="he-IL"/>
              <a:t>רמי אריה עו"ד רו"ח    מיסים ועסקים בע"מ            www.ralc.co.il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14404518-D8DB-4BFF-830C-C5E9EF96AA1E}" type="slidenum">
              <a:rPr lang="he-IL"/>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rtl="0">
              <a:defRPr sz="1200">
                <a:solidFill>
                  <a:srgbClr val="000000"/>
                </a:solidFill>
              </a:defRPr>
            </a:lvl1pPr>
          </a:lstStyle>
          <a:p>
            <a:pPr>
              <a:defRPr/>
            </a:pPr>
            <a:r>
              <a:rPr lang="he-IL"/>
              <a:t>רמי אריה עו"ד רו"ח    מיסים ועסקים בע"מ            www.ralc.co.il </a:t>
            </a:r>
            <a:endParaRPr lang="en-US"/>
          </a:p>
        </p:txBody>
      </p:sp>
      <p:sp>
        <p:nvSpPr>
          <p:cNvPr id="35843" name="Rectangle 3"/>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rtl="0">
              <a:defRPr sz="1200">
                <a:solidFill>
                  <a:srgbClr val="000000"/>
                </a:solidFill>
                <a:latin typeface="Arial Black" pitchFamily="34" charset="0"/>
              </a:defRPr>
            </a:lvl1pPr>
          </a:lstStyle>
          <a:p>
            <a:pPr>
              <a:defRPr/>
            </a:pPr>
            <a:fld id="{45BEC88A-40B4-467C-8570-B95D5BD1D560}" type="slidenum">
              <a:rPr lang="he-IL"/>
              <a:pPr>
                <a:defRPr/>
              </a:pPr>
              <a:t>‹#›</a:t>
            </a:fld>
            <a:endParaRPr lang="en-US"/>
          </a:p>
        </p:txBody>
      </p:sp>
      <p:grpSp>
        <p:nvGrpSpPr>
          <p:cNvPr id="4100"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grpSp>
      <p:sp>
        <p:nvSpPr>
          <p:cNvPr id="410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10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35856" name="Rectangle 16"/>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rtl="0">
              <a:defRPr sz="1200">
                <a:solidFill>
                  <a:srgbClr val="000000"/>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909" r:id="rId1"/>
    <p:sldLayoutId id="2147485910" r:id="rId2"/>
    <p:sldLayoutId id="2147485911" r:id="rId3"/>
    <p:sldLayoutId id="2147485912" r:id="rId4"/>
    <p:sldLayoutId id="2147485913" r:id="rId5"/>
    <p:sldLayoutId id="2147485914" r:id="rId6"/>
    <p:sldLayoutId id="2147485915" r:id="rId7"/>
    <p:sldLayoutId id="2147485916" r:id="rId8"/>
    <p:sldLayoutId id="2147485917" r:id="rId9"/>
    <p:sldLayoutId id="2147485918" r:id="rId10"/>
    <p:sldLayoutId id="2147485919" r:id="rId11"/>
    <p:sldLayoutId id="2147485920" r:id="rId12"/>
  </p:sldLayoutIdLst>
  <p:transition/>
  <p:hf hdr="0" dt="0"/>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rtl="0">
              <a:defRPr sz="1200">
                <a:solidFill>
                  <a:srgbClr val="000000"/>
                </a:solidFill>
              </a:defRPr>
            </a:lvl1pPr>
          </a:lstStyle>
          <a:p>
            <a:pPr>
              <a:defRPr/>
            </a:pPr>
            <a:r>
              <a:rPr lang="he-IL"/>
              <a:t>רמי אריה עו"ד רו"ח    מיסים ועסקים בע"מ            www.ralc.co.il </a:t>
            </a:r>
            <a:endParaRPr lang="en-US"/>
          </a:p>
        </p:txBody>
      </p:sp>
      <p:sp>
        <p:nvSpPr>
          <p:cNvPr id="35843" name="Rectangle 3"/>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rtl="0">
              <a:defRPr sz="1200">
                <a:solidFill>
                  <a:srgbClr val="000000"/>
                </a:solidFill>
                <a:latin typeface="Arial Black" pitchFamily="34" charset="0"/>
              </a:defRPr>
            </a:lvl1pPr>
          </a:lstStyle>
          <a:p>
            <a:pPr>
              <a:defRPr/>
            </a:pPr>
            <a:fld id="{B42B4C30-8172-44C4-8F92-64EB64C1505F}" type="slidenum">
              <a:rPr lang="he-IL"/>
              <a:pPr>
                <a:defRPr/>
              </a:pPr>
              <a:t>‹#›</a:t>
            </a:fld>
            <a:endParaRPr lang="en-US"/>
          </a:p>
        </p:txBody>
      </p:sp>
      <p:grpSp>
        <p:nvGrpSpPr>
          <p:cNvPr id="5124" name="Group 4"/>
          <p:cNvGrpSpPr>
            <a:grpSpLocks/>
          </p:cNvGrpSpPr>
          <p:nvPr/>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2058"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2059"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2060"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2061"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2062"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2063"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2064"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grpSp>
      <p:sp>
        <p:nvSpPr>
          <p:cNvPr id="5125"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5126"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35856" name="Rectangle 16"/>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rtl="0">
              <a:defRPr sz="1200">
                <a:solidFill>
                  <a:srgbClr val="000000"/>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921" r:id="rId1"/>
    <p:sldLayoutId id="2147485922" r:id="rId2"/>
    <p:sldLayoutId id="2147485923" r:id="rId3"/>
    <p:sldLayoutId id="2147485924" r:id="rId4"/>
    <p:sldLayoutId id="2147485925" r:id="rId5"/>
    <p:sldLayoutId id="2147485926" r:id="rId6"/>
    <p:sldLayoutId id="2147485927" r:id="rId7"/>
    <p:sldLayoutId id="2147485928" r:id="rId8"/>
    <p:sldLayoutId id="2147485929" r:id="rId9"/>
    <p:sldLayoutId id="2147485930" r:id="rId10"/>
    <p:sldLayoutId id="2147485931" r:id="rId11"/>
    <p:sldLayoutId id="2147485932" r:id="rId12"/>
  </p:sldLayoutIdLst>
  <p:transition/>
  <p:hf hdr="0" dt="0"/>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wrap="square" lIns="91440" tIns="45720" rIns="91440" bIns="45720" numCol="1" anchor="t" anchorCtr="0" compatLnSpc="1">
            <a:prstTxWarp prst="textNoShape">
              <a:avLst/>
            </a:prstTxWarp>
            <a:noAutofit/>
          </a:bodyPr>
          <a:lstStyle/>
          <a:p>
            <a:pPr lvl="0"/>
            <a:r>
              <a:rPr lang="he-IL" smtClean="0"/>
              <a:t>לחץ כדי לערוך סגנון כותרת של תבנית בסיס</a:t>
            </a:r>
          </a:p>
        </p:txBody>
      </p:sp>
      <p:sp>
        <p:nvSpPr>
          <p:cNvPr id="615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prstClr val="black">
                    <a:lumMod val="50000"/>
                    <a:lumOff val="50000"/>
                  </a:prst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prstClr val="black">
                    <a:lumMod val="50000"/>
                    <a:lumOff val="50000"/>
                  </a:prstClr>
                </a:solidFill>
                <a:latin typeface="Arial" pitchFamily="34" charset="0"/>
                <a:cs typeface="Arial" pitchFamily="34" charset="0"/>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prstClr val="black">
                    <a:lumMod val="50000"/>
                    <a:lumOff val="50000"/>
                  </a:prstClr>
                </a:solidFill>
                <a:latin typeface="Arial" pitchFamily="34" charset="0"/>
                <a:cs typeface="Arial" pitchFamily="34" charset="0"/>
              </a:defRPr>
            </a:lvl1pPr>
          </a:lstStyle>
          <a:p>
            <a:pPr>
              <a:defRPr/>
            </a:pPr>
            <a:fld id="{28630030-7E1D-4474-8DCB-8E75C631F242}"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5933" r:id="rId1"/>
    <p:sldLayoutId id="2147485934" r:id="rId2"/>
    <p:sldLayoutId id="2147485935" r:id="rId3"/>
    <p:sldLayoutId id="2147485936" r:id="rId4"/>
    <p:sldLayoutId id="2147485937" r:id="rId5"/>
    <p:sldLayoutId id="2147485938" r:id="rId6"/>
    <p:sldLayoutId id="2147485939" r:id="rId7"/>
    <p:sldLayoutId id="2147485940" r:id="rId8"/>
    <p:sldLayoutId id="2147485941" r:id="rId9"/>
    <p:sldLayoutId id="2147485942" r:id="rId10"/>
    <p:sldLayoutId id="2147485943" r:id="rId11"/>
  </p:sldLayoutIdLst>
  <p:transition/>
  <p:timing>
    <p:tnLst>
      <p:par>
        <p:cTn id="1" dur="indefinite" restart="never" nodeType="tmRoot"/>
      </p:par>
    </p:tnLst>
  </p:timing>
  <p:hf hdr="0" dt="0"/>
  <p:txStyles>
    <p:titleStyle>
      <a:lvl1pPr marL="319088" indent="-319088" algn="r" rtl="1"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2pPr>
      <a:lvl3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3pPr>
      <a:lvl4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4pPr>
      <a:lvl5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563" algn="r" rtl="1"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r" rtl="1"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r" rtl="1"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r" rtl="1"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r" rtl="1"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wrap="square" lIns="91440" tIns="45720" rIns="91440" bIns="45720" numCol="1" anchor="t" anchorCtr="0" compatLnSpc="1">
            <a:prstTxWarp prst="textNoShape">
              <a:avLst/>
            </a:prstTxWarp>
            <a:noAutofit/>
          </a:bodyPr>
          <a:lstStyle/>
          <a:p>
            <a:pPr lvl="0"/>
            <a:r>
              <a:rPr lang="he-IL" smtClean="0"/>
              <a:t>לחץ כדי לערוך סגנון כותרת של תבנית בסיס</a:t>
            </a:r>
          </a:p>
        </p:txBody>
      </p:sp>
      <p:sp>
        <p:nvSpPr>
          <p:cNvPr id="7181"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prstClr val="black">
                    <a:lumMod val="50000"/>
                    <a:lumOff val="50000"/>
                  </a:prst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prstClr val="black">
                    <a:lumMod val="50000"/>
                    <a:lumOff val="50000"/>
                  </a:prstClr>
                </a:solidFill>
                <a:latin typeface="Arial" pitchFamily="34" charset="0"/>
                <a:cs typeface="Arial" pitchFamily="34" charset="0"/>
              </a:defRPr>
            </a:lvl1pPr>
          </a:lstStyle>
          <a:p>
            <a:pPr>
              <a:defRPr/>
            </a:pPr>
            <a:r>
              <a:rPr lang="he-IL"/>
              <a:t>רמי אריה עו"ד רו"ח     מיסים ועסקים בע"מ        </a:t>
            </a:r>
            <a:r>
              <a:rPr lang="en-US"/>
              <a:t>www.ralc.co.il</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prstClr val="black">
                    <a:lumMod val="50000"/>
                    <a:lumOff val="50000"/>
                  </a:prstClr>
                </a:solidFill>
                <a:latin typeface="Arial" pitchFamily="34" charset="0"/>
                <a:cs typeface="Arial" pitchFamily="34" charset="0"/>
              </a:defRPr>
            </a:lvl1pPr>
          </a:lstStyle>
          <a:p>
            <a:pPr>
              <a:defRPr/>
            </a:pPr>
            <a:fld id="{54984D55-DFF6-4C5A-8C0F-B903CB97BFE3}"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5944" r:id="rId1"/>
    <p:sldLayoutId id="2147485945" r:id="rId2"/>
    <p:sldLayoutId id="2147485946" r:id="rId3"/>
    <p:sldLayoutId id="2147485947" r:id="rId4"/>
    <p:sldLayoutId id="2147485948" r:id="rId5"/>
    <p:sldLayoutId id="2147485949" r:id="rId6"/>
    <p:sldLayoutId id="2147485950" r:id="rId7"/>
    <p:sldLayoutId id="2147485951" r:id="rId8"/>
    <p:sldLayoutId id="2147485952" r:id="rId9"/>
    <p:sldLayoutId id="2147485953" r:id="rId10"/>
    <p:sldLayoutId id="2147485954" r:id="rId11"/>
  </p:sldLayoutIdLst>
  <p:transition/>
  <p:timing>
    <p:tnLst>
      <p:par>
        <p:cTn id="1" dur="indefinite" restart="never" nodeType="tmRoot"/>
      </p:par>
    </p:tnLst>
  </p:timing>
  <p:hf hdr="0" dt="0"/>
  <p:txStyles>
    <p:titleStyle>
      <a:lvl1pPr marL="319088" indent="-319088" algn="r" rtl="1"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2pPr>
      <a:lvl3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3pPr>
      <a:lvl4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4pPr>
      <a:lvl5pPr marL="319088" indent="-319088" algn="r" rtl="1"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cs typeface="Gisha" pitchFamily="34" charset="-79"/>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563" algn="r" rtl="1"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r" rtl="1"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r" rtl="1"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r" rtl="1"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r" rtl="1"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rtl="0">
              <a:defRPr sz="1200">
                <a:solidFill>
                  <a:srgbClr val="000000"/>
                </a:solidFill>
              </a:defRPr>
            </a:lvl1pPr>
          </a:lstStyle>
          <a:p>
            <a:pPr>
              <a:defRPr/>
            </a:pPr>
            <a:r>
              <a:rPr lang="he-IL"/>
              <a:t>רמי אריה עו"ד רו"ח    מיסים ועסקים בע"מ            www.ralc.co.il </a:t>
            </a:r>
            <a:endParaRPr lang="en-US"/>
          </a:p>
        </p:txBody>
      </p:sp>
      <p:sp>
        <p:nvSpPr>
          <p:cNvPr id="35843" name="Rectangle 3"/>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rtl="0">
              <a:defRPr sz="1200">
                <a:solidFill>
                  <a:srgbClr val="000000"/>
                </a:solidFill>
                <a:latin typeface="Arial Black" pitchFamily="34" charset="0"/>
              </a:defRPr>
            </a:lvl1pPr>
          </a:lstStyle>
          <a:p>
            <a:pPr>
              <a:defRPr/>
            </a:pPr>
            <a:fld id="{8A225734-C3C0-4E33-9C04-8FB1B0B483AE}" type="slidenum">
              <a:rPr lang="he-IL"/>
              <a:pPr>
                <a:defRPr/>
              </a:pPr>
              <a:t>‹#›</a:t>
            </a:fld>
            <a:endParaRPr lang="en-US"/>
          </a:p>
        </p:txBody>
      </p:sp>
      <p:grpSp>
        <p:nvGrpSpPr>
          <p:cNvPr id="8196" name="Group 4"/>
          <p:cNvGrpSpPr>
            <a:grpSpLocks/>
          </p:cNvGrpSpPr>
          <p:nvPr/>
        </p:nvGrpSpPr>
        <p:grpSpPr bwMode="auto">
          <a:xfrm>
            <a:off x="0" y="0"/>
            <a:ext cx="9144000" cy="546100"/>
            <a:chOff x="0" y="0"/>
            <a:chExt cx="5760" cy="344"/>
          </a:xfrm>
        </p:grpSpPr>
        <p:sp>
          <p:nvSpPr>
            <p:cNvPr id="512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solidFill>
                  <a:srgbClr val="000000"/>
                </a:solidFill>
                <a:latin typeface="Times New Roman" pitchFamily="18" charset="0"/>
              </a:endParaRPr>
            </a:p>
          </p:txBody>
        </p:sp>
        <p:sp>
          <p:nvSpPr>
            <p:cNvPr id="512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5130"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5131"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5132"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5133"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a:solidFill>
                  <a:srgbClr val="666699"/>
                </a:solidFill>
              </a:endParaRPr>
            </a:p>
          </p:txBody>
        </p:sp>
        <p:sp>
          <p:nvSpPr>
            <p:cNvPr id="5134"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solidFill>
                  <a:srgbClr val="000000"/>
                </a:solidFill>
                <a:latin typeface="Times New Roman" pitchFamily="18" charset="0"/>
              </a:endParaRPr>
            </a:p>
          </p:txBody>
        </p:sp>
        <p:sp>
          <p:nvSpPr>
            <p:cNvPr id="5135"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sp>
          <p:nvSpPr>
            <p:cNvPr id="5136"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a:solidFill>
                  <a:srgbClr val="9999CC"/>
                </a:solidFill>
              </a:endParaRPr>
            </a:p>
          </p:txBody>
        </p:sp>
      </p:grpSp>
      <p:sp>
        <p:nvSpPr>
          <p:cNvPr id="819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819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35856" name="Rectangle 16"/>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rtl="0">
              <a:defRPr sz="1200">
                <a:solidFill>
                  <a:srgbClr val="000000"/>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955" r:id="rId1"/>
    <p:sldLayoutId id="2147485956" r:id="rId2"/>
    <p:sldLayoutId id="2147485957" r:id="rId3"/>
    <p:sldLayoutId id="2147485958" r:id="rId4"/>
    <p:sldLayoutId id="2147485959" r:id="rId5"/>
    <p:sldLayoutId id="2147485960" r:id="rId6"/>
    <p:sldLayoutId id="2147485961" r:id="rId7"/>
    <p:sldLayoutId id="2147485962" r:id="rId8"/>
    <p:sldLayoutId id="2147485963" r:id="rId9"/>
    <p:sldLayoutId id="2147485964" r:id="rId10"/>
    <p:sldLayoutId id="2147485965" r:id="rId11"/>
    <p:sldLayoutId id="2147485966" r:id="rId12"/>
  </p:sldLayoutIdLst>
  <p:transition/>
  <p:hf hdr="0" dt="0"/>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9220"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he-IL" smtClean="0"/>
              <a:t>לחץ כדי לערוך סגנון כותרת של תבנית בסיס</a:t>
            </a:r>
          </a:p>
        </p:txBody>
      </p:sp>
      <p:sp>
        <p:nvSpPr>
          <p:cNvPr id="9221"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he-IL"/>
              <a:t>רמי אריה עו"ד רו"ח    מיסים ועסקים בע"מ            www.ralc.co.il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4700E34-2982-49D1-AF7B-207ED0B05C0F}" type="slidenum">
              <a:rPr lang="he-IL"/>
              <a:pPr>
                <a:defRPr/>
              </a:pPr>
              <a:t>‹#›</a:t>
            </a:fld>
            <a:endParaRPr lang="en-US"/>
          </a:p>
        </p:txBody>
      </p:sp>
      <p:grpSp>
        <p:nvGrpSpPr>
          <p:cNvPr id="922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5967" r:id="rId1"/>
    <p:sldLayoutId id="2147485968" r:id="rId2"/>
    <p:sldLayoutId id="2147485969" r:id="rId3"/>
    <p:sldLayoutId id="2147485970" r:id="rId4"/>
    <p:sldLayoutId id="2147485971" r:id="rId5"/>
    <p:sldLayoutId id="2147485972" r:id="rId6"/>
    <p:sldLayoutId id="2147485973" r:id="rId7"/>
    <p:sldLayoutId id="2147485974" r:id="rId8"/>
    <p:sldLayoutId id="2147485975" r:id="rId9"/>
    <p:sldLayoutId id="2147485976" r:id="rId10"/>
    <p:sldLayoutId id="2147485977" r:id="rId11"/>
  </p:sldLayoutIdLst>
  <p:hf hd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59.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0.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0.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hyperlink" Target="http://www.ralc.co.il/" TargetMode="External"/><Relationship Id="rId2" Type="http://schemas.openxmlformats.org/officeDocument/2006/relationships/notesSlide" Target="../notesSlides/notesSlide8.xml"/><Relationship Id="rId1" Type="http://schemas.openxmlformats.org/officeDocument/2006/relationships/slideLayout" Target="../slideLayouts/slideLayout60.x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2.xml"/><Relationship Id="rId7" Type="http://schemas.openxmlformats.org/officeDocument/2006/relationships/oleObject" Target="../embeddings/oleObject6.bin"/><Relationship Id="rId2" Type="http://schemas.openxmlformats.org/officeDocument/2006/relationships/slideLayout" Target="../slideLayouts/slideLayout60.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468313" y="260350"/>
            <a:ext cx="8207375" cy="3889375"/>
          </a:xfrm>
          <a:ln>
            <a:solidFill>
              <a:schemeClr val="tx2"/>
            </a:solidFill>
          </a:ln>
          <a:extLst>
            <a:ext uri="{909E8E84-426E-40DD-AFC4-6F175D3DCCD1}"/>
          </a:extLst>
        </p:spPr>
        <p:txBody>
          <a:bodyPr/>
          <a:lstStyle/>
          <a:p>
            <a:pPr marL="639763" algn="ctr" eaLnBrk="1" fontAlgn="auto" hangingPunct="1">
              <a:spcAft>
                <a:spcPts val="0"/>
              </a:spcAft>
              <a:buFont typeface="Georgia" pitchFamily="18" charset="0"/>
              <a:buNone/>
              <a:defRPr/>
            </a:pPr>
            <a:r>
              <a:rPr lang="he-IL" sz="6000" dirty="0" smtClean="0">
                <a:solidFill>
                  <a:schemeClr val="tx1"/>
                </a:solidFill>
                <a:effectLst/>
              </a:rPr>
              <a:t>  </a:t>
            </a:r>
            <a:endParaRPr lang="en-US" sz="2800" dirty="0" smtClean="0">
              <a:solidFill>
                <a:schemeClr val="tx1"/>
              </a:solidFill>
              <a:effectLst/>
              <a:cs typeface="Gisha" pitchFamily="34" charset="-79"/>
            </a:endParaRPr>
          </a:p>
        </p:txBody>
      </p:sp>
      <p:sp>
        <p:nvSpPr>
          <p:cNvPr id="80899" name="Rectangle 4"/>
          <p:cNvSpPr>
            <a:spLocks noChangeArrowheads="1"/>
          </p:cNvSpPr>
          <p:nvPr/>
        </p:nvSpPr>
        <p:spPr bwMode="auto">
          <a:xfrm>
            <a:off x="4859338" y="4365625"/>
            <a:ext cx="4067175" cy="1331913"/>
          </a:xfrm>
          <a:prstGeom prst="rect">
            <a:avLst/>
          </a:prstGeom>
          <a:solidFill>
            <a:schemeClr val="accent1"/>
          </a:solidFill>
          <a:ln w="9525">
            <a:solidFill>
              <a:schemeClr val="tx1"/>
            </a:solidFill>
            <a:miter lim="800000"/>
            <a:headEnd/>
            <a:tailEnd/>
          </a:ln>
        </p:spPr>
        <p:txBody>
          <a:bodyPr wrap="none" anchor="ctr"/>
          <a:lstStyle/>
          <a:p>
            <a:pPr algn="ctr"/>
            <a:r>
              <a:rPr lang="he-IL" sz="3600" b="1">
                <a:solidFill>
                  <a:srgbClr val="FFFF00"/>
                </a:solidFill>
              </a:rPr>
              <a:t>רמי אריה</a:t>
            </a:r>
            <a:r>
              <a:rPr lang="he-IL" sz="3200" b="1">
                <a:solidFill>
                  <a:srgbClr val="FFFF00"/>
                </a:solidFill>
              </a:rPr>
              <a:t> עו"ד רו"ח</a:t>
            </a:r>
          </a:p>
          <a:p>
            <a:pPr algn="ctr"/>
            <a:r>
              <a:rPr lang="en-US" sz="2400" b="1"/>
              <a:t>rami@ralc.co.il</a:t>
            </a:r>
          </a:p>
        </p:txBody>
      </p:sp>
      <p:sp>
        <p:nvSpPr>
          <p:cNvPr id="80900" name="Rectangle 5"/>
          <p:cNvSpPr>
            <a:spLocks noChangeArrowheads="1"/>
          </p:cNvSpPr>
          <p:nvPr/>
        </p:nvSpPr>
        <p:spPr bwMode="auto">
          <a:xfrm>
            <a:off x="0" y="4365625"/>
            <a:ext cx="4500563" cy="1871663"/>
          </a:xfrm>
          <a:prstGeom prst="rect">
            <a:avLst/>
          </a:prstGeom>
          <a:solidFill>
            <a:schemeClr val="accent1"/>
          </a:solidFill>
          <a:ln w="9525">
            <a:solidFill>
              <a:schemeClr val="tx1"/>
            </a:solidFill>
            <a:miter lim="800000"/>
            <a:headEnd/>
            <a:tailEnd/>
          </a:ln>
        </p:spPr>
        <p:txBody>
          <a:bodyPr wrap="none" anchor="ctr"/>
          <a:lstStyle/>
          <a:p>
            <a:pPr algn="ctr"/>
            <a:r>
              <a:rPr lang="he-IL" sz="2400" b="1">
                <a:solidFill>
                  <a:srgbClr val="FFFF00"/>
                </a:solidFill>
              </a:rPr>
              <a:t>הרשמה לדיוור לעדכוני מיסוי ועוד</a:t>
            </a:r>
          </a:p>
          <a:p>
            <a:pPr algn="ctr"/>
            <a:r>
              <a:rPr lang="he-IL" sz="2400" b="1">
                <a:solidFill>
                  <a:srgbClr val="FFFF00"/>
                </a:solidFill>
              </a:rPr>
              <a:t> באתר מיסים ועסקים בע"מ</a:t>
            </a:r>
          </a:p>
          <a:p>
            <a:pPr algn="ctr"/>
            <a:r>
              <a:rPr lang="he-IL" sz="2400" b="1">
                <a:solidFill>
                  <a:srgbClr val="FFFF00"/>
                </a:solidFill>
              </a:rPr>
              <a:t>אתר האינטרנט -   </a:t>
            </a:r>
            <a:r>
              <a:rPr lang="en-US" sz="2400" b="1"/>
              <a:t>www.ralc.co.i</a:t>
            </a:r>
            <a:r>
              <a:rPr lang="en-US" sz="2000" b="1"/>
              <a:t>l</a:t>
            </a:r>
          </a:p>
        </p:txBody>
      </p:sp>
      <p:pic>
        <p:nvPicPr>
          <p:cNvPr id="80901" name="Picture 6" descr="j0205462"/>
          <p:cNvPicPr>
            <a:picLocks noChangeAspect="1" noChangeArrowheads="1"/>
          </p:cNvPicPr>
          <p:nvPr/>
        </p:nvPicPr>
        <p:blipFill>
          <a:blip r:embed="rId3" cstate="print"/>
          <a:srcRect/>
          <a:stretch>
            <a:fillRect/>
          </a:stretch>
        </p:blipFill>
        <p:spPr bwMode="auto">
          <a:xfrm>
            <a:off x="3635375" y="5464175"/>
            <a:ext cx="3373438" cy="1393825"/>
          </a:xfrm>
          <a:prstGeom prst="rect">
            <a:avLst/>
          </a:prstGeom>
          <a:noFill/>
          <a:ln w="9525">
            <a:noFill/>
            <a:miter lim="800000"/>
            <a:headEnd/>
            <a:tailEnd/>
          </a:ln>
        </p:spPr>
      </p:pic>
      <p:sp>
        <p:nvSpPr>
          <p:cNvPr id="3" name="מלבן מעוגל 2"/>
          <p:cNvSpPr/>
          <p:nvPr/>
        </p:nvSpPr>
        <p:spPr>
          <a:xfrm>
            <a:off x="3924300" y="404813"/>
            <a:ext cx="4657725" cy="352901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4000" b="1" dirty="0">
                <a:solidFill>
                  <a:schemeClr val="bg1"/>
                </a:solidFill>
              </a:rPr>
              <a:t>היערכות לקראת סוף שנת המס 2013</a:t>
            </a:r>
          </a:p>
          <a:p>
            <a:pPr algn="ctr">
              <a:defRPr/>
            </a:pPr>
            <a:endParaRPr lang="he-IL" sz="4000" b="1" dirty="0">
              <a:solidFill>
                <a:schemeClr val="bg1"/>
              </a:solidFill>
            </a:endParaRPr>
          </a:p>
          <a:p>
            <a:pPr algn="ctr">
              <a:defRPr/>
            </a:pPr>
            <a:r>
              <a:rPr lang="he-IL" sz="4000" b="1" dirty="0">
                <a:solidFill>
                  <a:schemeClr val="bg1"/>
                </a:solidFill>
              </a:rPr>
              <a:t>ותחילת שנת 2014</a:t>
            </a:r>
          </a:p>
        </p:txBody>
      </p:sp>
      <p:pic>
        <p:nvPicPr>
          <p:cNvPr id="80903" name="Picture 6" descr="C:\Users\Admin\AppData\Local\Microsoft\Windows\Temporary Internet Files\Content.IE5\FXJ9GAY7\MC900250392[1].wmf"/>
          <p:cNvPicPr>
            <a:picLocks noChangeAspect="1" noChangeArrowheads="1"/>
          </p:cNvPicPr>
          <p:nvPr/>
        </p:nvPicPr>
        <p:blipFill>
          <a:blip r:embed="rId4" cstate="print"/>
          <a:srcRect/>
          <a:stretch>
            <a:fillRect/>
          </a:stretch>
        </p:blipFill>
        <p:spPr bwMode="auto">
          <a:xfrm rot="3838777">
            <a:off x="1066007" y="927894"/>
            <a:ext cx="2322512" cy="26225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מציין מיקום של כותרת תחתונה 3"/>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3" name="מציין מיקום של מספר שקופית 2"/>
          <p:cNvSpPr>
            <a:spLocks noGrp="1"/>
          </p:cNvSpPr>
          <p:nvPr>
            <p:ph type="sldNum" sz="quarter" idx="12"/>
          </p:nvPr>
        </p:nvSpPr>
        <p:spPr/>
        <p:txBody>
          <a:bodyPr/>
          <a:lstStyle/>
          <a:p>
            <a:pPr>
              <a:defRPr/>
            </a:pPr>
            <a:fld id="{D610E39D-B743-494A-B053-87242532E57F}" type="slidenum">
              <a:rPr lang="he-IL" b="1">
                <a:effectLst>
                  <a:outerShdw blurRad="38100" dist="38100" dir="2700000" algn="tl">
                    <a:srgbClr val="000000">
                      <a:alpha val="43137"/>
                    </a:srgbClr>
                  </a:outerShdw>
                </a:effectLst>
              </a:rPr>
              <a:pPr>
                <a:defRPr/>
              </a:pPr>
              <a:t>10</a:t>
            </a:fld>
            <a:endParaRPr lang="en-US" b="1" dirty="0">
              <a:effectLst>
                <a:outerShdw blurRad="38100" dist="38100" dir="2700000" algn="tl">
                  <a:srgbClr val="000000">
                    <a:alpha val="43137"/>
                  </a:srgbClr>
                </a:outerShdw>
              </a:effectLst>
            </a:endParaRPr>
          </a:p>
        </p:txBody>
      </p:sp>
      <p:sp>
        <p:nvSpPr>
          <p:cNvPr id="90116" name="מציין מיקום של כותרת תחתונה 1"/>
          <p:cNvSpPr txBox="1">
            <a:spLocks noGrp="1"/>
          </p:cNvSpPr>
          <p:nvPr/>
        </p:nvSpPr>
        <p:spPr bwMode="auto">
          <a:xfrm>
            <a:off x="3227388" y="6157913"/>
            <a:ext cx="2895600" cy="457200"/>
          </a:xfrm>
          <a:prstGeom prst="rect">
            <a:avLst/>
          </a:prstGeom>
          <a:noFill/>
          <a:ln w="9525">
            <a:noFill/>
            <a:miter lim="800000"/>
            <a:headEnd/>
            <a:tailEnd/>
          </a:ln>
        </p:spPr>
        <p:txBody>
          <a:bodyPr anchor="b"/>
          <a:lstStyle/>
          <a:p>
            <a:pPr algn="ctr" rtl="0"/>
            <a:endParaRPr lang="en-US" sz="1200"/>
          </a:p>
        </p:txBody>
      </p:sp>
      <p:sp>
        <p:nvSpPr>
          <p:cNvPr id="90117" name="מציין מיקום של מספר שקופית 2"/>
          <p:cNvSpPr txBox="1">
            <a:spLocks noGrp="1"/>
          </p:cNvSpPr>
          <p:nvPr/>
        </p:nvSpPr>
        <p:spPr bwMode="auto">
          <a:xfrm>
            <a:off x="6656388" y="6157913"/>
            <a:ext cx="2133600" cy="457200"/>
          </a:xfrm>
          <a:prstGeom prst="rect">
            <a:avLst/>
          </a:prstGeom>
          <a:noFill/>
          <a:ln w="9525">
            <a:noFill/>
            <a:miter lim="800000"/>
            <a:headEnd/>
            <a:tailEnd/>
          </a:ln>
        </p:spPr>
        <p:txBody>
          <a:bodyPr anchor="b"/>
          <a:lstStyle/>
          <a:p>
            <a:pPr rtl="0"/>
            <a:endParaRPr lang="en-US" sz="1200">
              <a:latin typeface="Arial Black" pitchFamily="34" charset="0"/>
            </a:endParaRPr>
          </a:p>
        </p:txBody>
      </p:sp>
      <p:sp>
        <p:nvSpPr>
          <p:cNvPr id="2" name="מלבן 5"/>
          <p:cNvSpPr>
            <a:spLocks noChangeArrowheads="1"/>
          </p:cNvSpPr>
          <p:nvPr/>
        </p:nvSpPr>
        <p:spPr bwMode="auto">
          <a:xfrm>
            <a:off x="539750" y="242888"/>
            <a:ext cx="8167688" cy="1077912"/>
          </a:xfrm>
          <a:prstGeom prst="rect">
            <a:avLst/>
          </a:prstGeom>
          <a:solidFill>
            <a:schemeClr val="accent1">
              <a:lumMod val="60000"/>
              <a:lumOff val="40000"/>
            </a:schemeClr>
          </a:solidFill>
          <a:ln>
            <a:noFill/>
          </a:ln>
        </p:spPr>
        <p:txBody>
          <a:bodyPr>
            <a:spAutoFit/>
          </a:bodyPr>
          <a:lstStyle/>
          <a:p>
            <a:pPr algn="ctr">
              <a:defRPr/>
            </a:pPr>
            <a:r>
              <a:rPr lang="he-IL" sz="3600" b="1" dirty="0">
                <a:solidFill>
                  <a:srgbClr val="C00000"/>
                </a:solidFill>
                <a:cs typeface="David" pitchFamily="34" charset="-79"/>
              </a:rPr>
              <a:t>מס יסף -  על הכנסות גבוהות</a:t>
            </a:r>
          </a:p>
          <a:p>
            <a:pPr algn="ctr">
              <a:defRPr/>
            </a:pPr>
            <a:r>
              <a:rPr lang="he-IL" sz="2800" b="1" dirty="0">
                <a:solidFill>
                  <a:schemeClr val="tx2"/>
                </a:solidFill>
                <a:cs typeface="David" pitchFamily="34" charset="-79"/>
              </a:rPr>
              <a:t>נוסף בתיקון מס' 195, תחילה ביום 1.1.2013</a:t>
            </a:r>
          </a:p>
        </p:txBody>
      </p:sp>
      <p:sp>
        <p:nvSpPr>
          <p:cNvPr id="90119" name="מלבן 6"/>
          <p:cNvSpPr>
            <a:spLocks noChangeArrowheads="1"/>
          </p:cNvSpPr>
          <p:nvPr/>
        </p:nvSpPr>
        <p:spPr bwMode="auto">
          <a:xfrm>
            <a:off x="354013" y="1466850"/>
            <a:ext cx="8355012" cy="5078413"/>
          </a:xfrm>
          <a:prstGeom prst="rect">
            <a:avLst/>
          </a:prstGeom>
          <a:noFill/>
          <a:ln w="9525">
            <a:noFill/>
            <a:miter lim="800000"/>
            <a:headEnd/>
            <a:tailEnd/>
          </a:ln>
        </p:spPr>
        <p:txBody>
          <a:bodyPr>
            <a:spAutoFit/>
          </a:bodyPr>
          <a:lstStyle/>
          <a:p>
            <a:pPr marL="457200" indent="-457200"/>
            <a:r>
              <a:rPr lang="he-IL" sz="2400" b="1">
                <a:cs typeface="David" pitchFamily="34" charset="-79"/>
              </a:rPr>
              <a:t>121ב.(א)     יחיד אשר הכנסתו החייבת בשנת המס </a:t>
            </a:r>
            <a:r>
              <a:rPr lang="he-IL" sz="2400" b="1">
                <a:solidFill>
                  <a:srgbClr val="C00000"/>
                </a:solidFill>
                <a:cs typeface="David" pitchFamily="34" charset="-79"/>
              </a:rPr>
              <a:t>עלתה על שמונה מאות אלף שקלים</a:t>
            </a:r>
            <a:r>
              <a:rPr lang="he-IL" sz="2400" b="1">
                <a:solidFill>
                  <a:srgbClr val="00B050"/>
                </a:solidFill>
                <a:cs typeface="David" pitchFamily="34" charset="-79"/>
              </a:rPr>
              <a:t> </a:t>
            </a:r>
            <a:r>
              <a:rPr lang="he-IL" sz="2400" b="1">
                <a:cs typeface="David" pitchFamily="34" charset="-79"/>
              </a:rPr>
              <a:t>חדשים, יהיה חייב במס נוסף על חלק הכנסתו החייבת </a:t>
            </a:r>
            <a:r>
              <a:rPr lang="he-IL" sz="2400" b="1">
                <a:solidFill>
                  <a:srgbClr val="C00000"/>
                </a:solidFill>
                <a:cs typeface="David" pitchFamily="34" charset="-79"/>
              </a:rPr>
              <a:t>העולה</a:t>
            </a:r>
            <a:r>
              <a:rPr lang="he-IL" sz="2400" b="1">
                <a:cs typeface="David" pitchFamily="34" charset="-79"/>
              </a:rPr>
              <a:t> על שמונה מאות אלף שקלים חדשים (בסעיף זה - הכנסה החייבת במס נוסף), </a:t>
            </a:r>
            <a:r>
              <a:rPr lang="he-IL" sz="2800" b="1" u="sng">
                <a:solidFill>
                  <a:srgbClr val="C00000"/>
                </a:solidFill>
                <a:cs typeface="David" pitchFamily="34" charset="-79"/>
              </a:rPr>
              <a:t>בשיעור של 2%.</a:t>
            </a:r>
            <a:endParaRPr lang="he-IL" sz="2400" b="1" u="sng">
              <a:solidFill>
                <a:srgbClr val="C00000"/>
              </a:solidFill>
              <a:cs typeface="David" pitchFamily="34" charset="-79"/>
            </a:endParaRPr>
          </a:p>
          <a:p>
            <a:pPr marL="457200" indent="-457200"/>
            <a:r>
              <a:rPr lang="he-IL" sz="2800" b="1">
                <a:solidFill>
                  <a:srgbClr val="FF0000"/>
                </a:solidFill>
                <a:cs typeface="David" pitchFamily="34" charset="-79"/>
              </a:rPr>
              <a:t>       "הכנסה חייבת" , לרבות רווחי הון ושבח מקרקעין , </a:t>
            </a:r>
          </a:p>
          <a:p>
            <a:pPr marL="457200" indent="-457200"/>
            <a:r>
              <a:rPr lang="he-IL" sz="2800" b="1">
                <a:solidFill>
                  <a:srgbClr val="FF0000"/>
                </a:solidFill>
                <a:cs typeface="David" pitchFamily="34" charset="-79"/>
              </a:rPr>
              <a:t>       למעט החריגים הבאים:</a:t>
            </a:r>
            <a:endParaRPr lang="he-IL" sz="2800" b="1">
              <a:cs typeface="David" pitchFamily="34" charset="-79"/>
            </a:endParaRPr>
          </a:p>
          <a:p>
            <a:pPr marL="457200" indent="-457200">
              <a:buFont typeface="Arial" pitchFamily="34" charset="0"/>
              <a:buAutoNum type="arabicPeriod"/>
            </a:pPr>
            <a:r>
              <a:rPr lang="he-IL" sz="2400" b="1">
                <a:cs typeface="David" pitchFamily="34" charset="-79"/>
              </a:rPr>
              <a:t>הפרשי שכר, פדיון חופשה , פיצויי פיטורין והיוון קצבה - סעיף 8(ג) .</a:t>
            </a:r>
          </a:p>
          <a:p>
            <a:pPr marL="457200" indent="-457200">
              <a:buFont typeface="Arial" pitchFamily="34" charset="0"/>
              <a:buAutoNum type="arabicPeriod"/>
            </a:pPr>
            <a:r>
              <a:rPr lang="he-IL" sz="2400" b="1">
                <a:cs typeface="David" pitchFamily="34" charset="-79"/>
              </a:rPr>
              <a:t>סכום אינפלציוני כהגדרתו בסעיף 88 וסכום אינפלציוני כהגדרתו בסעיף 47 לחוק מיסוי מקרקעין, </a:t>
            </a:r>
          </a:p>
          <a:p>
            <a:pPr marL="457200" indent="-457200">
              <a:buFont typeface="Arial" pitchFamily="34" charset="0"/>
              <a:buAutoNum type="arabicPeriod"/>
            </a:pPr>
            <a:r>
              <a:rPr lang="he-IL" sz="2400" b="1">
                <a:cs typeface="David" pitchFamily="34" charset="-79"/>
              </a:rPr>
              <a:t>שבח ריאלי ממכירת דירת מגורים אם שווי מכירתה עולה על 4 מיליון שקלים חדשים והמכירה אינה פטורה ממס לפי כל דין.</a:t>
            </a:r>
          </a:p>
          <a:p>
            <a:pPr marL="457200" indent="-457200"/>
            <a:r>
              <a:rPr lang="he-IL" sz="2400" b="1">
                <a:cs typeface="David" pitchFamily="34" charset="-79"/>
              </a:rPr>
              <a:t> </a:t>
            </a:r>
          </a:p>
          <a:p>
            <a:pPr marL="457200" indent="-457200"/>
            <a:endParaRPr lang="he-IL" sz="2400" b="1">
              <a:cs typeface="David" pitchFamily="34" charset="-79"/>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97283" name="מציין מיקום של מספר שקופית 4"/>
          <p:cNvSpPr>
            <a:spLocks noGrp="1"/>
          </p:cNvSpPr>
          <p:nvPr>
            <p:ph type="sldNum" sz="quarter" idx="12"/>
          </p:nvPr>
        </p:nvSpPr>
        <p:spPr bwMode="auto">
          <a:xfrm>
            <a:off x="6553200" y="6248400"/>
            <a:ext cx="2133600" cy="457200"/>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92D79D91-DF52-4B35-BA53-8EE3DA95753D}" type="slidenum">
              <a:rPr lang="he-IL" b="1" smtClean="0">
                <a:effectLst>
                  <a:outerShdw blurRad="38100" dist="38100" dir="2700000" algn="tl">
                    <a:srgbClr val="000000">
                      <a:alpha val="43137"/>
                    </a:srgbClr>
                  </a:outerShdw>
                </a:effectLst>
                <a:latin typeface="Arial Black" pitchFamily="34" charset="0"/>
              </a:rPr>
              <a:pPr eaLnBrk="1" hangingPunct="1">
                <a:defRPr/>
              </a:pPr>
              <a:t>11</a:t>
            </a:fld>
            <a:endParaRPr lang="en-US" b="1" dirty="0" smtClean="0">
              <a:effectLst>
                <a:outerShdw blurRad="38100" dist="38100" dir="2700000" algn="tl">
                  <a:srgbClr val="000000">
                    <a:alpha val="43137"/>
                  </a:srgbClr>
                </a:outerShdw>
              </a:effectLst>
              <a:latin typeface="Arial Black" pitchFamily="34" charset="0"/>
            </a:endParaRPr>
          </a:p>
        </p:txBody>
      </p:sp>
      <p:sp>
        <p:nvSpPr>
          <p:cNvPr id="91140" name="מלבן 9"/>
          <p:cNvSpPr>
            <a:spLocks noChangeArrowheads="1"/>
          </p:cNvSpPr>
          <p:nvPr/>
        </p:nvSpPr>
        <p:spPr bwMode="auto">
          <a:xfrm>
            <a:off x="539750" y="620713"/>
            <a:ext cx="7993063" cy="584200"/>
          </a:xfrm>
          <a:prstGeom prst="rect">
            <a:avLst/>
          </a:prstGeom>
          <a:noFill/>
          <a:ln w="9525">
            <a:noFill/>
            <a:miter lim="800000"/>
            <a:headEnd/>
            <a:tailEnd/>
          </a:ln>
        </p:spPr>
        <p:txBody>
          <a:bodyPr>
            <a:spAutoFit/>
          </a:bodyPr>
          <a:lstStyle/>
          <a:p>
            <a:pPr algn="ctr">
              <a:spcBef>
                <a:spcPts val="600"/>
              </a:spcBef>
            </a:pPr>
            <a:r>
              <a:rPr lang="he-IL" sz="3200" b="1">
                <a:latin typeface="David" pitchFamily="34" charset="-79"/>
                <a:cs typeface="David" pitchFamily="34" charset="-79"/>
              </a:rPr>
              <a:t> </a:t>
            </a:r>
            <a:endParaRPr lang="he-IL" sz="2400" b="1">
              <a:latin typeface="David" pitchFamily="34" charset="-79"/>
              <a:cs typeface="David" pitchFamily="34" charset="-79"/>
            </a:endParaRPr>
          </a:p>
        </p:txBody>
      </p:sp>
      <p:sp>
        <p:nvSpPr>
          <p:cNvPr id="97285" name="מלבן 14"/>
          <p:cNvSpPr>
            <a:spLocks noChangeArrowheads="1"/>
          </p:cNvSpPr>
          <p:nvPr/>
        </p:nvSpPr>
        <p:spPr bwMode="auto">
          <a:xfrm>
            <a:off x="1366838" y="304800"/>
            <a:ext cx="6337300" cy="1016000"/>
          </a:xfrm>
          <a:prstGeom prst="rect">
            <a:avLst/>
          </a:prstGeom>
          <a:noFill/>
          <a:ln>
            <a:noFill/>
          </a:ln>
          <a:extLst>
            <a:ext uri="{909E8E84-426E-40DD-AFC4-6F175D3DCCD1}"/>
            <a:ext uri="{91240B29-F687-4F45-9708-019B960494DF}"/>
          </a:extLst>
        </p:spPr>
        <p:txBody>
          <a:bodyPr>
            <a:spAutoFit/>
          </a:bodyPr>
          <a:lstStyle/>
          <a:p>
            <a:pPr algn="ctr">
              <a:defRPr/>
            </a:pPr>
            <a:r>
              <a:rPr lang="he-IL" sz="6000" b="1" u="sng" dirty="0">
                <a:solidFill>
                  <a:schemeClr val="tx2"/>
                </a:solidFill>
                <a:effectLst>
                  <a:outerShdw blurRad="38100" dist="38100" dir="2700000" algn="tl">
                    <a:srgbClr val="000000">
                      <a:alpha val="43137"/>
                    </a:srgbClr>
                  </a:outerShdw>
                </a:effectLst>
                <a:latin typeface="David" pitchFamily="34" charset="-79"/>
                <a:cs typeface="David" pitchFamily="34" charset="-79"/>
              </a:rPr>
              <a:t>דיווח על בסיס מזומן</a:t>
            </a:r>
            <a:endParaRPr lang="en-US" sz="6000" b="1" u="sng" dirty="0">
              <a:solidFill>
                <a:schemeClr val="tx2"/>
              </a:solidFill>
              <a:effectLst>
                <a:outerShdw blurRad="38100" dist="38100" dir="2700000" algn="tl">
                  <a:srgbClr val="000000">
                    <a:alpha val="43137"/>
                  </a:srgbClr>
                </a:outerShdw>
              </a:effectLst>
              <a:latin typeface="David" pitchFamily="34" charset="-79"/>
              <a:cs typeface="David" pitchFamily="34" charset="-79"/>
            </a:endParaRPr>
          </a:p>
        </p:txBody>
      </p:sp>
      <p:sp>
        <p:nvSpPr>
          <p:cNvPr id="91142" name="מלבן 15"/>
          <p:cNvSpPr>
            <a:spLocks noChangeArrowheads="1"/>
          </p:cNvSpPr>
          <p:nvPr/>
        </p:nvSpPr>
        <p:spPr bwMode="auto">
          <a:xfrm>
            <a:off x="539750" y="1304925"/>
            <a:ext cx="7993063" cy="1938338"/>
          </a:xfrm>
          <a:prstGeom prst="rect">
            <a:avLst/>
          </a:prstGeom>
          <a:noFill/>
          <a:ln w="9525">
            <a:noFill/>
            <a:miter lim="800000"/>
            <a:headEnd/>
            <a:tailEnd/>
          </a:ln>
        </p:spPr>
        <p:txBody>
          <a:bodyPr>
            <a:spAutoFit/>
          </a:bodyPr>
          <a:lstStyle/>
          <a:p>
            <a:pPr marL="285750" indent="-285750" algn="just">
              <a:buFont typeface="Arial" pitchFamily="34" charset="0"/>
              <a:buChar char="•"/>
            </a:pPr>
            <a:r>
              <a:rPr lang="he-IL" sz="2400" b="1">
                <a:solidFill>
                  <a:srgbClr val="FF0000"/>
                </a:solidFill>
                <a:latin typeface="David" pitchFamily="34" charset="-79"/>
                <a:cs typeface="David" pitchFamily="34" charset="-79"/>
              </a:rPr>
              <a:t>הוראת ביצוע 8/2012 מיום 25.7.2012</a:t>
            </a:r>
            <a:r>
              <a:rPr lang="he-IL" sz="2400" b="1">
                <a:latin typeface="David" pitchFamily="34" charset="-79"/>
                <a:cs typeface="David" pitchFamily="34" charset="-79"/>
              </a:rPr>
              <a:t> שפורסמה על ידי רשות המיסים קובעת כי: "</a:t>
            </a:r>
            <a:r>
              <a:rPr lang="he-IL" sz="2400" b="1" u="sng">
                <a:latin typeface="David" pitchFamily="34" charset="-79"/>
                <a:cs typeface="David" pitchFamily="34" charset="-79"/>
              </a:rPr>
              <a:t>כאשר על פי כללי חשבונאות מקובלים ערכה החברה דוח כספי חשבונאי על בסיס מצטבר, לא ניתן לשנות את בסיס הדיווח בדוח ההתאמה לצרכי מס לבסיס מזומן</a:t>
            </a:r>
            <a:r>
              <a:rPr lang="he-IL" sz="2400" b="1">
                <a:latin typeface="David" pitchFamily="34" charset="-79"/>
                <a:cs typeface="David" pitchFamily="34" charset="-79"/>
              </a:rPr>
              <a:t>" </a:t>
            </a:r>
          </a:p>
          <a:p>
            <a:pPr marL="285750" indent="-285750" algn="just">
              <a:buFont typeface="Arial" pitchFamily="34" charset="0"/>
              <a:buChar char="•"/>
            </a:pPr>
            <a:r>
              <a:rPr lang="he-IL" sz="2400" b="1">
                <a:latin typeface="David" pitchFamily="34" charset="-79"/>
                <a:cs typeface="David" pitchFamily="34" charset="-79"/>
              </a:rPr>
              <a:t>תחולה רטרואקטיבית משנת המס 2012 ואילך.</a:t>
            </a:r>
            <a:endParaRPr lang="he-IL" b="1">
              <a:latin typeface="David" pitchFamily="34" charset="-79"/>
              <a:cs typeface="David" pitchFamily="34" charset="-79"/>
            </a:endParaRPr>
          </a:p>
        </p:txBody>
      </p:sp>
      <p:sp>
        <p:nvSpPr>
          <p:cNvPr id="17" name="מלבן 16"/>
          <p:cNvSpPr/>
          <p:nvPr/>
        </p:nvSpPr>
        <p:spPr>
          <a:xfrm>
            <a:off x="611188" y="5013325"/>
            <a:ext cx="7850187" cy="1008063"/>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2400" b="1" dirty="0">
                <a:solidFill>
                  <a:srgbClr val="C00000"/>
                </a:solidFill>
                <a:latin typeface="David" pitchFamily="34" charset="-79"/>
              </a:rPr>
              <a:t>הלכה למעשה: הרחבת בסיס המס בתוקף מהשנה הנוכחית ואילך על כל חברת שירותים שדיווחה עד היום לצורכי מס על בסיס מזומן.</a:t>
            </a:r>
          </a:p>
          <a:p>
            <a:pPr algn="ctr">
              <a:defRPr/>
            </a:pPr>
            <a:endParaRPr lang="he-IL" dirty="0">
              <a:solidFill>
                <a:srgbClr val="C00000"/>
              </a:solidFill>
            </a:endParaRPr>
          </a:p>
        </p:txBody>
      </p:sp>
      <p:sp>
        <p:nvSpPr>
          <p:cNvPr id="91144" name="מלבן 17"/>
          <p:cNvSpPr>
            <a:spLocks noChangeArrowheads="1"/>
          </p:cNvSpPr>
          <p:nvPr/>
        </p:nvSpPr>
        <p:spPr bwMode="auto">
          <a:xfrm>
            <a:off x="611188" y="3357563"/>
            <a:ext cx="7921625" cy="1187450"/>
          </a:xfrm>
          <a:prstGeom prst="rect">
            <a:avLst/>
          </a:prstGeom>
          <a:noFill/>
          <a:ln w="9525">
            <a:noFill/>
            <a:miter lim="800000"/>
            <a:headEnd/>
            <a:tailEnd/>
          </a:ln>
        </p:spPr>
        <p:txBody>
          <a:bodyPr>
            <a:spAutoFit/>
          </a:bodyPr>
          <a:lstStyle/>
          <a:p>
            <a:pPr marL="285750" indent="-285750" algn="just">
              <a:buFont typeface="Arial" pitchFamily="34" charset="0"/>
              <a:buChar char="•"/>
            </a:pPr>
            <a:r>
              <a:rPr lang="he-IL" sz="2400" b="1">
                <a:latin typeface="David" pitchFamily="34" charset="-79"/>
                <a:cs typeface="David" pitchFamily="34" charset="-79"/>
              </a:rPr>
              <a:t>יישום הוראת הביצוע החדשה מחייב הגדלת שיעורי מקדמות מס, רטרואקטיבית מתחילת השנה הנוכחית והתאמות מידיות של כל תחשיבי המס וההפרשות למס בדוחות התקופתיים לשנה זו.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מציין מיקום של כותרת תחתונה 3"/>
          <p:cNvSpPr>
            <a:spLocks noGrp="1"/>
          </p:cNvSpPr>
          <p:nvPr>
            <p:ph type="ftr" sz="quarter" idx="11"/>
          </p:nvPr>
        </p:nvSpPr>
        <p:spPr bwMode="auto">
          <a:xfrm>
            <a:off x="395288" y="6464300"/>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98307" name="מציין מיקום של מספר שקופית 2"/>
          <p:cNvSpPr>
            <a:spLocks noGrp="1"/>
          </p:cNvSpPr>
          <p:nvPr>
            <p:ph type="sldNum" sz="quarter" idx="12"/>
          </p:nvPr>
        </p:nvSpPr>
        <p:spPr bwMode="auto">
          <a:xfrm>
            <a:off x="6875463" y="6308725"/>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F2DAC817-0BD1-4A3E-8979-C66587034B3A}" type="slidenum">
              <a:rPr lang="he-IL" b="1" smtClean="0">
                <a:effectLst>
                  <a:outerShdw blurRad="38100" dist="38100" dir="2700000" algn="tl">
                    <a:srgbClr val="000000">
                      <a:alpha val="43137"/>
                    </a:srgbClr>
                  </a:outerShdw>
                </a:effectLst>
              </a:rPr>
              <a:pPr eaLnBrk="1" hangingPunct="1">
                <a:defRPr/>
              </a:pPr>
              <a:t>12</a:t>
            </a:fld>
            <a:endParaRPr lang="en-US" b="1" dirty="0" smtClean="0">
              <a:effectLst>
                <a:outerShdw blurRad="38100" dist="38100" dir="2700000" algn="tl">
                  <a:srgbClr val="000000">
                    <a:alpha val="43137"/>
                  </a:srgbClr>
                </a:outerShdw>
              </a:effectLst>
            </a:endParaRPr>
          </a:p>
        </p:txBody>
      </p:sp>
      <p:sp>
        <p:nvSpPr>
          <p:cNvPr id="92164" name="מלבן 3"/>
          <p:cNvSpPr>
            <a:spLocks noChangeArrowheads="1"/>
          </p:cNvSpPr>
          <p:nvPr/>
        </p:nvSpPr>
        <p:spPr bwMode="auto">
          <a:xfrm>
            <a:off x="0" y="333375"/>
            <a:ext cx="9144000" cy="863600"/>
          </a:xfrm>
          <a:prstGeom prst="rect">
            <a:avLst/>
          </a:prstGeom>
          <a:solidFill>
            <a:srgbClr val="99CCFF"/>
          </a:solidFill>
          <a:ln w="15875" algn="ctr">
            <a:solidFill>
              <a:srgbClr val="FF0000"/>
            </a:solidFill>
            <a:round/>
            <a:headEnd/>
            <a:tailEnd/>
          </a:ln>
        </p:spPr>
        <p:txBody>
          <a:bodyPr lIns="0" tIns="0" rIns="0" bIns="0" anchor="ctr"/>
          <a:lstStyle/>
          <a:p>
            <a:pPr algn="ctr"/>
            <a:r>
              <a:rPr lang="he-IL" sz="3200" b="1">
                <a:latin typeface="David" pitchFamily="34" charset="-79"/>
                <a:cs typeface="David" pitchFamily="34" charset="-79"/>
              </a:rPr>
              <a:t>חוות דעתנו- דיווח לפי בסיס מזומן או מצטבר לרשויות המס</a:t>
            </a:r>
          </a:p>
          <a:p>
            <a:pPr algn="ctr"/>
            <a:r>
              <a:rPr lang="he-IL" sz="2800" b="1">
                <a:solidFill>
                  <a:srgbClr val="FF3300"/>
                </a:solidFill>
                <a:latin typeface="David" pitchFamily="34" charset="-79"/>
                <a:cs typeface="David" pitchFamily="34" charset="-79"/>
              </a:rPr>
              <a:t>ראו חוות הדעת המלאה באתרנו – מיסים ועסקים</a:t>
            </a:r>
          </a:p>
        </p:txBody>
      </p:sp>
      <p:sp>
        <p:nvSpPr>
          <p:cNvPr id="5" name="מגילה אנכית 4"/>
          <p:cNvSpPr/>
          <p:nvPr/>
        </p:nvSpPr>
        <p:spPr bwMode="auto">
          <a:xfrm>
            <a:off x="684213" y="1268413"/>
            <a:ext cx="7559675" cy="5184775"/>
          </a:xfrm>
          <a:prstGeom prst="verticalScroll">
            <a:avLst/>
          </a:prstGeom>
          <a:solidFill>
            <a:schemeClr val="bg2">
              <a:lumMod val="20000"/>
              <a:lumOff val="80000"/>
            </a:schemeClr>
          </a:solidFill>
          <a:ln w="15875" cap="flat" cmpd="sng" algn="ctr">
            <a:solidFill>
              <a:srgbClr val="FF0000"/>
            </a:solidFill>
            <a:prstDash val="solid"/>
            <a:round/>
            <a:headEnd type="none" w="med" len="med"/>
            <a:tailEnd type="none" w="med" len="med"/>
          </a:ln>
          <a:effectLst/>
        </p:spPr>
        <p:txBody>
          <a:bodyPr lIns="0" tIns="0" rIns="0" bIns="0" anchor="ctr"/>
          <a:lstStyle/>
          <a:p>
            <a:pPr algn="ctr">
              <a:defRPr/>
            </a:pPr>
            <a:r>
              <a:rPr lang="he-IL" sz="2800" b="1" dirty="0">
                <a:latin typeface="David" pitchFamily="34" charset="-79"/>
                <a:cs typeface="David" pitchFamily="34" charset="-79"/>
              </a:rPr>
              <a:t>"אין מניעה לדווח לצורכי המס על בסיס מזומן,</a:t>
            </a:r>
            <a:r>
              <a:rPr lang="he-IL" sz="2800" dirty="0">
                <a:latin typeface="David" pitchFamily="34" charset="-79"/>
                <a:cs typeface="David" pitchFamily="34" charset="-79"/>
              </a:rPr>
              <a:t> </a:t>
            </a:r>
          </a:p>
          <a:p>
            <a:pPr algn="ctr">
              <a:defRPr/>
            </a:pPr>
            <a:r>
              <a:rPr lang="he-IL" sz="2800" b="1" dirty="0">
                <a:latin typeface="David" pitchFamily="34" charset="-79"/>
                <a:cs typeface="David" pitchFamily="34" charset="-79"/>
              </a:rPr>
              <a:t>בין על ידי שינוי בסיס הדיווח </a:t>
            </a:r>
          </a:p>
          <a:p>
            <a:pPr algn="ctr">
              <a:defRPr/>
            </a:pPr>
            <a:r>
              <a:rPr lang="he-IL" sz="2800" b="1" dirty="0">
                <a:latin typeface="David" pitchFamily="34" charset="-79"/>
                <a:cs typeface="David" pitchFamily="34" charset="-79"/>
              </a:rPr>
              <a:t>בדו"ח ההתאמה לצרכי מס,</a:t>
            </a:r>
            <a:r>
              <a:rPr lang="he-IL" sz="2800" dirty="0">
                <a:latin typeface="David" pitchFamily="34" charset="-79"/>
                <a:cs typeface="David" pitchFamily="34" charset="-79"/>
              </a:rPr>
              <a:t> </a:t>
            </a:r>
          </a:p>
          <a:p>
            <a:pPr algn="ctr">
              <a:defRPr/>
            </a:pPr>
            <a:r>
              <a:rPr lang="he-IL" sz="2800" b="1" dirty="0">
                <a:latin typeface="David" pitchFamily="34" charset="-79"/>
                <a:cs typeface="David" pitchFamily="34" charset="-79"/>
              </a:rPr>
              <a:t>ובין על ידי עריכת דוחות כספיים הערוכים מלכתחילה על בסיס מזומן,</a:t>
            </a:r>
            <a:r>
              <a:rPr lang="he-IL" sz="2800" dirty="0">
                <a:latin typeface="David" pitchFamily="34" charset="-79"/>
                <a:cs typeface="David" pitchFamily="34" charset="-79"/>
              </a:rPr>
              <a:t> </a:t>
            </a:r>
          </a:p>
          <a:p>
            <a:pPr algn="ctr">
              <a:defRPr/>
            </a:pPr>
            <a:r>
              <a:rPr lang="he-IL" sz="2800" b="1" dirty="0">
                <a:latin typeface="David" pitchFamily="34" charset="-79"/>
                <a:cs typeface="David" pitchFamily="34" charset="-79"/>
              </a:rPr>
              <a:t>אף אם הם יכללו הסתייגות של רואה החשבון המבקר בשל עריכתם על בסיס מזומן</a:t>
            </a:r>
            <a:r>
              <a:rPr lang="he-IL" sz="2800" dirty="0">
                <a:latin typeface="David" pitchFamily="34" charset="-79"/>
                <a:cs typeface="David" pitchFamily="34" charset="-79"/>
              </a:rPr>
              <a:t>".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מציין מיקום של כותרת תחתונה 1"/>
          <p:cNvSpPr>
            <a:spLocks noGrp="1"/>
          </p:cNvSpPr>
          <p:nvPr>
            <p:ph type="ftr" sz="quarter" idx="11"/>
          </p:nvPr>
        </p:nvSpPr>
        <p:spPr bwMode="auto">
          <a:xfrm>
            <a:off x="406400" y="6464300"/>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99331" name="מציין מיקום של מספר שקופית 4"/>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0B4BC3EF-F2EB-4399-AF17-5C23F1E24779}" type="slidenum">
              <a:rPr lang="he-IL" b="1" smtClean="0">
                <a:effectLst>
                  <a:outerShdw blurRad="38100" dist="38100" dir="2700000" algn="tl">
                    <a:srgbClr val="000000">
                      <a:alpha val="43137"/>
                    </a:srgbClr>
                  </a:outerShdw>
                </a:effectLst>
              </a:rPr>
              <a:pPr eaLnBrk="1" hangingPunct="1">
                <a:defRPr/>
              </a:pPr>
              <a:t>13</a:t>
            </a:fld>
            <a:endParaRPr lang="en-US" b="1" dirty="0" smtClean="0">
              <a:effectLst>
                <a:outerShdw blurRad="38100" dist="38100" dir="2700000" algn="tl">
                  <a:srgbClr val="000000">
                    <a:alpha val="43137"/>
                  </a:srgbClr>
                </a:outerShdw>
              </a:effectLst>
            </a:endParaRPr>
          </a:p>
        </p:txBody>
      </p:sp>
      <p:sp>
        <p:nvSpPr>
          <p:cNvPr id="7" name="משושה 6"/>
          <p:cNvSpPr/>
          <p:nvPr/>
        </p:nvSpPr>
        <p:spPr bwMode="auto">
          <a:xfrm>
            <a:off x="395288" y="242888"/>
            <a:ext cx="8497887" cy="1295400"/>
          </a:xfrm>
          <a:prstGeom prst="hexagon">
            <a:avLst/>
          </a:prstGeom>
          <a:solidFill>
            <a:schemeClr val="tx1">
              <a:lumMod val="95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lgn="ctr">
              <a:lnSpc>
                <a:spcPct val="80000"/>
              </a:lnSpc>
              <a:defRPr/>
            </a:pPr>
            <a:r>
              <a:rPr lang="he-IL" sz="4000" b="1" dirty="0">
                <a:solidFill>
                  <a:schemeClr val="bg2"/>
                </a:solidFill>
                <a:latin typeface="David" pitchFamily="34" charset="-79"/>
                <a:cs typeface="David" pitchFamily="34" charset="-79"/>
              </a:rPr>
              <a:t>הכנסות והוצאות על בסיס מזומן </a:t>
            </a:r>
          </a:p>
        </p:txBody>
      </p:sp>
      <p:sp>
        <p:nvSpPr>
          <p:cNvPr id="99333" name="אליפסה 7"/>
          <p:cNvSpPr>
            <a:spLocks noChangeArrowheads="1"/>
          </p:cNvSpPr>
          <p:nvPr/>
        </p:nvSpPr>
        <p:spPr bwMode="auto">
          <a:xfrm>
            <a:off x="3492500" y="1504950"/>
            <a:ext cx="5472113" cy="2787650"/>
          </a:xfrm>
          <a:prstGeom prst="ellipse">
            <a:avLst/>
          </a:prstGeom>
          <a:solidFill>
            <a:schemeClr val="accent1">
              <a:lumMod val="60000"/>
              <a:lumOff val="40000"/>
            </a:schemeClr>
          </a:solidFill>
          <a:ln w="15875" algn="ctr">
            <a:solidFill>
              <a:srgbClr val="FF0000"/>
            </a:solidFill>
            <a:round/>
            <a:headEnd/>
            <a:tailEnd/>
          </a:ln>
        </p:spPr>
        <p:txBody>
          <a:bodyPr lIns="0" tIns="0" rIns="0" bIns="0" anchor="ctr"/>
          <a:lstStyle/>
          <a:p>
            <a:pPr algn="ctr">
              <a:lnSpc>
                <a:spcPct val="80000"/>
              </a:lnSpc>
              <a:defRPr/>
            </a:pPr>
            <a:r>
              <a:rPr lang="he-IL" sz="2800" b="1" dirty="0">
                <a:latin typeface="David" pitchFamily="34" charset="-79"/>
                <a:cs typeface="David" pitchFamily="34" charset="-79"/>
              </a:rPr>
              <a:t>שכ"ד למגורים:</a:t>
            </a:r>
          </a:p>
          <a:p>
            <a:pPr marL="514350" indent="-514350" algn="just">
              <a:lnSpc>
                <a:spcPct val="80000"/>
              </a:lnSpc>
              <a:buFont typeface="+mj-lt"/>
              <a:buAutoNum type="arabicPeriod"/>
              <a:defRPr/>
            </a:pPr>
            <a:r>
              <a:rPr lang="he-IL" sz="2800" b="1" dirty="0">
                <a:latin typeface="David" pitchFamily="34" charset="-79"/>
                <a:cs typeface="David" pitchFamily="34" charset="-79"/>
              </a:rPr>
              <a:t>מסלול פטור עד 4,980 ₪  </a:t>
            </a:r>
          </a:p>
          <a:p>
            <a:pPr marL="514350" indent="-514350" algn="just">
              <a:lnSpc>
                <a:spcPct val="80000"/>
              </a:lnSpc>
              <a:buFont typeface="+mj-lt"/>
              <a:buAutoNum type="arabicPeriod"/>
              <a:defRPr/>
            </a:pPr>
            <a:r>
              <a:rPr lang="he-IL" sz="2800" b="1" dirty="0">
                <a:latin typeface="David" pitchFamily="34" charset="-79"/>
                <a:cs typeface="David" pitchFamily="34" charset="-79"/>
              </a:rPr>
              <a:t>מסלול 10% - לדווח עד 30.1.2014 </a:t>
            </a:r>
          </a:p>
          <a:p>
            <a:pPr marL="514350" indent="-514350" algn="just">
              <a:lnSpc>
                <a:spcPct val="80000"/>
              </a:lnSpc>
              <a:buFont typeface="+mj-lt"/>
              <a:buAutoNum type="arabicPeriod"/>
              <a:defRPr/>
            </a:pPr>
            <a:r>
              <a:rPr lang="he-IL" sz="2800" b="1" dirty="0">
                <a:latin typeface="David" pitchFamily="34" charset="-79"/>
                <a:cs typeface="David" pitchFamily="34" charset="-79"/>
              </a:rPr>
              <a:t>מסלול רגיל – כשיש הפסדים</a:t>
            </a:r>
            <a:endParaRPr lang="en-US" sz="2800" b="1" dirty="0">
              <a:latin typeface="David" pitchFamily="34" charset="-79"/>
              <a:cs typeface="David" pitchFamily="34" charset="-79"/>
            </a:endParaRPr>
          </a:p>
        </p:txBody>
      </p:sp>
      <p:sp>
        <p:nvSpPr>
          <p:cNvPr id="99334" name="אליפסה 8"/>
          <p:cNvSpPr>
            <a:spLocks noChangeArrowheads="1"/>
          </p:cNvSpPr>
          <p:nvPr/>
        </p:nvSpPr>
        <p:spPr bwMode="auto">
          <a:xfrm>
            <a:off x="4211638" y="4797425"/>
            <a:ext cx="4464050" cy="1865313"/>
          </a:xfrm>
          <a:prstGeom prst="ellipse">
            <a:avLst/>
          </a:prstGeom>
          <a:solidFill>
            <a:schemeClr val="accent1">
              <a:lumMod val="60000"/>
              <a:lumOff val="40000"/>
            </a:schemeClr>
          </a:solidFill>
          <a:ln w="15875" algn="ctr">
            <a:solidFill>
              <a:srgbClr val="FF0000"/>
            </a:solidFill>
            <a:round/>
            <a:headEnd/>
            <a:tailEnd/>
          </a:ln>
        </p:spPr>
        <p:txBody>
          <a:bodyPr lIns="0" tIns="0" rIns="0" bIns="0" anchor="ctr"/>
          <a:lstStyle/>
          <a:p>
            <a:pPr algn="ctr">
              <a:lnSpc>
                <a:spcPct val="80000"/>
              </a:lnSpc>
              <a:defRPr/>
            </a:pPr>
            <a:r>
              <a:rPr lang="he-IL" sz="2800" b="1" dirty="0">
                <a:latin typeface="David" pitchFamily="34" charset="-79"/>
                <a:cs typeface="David" pitchFamily="34" charset="-79"/>
              </a:rPr>
              <a:t>אין טעם בהגדלת מלאי – הוצאה לא מוכרת</a:t>
            </a:r>
            <a:endParaRPr lang="en-US" sz="2800" b="1" dirty="0">
              <a:latin typeface="David" pitchFamily="34" charset="-79"/>
              <a:cs typeface="David" pitchFamily="34" charset="-79"/>
            </a:endParaRPr>
          </a:p>
        </p:txBody>
      </p:sp>
      <p:sp>
        <p:nvSpPr>
          <p:cNvPr id="99335" name="אליפסה 9"/>
          <p:cNvSpPr>
            <a:spLocks noChangeArrowheads="1"/>
          </p:cNvSpPr>
          <p:nvPr/>
        </p:nvSpPr>
        <p:spPr bwMode="auto">
          <a:xfrm>
            <a:off x="508000" y="1504950"/>
            <a:ext cx="2773363" cy="2665413"/>
          </a:xfrm>
          <a:prstGeom prst="ellipse">
            <a:avLst/>
          </a:prstGeom>
          <a:solidFill>
            <a:schemeClr val="accent1">
              <a:lumMod val="60000"/>
              <a:lumOff val="40000"/>
            </a:schemeClr>
          </a:solidFill>
          <a:ln w="15875" algn="ctr">
            <a:solidFill>
              <a:srgbClr val="FF0000"/>
            </a:solidFill>
            <a:round/>
            <a:headEnd/>
            <a:tailEnd/>
          </a:ln>
        </p:spPr>
        <p:txBody>
          <a:bodyPr lIns="0" tIns="0" rIns="0" bIns="0" anchor="ctr"/>
          <a:lstStyle/>
          <a:p>
            <a:pPr algn="ctr">
              <a:lnSpc>
                <a:spcPct val="80000"/>
              </a:lnSpc>
              <a:defRPr/>
            </a:pPr>
            <a:r>
              <a:rPr lang="he-IL" sz="2800" b="1" dirty="0">
                <a:latin typeface="David" pitchFamily="34" charset="-79"/>
                <a:cs typeface="David" pitchFamily="34" charset="-79"/>
              </a:rPr>
              <a:t>נגדיל הוצאות מותרות</a:t>
            </a:r>
            <a:r>
              <a:rPr lang="en-US" sz="2800" b="1" dirty="0">
                <a:latin typeface="David" pitchFamily="34" charset="-79"/>
                <a:cs typeface="David" pitchFamily="34" charset="-79"/>
              </a:rPr>
              <a:t> </a:t>
            </a:r>
          </a:p>
          <a:p>
            <a:pPr algn="ctr">
              <a:lnSpc>
                <a:spcPct val="80000"/>
              </a:lnSpc>
              <a:defRPr/>
            </a:pPr>
            <a:r>
              <a:rPr lang="he-IL" sz="2800" b="1" dirty="0">
                <a:latin typeface="David" pitchFamily="34" charset="-79"/>
                <a:cs typeface="David" pitchFamily="34" charset="-79"/>
              </a:rPr>
              <a:t>(הלכת יעקובי)</a:t>
            </a:r>
          </a:p>
        </p:txBody>
      </p:sp>
      <p:sp>
        <p:nvSpPr>
          <p:cNvPr id="99336" name="אליפסה 10"/>
          <p:cNvSpPr>
            <a:spLocks noChangeArrowheads="1"/>
          </p:cNvSpPr>
          <p:nvPr/>
        </p:nvSpPr>
        <p:spPr bwMode="auto">
          <a:xfrm>
            <a:off x="684213" y="4005263"/>
            <a:ext cx="2773362" cy="2663825"/>
          </a:xfrm>
          <a:prstGeom prst="ellipse">
            <a:avLst/>
          </a:prstGeom>
          <a:solidFill>
            <a:schemeClr val="accent1">
              <a:lumMod val="60000"/>
              <a:lumOff val="40000"/>
            </a:schemeClr>
          </a:solidFill>
          <a:ln w="15875" algn="ctr">
            <a:solidFill>
              <a:srgbClr val="FF0000"/>
            </a:solidFill>
            <a:round/>
            <a:headEnd/>
            <a:tailEnd/>
          </a:ln>
        </p:spPr>
        <p:txBody>
          <a:bodyPr lIns="0" tIns="0" rIns="0" bIns="0" anchor="ctr"/>
          <a:lstStyle/>
          <a:p>
            <a:pPr algn="ctr">
              <a:lnSpc>
                <a:spcPct val="80000"/>
              </a:lnSpc>
              <a:defRPr/>
            </a:pPr>
            <a:r>
              <a:rPr lang="he-IL" sz="2800" b="1" dirty="0">
                <a:latin typeface="David" pitchFamily="34" charset="-79"/>
                <a:cs typeface="David" pitchFamily="34" charset="-79"/>
              </a:rPr>
              <a:t>רכישת רכוש קבוע – אינה הוצאה מוכרת מלאה - פחת</a:t>
            </a:r>
            <a:endParaRPr lang="en-US" sz="2800" b="1" dirty="0">
              <a:latin typeface="David" pitchFamily="34" charset="-79"/>
              <a:cs typeface="David" pitchFamily="34" charset="-79"/>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33338" y="115888"/>
            <a:ext cx="9253538" cy="1081087"/>
          </a:xfrm>
        </p:spPr>
        <p:txBody>
          <a:bodyPr rtlCol="0">
            <a:normAutofit/>
          </a:bodyPr>
          <a:lstStyle/>
          <a:p>
            <a:pPr marL="320040" indent="-320040" algn="ctr" eaLnBrk="1" fontAlgn="auto" hangingPunct="1">
              <a:spcAft>
                <a:spcPts val="0"/>
              </a:spcAft>
              <a:buClr>
                <a:schemeClr val="accent6">
                  <a:lumMod val="75000"/>
                </a:schemeClr>
              </a:buClr>
              <a:defRPr/>
            </a:pPr>
            <a:r>
              <a:rPr lang="he-IL" b="1" dirty="0" smtClean="0">
                <a:solidFill>
                  <a:schemeClr val="tx1"/>
                </a:solidFill>
              </a:rPr>
              <a:t>חובות אבודים-התחייבויות תלויות</a:t>
            </a:r>
            <a:endParaRPr lang="en-US" b="1" dirty="0" smtClean="0">
              <a:solidFill>
                <a:schemeClr val="tx1"/>
              </a:solidFill>
            </a:endParaRPr>
          </a:p>
        </p:txBody>
      </p:sp>
      <p:sp>
        <p:nvSpPr>
          <p:cNvPr id="94211" name="Rectangle 3"/>
          <p:cNvSpPr>
            <a:spLocks noGrp="1" noChangeArrowheads="1"/>
          </p:cNvSpPr>
          <p:nvPr>
            <p:ph idx="1"/>
          </p:nvPr>
        </p:nvSpPr>
        <p:spPr>
          <a:xfrm>
            <a:off x="539750" y="1196975"/>
            <a:ext cx="8291513" cy="3268663"/>
          </a:xfrm>
        </p:spPr>
        <p:txBody>
          <a:bodyPr/>
          <a:lstStyle/>
          <a:p>
            <a:pPr eaLnBrk="1" hangingPunct="1">
              <a:lnSpc>
                <a:spcPct val="90000"/>
              </a:lnSpc>
            </a:pPr>
            <a:r>
              <a:rPr lang="he-IL" sz="2800" b="1" smtClean="0"/>
              <a:t>חוב אבוד למס הכנסה - </a:t>
            </a:r>
            <a:r>
              <a:rPr lang="he-IL" sz="2800" b="1" smtClean="0">
                <a:solidFill>
                  <a:srgbClr val="C00000"/>
                </a:solidFill>
              </a:rPr>
              <a:t>סעיף 17 (4)</a:t>
            </a:r>
          </a:p>
          <a:p>
            <a:pPr eaLnBrk="1" hangingPunct="1">
              <a:lnSpc>
                <a:spcPct val="90000"/>
              </a:lnSpc>
            </a:pPr>
            <a:r>
              <a:rPr lang="he-IL" sz="2800" b="1" smtClean="0"/>
              <a:t>חוב אבוד למע"מ - </a:t>
            </a:r>
            <a:r>
              <a:rPr lang="he-IL" sz="2800" b="1" smtClean="0">
                <a:solidFill>
                  <a:srgbClr val="C00000"/>
                </a:solidFill>
              </a:rPr>
              <a:t>תקנה 24א</a:t>
            </a:r>
          </a:p>
          <a:p>
            <a:pPr eaLnBrk="1" hangingPunct="1">
              <a:lnSpc>
                <a:spcPct val="90000"/>
              </a:lnSpc>
            </a:pPr>
            <a:r>
              <a:rPr lang="he-IL" sz="2800" b="1" smtClean="0"/>
              <a:t>מומלץ לגבש הסדר פשרה על גובה החוב עד תום שנת המס כשמדובר בחוב שצופים קשיים בגבייתו </a:t>
            </a:r>
          </a:p>
          <a:p>
            <a:pPr eaLnBrk="1" hangingPunct="1">
              <a:lnSpc>
                <a:spcPct val="90000"/>
              </a:lnSpc>
            </a:pPr>
            <a:r>
              <a:rPr lang="he-IL" sz="2800" b="1" smtClean="0"/>
              <a:t>או לפתוח בהליכי גבייה אגרסיביים שיאפשרו הכרה לצורכי מס בחובות אבודים כבר בשנה הנוכחית.</a:t>
            </a:r>
          </a:p>
          <a:p>
            <a:pPr eaLnBrk="1" hangingPunct="1">
              <a:lnSpc>
                <a:spcPct val="90000"/>
              </a:lnSpc>
            </a:pPr>
            <a:r>
              <a:rPr lang="he-IL" sz="2800" b="1" smtClean="0"/>
              <a:t>אפשרי ניכוי ההפרשה לחוב תלוי גם אם אנו מתכחשים לחוב. </a:t>
            </a:r>
            <a:endParaRPr lang="en-US" sz="2800" b="1" smtClean="0">
              <a:cs typeface="Gisha" pitchFamily="34" charset="-79"/>
            </a:endParaRPr>
          </a:p>
        </p:txBody>
      </p:sp>
      <p:sp>
        <p:nvSpPr>
          <p:cNvPr id="3" name="מציין מיקום של כותרת תחתונה 2"/>
          <p:cNvSpPr>
            <a:spLocks noGrp="1"/>
          </p:cNvSpPr>
          <p:nvPr>
            <p:ph type="ftr" sz="quarter" idx="11"/>
          </p:nvPr>
        </p:nvSpPr>
        <p:spPr>
          <a:xfrm>
            <a:off x="395288" y="6492875"/>
            <a:ext cx="3352800" cy="365125"/>
          </a:xfrm>
        </p:spPr>
        <p:txBody>
          <a:bodyPr/>
          <a:lstStyle/>
          <a:p>
            <a:pPr>
              <a:defRPr/>
            </a:pPr>
            <a:r>
              <a:rPr lang="he-IL" b="1" dirty="0">
                <a:solidFill>
                  <a:schemeClr val="tx1"/>
                </a:solidFill>
                <a:effectLst>
                  <a:outerShdw blurRad="38100" dist="38100" dir="2700000" algn="tl">
                    <a:srgbClr val="000000">
                      <a:alpha val="43137"/>
                    </a:srgbClr>
                  </a:outerShdw>
                </a:effectLst>
              </a:rPr>
              <a:t>רמי אריה עו"ד רו"ח, מיסים ועסקים www.ralc.co.i</a:t>
            </a:r>
            <a:r>
              <a:rPr lang="he-IL" b="1" dirty="0">
                <a:effectLst>
                  <a:outerShdw blurRad="38100" dist="38100" dir="2700000" algn="tl">
                    <a:srgbClr val="000000">
                      <a:alpha val="43137"/>
                    </a:srgbClr>
                  </a:outerShdw>
                </a:effectLst>
              </a:rPr>
              <a:t>l     </a:t>
            </a:r>
            <a:endParaRPr lang="en-US" b="1" dirty="0">
              <a:effectLst>
                <a:outerShdw blurRad="38100" dist="38100" dir="2700000" algn="tl">
                  <a:srgbClr val="000000">
                    <a:alpha val="43137"/>
                  </a:srgbClr>
                </a:outerShdw>
              </a:effectLst>
            </a:endParaRPr>
          </a:p>
        </p:txBody>
      </p:sp>
      <p:sp>
        <p:nvSpPr>
          <p:cNvPr id="100357" name="מציין מיקום של מספר שקופית 5"/>
          <p:cNvSpPr>
            <a:spLocks noGrp="1"/>
          </p:cNvSpPr>
          <p:nvPr>
            <p:ph type="sldNum" sz="quarter" idx="12"/>
          </p:nvPr>
        </p:nvSpPr>
        <p:spPr bwMode="auto">
          <a:xfrm>
            <a:off x="7008813" y="6492875"/>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4BF78727-F7CE-4CDE-9C93-C566A976423C}" type="slidenum">
              <a:rPr lang="he-IL" b="1" smtClean="0">
                <a:effectLst>
                  <a:outerShdw blurRad="38100" dist="38100" dir="2700000" algn="tl">
                    <a:srgbClr val="000000">
                      <a:alpha val="43137"/>
                    </a:srgbClr>
                  </a:outerShdw>
                </a:effectLst>
              </a:rPr>
              <a:pPr eaLnBrk="1" hangingPunct="1">
                <a:defRPr/>
              </a:pPr>
              <a:t>14</a:t>
            </a:fld>
            <a:endParaRPr lang="en-US" b="1" dirty="0" smtClean="0">
              <a:effectLst>
                <a:outerShdw blurRad="38100" dist="38100" dir="2700000" algn="tl">
                  <a:srgbClr val="000000">
                    <a:alpha val="43137"/>
                  </a:srgbClr>
                </a:outerShdw>
              </a:effectLst>
            </a:endParaRPr>
          </a:p>
        </p:txBody>
      </p:sp>
      <p:sp>
        <p:nvSpPr>
          <p:cNvPr id="2" name="מלבן עם פינות אלכסוניות חתוכות 1"/>
          <p:cNvSpPr/>
          <p:nvPr/>
        </p:nvSpPr>
        <p:spPr bwMode="auto">
          <a:xfrm>
            <a:off x="274638" y="4652963"/>
            <a:ext cx="8569325" cy="1800225"/>
          </a:xfrm>
          <a:prstGeom prst="snip2DiagRect">
            <a:avLst/>
          </a:prstGeom>
          <a:solidFill>
            <a:srgbClr val="99CCFF"/>
          </a:solidFill>
          <a:ln w="76200" cap="flat" cmpd="sng" algn="ctr">
            <a:solidFill>
              <a:schemeClr val="tx2"/>
            </a:solidFill>
            <a:prstDash val="solid"/>
            <a:round/>
            <a:headEnd type="none" w="med" len="med"/>
            <a:tailEnd type="none" w="med" len="med"/>
          </a:ln>
          <a:effectLst/>
        </p:spPr>
        <p:txBody>
          <a:bodyPr lIns="0" tIns="0" rIns="0" bIns="0" anchor="ctr"/>
          <a:lstStyle/>
          <a:p>
            <a:pPr>
              <a:defRPr/>
            </a:pPr>
            <a:r>
              <a:rPr lang="he-IL" sz="2400" b="1" dirty="0">
                <a:solidFill>
                  <a:srgbClr val="FF0000"/>
                </a:solidFill>
                <a:latin typeface="David" pitchFamily="34" charset="-79"/>
                <a:cs typeface="David" pitchFamily="34" charset="-79"/>
              </a:rPr>
              <a:t>    ע"מ 1254/07 טמפו תעשיות בירה</a:t>
            </a:r>
          </a:p>
          <a:p>
            <a:pPr>
              <a:defRPr/>
            </a:pPr>
            <a:r>
              <a:rPr lang="he-IL" sz="2000" b="1" dirty="0">
                <a:latin typeface="David" pitchFamily="34" charset="-79"/>
                <a:cs typeface="David" pitchFamily="34" charset="-79"/>
              </a:rPr>
              <a:t>יש לאמץ את עמדת בימ"ש העליון בעניין </a:t>
            </a:r>
            <a:r>
              <a:rPr lang="he-IL" sz="2000" b="1" u="sng" dirty="0">
                <a:latin typeface="David" pitchFamily="34" charset="-79"/>
                <a:cs typeface="David" pitchFamily="34" charset="-79"/>
              </a:rPr>
              <a:t>אלקה</a:t>
            </a:r>
            <a:r>
              <a:rPr lang="he-IL" sz="2000" b="1" dirty="0">
                <a:latin typeface="David" pitchFamily="34" charset="-79"/>
                <a:cs typeface="David" pitchFamily="34" charset="-79"/>
              </a:rPr>
              <a:t>, לפיה התמורה מהווה חלק מהליך המכירה ולכן יש לראות באי תשלום התמורה – חוב אבוד - כטובין שלא נמכרו, </a:t>
            </a:r>
          </a:p>
          <a:p>
            <a:pPr>
              <a:defRPr/>
            </a:pPr>
            <a:r>
              <a:rPr lang="he-IL" sz="2000" b="1" dirty="0">
                <a:latin typeface="David" pitchFamily="34" charset="-79"/>
                <a:cs typeface="David" pitchFamily="34" charset="-79"/>
              </a:rPr>
              <a:t>ולכן הותרת מס הקניה במקרים אלו, כאשר המע"מ מוכר כ"חוב אבוד", תהא בלתי סבירה ויש להחזיר את מס הקניה.</a:t>
            </a:r>
          </a:p>
          <a:p>
            <a:pPr algn="ctr">
              <a:defRPr/>
            </a:pPr>
            <a:endParaRPr lang="en-US" b="1" dirty="0">
              <a:solidFill>
                <a:srgbClr val="3333FF"/>
              </a:solidFill>
              <a:latin typeface="David" pitchFamily="34" charset="-79"/>
              <a:cs typeface="David" pitchFamily="34" charset="-79"/>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מציין מיקום של כותרת תחתונה 1"/>
          <p:cNvSpPr>
            <a:spLocks noGrp="1"/>
          </p:cNvSpPr>
          <p:nvPr>
            <p:ph type="ftr" sz="quarter" idx="11"/>
          </p:nvPr>
        </p:nvSpPr>
        <p:spPr bwMode="auto">
          <a:xfrm>
            <a:off x="395288" y="642937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5" name="מציין מיקום של מספר שקופית 4"/>
          <p:cNvSpPr>
            <a:spLocks noGrp="1"/>
          </p:cNvSpPr>
          <p:nvPr>
            <p:ph type="sldNum" sz="quarter" idx="12"/>
          </p:nvPr>
        </p:nvSpPr>
        <p:spPr/>
        <p:txBody>
          <a:bodyPr/>
          <a:lstStyle/>
          <a:p>
            <a:pPr>
              <a:defRPr/>
            </a:pPr>
            <a:fld id="{A1BB2E8C-5902-4781-9C12-BE3C34DE700B}" type="slidenum">
              <a:rPr lang="he-IL"/>
              <a:pPr>
                <a:defRPr/>
              </a:pPr>
              <a:t>15</a:t>
            </a:fld>
            <a:endParaRPr lang="en-US" dirty="0"/>
          </a:p>
        </p:txBody>
      </p:sp>
      <p:sp>
        <p:nvSpPr>
          <p:cNvPr id="7" name="מציין מיקום של מספר שקופית 2"/>
          <p:cNvSpPr txBox="1">
            <a:spLocks/>
          </p:cNvSpPr>
          <p:nvPr/>
        </p:nvSpPr>
        <p:spPr bwMode="auto">
          <a:xfrm>
            <a:off x="6759575" y="6400800"/>
            <a:ext cx="2133600" cy="457200"/>
          </a:xfrm>
          <a:prstGeom prst="rect">
            <a:avLst/>
          </a:prstGeom>
          <a:noFill/>
          <a:ln w="9525">
            <a:noFill/>
            <a:miter lim="800000"/>
            <a:headEnd/>
            <a:tailEnd/>
          </a:ln>
          <a:effectLst/>
          <a:extLst/>
        </p:spPr>
        <p:txBody>
          <a:bodyPr anchor="b"/>
          <a:lstStyle>
            <a:defPPr>
              <a:defRPr lang="he-IL"/>
            </a:defPPr>
            <a:lvl1pPr algn="ctr" rtl="0" eaLnBrk="0" fontAlgn="base" hangingPunct="0">
              <a:spcBef>
                <a:spcPct val="0"/>
              </a:spcBef>
              <a:spcAft>
                <a:spcPct val="0"/>
              </a:spcAft>
              <a:defRPr sz="1200" kern="1200" smtClean="0">
                <a:solidFill>
                  <a:schemeClr val="tx1"/>
                </a:solidFill>
                <a:effectLst>
                  <a:outerShdw blurRad="38100" dist="38100" dir="2700000" algn="tl">
                    <a:srgbClr val="000000"/>
                  </a:outerShdw>
                </a:effectLst>
                <a:latin typeface="Arial" pitchFamily="34" charset="0"/>
                <a:ea typeface="+mn-ea"/>
                <a:cs typeface="Arial" pitchFamily="34" charset="0"/>
              </a:defRPr>
            </a:lvl1pPr>
            <a:lvl2pPr marL="742950" indent="-285750" algn="r" rtl="1"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11430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6002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20574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5146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6pPr>
            <a:lvl7pPr marL="29718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7pPr>
            <a:lvl8pPr marL="34290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8pPr>
            <a:lvl9pPr marL="38862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9pPr>
          </a:lstStyle>
          <a:p>
            <a:pPr eaLnBrk="1" hangingPunct="1">
              <a:defRPr/>
            </a:pPr>
            <a:endParaRPr lang="en-US" dirty="0">
              <a:solidFill>
                <a:srgbClr val="000000"/>
              </a:solidFill>
              <a:latin typeface="Arial Black" pitchFamily="34" charset="0"/>
            </a:endParaRPr>
          </a:p>
        </p:txBody>
      </p:sp>
      <p:sp>
        <p:nvSpPr>
          <p:cNvPr id="95237" name="מלבן 7"/>
          <p:cNvSpPr>
            <a:spLocks noChangeArrowheads="1"/>
          </p:cNvSpPr>
          <p:nvPr/>
        </p:nvSpPr>
        <p:spPr bwMode="auto">
          <a:xfrm>
            <a:off x="755650" y="404813"/>
            <a:ext cx="7777163" cy="1323975"/>
          </a:xfrm>
          <a:prstGeom prst="rect">
            <a:avLst/>
          </a:prstGeom>
          <a:noFill/>
          <a:ln w="9525">
            <a:noFill/>
            <a:miter lim="800000"/>
            <a:headEnd/>
            <a:tailEnd/>
          </a:ln>
        </p:spPr>
        <p:txBody>
          <a:bodyPr>
            <a:spAutoFit/>
          </a:bodyPr>
          <a:lstStyle/>
          <a:p>
            <a:pPr algn="ctr"/>
            <a:r>
              <a:rPr lang="he-IL" sz="4000" b="1">
                <a:latin typeface="David" pitchFamily="34" charset="-79"/>
                <a:cs typeface="David" pitchFamily="34" charset="-79"/>
              </a:rPr>
              <a:t>שימוש ביומן רכב לקביעת שווי רכב צמוד</a:t>
            </a:r>
          </a:p>
          <a:p>
            <a:pPr algn="ctr"/>
            <a:r>
              <a:rPr lang="he-IL" sz="4000" b="1">
                <a:latin typeface="David" pitchFamily="34" charset="-79"/>
                <a:cs typeface="David" pitchFamily="34" charset="-79"/>
              </a:rPr>
              <a:t>החלטת מיסוי 4586/12</a:t>
            </a:r>
          </a:p>
        </p:txBody>
      </p:sp>
      <p:sp>
        <p:nvSpPr>
          <p:cNvPr id="9" name="מסגרת משופעת 8"/>
          <p:cNvSpPr/>
          <p:nvPr/>
        </p:nvSpPr>
        <p:spPr>
          <a:xfrm>
            <a:off x="539750" y="1628775"/>
            <a:ext cx="8353425" cy="4848225"/>
          </a:xfrm>
          <a:prstGeom prst="bevel">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he-IL" sz="2400" b="1" dirty="0">
                <a:solidFill>
                  <a:schemeClr val="tx1"/>
                </a:solidFill>
                <a:latin typeface="David" pitchFamily="34" charset="-79"/>
              </a:rPr>
              <a:t>רשות המיסים מסרבת לאפשר לטכנאי מעליות לקבוע את שווי השימוש לצורכי מס של הרכב שבו הם משתמשים לצורכי עבודה וגם לאחר שעות העבודה לצרכים פרטיים, לפי מספר הקילומטרים הפרטי שיסע כל טכנאי ביחס למספר הקילומטרים הכללי שהרכב ייסע בכל חודש.</a:t>
            </a:r>
          </a:p>
          <a:p>
            <a:pPr algn="just">
              <a:defRPr/>
            </a:pPr>
            <a:endParaRPr lang="he-IL" sz="2400" b="1" dirty="0">
              <a:solidFill>
                <a:schemeClr val="tx1"/>
              </a:solidFill>
              <a:latin typeface="David" pitchFamily="34" charset="-79"/>
            </a:endParaRPr>
          </a:p>
          <a:p>
            <a:pPr algn="ctr">
              <a:defRPr/>
            </a:pPr>
            <a:r>
              <a:rPr lang="he-IL" sz="2400" b="1" dirty="0">
                <a:solidFill>
                  <a:schemeClr val="tx1"/>
                </a:solidFill>
                <a:latin typeface="David" pitchFamily="34" charset="-79"/>
              </a:rPr>
              <a:t>לעומת זאת - בפסיקה נקבע כי ניתן לחשב לפי שווי ספציפי </a:t>
            </a:r>
            <a:endParaRPr lang="en-US" sz="2400" b="1" dirty="0">
              <a:solidFill>
                <a:schemeClr val="tx1"/>
              </a:solidFill>
              <a:latin typeface="David" pitchFamily="34" charset="-79"/>
              <a:cs typeface="David" pitchFamily="34" charset="-79"/>
            </a:endParaRPr>
          </a:p>
          <a:p>
            <a:pPr algn="ctr">
              <a:defRPr/>
            </a:pPr>
            <a:r>
              <a:rPr lang="he-IL" sz="2400" b="1" dirty="0">
                <a:solidFill>
                  <a:schemeClr val="tx1"/>
                </a:solidFill>
                <a:latin typeface="David" pitchFamily="34" charset="-79"/>
              </a:rPr>
              <a:t>יומן רכב </a:t>
            </a:r>
            <a:r>
              <a:rPr lang="en-US" sz="2400" b="1" dirty="0">
                <a:solidFill>
                  <a:schemeClr val="tx1"/>
                </a:solidFill>
                <a:latin typeface="David" pitchFamily="34" charset="-79"/>
                <a:cs typeface="David" pitchFamily="34" charset="-79"/>
              </a:rPr>
              <a:t>GPS</a:t>
            </a:r>
          </a:p>
          <a:p>
            <a:pPr algn="ctr">
              <a:defRPr/>
            </a:pPr>
            <a:r>
              <a:rPr lang="he-IL" sz="2400" b="1" dirty="0">
                <a:solidFill>
                  <a:srgbClr val="C00000"/>
                </a:solidFill>
                <a:effectLst>
                  <a:outerShdw blurRad="38100" dist="38100" dir="2700000" algn="tl">
                    <a:srgbClr val="000000">
                      <a:alpha val="43137"/>
                    </a:srgbClr>
                  </a:outerShdw>
                </a:effectLst>
                <a:latin typeface="David" pitchFamily="34" charset="-79"/>
              </a:rPr>
              <a:t>פס"ד עובדי רפא"ל – ע"מ 38987-07-02</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179388" y="115888"/>
            <a:ext cx="8856662" cy="1143000"/>
          </a:xfrm>
        </p:spPr>
        <p:txBody>
          <a:bodyPr rtlCol="0">
            <a:normAutofit/>
          </a:bodyPr>
          <a:lstStyle/>
          <a:p>
            <a:pPr marL="320040" indent="-320040" algn="ctr" eaLnBrk="1" fontAlgn="auto" hangingPunct="1">
              <a:spcAft>
                <a:spcPts val="0"/>
              </a:spcAft>
              <a:buClr>
                <a:schemeClr val="accent6">
                  <a:lumMod val="75000"/>
                </a:schemeClr>
              </a:buClr>
              <a:defRPr/>
            </a:pPr>
            <a:r>
              <a:rPr lang="he-IL" b="1" dirty="0" smtClean="0">
                <a:solidFill>
                  <a:schemeClr val="tx1"/>
                </a:solidFill>
              </a:rPr>
              <a:t>ספירות מלאי ביום 31.12.2013 </a:t>
            </a:r>
            <a:endParaRPr lang="en-US" b="1" dirty="0" smtClean="0">
              <a:solidFill>
                <a:schemeClr val="tx1"/>
              </a:solidFill>
            </a:endParaRPr>
          </a:p>
        </p:txBody>
      </p:sp>
      <p:sp>
        <p:nvSpPr>
          <p:cNvPr id="1028" name="Rectangle 3"/>
          <p:cNvSpPr>
            <a:spLocks noGrp="1" noChangeArrowheads="1"/>
          </p:cNvSpPr>
          <p:nvPr>
            <p:ph idx="1"/>
          </p:nvPr>
        </p:nvSpPr>
        <p:spPr>
          <a:xfrm>
            <a:off x="684213" y="1700213"/>
            <a:ext cx="8229600" cy="4752975"/>
          </a:xfrm>
        </p:spPr>
        <p:txBody>
          <a:bodyPr/>
          <a:lstStyle/>
          <a:p>
            <a:pPr algn="just" eaLnBrk="1" hangingPunct="1">
              <a:lnSpc>
                <a:spcPct val="90000"/>
              </a:lnSpc>
            </a:pPr>
            <a:r>
              <a:rPr lang="en-US" b="1" smtClean="0">
                <a:cs typeface="Gisha" pitchFamily="34" charset="-79"/>
              </a:rPr>
              <a:t>     </a:t>
            </a:r>
            <a:r>
              <a:rPr lang="he-IL" sz="3200" b="1" smtClean="0"/>
              <a:t>מהו מלאי ? למה זה חשוב</a:t>
            </a:r>
            <a:r>
              <a:rPr lang="en-US" sz="3200" b="1" smtClean="0">
                <a:cs typeface="Gisha" pitchFamily="34" charset="-79"/>
              </a:rPr>
              <a:t> </a:t>
            </a:r>
          </a:p>
          <a:p>
            <a:pPr algn="just" eaLnBrk="1" hangingPunct="1">
              <a:lnSpc>
                <a:spcPct val="90000"/>
              </a:lnSpc>
            </a:pPr>
            <a:r>
              <a:rPr lang="he-IL" sz="2800" b="1" smtClean="0">
                <a:solidFill>
                  <a:srgbClr val="C00000"/>
                </a:solidFill>
              </a:rPr>
              <a:t>     עמ"ה 1022/99 עינבר היכלי יופי נ' פקיד שומה ת"א 3.</a:t>
            </a:r>
            <a:r>
              <a:rPr lang="en-US" sz="2800" b="1" smtClean="0">
                <a:solidFill>
                  <a:srgbClr val="C00000"/>
                </a:solidFill>
                <a:cs typeface="Gisha" pitchFamily="34" charset="-79"/>
              </a:rPr>
              <a:t> </a:t>
            </a:r>
          </a:p>
          <a:p>
            <a:pPr algn="just" eaLnBrk="1" hangingPunct="1">
              <a:lnSpc>
                <a:spcPct val="90000"/>
              </a:lnSpc>
            </a:pPr>
            <a:r>
              <a:rPr lang="he-IL" sz="2800" b="1" smtClean="0">
                <a:solidFill>
                  <a:srgbClr val="C00000"/>
                </a:solidFill>
              </a:rPr>
              <a:t>     עמ"ה 1203/02 פלדות פלדום בע"מ נ' פ"ש ת"א 3</a:t>
            </a:r>
            <a:r>
              <a:rPr lang="en-US" sz="2800" b="1" smtClean="0">
                <a:solidFill>
                  <a:srgbClr val="C00000"/>
                </a:solidFill>
                <a:cs typeface="Gisha" pitchFamily="34" charset="-79"/>
              </a:rPr>
              <a:t> </a:t>
            </a:r>
            <a:endParaRPr lang="en-US" b="1" smtClean="0">
              <a:solidFill>
                <a:srgbClr val="C00000"/>
              </a:solidFill>
              <a:cs typeface="Gisha" pitchFamily="34" charset="-79"/>
            </a:endParaRPr>
          </a:p>
          <a:p>
            <a:pPr algn="just" eaLnBrk="1" hangingPunct="1">
              <a:lnSpc>
                <a:spcPct val="90000"/>
              </a:lnSpc>
            </a:pPr>
            <a:r>
              <a:rPr lang="en-US" b="1" smtClean="0">
                <a:cs typeface="Gisha" pitchFamily="34" charset="-79"/>
              </a:rPr>
              <a:t>     </a:t>
            </a:r>
            <a:r>
              <a:rPr lang="he-IL" sz="3200" b="1" smtClean="0"/>
              <a:t>איך סופרים ? מי מת</a:t>
            </a:r>
            <a:r>
              <a:rPr lang="en-US" sz="3200" b="1" smtClean="0">
                <a:cs typeface="Gisha" pitchFamily="34" charset="-79"/>
              </a:rPr>
              <a:t>   ? </a:t>
            </a:r>
          </a:p>
          <a:p>
            <a:pPr algn="just" eaLnBrk="1" hangingPunct="1">
              <a:lnSpc>
                <a:spcPct val="90000"/>
              </a:lnSpc>
            </a:pPr>
            <a:r>
              <a:rPr lang="en-US" sz="3200" b="1" smtClean="0">
                <a:cs typeface="Gisha" pitchFamily="34" charset="-79"/>
              </a:rPr>
              <a:t>  </a:t>
            </a:r>
            <a:r>
              <a:rPr lang="he-IL" sz="3200" b="1" smtClean="0"/>
              <a:t>   עלות או ערך שוק – כנמוך ביניהם</a:t>
            </a:r>
            <a:endParaRPr lang="en-US" sz="3200" b="1" smtClean="0">
              <a:cs typeface="Gisha" pitchFamily="34" charset="-79"/>
            </a:endParaRPr>
          </a:p>
          <a:p>
            <a:pPr algn="just" eaLnBrk="1" hangingPunct="1">
              <a:lnSpc>
                <a:spcPct val="90000"/>
              </a:lnSpc>
            </a:pPr>
            <a:r>
              <a:rPr lang="en-US" sz="3200" b="1" smtClean="0">
                <a:cs typeface="Gisha" pitchFamily="34" charset="-79"/>
              </a:rPr>
              <a:t>     </a:t>
            </a:r>
            <a:r>
              <a:rPr lang="he-IL" sz="3200" b="1" smtClean="0"/>
              <a:t>מה בביצוע</a:t>
            </a:r>
            <a:r>
              <a:rPr lang="en-US" sz="3200" b="1" smtClean="0">
                <a:cs typeface="Gisha" pitchFamily="34" charset="-79"/>
              </a:rPr>
              <a:t>  </a:t>
            </a:r>
          </a:p>
          <a:p>
            <a:pPr algn="just" eaLnBrk="1" hangingPunct="1">
              <a:lnSpc>
                <a:spcPct val="90000"/>
              </a:lnSpc>
            </a:pPr>
            <a:r>
              <a:rPr lang="en-US" sz="3200" b="1" smtClean="0">
                <a:cs typeface="Gisha" pitchFamily="34" charset="-79"/>
              </a:rPr>
              <a:t>     </a:t>
            </a:r>
            <a:r>
              <a:rPr lang="he-IL" sz="3200" b="1" smtClean="0"/>
              <a:t>ספירת קופה</a:t>
            </a:r>
            <a:r>
              <a:rPr lang="en-US" sz="3200" b="1" smtClean="0">
                <a:cs typeface="Gisha" pitchFamily="34" charset="-79"/>
              </a:rPr>
              <a:t> </a:t>
            </a:r>
          </a:p>
          <a:p>
            <a:pPr algn="just" eaLnBrk="1" hangingPunct="1">
              <a:lnSpc>
                <a:spcPct val="90000"/>
              </a:lnSpc>
            </a:pPr>
            <a:r>
              <a:rPr lang="en-US" sz="3200" b="1" smtClean="0">
                <a:cs typeface="Gisha" pitchFamily="34" charset="-79"/>
              </a:rPr>
              <a:t>     </a:t>
            </a:r>
            <a:r>
              <a:rPr lang="he-IL" sz="3200" b="1" smtClean="0"/>
              <a:t>אינוונטר וכלי רכב</a:t>
            </a:r>
          </a:p>
          <a:p>
            <a:pPr algn="just" eaLnBrk="1" hangingPunct="1">
              <a:lnSpc>
                <a:spcPct val="90000"/>
              </a:lnSpc>
            </a:pPr>
            <a:r>
              <a:rPr lang="he-IL" sz="3200" b="1" smtClean="0"/>
              <a:t>     ביקורות מס הכנסה צפויות </a:t>
            </a:r>
            <a:r>
              <a:rPr lang="en-US" sz="3200" b="1" smtClean="0">
                <a:cs typeface="Gisha" pitchFamily="34" charset="-79"/>
              </a:rPr>
              <a:t> </a:t>
            </a:r>
          </a:p>
        </p:txBody>
      </p:sp>
      <p:sp>
        <p:nvSpPr>
          <p:cNvPr id="102404" name="מציין מיקום של כותרת תחתונה 1"/>
          <p:cNvSpPr>
            <a:spLocks noGrp="1"/>
          </p:cNvSpPr>
          <p:nvPr>
            <p:ph type="ftr" sz="quarter" idx="11"/>
          </p:nvPr>
        </p:nvSpPr>
        <p:spPr bwMode="auto">
          <a:xfrm>
            <a:off x="468313" y="630237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02405"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6D5EA30-4ABE-4A78-91CD-D370712D391A}" type="slidenum">
              <a:rPr lang="he-IL" b="1" smtClean="0">
                <a:effectLst>
                  <a:outerShdw blurRad="38100" dist="38100" dir="2700000" algn="tl">
                    <a:srgbClr val="000000">
                      <a:alpha val="43137"/>
                    </a:srgbClr>
                  </a:outerShdw>
                </a:effectLst>
              </a:rPr>
              <a:pPr eaLnBrk="1" hangingPunct="1">
                <a:defRPr/>
              </a:pPr>
              <a:t>16</a:t>
            </a:fld>
            <a:endParaRPr lang="en-US" b="1" dirty="0" smtClean="0">
              <a:effectLst>
                <a:outerShdw blurRad="38100" dist="38100" dir="2700000" algn="tl">
                  <a:srgbClr val="000000">
                    <a:alpha val="43137"/>
                  </a:srgbClr>
                </a:outerShdw>
              </a:effectLst>
            </a:endParaRPr>
          </a:p>
        </p:txBody>
      </p:sp>
      <p:graphicFrame>
        <p:nvGraphicFramePr>
          <p:cNvPr id="1026" name="Object 4"/>
          <p:cNvGraphicFramePr>
            <a:graphicFrameLocks noChangeAspect="1"/>
          </p:cNvGraphicFramePr>
          <p:nvPr/>
        </p:nvGraphicFramePr>
        <p:xfrm>
          <a:off x="250825" y="3484563"/>
          <a:ext cx="2133600" cy="2824162"/>
        </p:xfrm>
        <a:graphic>
          <a:graphicData uri="http://schemas.openxmlformats.org/presentationml/2006/ole">
            <p:oleObj spid="_x0000_s1026" name="Clip" r:id="rId4" imgW="1407364" imgH="2286322" progId="MS_ClipArt_Gallery.2">
              <p:embed/>
            </p:oleObj>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79388" y="188913"/>
            <a:ext cx="8785225" cy="1503362"/>
          </a:xfrm>
        </p:spPr>
        <p:txBody>
          <a:bodyPr rtlCol="0">
            <a:normAutofit fontScale="90000"/>
          </a:bodyPr>
          <a:lstStyle/>
          <a:p>
            <a:pPr marL="320040" indent="-320040" algn="ctr" eaLnBrk="1" fontAlgn="auto" hangingPunct="1">
              <a:spcAft>
                <a:spcPts val="0"/>
              </a:spcAft>
              <a:buClr>
                <a:schemeClr val="accent6">
                  <a:lumMod val="75000"/>
                </a:schemeClr>
              </a:buClr>
              <a:defRPr/>
            </a:pPr>
            <a:r>
              <a:rPr lang="he-IL" b="1" dirty="0" smtClean="0">
                <a:solidFill>
                  <a:schemeClr val="tx1"/>
                </a:solidFill>
              </a:rPr>
              <a:t>ניהול ספרי החשבונות </a:t>
            </a:r>
            <a:br>
              <a:rPr lang="he-IL" b="1" dirty="0" smtClean="0">
                <a:solidFill>
                  <a:schemeClr val="tx1"/>
                </a:solidFill>
              </a:rPr>
            </a:br>
            <a:r>
              <a:rPr lang="he-IL" b="1" dirty="0" smtClean="0">
                <a:solidFill>
                  <a:schemeClr val="tx1"/>
                </a:solidFill>
              </a:rPr>
              <a:t>בשנת 2014 </a:t>
            </a:r>
            <a:endParaRPr lang="en-US" b="1" dirty="0" smtClean="0">
              <a:solidFill>
                <a:schemeClr val="tx1"/>
              </a:solidFill>
            </a:endParaRPr>
          </a:p>
        </p:txBody>
      </p:sp>
      <p:sp>
        <p:nvSpPr>
          <p:cNvPr id="104452" name="Rectangle 3"/>
          <p:cNvSpPr>
            <a:spLocks noGrp="1" noChangeArrowheads="1"/>
          </p:cNvSpPr>
          <p:nvPr>
            <p:ph idx="1"/>
          </p:nvPr>
        </p:nvSpPr>
        <p:spPr>
          <a:xfrm>
            <a:off x="323850" y="1773238"/>
            <a:ext cx="8424863" cy="4608512"/>
          </a:xfrm>
        </p:spPr>
        <p:txBody>
          <a:bodyPr>
            <a:normAutofit/>
          </a:bodyPr>
          <a:lstStyle/>
          <a:p>
            <a:pPr marL="274320" indent="-274320" eaLnBrk="1" fontAlgn="auto" hangingPunct="1">
              <a:spcAft>
                <a:spcPts val="0"/>
              </a:spcAft>
              <a:buClr>
                <a:schemeClr val="accent3"/>
              </a:buClr>
              <a:buFont typeface="Wingdings 2"/>
              <a:buChar char=""/>
              <a:defRPr/>
            </a:pPr>
            <a:r>
              <a:rPr lang="en-US" b="1" dirty="0" smtClean="0">
                <a:cs typeface="Gisha" pitchFamily="34" charset="-79"/>
              </a:rPr>
              <a:t> </a:t>
            </a:r>
            <a:r>
              <a:rPr lang="he-IL" sz="3200" b="1" dirty="0" smtClean="0"/>
              <a:t>כפולה או לא ולמה</a:t>
            </a:r>
            <a:r>
              <a:rPr lang="en-US" sz="3200" b="1" dirty="0" smtClean="0">
                <a:cs typeface="Gisha" pitchFamily="34" charset="-79"/>
              </a:rPr>
              <a:t> </a:t>
            </a:r>
          </a:p>
          <a:p>
            <a:pPr marL="274320" indent="-274320" eaLnBrk="1" fontAlgn="auto" hangingPunct="1">
              <a:spcAft>
                <a:spcPts val="0"/>
              </a:spcAft>
              <a:buClr>
                <a:schemeClr val="accent3"/>
              </a:buClr>
              <a:buFont typeface="Wingdings 2"/>
              <a:buChar char=""/>
              <a:defRPr/>
            </a:pPr>
            <a:r>
              <a:rPr lang="en-US" sz="3200" b="1" dirty="0" smtClean="0">
                <a:cs typeface="Gisha" pitchFamily="34" charset="-79"/>
              </a:rPr>
              <a:t> </a:t>
            </a:r>
            <a:r>
              <a:rPr lang="he-IL" sz="3200" b="1" dirty="0" smtClean="0"/>
              <a:t>המחזור ומס’ העובדים בשנה שחלפה</a:t>
            </a:r>
            <a:endParaRPr lang="en-US" sz="3200" b="1" dirty="0" smtClean="0">
              <a:cs typeface="Gisha" pitchFamily="34" charset="-79"/>
            </a:endParaRPr>
          </a:p>
          <a:p>
            <a:pPr marL="274320" indent="-274320" eaLnBrk="1" fontAlgn="auto" hangingPunct="1">
              <a:spcAft>
                <a:spcPts val="0"/>
              </a:spcAft>
              <a:buClr>
                <a:schemeClr val="accent3"/>
              </a:buClr>
              <a:buFont typeface="Wingdings 2"/>
              <a:buChar char=""/>
              <a:defRPr/>
            </a:pPr>
            <a:r>
              <a:rPr lang="en-US" sz="3200" b="1" dirty="0" smtClean="0">
                <a:cs typeface="Gisha" pitchFamily="34" charset="-79"/>
              </a:rPr>
              <a:t> </a:t>
            </a:r>
            <a:r>
              <a:rPr lang="he-IL" sz="3200" b="1" dirty="0" smtClean="0"/>
              <a:t>המחזור לפני שנתיים </a:t>
            </a:r>
            <a:r>
              <a:rPr lang="he-IL" sz="3200" b="1" dirty="0" smtClean="0">
                <a:solidFill>
                  <a:srgbClr val="C00000"/>
                </a:solidFill>
              </a:rPr>
              <a:t>והניכוי במקור </a:t>
            </a:r>
          </a:p>
          <a:p>
            <a:pPr marL="274320" indent="-274320" eaLnBrk="1" fontAlgn="auto" hangingPunct="1">
              <a:spcAft>
                <a:spcPts val="0"/>
              </a:spcAft>
              <a:buClr>
                <a:schemeClr val="accent3"/>
              </a:buClr>
              <a:buFont typeface="Wingdings 2"/>
              <a:buChar char=""/>
              <a:defRPr/>
            </a:pPr>
            <a:r>
              <a:rPr lang="he-IL" sz="3200" b="1" dirty="0" smtClean="0">
                <a:solidFill>
                  <a:srgbClr val="C00000"/>
                </a:solidFill>
              </a:rPr>
              <a:t> חובת ניהול כפולה ? – </a:t>
            </a:r>
            <a:r>
              <a:rPr lang="he-IL" sz="3200" b="1" u="sng" dirty="0" smtClean="0">
                <a:solidFill>
                  <a:srgbClr val="C00000"/>
                </a:solidFill>
              </a:rPr>
              <a:t>מחייב ניכוי במקור</a:t>
            </a:r>
            <a:r>
              <a:rPr lang="he-IL" sz="3200" b="1" dirty="0" smtClean="0">
                <a:solidFill>
                  <a:srgbClr val="C00000"/>
                </a:solidFill>
              </a:rPr>
              <a:t> !</a:t>
            </a:r>
            <a:endParaRPr lang="en-US" sz="3200" b="1" dirty="0" smtClean="0">
              <a:solidFill>
                <a:srgbClr val="C00000"/>
              </a:solidFill>
              <a:cs typeface="Gisha" pitchFamily="34" charset="-79"/>
            </a:endParaRPr>
          </a:p>
          <a:p>
            <a:pPr marL="274320" indent="-274320" eaLnBrk="1" fontAlgn="auto" hangingPunct="1">
              <a:spcAft>
                <a:spcPts val="0"/>
              </a:spcAft>
              <a:buClr>
                <a:schemeClr val="accent3"/>
              </a:buClr>
              <a:buFont typeface="Wingdings 2"/>
              <a:buChar char=""/>
              <a:defRPr/>
            </a:pPr>
            <a:r>
              <a:rPr lang="en-US" sz="3200" b="1" dirty="0" smtClean="0">
                <a:cs typeface="Gisha" pitchFamily="34" charset="-79"/>
              </a:rPr>
              <a:t> </a:t>
            </a:r>
            <a:r>
              <a:rPr lang="he-IL" sz="3200" b="1" dirty="0" smtClean="0"/>
              <a:t>קביעת ספרי החשבונות לשנת  2014 :</a:t>
            </a:r>
          </a:p>
          <a:p>
            <a:pPr marL="274320" indent="-274320" eaLnBrk="1" fontAlgn="auto" hangingPunct="1">
              <a:spcAft>
                <a:spcPts val="0"/>
              </a:spcAft>
              <a:buClr>
                <a:schemeClr val="accent3"/>
              </a:buClr>
              <a:buFont typeface="Wingdings" pitchFamily="2" charset="2"/>
              <a:buNone/>
              <a:defRPr/>
            </a:pPr>
            <a:r>
              <a:rPr lang="he-IL" sz="3200" b="1" dirty="0" smtClean="0"/>
              <a:t>   ספר הזמנות, תעודות משלוח, קבלות  ספר תנועת מלאי, דו"ח ייצור, יומן רופא, כרטסת לקוחות </a:t>
            </a:r>
            <a:r>
              <a:rPr lang="he-IL" sz="3200" b="1" dirty="0" err="1" smtClean="0"/>
              <a:t>וכו</a:t>
            </a:r>
            <a:r>
              <a:rPr lang="he-IL" sz="3200" b="1" dirty="0" smtClean="0"/>
              <a:t>'.....</a:t>
            </a:r>
            <a:endParaRPr lang="en-US" sz="3200" b="1" dirty="0" smtClean="0">
              <a:cs typeface="Gisha" pitchFamily="34" charset="-79"/>
            </a:endParaRPr>
          </a:p>
        </p:txBody>
      </p:sp>
      <p:sp>
        <p:nvSpPr>
          <p:cNvPr id="103428"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03429"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8CEE9CC6-ED28-4740-8E36-BCDEF555DEE2}" type="slidenum">
              <a:rPr lang="he-IL" b="1" smtClean="0">
                <a:effectLst>
                  <a:outerShdw blurRad="38100" dist="38100" dir="2700000" algn="tl">
                    <a:srgbClr val="000000">
                      <a:alpha val="43137"/>
                    </a:srgbClr>
                  </a:outerShdw>
                </a:effectLst>
              </a:rPr>
              <a:pPr eaLnBrk="1" hangingPunct="1">
                <a:defRPr/>
              </a:pPr>
              <a:t>17</a:t>
            </a:fld>
            <a:endParaRPr lang="en-US" b="1" dirty="0" smtClean="0">
              <a:effectLst>
                <a:outerShdw blurRad="38100" dist="38100" dir="2700000" algn="tl">
                  <a:srgbClr val="000000">
                    <a:alpha val="43137"/>
                  </a:srgbClr>
                </a:outerShdw>
              </a:effectLst>
            </a:endParaRPr>
          </a:p>
        </p:txBody>
      </p:sp>
      <p:graphicFrame>
        <p:nvGraphicFramePr>
          <p:cNvPr id="2050" name="Object 4"/>
          <p:cNvGraphicFramePr>
            <a:graphicFrameLocks noChangeAspect="1"/>
          </p:cNvGraphicFramePr>
          <p:nvPr/>
        </p:nvGraphicFramePr>
        <p:xfrm>
          <a:off x="0" y="1700213"/>
          <a:ext cx="1327150" cy="1728787"/>
        </p:xfrm>
        <a:graphic>
          <a:graphicData uri="http://schemas.openxmlformats.org/presentationml/2006/ole">
            <p:oleObj spid="_x0000_s2050" name="Clip" r:id="rId4" imgW="3192463" imgH="3749675" progId="MS_ClipArt_Gallery.2">
              <p:embed/>
            </p:oleObj>
          </a:graphicData>
        </a:graphic>
      </p:graphicFrame>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2051050" y="404813"/>
            <a:ext cx="6513513" cy="1143000"/>
          </a:xfrm>
        </p:spPr>
        <p:txBody>
          <a:bodyPr rtlCol="0">
            <a:normAutofit/>
          </a:bodyPr>
          <a:lstStyle/>
          <a:p>
            <a:pPr marL="320040" indent="-320040" algn="ctr" eaLnBrk="1" fontAlgn="auto" hangingPunct="1">
              <a:spcAft>
                <a:spcPts val="0"/>
              </a:spcAft>
              <a:buClr>
                <a:schemeClr val="accent6">
                  <a:lumMod val="75000"/>
                </a:schemeClr>
              </a:buClr>
              <a:defRPr/>
            </a:pPr>
            <a:r>
              <a:rPr lang="he-IL" b="1" dirty="0" smtClean="0">
                <a:solidFill>
                  <a:schemeClr val="tx1"/>
                </a:solidFill>
              </a:rPr>
              <a:t>מי עובד על העסק</a:t>
            </a:r>
            <a:r>
              <a:rPr lang="en-US" b="1" dirty="0" smtClean="0">
                <a:solidFill>
                  <a:schemeClr val="tx1"/>
                </a:solidFill>
              </a:rPr>
              <a:t> ?</a:t>
            </a:r>
            <a:r>
              <a:rPr lang="en-US" sz="5400" b="1" dirty="0" smtClean="0">
                <a:solidFill>
                  <a:schemeClr val="tx1"/>
                </a:solidFill>
              </a:rPr>
              <a:t> </a:t>
            </a:r>
          </a:p>
        </p:txBody>
      </p:sp>
      <p:sp>
        <p:nvSpPr>
          <p:cNvPr id="104451" name="Rectangle 3"/>
          <p:cNvSpPr>
            <a:spLocks noGrp="1" noChangeArrowheads="1"/>
          </p:cNvSpPr>
          <p:nvPr>
            <p:ph idx="1"/>
          </p:nvPr>
        </p:nvSpPr>
        <p:spPr>
          <a:xfrm>
            <a:off x="250825" y="1844675"/>
            <a:ext cx="8642350" cy="4105275"/>
          </a:xfrm>
          <a:ln>
            <a:solidFill>
              <a:srgbClr val="C00000"/>
            </a:solidFill>
          </a:ln>
        </p:spPr>
        <p:txBody>
          <a:bodyPr/>
          <a:lstStyle/>
          <a:p>
            <a:pPr eaLnBrk="1" hangingPunct="1">
              <a:defRPr/>
            </a:pPr>
            <a:r>
              <a:rPr lang="en-US" b="1" dirty="0" smtClean="0">
                <a:cs typeface="Gisha" pitchFamily="34" charset="-79"/>
              </a:rPr>
              <a:t>  </a:t>
            </a:r>
            <a:r>
              <a:rPr lang="he-IL" sz="3200" b="1" dirty="0" smtClean="0"/>
              <a:t>ושוב נמלא כרטיס עובד</a:t>
            </a:r>
            <a:endParaRPr lang="en-US" sz="3200" b="1" dirty="0" smtClean="0">
              <a:cs typeface="Gisha" pitchFamily="34" charset="-79"/>
            </a:endParaRPr>
          </a:p>
          <a:p>
            <a:pPr eaLnBrk="1" hangingPunct="1">
              <a:defRPr/>
            </a:pPr>
            <a:r>
              <a:rPr lang="en-US" sz="3200" b="1" dirty="0" smtClean="0">
                <a:cs typeface="Gisha" pitchFamily="34" charset="-79"/>
              </a:rPr>
              <a:t>  </a:t>
            </a:r>
            <a:r>
              <a:rPr lang="he-IL" sz="3200" b="1" dirty="0" smtClean="0"/>
              <a:t>לא לוותר על התחייבות של העובד </a:t>
            </a:r>
          </a:p>
          <a:p>
            <a:pPr eaLnBrk="1" hangingPunct="1">
              <a:buFont typeface="Wingdings" pitchFamily="2" charset="2"/>
              <a:buNone/>
              <a:defRPr/>
            </a:pPr>
            <a:r>
              <a:rPr lang="he-IL" sz="3200" b="1" dirty="0" smtClean="0"/>
              <a:t>     לרישום כל תקבול הנכנס לעסק </a:t>
            </a:r>
          </a:p>
          <a:p>
            <a:pPr algn="ctr" eaLnBrk="1" hangingPunct="1">
              <a:buFont typeface="Wingdings" pitchFamily="2" charset="2"/>
              <a:buNone/>
              <a:defRPr/>
            </a:pPr>
            <a:r>
              <a:rPr lang="he-IL" sz="3200" b="1" dirty="0" smtClean="0"/>
              <a:t>  ("</a:t>
            </a:r>
            <a:r>
              <a:rPr lang="he-IL" sz="3200" b="1" dirty="0" smtClean="0">
                <a:solidFill>
                  <a:srgbClr val="C00000"/>
                </a:solidFill>
              </a:rPr>
              <a:t>כתב התחייבות עובד לרישום תקבול</a:t>
            </a:r>
            <a:r>
              <a:rPr lang="he-IL" sz="3200" b="1" dirty="0" smtClean="0"/>
              <a:t>" להגנה בפני אי רישום תקבול – באתר </a:t>
            </a:r>
            <a:r>
              <a:rPr lang="en-US" sz="3200" b="1" dirty="0" smtClean="0">
                <a:effectLst>
                  <a:outerShdw blurRad="38100" dist="38100" dir="2700000" algn="tl">
                    <a:srgbClr val="000000">
                      <a:alpha val="43137"/>
                    </a:srgbClr>
                  </a:outerShdw>
                </a:effectLst>
                <a:cs typeface="Gisha" pitchFamily="34" charset="-79"/>
                <a:hlinkClick r:id="rId3"/>
              </a:rPr>
              <a:t>www.ralc.co.il</a:t>
            </a:r>
            <a:r>
              <a:rPr lang="en-US" sz="3200" b="1" dirty="0" smtClean="0">
                <a:cs typeface="Gisha" pitchFamily="34" charset="-79"/>
              </a:rPr>
              <a:t> </a:t>
            </a:r>
            <a:r>
              <a:rPr lang="he-IL" sz="3200" b="1" dirty="0" smtClean="0"/>
              <a:t>)      </a:t>
            </a:r>
            <a:endParaRPr lang="en-US" sz="3200" b="1" dirty="0" smtClean="0">
              <a:cs typeface="Gisha" pitchFamily="34" charset="-79"/>
            </a:endParaRPr>
          </a:p>
          <a:p>
            <a:pPr eaLnBrk="1" hangingPunct="1">
              <a:defRPr/>
            </a:pPr>
            <a:r>
              <a:rPr lang="en-US" sz="3200" b="1" dirty="0" smtClean="0">
                <a:cs typeface="Gisha" pitchFamily="34" charset="-79"/>
              </a:rPr>
              <a:t>  </a:t>
            </a:r>
            <a:r>
              <a:rPr lang="he-IL" sz="3200" b="1" dirty="0" smtClean="0"/>
              <a:t>מה טוב בחוזה אישי </a:t>
            </a:r>
            <a:endParaRPr lang="en-US" sz="3200" b="1" dirty="0" smtClean="0">
              <a:cs typeface="Gisha" pitchFamily="34" charset="-79"/>
            </a:endParaRPr>
          </a:p>
          <a:p>
            <a:pPr eaLnBrk="1" hangingPunct="1">
              <a:defRPr/>
            </a:pPr>
            <a:r>
              <a:rPr lang="en-US" sz="3200" b="1" dirty="0" smtClean="0">
                <a:cs typeface="Gisha" pitchFamily="34" charset="-79"/>
              </a:rPr>
              <a:t>  </a:t>
            </a:r>
            <a:r>
              <a:rPr lang="he-IL" sz="3200" b="1" dirty="0" smtClean="0"/>
              <a:t>נחייב ריבית על הלוואות לעובדים</a:t>
            </a:r>
          </a:p>
        </p:txBody>
      </p:sp>
      <p:sp>
        <p:nvSpPr>
          <p:cNvPr id="104452"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04453"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5E465C4-4775-491A-9A1B-84E2B418F770}" type="slidenum">
              <a:rPr lang="he-IL" b="1" smtClean="0">
                <a:effectLst>
                  <a:outerShdw blurRad="38100" dist="38100" dir="2700000" algn="tl">
                    <a:srgbClr val="000000">
                      <a:alpha val="43137"/>
                    </a:srgbClr>
                  </a:outerShdw>
                </a:effectLst>
              </a:rPr>
              <a:pPr eaLnBrk="1" hangingPunct="1">
                <a:defRPr/>
              </a:pPr>
              <a:t>18</a:t>
            </a:fld>
            <a:endParaRPr lang="en-US" b="1" dirty="0" smtClean="0">
              <a:effectLst>
                <a:outerShdw blurRad="38100" dist="38100" dir="2700000" algn="tl">
                  <a:srgbClr val="000000">
                    <a:alpha val="43137"/>
                  </a:srgbClr>
                </a:outerShdw>
              </a:effectLst>
            </a:endParaRPr>
          </a:p>
        </p:txBody>
      </p:sp>
      <p:pic>
        <p:nvPicPr>
          <p:cNvPr id="96262" name="Picture 4" descr="MCj03434490000[1]"/>
          <p:cNvPicPr>
            <a:picLocks noChangeAspect="1" noChangeArrowheads="1"/>
          </p:cNvPicPr>
          <p:nvPr/>
        </p:nvPicPr>
        <p:blipFill>
          <a:blip r:embed="rId4" cstate="print"/>
          <a:srcRect/>
          <a:stretch>
            <a:fillRect/>
          </a:stretch>
        </p:blipFill>
        <p:spPr bwMode="auto">
          <a:xfrm>
            <a:off x="0" y="0"/>
            <a:ext cx="1836738" cy="18446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250825" y="404813"/>
            <a:ext cx="8281988" cy="1223962"/>
          </a:xfrm>
        </p:spPr>
        <p:txBody>
          <a:bodyPr rtlCol="0">
            <a:normAutofit/>
          </a:bodyPr>
          <a:lstStyle/>
          <a:p>
            <a:pPr marL="320040" indent="-320040" algn="ctr" eaLnBrk="1" fontAlgn="auto" hangingPunct="1">
              <a:spcAft>
                <a:spcPts val="0"/>
              </a:spcAft>
              <a:buClr>
                <a:schemeClr val="accent6">
                  <a:lumMod val="75000"/>
                </a:schemeClr>
              </a:buClr>
              <a:defRPr/>
            </a:pPr>
            <a:r>
              <a:rPr lang="he-IL" sz="4800" b="1" dirty="0" smtClean="0">
                <a:solidFill>
                  <a:schemeClr val="tx1"/>
                </a:solidFill>
              </a:rPr>
              <a:t>מימוש הפסדים בשנת 2013</a:t>
            </a:r>
            <a:endParaRPr lang="en-US" sz="4800" b="1" dirty="0" smtClean="0">
              <a:solidFill>
                <a:schemeClr val="tx1"/>
              </a:solidFill>
            </a:endParaRPr>
          </a:p>
        </p:txBody>
      </p:sp>
      <p:sp>
        <p:nvSpPr>
          <p:cNvPr id="97283" name="Rectangle 3"/>
          <p:cNvSpPr>
            <a:spLocks noGrp="1" noChangeArrowheads="1"/>
          </p:cNvSpPr>
          <p:nvPr>
            <p:ph idx="1"/>
          </p:nvPr>
        </p:nvSpPr>
        <p:spPr>
          <a:xfrm>
            <a:off x="250825" y="1773238"/>
            <a:ext cx="8497888" cy="4535487"/>
          </a:xfrm>
        </p:spPr>
        <p:txBody>
          <a:bodyPr/>
          <a:lstStyle/>
          <a:p>
            <a:pPr eaLnBrk="1" hangingPunct="1">
              <a:lnSpc>
                <a:spcPct val="90000"/>
              </a:lnSpc>
              <a:buClr>
                <a:srgbClr val="FF3300"/>
              </a:buClr>
              <a:buSzPct val="110000"/>
              <a:buFont typeface="Wingdings" pitchFamily="2" charset="2"/>
              <a:buChar char="v"/>
            </a:pPr>
            <a:r>
              <a:rPr lang="he-IL" sz="3200" b="1" smtClean="0"/>
              <a:t>כדאי לממש הפסדים, בכדי לקזזם כנגד הכנסות                   חייבות במס:</a:t>
            </a:r>
          </a:p>
          <a:p>
            <a:pPr eaLnBrk="1" hangingPunct="1">
              <a:lnSpc>
                <a:spcPct val="90000"/>
              </a:lnSpc>
              <a:buClr>
                <a:srgbClr val="FF3300"/>
              </a:buClr>
              <a:buSzPct val="110000"/>
              <a:buFont typeface="Wingdings" pitchFamily="2" charset="2"/>
              <a:buChar char="v"/>
            </a:pPr>
            <a:r>
              <a:rPr lang="he-IL" sz="3200" b="1" smtClean="0"/>
              <a:t>הפסדים עסקיים – ס' 28 + ס' 29 לפמ"ה</a:t>
            </a:r>
          </a:p>
          <a:p>
            <a:pPr eaLnBrk="1" hangingPunct="1">
              <a:lnSpc>
                <a:spcPct val="90000"/>
              </a:lnSpc>
              <a:buClr>
                <a:srgbClr val="FF3300"/>
              </a:buClr>
              <a:buSzPct val="110000"/>
              <a:buFont typeface="Wingdings" pitchFamily="2" charset="2"/>
              <a:buChar char="v"/>
            </a:pPr>
            <a:r>
              <a:rPr lang="he-IL" sz="3200" b="1" smtClean="0"/>
              <a:t>הפסדים הוניים – ס' 92 לפמ"ה </a:t>
            </a:r>
          </a:p>
          <a:p>
            <a:pPr eaLnBrk="1" hangingPunct="1">
              <a:lnSpc>
                <a:spcPct val="90000"/>
              </a:lnSpc>
              <a:buClr>
                <a:srgbClr val="FF3300"/>
              </a:buClr>
              <a:buSzPct val="110000"/>
              <a:buFont typeface="Wingdings" pitchFamily="2" charset="2"/>
              <a:buChar char="v"/>
            </a:pPr>
            <a:r>
              <a:rPr lang="he-IL" sz="3200" b="1" smtClean="0"/>
              <a:t>הפסדים משוק ההון</a:t>
            </a:r>
            <a:r>
              <a:rPr lang="en-US" sz="3200" b="1" smtClean="0">
                <a:cs typeface="Gisha" pitchFamily="34" charset="-79"/>
              </a:rPr>
              <a:t> -  </a:t>
            </a:r>
            <a:r>
              <a:rPr lang="he-IL" sz="3200" b="1" smtClean="0"/>
              <a:t> ס' 92 לפמ"ה מרווח הון </a:t>
            </a:r>
          </a:p>
          <a:p>
            <a:pPr eaLnBrk="1" hangingPunct="1">
              <a:lnSpc>
                <a:spcPct val="90000"/>
              </a:lnSpc>
              <a:buClr>
                <a:srgbClr val="FF3300"/>
              </a:buClr>
              <a:buSzPct val="110000"/>
              <a:buFont typeface="Wingdings" pitchFamily="2" charset="2"/>
              <a:buNone/>
            </a:pPr>
            <a:r>
              <a:rPr lang="he-IL" sz="3200" b="1" smtClean="0"/>
              <a:t>    </a:t>
            </a:r>
            <a:r>
              <a:rPr lang="he-IL" sz="3200" b="1" smtClean="0">
                <a:solidFill>
                  <a:srgbClr val="C00000"/>
                </a:solidFill>
              </a:rPr>
              <a:t>משנת 2012 - לא ניתן לקזז מריבית מני"ע או   מדיבידנד !!!</a:t>
            </a:r>
          </a:p>
          <a:p>
            <a:pPr eaLnBrk="1" hangingPunct="1">
              <a:lnSpc>
                <a:spcPct val="90000"/>
              </a:lnSpc>
              <a:buClr>
                <a:srgbClr val="FF3300"/>
              </a:buClr>
              <a:buSzPct val="110000"/>
              <a:buFont typeface="Wingdings" pitchFamily="2" charset="2"/>
              <a:buChar char="v"/>
            </a:pPr>
            <a:r>
              <a:rPr lang="he-IL" sz="3200" b="1" smtClean="0"/>
              <a:t>כולל קיזוז הפסדים כנגד שבח מקרקעין.   </a:t>
            </a:r>
            <a:endParaRPr lang="en-US" sz="3200" b="1" smtClean="0">
              <a:cs typeface="Gisha" pitchFamily="34" charset="-79"/>
            </a:endParaRPr>
          </a:p>
        </p:txBody>
      </p:sp>
      <p:sp>
        <p:nvSpPr>
          <p:cNvPr id="107524"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07525"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BDA1360D-0D7D-4BF2-AA32-DB0FFE33FC9A}" type="slidenum">
              <a:rPr lang="he-IL" b="1" smtClean="0">
                <a:effectLst>
                  <a:outerShdw blurRad="38100" dist="38100" dir="2700000" algn="tl">
                    <a:srgbClr val="000000">
                      <a:alpha val="43137"/>
                    </a:srgbClr>
                  </a:outerShdw>
                </a:effectLst>
              </a:rPr>
              <a:pPr eaLnBrk="1" hangingPunct="1">
                <a:defRPr/>
              </a:pPr>
              <a:t>19</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מציין מיקום של כותרת תחתונה 1"/>
          <p:cNvSpPr>
            <a:spLocks noGrp="1"/>
          </p:cNvSpPr>
          <p:nvPr>
            <p:ph type="ftr" sz="quarter" idx="11"/>
          </p:nvPr>
        </p:nvSpPr>
        <p:spPr bwMode="auto">
          <a:xfrm>
            <a:off x="488950" y="652462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79875" name="מציין מיקום של מספר שקופית 4"/>
          <p:cNvSpPr>
            <a:spLocks noGrp="1"/>
          </p:cNvSpPr>
          <p:nvPr>
            <p:ph type="sldNum" sz="quarter" idx="12"/>
          </p:nvPr>
        </p:nvSpPr>
        <p:spPr bwMode="auto">
          <a:xfrm>
            <a:off x="7019925" y="6434138"/>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7BDD6EA2-FF8D-43BD-B13B-DA640D9CFBE4}" type="slidenum">
              <a:rPr lang="he-IL" b="1" smtClean="0">
                <a:effectLst>
                  <a:outerShdw blurRad="38100" dist="38100" dir="2700000" algn="tl">
                    <a:srgbClr val="000000">
                      <a:alpha val="43137"/>
                    </a:srgbClr>
                  </a:outerShdw>
                </a:effectLst>
              </a:rPr>
              <a:pPr eaLnBrk="1" hangingPunct="1">
                <a:defRPr/>
              </a:pPr>
              <a:t>2</a:t>
            </a:fld>
            <a:endParaRPr lang="en-US" b="1" dirty="0" smtClean="0">
              <a:effectLst>
                <a:outerShdw blurRad="38100" dist="38100" dir="2700000" algn="tl">
                  <a:srgbClr val="000000">
                    <a:alpha val="43137"/>
                  </a:srgbClr>
                </a:outerShdw>
              </a:effectLst>
            </a:endParaRPr>
          </a:p>
        </p:txBody>
      </p:sp>
      <p:sp>
        <p:nvSpPr>
          <p:cNvPr id="8" name="תרשים זרימה: תהליך 7"/>
          <p:cNvSpPr/>
          <p:nvPr/>
        </p:nvSpPr>
        <p:spPr bwMode="auto">
          <a:xfrm rot="10800000" flipV="1">
            <a:off x="1212850" y="44450"/>
            <a:ext cx="6961188" cy="647700"/>
          </a:xfrm>
          <a:prstGeom prst="flowChartProcess">
            <a:avLst/>
          </a:prstGeom>
          <a:solidFill>
            <a:schemeClr val="accent1">
              <a:lumMod val="60000"/>
              <a:lumOff val="40000"/>
            </a:schemeClr>
          </a:solidFill>
          <a:ln w="57150" cap="flat" cmpd="sng" algn="ctr">
            <a:solidFill>
              <a:schemeClr val="accent4">
                <a:lumMod val="10000"/>
              </a:schemeClr>
            </a:solidFill>
            <a:prstDash val="solid"/>
            <a:round/>
            <a:headEnd type="none" w="med" len="med"/>
            <a:tailEnd type="none" w="med" len="med"/>
          </a:ln>
          <a:effectLst/>
        </p:spPr>
        <p:txBody>
          <a:bodyPr lIns="0" tIns="0" rIns="0" bIns="0" rtlCol="1" anchor="ctr"/>
          <a:lstStyle/>
          <a:p>
            <a:pPr algn="ctr">
              <a:defRPr/>
            </a:pPr>
            <a:r>
              <a:rPr lang="he-IL" sz="5400" b="1" dirty="0">
                <a:solidFill>
                  <a:schemeClr val="accent6">
                    <a:lumMod val="50000"/>
                  </a:schemeClr>
                </a:solidFill>
                <a:latin typeface="David" pitchFamily="34" charset="-79"/>
                <a:cs typeface="David" pitchFamily="34" charset="-79"/>
              </a:rPr>
              <a:t>ראשי פרקים</a:t>
            </a:r>
          </a:p>
        </p:txBody>
      </p:sp>
      <p:sp>
        <p:nvSpPr>
          <p:cNvPr id="9" name="מלבן עם פינות אלכסוניות חתוכות 8"/>
          <p:cNvSpPr/>
          <p:nvPr/>
        </p:nvSpPr>
        <p:spPr bwMode="auto">
          <a:xfrm>
            <a:off x="468313" y="844550"/>
            <a:ext cx="8534400" cy="503238"/>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התארגנות עסקית לקראת תום שנת המס 2013</a:t>
            </a:r>
          </a:p>
        </p:txBody>
      </p:sp>
      <p:sp>
        <p:nvSpPr>
          <p:cNvPr id="10" name="מלבן עם פינות אלכסוניות חתוכות 9"/>
          <p:cNvSpPr/>
          <p:nvPr/>
        </p:nvSpPr>
        <p:spPr bwMode="auto">
          <a:xfrm>
            <a:off x="468313" y="1492250"/>
            <a:ext cx="8540750"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היבטי תכנון מס הכנסה וביטוח לאומי לקראת סוף שנת המס</a:t>
            </a:r>
          </a:p>
        </p:txBody>
      </p:sp>
      <p:sp>
        <p:nvSpPr>
          <p:cNvPr id="11" name="מלבן עם פינות אלכסוניות חתוכות 10"/>
          <p:cNvSpPr/>
          <p:nvPr/>
        </p:nvSpPr>
        <p:spPr bwMode="auto">
          <a:xfrm>
            <a:off x="460375" y="5373688"/>
            <a:ext cx="8534400"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400" b="1" dirty="0">
                <a:latin typeface="David" pitchFamily="34" charset="-79"/>
                <a:cs typeface="David" pitchFamily="34" charset="-79"/>
              </a:rPr>
              <a:t>התיישנות הגשת דוחות וחידושי פסיקה בנושא הליכי שומה והשגה</a:t>
            </a:r>
            <a:endParaRPr lang="he-IL" sz="2400" dirty="0">
              <a:latin typeface="David" pitchFamily="34" charset="-79"/>
              <a:cs typeface="David" pitchFamily="34" charset="-79"/>
            </a:endParaRPr>
          </a:p>
        </p:txBody>
      </p:sp>
      <p:sp>
        <p:nvSpPr>
          <p:cNvPr id="12" name="מלבן עם פינות אלכסוניות חתוכות 11"/>
          <p:cNvSpPr/>
          <p:nvPr/>
        </p:nvSpPr>
        <p:spPr bwMode="auto">
          <a:xfrm>
            <a:off x="465138" y="2133600"/>
            <a:ext cx="8540750"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עצמאי או חברה- היבטי מוניטין והעברת נכסים</a:t>
            </a:r>
          </a:p>
        </p:txBody>
      </p:sp>
      <p:sp>
        <p:nvSpPr>
          <p:cNvPr id="13" name="מלבן עם פינות אלכסוניות חתוכות 12"/>
          <p:cNvSpPr/>
          <p:nvPr/>
        </p:nvSpPr>
        <p:spPr bwMode="auto">
          <a:xfrm>
            <a:off x="446088" y="2771775"/>
            <a:ext cx="8562975" cy="503238"/>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הוצאות רכב ורכב צמוד או תפעולי</a:t>
            </a:r>
            <a:endParaRPr lang="he-IL" sz="2800" dirty="0">
              <a:latin typeface="David" pitchFamily="34" charset="-79"/>
              <a:cs typeface="David" pitchFamily="34" charset="-79"/>
            </a:endParaRPr>
          </a:p>
        </p:txBody>
      </p:sp>
      <p:sp>
        <p:nvSpPr>
          <p:cNvPr id="14" name="מלבן עם פינות אלכסוניות חתוכות 13"/>
          <p:cNvSpPr/>
          <p:nvPr/>
        </p:nvSpPr>
        <p:spPr bwMode="auto">
          <a:xfrm>
            <a:off x="442913" y="3429000"/>
            <a:ext cx="8569325"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ספירות מלאי והוראות ניהול ספרים</a:t>
            </a:r>
            <a:endParaRPr lang="he-IL" sz="2800" dirty="0">
              <a:latin typeface="David" pitchFamily="34" charset="-79"/>
              <a:cs typeface="David" pitchFamily="34" charset="-79"/>
            </a:endParaRPr>
          </a:p>
        </p:txBody>
      </p:sp>
      <p:sp>
        <p:nvSpPr>
          <p:cNvPr id="15" name="מלבן עם פינות אלכסוניות חתוכות 14"/>
          <p:cNvSpPr/>
          <p:nvPr/>
        </p:nvSpPr>
        <p:spPr bwMode="auto">
          <a:xfrm>
            <a:off x="468313" y="4076700"/>
            <a:ext cx="8561387"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קיזוז הפסדים כנגד רווחי הון בשוק ההון ובכלל</a:t>
            </a:r>
            <a:endParaRPr lang="he-IL" sz="2800" dirty="0">
              <a:latin typeface="David" pitchFamily="34" charset="-79"/>
              <a:cs typeface="David" pitchFamily="34" charset="-79"/>
            </a:endParaRPr>
          </a:p>
        </p:txBody>
      </p:sp>
      <p:sp>
        <p:nvSpPr>
          <p:cNvPr id="16" name="מלבן עם פינות אלכסוניות חתוכות 15"/>
          <p:cNvSpPr/>
          <p:nvPr/>
        </p:nvSpPr>
        <p:spPr bwMode="auto">
          <a:xfrm>
            <a:off x="498475" y="4724400"/>
            <a:ext cx="8539163" cy="5048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תכנוני מס ברי דיווח</a:t>
            </a:r>
            <a:endParaRPr lang="he-IL" sz="2800" dirty="0">
              <a:latin typeface="David" pitchFamily="34" charset="-79"/>
              <a:cs typeface="David" pitchFamily="34" charset="-79"/>
            </a:endParaRPr>
          </a:p>
        </p:txBody>
      </p:sp>
      <p:sp>
        <p:nvSpPr>
          <p:cNvPr id="17" name="מלבן עם פינות אלכסוניות חתוכות 16"/>
          <p:cNvSpPr/>
          <p:nvPr/>
        </p:nvSpPr>
        <p:spPr bwMode="auto">
          <a:xfrm>
            <a:off x="442913" y="6021388"/>
            <a:ext cx="8539162" cy="466725"/>
          </a:xfrm>
          <a:prstGeom prst="snip2DiagRect">
            <a:avLst/>
          </a:prstGeom>
          <a:solidFill>
            <a:schemeClr val="accent1">
              <a:lumMod val="60000"/>
              <a:lumOff val="40000"/>
            </a:schemeClr>
          </a:solidFill>
          <a:ln w="15875" cap="flat" cmpd="sng" algn="ctr">
            <a:solidFill>
              <a:srgbClr val="FF0000"/>
            </a:solidFill>
            <a:prstDash val="solid"/>
            <a:round/>
            <a:headEnd type="none" w="med" len="med"/>
            <a:tailEnd type="none" w="med" len="med"/>
          </a:ln>
          <a:effectLst/>
        </p:spPr>
        <p:txBody>
          <a:bodyPr lIns="0" tIns="0" rIns="0" bIns="0" rtlCol="1" anchor="ctr"/>
          <a:lstStyle/>
          <a:p>
            <a:pPr>
              <a:defRPr/>
            </a:pPr>
            <a:r>
              <a:rPr lang="he-IL" sz="2800" b="1" dirty="0">
                <a:latin typeface="David" pitchFamily="34" charset="-79"/>
                <a:cs typeface="David" pitchFamily="34" charset="-79"/>
              </a:rPr>
              <a:t>חזקות ה-"תושבות" לפי הרפורמה במיסוי בינלאומי</a:t>
            </a:r>
            <a:endParaRPr lang="he-IL" sz="2800" dirty="0">
              <a:latin typeface="David" pitchFamily="34" charset="-79"/>
              <a:cs typeface="David" pitchFamily="34" charset="-79"/>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מציין מיקום של כותרת תחתונה 1"/>
          <p:cNvSpPr>
            <a:spLocks noGrp="1"/>
          </p:cNvSpPr>
          <p:nvPr>
            <p:ph type="ftr" sz="quarter" idx="10"/>
          </p:nvPr>
        </p:nvSpPr>
        <p:spPr>
          <a:noFill/>
          <a:ln>
            <a:miter lim="800000"/>
            <a:headEnd/>
            <a:tailEnd/>
          </a:ln>
        </p:spPr>
        <p:txBody>
          <a:bodyPr/>
          <a:lstStyle/>
          <a:p>
            <a:r>
              <a:rPr lang="he-IL" b="1" smtClean="0"/>
              <a:t>רמי אריה עו"ד רו"ח    מיסים ועסקים בע"מ            www.ralc.co.il </a:t>
            </a:r>
            <a:endParaRPr lang="en-US" b="1" smtClean="0"/>
          </a:p>
        </p:txBody>
      </p:sp>
      <p:sp>
        <p:nvSpPr>
          <p:cNvPr id="98307" name="מציין מיקום של מספר שקופית 2"/>
          <p:cNvSpPr>
            <a:spLocks noGrp="1"/>
          </p:cNvSpPr>
          <p:nvPr>
            <p:ph type="sldNum" sz="quarter" idx="11"/>
          </p:nvPr>
        </p:nvSpPr>
        <p:spPr>
          <a:noFill/>
          <a:ln>
            <a:miter lim="800000"/>
            <a:headEnd/>
            <a:tailEnd/>
          </a:ln>
        </p:spPr>
        <p:txBody>
          <a:bodyPr/>
          <a:lstStyle/>
          <a:p>
            <a:fld id="{95A3821C-01CD-4C1E-86A6-283998D0D921}" type="slidenum">
              <a:rPr lang="he-IL" b="1" smtClean="0"/>
              <a:pPr/>
              <a:t>20</a:t>
            </a:fld>
            <a:endParaRPr lang="en-US" b="1" smtClean="0"/>
          </a:p>
        </p:txBody>
      </p:sp>
      <p:sp>
        <p:nvSpPr>
          <p:cNvPr id="4" name="מלבן 3"/>
          <p:cNvSpPr/>
          <p:nvPr/>
        </p:nvSpPr>
        <p:spPr>
          <a:xfrm>
            <a:off x="250825" y="260350"/>
            <a:ext cx="8569325" cy="935038"/>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3200" b="1" dirty="0">
                <a:solidFill>
                  <a:srgbClr val="C00000"/>
                </a:solidFill>
                <a:effectLst>
                  <a:outerShdw blurRad="38100" dist="38100" dir="2700000" algn="tl">
                    <a:srgbClr val="000000">
                      <a:alpha val="43137"/>
                    </a:srgbClr>
                  </a:outerShdw>
                </a:effectLst>
                <a:latin typeface="David" pitchFamily="34" charset="-79"/>
                <a:cs typeface="David" pitchFamily="34" charset="-79"/>
              </a:rPr>
              <a:t>חישוב מס מאוחד/נפרד – עדכונים והנחיות חדשות</a:t>
            </a:r>
          </a:p>
        </p:txBody>
      </p:sp>
      <p:sp>
        <p:nvSpPr>
          <p:cNvPr id="5" name="מלבן מעוגל 4"/>
          <p:cNvSpPr/>
          <p:nvPr/>
        </p:nvSpPr>
        <p:spPr>
          <a:xfrm>
            <a:off x="179388" y="1484313"/>
            <a:ext cx="8640762" cy="47529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he-IL" sz="2400" b="1" dirty="0">
                <a:solidFill>
                  <a:srgbClr val="000000"/>
                </a:solidFill>
                <a:latin typeface="David" pitchFamily="34" charset="-79"/>
                <a:cs typeface="David" pitchFamily="34" charset="-79"/>
              </a:rPr>
              <a:t>שר האוצר הורה על קידום הצעת חוק ממשלתית שתביא לשינוי </a:t>
            </a:r>
            <a:r>
              <a:rPr lang="he-IL" sz="2400" b="1" dirty="0" err="1">
                <a:solidFill>
                  <a:srgbClr val="000000"/>
                </a:solidFill>
                <a:latin typeface="David" pitchFamily="34" charset="-79"/>
                <a:cs typeface="David" pitchFamily="34" charset="-79"/>
              </a:rPr>
              <a:t>בפמ"ה</a:t>
            </a:r>
            <a:r>
              <a:rPr lang="he-IL" sz="2400" b="1" dirty="0">
                <a:solidFill>
                  <a:srgbClr val="000000"/>
                </a:solidFill>
                <a:latin typeface="David" pitchFamily="34" charset="-79"/>
                <a:cs typeface="David" pitchFamily="34" charset="-79"/>
              </a:rPr>
              <a:t>, כך שיתאפשר "חישוב מס נפרד" לבני זוג בעסק משותף, </a:t>
            </a:r>
          </a:p>
          <a:p>
            <a:pPr>
              <a:defRPr/>
            </a:pPr>
            <a:r>
              <a:rPr lang="he-IL" sz="2400" b="1" dirty="0">
                <a:solidFill>
                  <a:srgbClr val="000000"/>
                </a:solidFill>
                <a:latin typeface="David" pitchFamily="34" charset="-79"/>
                <a:cs typeface="David" pitchFamily="34" charset="-79"/>
              </a:rPr>
              <a:t>בתוקף משנת 2014 ואילך:</a:t>
            </a:r>
          </a:p>
          <a:p>
            <a:pPr>
              <a:defRPr/>
            </a:pPr>
            <a:r>
              <a:rPr lang="he-IL" sz="2400" b="1" u="sng" dirty="0">
                <a:solidFill>
                  <a:srgbClr val="C00000"/>
                </a:solidFill>
                <a:effectLst>
                  <a:outerShdw blurRad="38100" dist="38100" dir="2700000" algn="tl">
                    <a:srgbClr val="000000">
                      <a:alpha val="43137"/>
                    </a:srgbClr>
                  </a:outerShdw>
                </a:effectLst>
                <a:latin typeface="David" pitchFamily="34" charset="-79"/>
                <a:cs typeface="David" pitchFamily="34" charset="-79"/>
              </a:rPr>
              <a:t>לגבי שומות פתוחות בסוגיה זו – ניתנה הנחיית רשות המיסים הבאה:</a:t>
            </a:r>
          </a:p>
          <a:p>
            <a:pPr>
              <a:buFont typeface="Arial" pitchFamily="34" charset="0"/>
              <a:buAutoNum type="arabicPeriod"/>
              <a:defRPr/>
            </a:pPr>
            <a:r>
              <a:rPr lang="he-IL" sz="2400" b="1" dirty="0">
                <a:solidFill>
                  <a:srgbClr val="000000"/>
                </a:solidFill>
                <a:latin typeface="David" pitchFamily="34" charset="-79"/>
                <a:cs typeface="David" pitchFamily="34" charset="-79"/>
              </a:rPr>
              <a:t>יש לעכב את הליכי השומה והגבייה בתיקים בהם התעוררה סוגיית חישוב מאוחד/נפרד וזאת כל עוד אין בהם התיישנות של שומות.</a:t>
            </a:r>
          </a:p>
          <a:p>
            <a:pPr>
              <a:buFont typeface="Arial" pitchFamily="34" charset="0"/>
              <a:buAutoNum type="arabicPeriod"/>
              <a:defRPr/>
            </a:pPr>
            <a:r>
              <a:rPr lang="he-IL" sz="2400" b="1" dirty="0">
                <a:solidFill>
                  <a:srgbClr val="000000"/>
                </a:solidFill>
                <a:latin typeface="David" pitchFamily="34" charset="-79"/>
                <a:cs typeface="David" pitchFamily="34" charset="-79"/>
              </a:rPr>
              <a:t>בתיקים בהם הוצאו צווים, לא תתנגד רשות המיסים לבקשת הנישום לדחות לפרק זמן סביר את מועד הגשת הערעור או מועד הגשת נימוקי הערעור, והכל בכפוף לבקשה של הנישום מביהמ"ש ואישור ביהמ"ש.</a:t>
            </a:r>
          </a:p>
          <a:p>
            <a:pPr>
              <a:buFont typeface="Arial" pitchFamily="34" charset="0"/>
              <a:buAutoNum type="arabicPeriod"/>
              <a:defRPr/>
            </a:pPr>
            <a:r>
              <a:rPr lang="he-IL" sz="2400" b="1" dirty="0">
                <a:solidFill>
                  <a:srgbClr val="000000"/>
                </a:solidFill>
                <a:latin typeface="David" pitchFamily="34" charset="-79"/>
                <a:cs typeface="David" pitchFamily="34" charset="-79"/>
              </a:rPr>
              <a:t>לנישומים אשר יגיעו להסכם עם פקיד השומה עד ליום 31.12.2013 יינתן פטור מהפרשי הצמדה לפי ס' 192 לפקודה בנוסף להקלות האמורות בהנחיות הקודמות ויהיה ניתן להוסיף </a:t>
            </a:r>
            <a:r>
              <a:rPr lang="he-IL" sz="2400" b="1" u="sng" dirty="0">
                <a:solidFill>
                  <a:srgbClr val="000000"/>
                </a:solidFill>
                <a:latin typeface="David" pitchFamily="34" charset="-79"/>
                <a:cs typeface="David" pitchFamily="34" charset="-79"/>
              </a:rPr>
              <a:t>הערת תחולת הקלות רטרואקטיביות לשנים קודמות שבהסכם.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כותרת 1"/>
          <p:cNvSpPr>
            <a:spLocks noGrp="1"/>
          </p:cNvSpPr>
          <p:nvPr>
            <p:ph type="title"/>
          </p:nvPr>
        </p:nvSpPr>
        <p:spPr>
          <a:xfrm>
            <a:off x="179388" y="115888"/>
            <a:ext cx="8713787" cy="576262"/>
          </a:xfrm>
        </p:spPr>
        <p:txBody>
          <a:bodyPr/>
          <a:lstStyle/>
          <a:p>
            <a:pPr algn="ctr" eaLnBrk="1" hangingPunct="1">
              <a:defRPr/>
            </a:pPr>
            <a:r>
              <a:rPr lang="he-IL" b="1" u="sng"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ניכויים וזיכויים אישיים ליחידים</a:t>
            </a:r>
          </a:p>
        </p:txBody>
      </p:sp>
      <p:sp>
        <p:nvSpPr>
          <p:cNvPr id="99331" name="מציין מיקום תוכן 2"/>
          <p:cNvSpPr>
            <a:spLocks noGrp="1"/>
          </p:cNvSpPr>
          <p:nvPr>
            <p:ph idx="1"/>
          </p:nvPr>
        </p:nvSpPr>
        <p:spPr>
          <a:xfrm>
            <a:off x="107950" y="692150"/>
            <a:ext cx="8928100" cy="5761038"/>
          </a:xfrm>
        </p:spPr>
        <p:txBody>
          <a:bodyPr/>
          <a:lstStyle/>
          <a:p>
            <a:pPr lvl="1" eaLnBrk="1" hangingPunct="1"/>
            <a:r>
              <a:rPr lang="he-IL" b="1" smtClean="0">
                <a:latin typeface="David" pitchFamily="34" charset="-79"/>
              </a:rPr>
              <a:t>מיצוי </a:t>
            </a:r>
            <a:r>
              <a:rPr lang="he-IL" b="1" u="sng" smtClean="0">
                <a:solidFill>
                  <a:srgbClr val="C00000"/>
                </a:solidFill>
                <a:latin typeface="David" pitchFamily="34" charset="-79"/>
              </a:rPr>
              <a:t>הניכויים והזיכויים האישיים </a:t>
            </a:r>
            <a:r>
              <a:rPr lang="he-IL" b="1" smtClean="0">
                <a:latin typeface="David" pitchFamily="34" charset="-79"/>
              </a:rPr>
              <a:t>כבר בשנת 2013. </a:t>
            </a:r>
          </a:p>
          <a:p>
            <a:pPr lvl="1" eaLnBrk="1" hangingPunct="1">
              <a:buFont typeface="Wingdings 2" pitchFamily="18" charset="2"/>
              <a:buNone/>
            </a:pPr>
            <a:r>
              <a:rPr lang="he-IL" b="1" smtClean="0">
                <a:latin typeface="David" pitchFamily="34" charset="-79"/>
              </a:rPr>
              <a:t>                                           כי אם לא נוצל, לא יינתן להעברה לשנה הבאה.</a:t>
            </a:r>
            <a:endParaRPr lang="en-US" b="1" smtClean="0">
              <a:latin typeface="David" pitchFamily="34" charset="-79"/>
              <a:cs typeface="David" pitchFamily="34" charset="-79"/>
            </a:endParaRPr>
          </a:p>
          <a:p>
            <a:pPr lvl="1" eaLnBrk="1" hangingPunct="1"/>
            <a:r>
              <a:rPr lang="he-IL" b="1" smtClean="0">
                <a:latin typeface="David" pitchFamily="34" charset="-79"/>
              </a:rPr>
              <a:t>הפקדה </a:t>
            </a:r>
            <a:r>
              <a:rPr lang="he-IL" b="1" u="sng" smtClean="0">
                <a:solidFill>
                  <a:srgbClr val="C00000"/>
                </a:solidFill>
                <a:latin typeface="David" pitchFamily="34" charset="-79"/>
              </a:rPr>
              <a:t>לקרן השתלמות</a:t>
            </a:r>
            <a:r>
              <a:rPr lang="he-IL" b="1" smtClean="0">
                <a:latin typeface="David" pitchFamily="34" charset="-79"/>
              </a:rPr>
              <a:t>, עד 18,130 ₪ בשנה.</a:t>
            </a:r>
            <a:endParaRPr lang="en-US" b="1" smtClean="0">
              <a:latin typeface="David" pitchFamily="34" charset="-79"/>
              <a:cs typeface="David" pitchFamily="34" charset="-79"/>
            </a:endParaRPr>
          </a:p>
          <a:p>
            <a:pPr lvl="1" eaLnBrk="1" hangingPunct="1"/>
            <a:r>
              <a:rPr lang="he-IL" b="1" u="sng" smtClean="0">
                <a:solidFill>
                  <a:srgbClr val="C00000"/>
                </a:solidFill>
                <a:latin typeface="David" pitchFamily="34" charset="-79"/>
              </a:rPr>
              <a:t>לבעלי שליטה בחברות</a:t>
            </a:r>
            <a:r>
              <a:rPr lang="he-IL" b="1" smtClean="0">
                <a:latin typeface="David" pitchFamily="34" charset="-79"/>
              </a:rPr>
              <a:t>, כדאי להפקיד למרכיב </a:t>
            </a:r>
            <a:r>
              <a:rPr lang="he-IL" b="1" u="sng" smtClean="0">
                <a:solidFill>
                  <a:srgbClr val="C00000"/>
                </a:solidFill>
                <a:latin typeface="David" pitchFamily="34" charset="-79"/>
              </a:rPr>
              <a:t>הפיצויים בקופת גמל לקצבה </a:t>
            </a:r>
            <a:r>
              <a:rPr lang="he-IL" b="1" smtClean="0">
                <a:latin typeface="David" pitchFamily="34" charset="-79"/>
              </a:rPr>
              <a:t>עד סך של 12,120 ₪, </a:t>
            </a:r>
            <a:r>
              <a:rPr lang="he-IL" b="1" u="sng" smtClean="0">
                <a:solidFill>
                  <a:srgbClr val="C00000"/>
                </a:solidFill>
                <a:latin typeface="David" pitchFamily="34" charset="-79"/>
              </a:rPr>
              <a:t>ולקרן השתלמות</a:t>
            </a:r>
            <a:r>
              <a:rPr lang="he-IL" b="1" smtClean="0">
                <a:latin typeface="David" pitchFamily="34" charset="-79"/>
              </a:rPr>
              <a:t> עד הסך של 11,950 ₪. </a:t>
            </a:r>
            <a:endParaRPr lang="en-US" b="1" smtClean="0">
              <a:latin typeface="David" pitchFamily="34" charset="-79"/>
              <a:cs typeface="David" pitchFamily="34" charset="-79"/>
            </a:endParaRPr>
          </a:p>
          <a:p>
            <a:pPr lvl="1" eaLnBrk="1" hangingPunct="1"/>
            <a:r>
              <a:rPr lang="he-IL" b="1" smtClean="0">
                <a:latin typeface="David" pitchFamily="34" charset="-79"/>
              </a:rPr>
              <a:t>הוצאות </a:t>
            </a:r>
            <a:r>
              <a:rPr lang="he-IL" b="1" u="sng" smtClean="0">
                <a:solidFill>
                  <a:srgbClr val="C00000"/>
                </a:solidFill>
                <a:latin typeface="David" pitchFamily="34" charset="-79"/>
              </a:rPr>
              <a:t>להשתלמות מקצועית </a:t>
            </a:r>
            <a:r>
              <a:rPr lang="he-IL" b="1" smtClean="0">
                <a:latin typeface="David" pitchFamily="34" charset="-79"/>
              </a:rPr>
              <a:t>בתחום העבודה, מוכרות לפי הפסיקה גם לעצמאים וגם לשכירים. </a:t>
            </a:r>
            <a:endParaRPr lang="en-US" b="1" smtClean="0">
              <a:latin typeface="David" pitchFamily="34" charset="-79"/>
              <a:cs typeface="David" pitchFamily="34" charset="-79"/>
            </a:endParaRPr>
          </a:p>
          <a:p>
            <a:pPr lvl="1" eaLnBrk="1" hangingPunct="1"/>
            <a:r>
              <a:rPr lang="he-IL" b="1" smtClean="0">
                <a:latin typeface="David" pitchFamily="34" charset="-79"/>
              </a:rPr>
              <a:t> </a:t>
            </a:r>
            <a:r>
              <a:rPr lang="he-IL" b="1" u="sng" smtClean="0">
                <a:solidFill>
                  <a:srgbClr val="C00000"/>
                </a:solidFill>
                <a:latin typeface="David" pitchFamily="34" charset="-79"/>
              </a:rPr>
              <a:t>זיכוי מס בשיעור של 35% מגיע בשל תשלומים למוסד מיוחד בשל ילד, בן זוג או הורה</a:t>
            </a:r>
            <a:r>
              <a:rPr lang="he-IL" b="1" smtClean="0">
                <a:latin typeface="David" pitchFamily="34" charset="-79"/>
              </a:rPr>
              <a:t>. </a:t>
            </a:r>
          </a:p>
          <a:p>
            <a:pPr lvl="1" eaLnBrk="1" hangingPunct="1"/>
            <a:r>
              <a:rPr lang="he-IL" b="1" u="sng" smtClean="0">
                <a:solidFill>
                  <a:srgbClr val="C00000"/>
                </a:solidFill>
                <a:latin typeface="David" pitchFamily="34" charset="-79"/>
              </a:rPr>
              <a:t>שתי נקודות זיכוי מס מגיעות לכם בשל כל ילד משותק, עיוור או מפגר</a:t>
            </a:r>
            <a:r>
              <a:rPr lang="he-IL" b="1" smtClean="0">
                <a:latin typeface="David" pitchFamily="34" charset="-79"/>
              </a:rPr>
              <a:t>. </a:t>
            </a:r>
          </a:p>
          <a:p>
            <a:pPr lvl="1" eaLnBrk="1" hangingPunct="1"/>
            <a:r>
              <a:rPr lang="he-IL" b="1" u="sng" smtClean="0">
                <a:solidFill>
                  <a:srgbClr val="C00000"/>
                </a:solidFill>
                <a:latin typeface="David" pitchFamily="34" charset="-79"/>
              </a:rPr>
              <a:t>חיילים משוחררים </a:t>
            </a:r>
            <a:r>
              <a:rPr lang="he-IL" b="1" smtClean="0">
                <a:latin typeface="David" pitchFamily="34" charset="-79"/>
              </a:rPr>
              <a:t>זכאים לזיכויי מס מוגדלים בשל כל הכנסתם מעבודתם בשנים שלאחר השחרור מצה"ל. </a:t>
            </a:r>
          </a:p>
          <a:p>
            <a:pPr lvl="1" eaLnBrk="1" hangingPunct="1"/>
            <a:r>
              <a:rPr lang="he-IL" b="1" u="sng" smtClean="0">
                <a:solidFill>
                  <a:srgbClr val="C00000"/>
                </a:solidFill>
                <a:latin typeface="David" pitchFamily="34" charset="-79"/>
              </a:rPr>
              <a:t>תשלומים לתרומות </a:t>
            </a:r>
            <a:r>
              <a:rPr lang="he-IL" b="1" smtClean="0">
                <a:latin typeface="David" pitchFamily="34" charset="-79"/>
              </a:rPr>
              <a:t>– מקבלים זיכוי ממס בשיעור של 35% מסכומי התרומות העולים על 180 ₪ לשנה. </a:t>
            </a:r>
          </a:p>
        </p:txBody>
      </p:sp>
      <p:sp>
        <p:nvSpPr>
          <p:cNvPr id="111620" name="מציין מיקום של כותרת תחתונה 3"/>
          <p:cNvSpPr>
            <a:spLocks noGrp="1"/>
          </p:cNvSpPr>
          <p:nvPr>
            <p:ph type="ftr" sz="quarter" idx="11"/>
          </p:nvPr>
        </p:nvSpPr>
        <p:spPr bwMode="auto">
          <a:xfrm>
            <a:off x="395288" y="649287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11621" name="מציין מיקום של מספר שקופית 4"/>
          <p:cNvSpPr>
            <a:spLocks noGrp="1"/>
          </p:cNvSpPr>
          <p:nvPr>
            <p:ph type="sldNum" sz="quarter" idx="12"/>
          </p:nvPr>
        </p:nvSpPr>
        <p:spPr bwMode="auto">
          <a:xfrm>
            <a:off x="6875463" y="6381750"/>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54CBE7DC-507E-442E-8897-C7AD02BDD846}" type="slidenum">
              <a:rPr lang="he-IL" b="1" smtClean="0">
                <a:effectLst>
                  <a:outerShdw blurRad="38100" dist="38100" dir="2700000" algn="tl">
                    <a:srgbClr val="000000">
                      <a:alpha val="43137"/>
                    </a:srgbClr>
                  </a:outerShdw>
                </a:effectLst>
              </a:rPr>
              <a:pPr eaLnBrk="1" hangingPunct="1">
                <a:defRPr/>
              </a:pPr>
              <a:t>21</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0" y="13370"/>
            <a:ext cx="9144000" cy="1039366"/>
          </a:xfrm>
          <a:extLst>
            <a:ext uri="{909E8E84-426E-40DD-AFC4-6F175D3DCCD1}"/>
            <a:ext uri="{91240B29-F687-4F45-9708-019B960494DF}"/>
          </a:extLst>
        </p:spPr>
        <p:txBody>
          <a:bodyPr rtlCol="0"/>
          <a:lstStyle/>
          <a:p>
            <a:pPr algn="ctr" eaLnBrk="1" fontAlgn="auto" hangingPunct="1">
              <a:spcAft>
                <a:spcPts val="0"/>
              </a:spcAft>
              <a:buClr>
                <a:schemeClr val="accent6">
                  <a:lumMod val="75000"/>
                </a:schemeClr>
              </a:buClr>
              <a:defRPr/>
            </a:pPr>
            <a:r>
              <a:rPr lang="he-IL" u="sng" dirty="0" smtClean="0">
                <a:solidFill>
                  <a:schemeClr val="tx1"/>
                </a:solidFill>
              </a:rPr>
              <a:t>התיישנות הדיון לשנות מס </a:t>
            </a:r>
            <a:endParaRPr lang="en-US" sz="3200" u="sng" dirty="0" smtClean="0">
              <a:solidFill>
                <a:schemeClr val="tx1"/>
              </a:solidFill>
            </a:endParaRPr>
          </a:p>
        </p:txBody>
      </p:sp>
      <p:sp>
        <p:nvSpPr>
          <p:cNvPr id="113667" name="Rectangle 3"/>
          <p:cNvSpPr>
            <a:spLocks noGrp="1" noChangeArrowheads="1"/>
          </p:cNvSpPr>
          <p:nvPr>
            <p:ph type="subTitle" idx="1"/>
          </p:nvPr>
        </p:nvSpPr>
        <p:spPr>
          <a:xfrm>
            <a:off x="323850" y="1268413"/>
            <a:ext cx="8424863" cy="5184775"/>
          </a:xfrm>
        </p:spPr>
        <p:txBody>
          <a:bodyPr/>
          <a:lstStyle/>
          <a:p>
            <a:pPr marL="990600" lvl="1" indent="-533400" algn="r" eaLnBrk="1" hangingPunct="1">
              <a:buClr>
                <a:srgbClr val="FF3300"/>
              </a:buClr>
              <a:buSzPct val="105000"/>
              <a:buFont typeface="Wingdings" pitchFamily="2" charset="2"/>
              <a:buChar char="v"/>
              <a:defRPr/>
            </a:pPr>
            <a:r>
              <a:rPr lang="he-IL" sz="2800" b="1" u="sng" dirty="0" smtClean="0">
                <a:solidFill>
                  <a:schemeClr val="bg1"/>
                </a:solidFill>
              </a:rPr>
              <a:t>בדיקת דוחות שהוגשו</a:t>
            </a:r>
            <a:r>
              <a:rPr lang="he-IL" sz="2800" b="1" dirty="0" smtClean="0">
                <a:solidFill>
                  <a:schemeClr val="bg1"/>
                </a:solidFill>
              </a:rPr>
              <a:t> </a:t>
            </a:r>
            <a:r>
              <a:rPr lang="he-IL" sz="2800" b="1" dirty="0" smtClean="0"/>
              <a:t>(</a:t>
            </a:r>
            <a:r>
              <a:rPr lang="he-IL" sz="2800" b="1" i="1" dirty="0" smtClean="0"/>
              <a:t>ס' 145</a:t>
            </a:r>
            <a:r>
              <a:rPr lang="he-IL" sz="2800" b="1" dirty="0" smtClean="0"/>
              <a:t>) - </a:t>
            </a:r>
            <a:r>
              <a:rPr lang="he-IL" sz="2800" b="1" dirty="0" smtClean="0">
                <a:solidFill>
                  <a:srgbClr val="C00000"/>
                </a:solidFill>
              </a:rPr>
              <a:t>דוחות 2009</a:t>
            </a:r>
            <a:r>
              <a:rPr lang="he-IL" sz="2800" b="1" dirty="0" smtClean="0">
                <a:solidFill>
                  <a:srgbClr val="FF3300"/>
                </a:solidFill>
              </a:rPr>
              <a:t> </a:t>
            </a:r>
            <a:r>
              <a:rPr lang="he-IL" sz="2800" b="1" dirty="0" smtClean="0"/>
              <a:t>שהוגשו בשנת 2010 </a:t>
            </a:r>
            <a:r>
              <a:rPr lang="he-IL" sz="2800" b="1" u="sng" dirty="0" smtClean="0"/>
              <a:t>מתיישנים</a:t>
            </a:r>
            <a:r>
              <a:rPr lang="he-IL" sz="2800" b="1" dirty="0" smtClean="0"/>
              <a:t> ביום 31.12.2013.   </a:t>
            </a:r>
          </a:p>
          <a:p>
            <a:pPr marL="990600" lvl="1" indent="-533400" algn="r" eaLnBrk="1" hangingPunct="1">
              <a:buClr>
                <a:srgbClr val="FF3300"/>
              </a:buClr>
              <a:buSzPct val="105000"/>
              <a:buFont typeface="Wingdings" pitchFamily="2" charset="2"/>
              <a:buNone/>
              <a:defRPr/>
            </a:pPr>
            <a:r>
              <a:rPr lang="he-IL" sz="2800" b="1" dirty="0" smtClean="0"/>
              <a:t>	לפי 3 שנים + שנה באישור המנהל.  </a:t>
            </a:r>
          </a:p>
          <a:p>
            <a:pPr marL="990600" lvl="1" indent="-533400" algn="r" eaLnBrk="1" hangingPunct="1">
              <a:buClr>
                <a:srgbClr val="FF3300"/>
              </a:buClr>
              <a:buSzPct val="105000"/>
              <a:buFont typeface="Wingdings" pitchFamily="2" charset="2"/>
              <a:buChar char="v"/>
              <a:defRPr/>
            </a:pPr>
            <a:r>
              <a:rPr lang="he-IL" sz="2800" b="1" u="sng" dirty="0" smtClean="0">
                <a:solidFill>
                  <a:schemeClr val="bg1"/>
                </a:solidFill>
              </a:rPr>
              <a:t>השגות</a:t>
            </a:r>
            <a:r>
              <a:rPr lang="he-IL" sz="2800" b="1" dirty="0" smtClean="0"/>
              <a:t> (</a:t>
            </a:r>
            <a:r>
              <a:rPr lang="he-IL" sz="2800" b="1" i="1" dirty="0" smtClean="0"/>
              <a:t>ס' 152 (ג</a:t>
            </a:r>
            <a:r>
              <a:rPr lang="he-IL" sz="2800" b="1" dirty="0" smtClean="0"/>
              <a:t>)) + שנה מיום שהוגשה ההשגה.</a:t>
            </a:r>
          </a:p>
          <a:p>
            <a:pPr marL="990600" lvl="1" indent="-533400" algn="r" eaLnBrk="1" hangingPunct="1">
              <a:buClr>
                <a:srgbClr val="FF3300"/>
              </a:buClr>
              <a:buSzPct val="105000"/>
              <a:buFont typeface="Wingdings" pitchFamily="2" charset="2"/>
              <a:buChar char="v"/>
              <a:defRPr/>
            </a:pPr>
            <a:r>
              <a:rPr lang="he-IL" sz="2800" b="1" u="sng" dirty="0" smtClean="0">
                <a:solidFill>
                  <a:schemeClr val="bg1"/>
                </a:solidFill>
              </a:rPr>
              <a:t>פתיחת שומות ע"י נציב או לבקשת הנישום</a:t>
            </a:r>
            <a:r>
              <a:rPr lang="he-IL" sz="2800" b="1" dirty="0" smtClean="0"/>
              <a:t> – (פס"ד דן מרום) </a:t>
            </a:r>
            <a:r>
              <a:rPr lang="he-IL" sz="2800" b="1" dirty="0" smtClean="0">
                <a:solidFill>
                  <a:schemeClr val="bg1"/>
                </a:solidFill>
                <a:effectLst>
                  <a:outerShdw blurRad="38100" dist="38100" dir="2700000" algn="tl">
                    <a:srgbClr val="000000">
                      <a:alpha val="43137"/>
                    </a:srgbClr>
                  </a:outerShdw>
                </a:effectLst>
              </a:rPr>
              <a:t>     (</a:t>
            </a:r>
            <a:r>
              <a:rPr lang="he-IL" sz="2800" b="1" i="1" dirty="0" smtClean="0">
                <a:solidFill>
                  <a:schemeClr val="bg1"/>
                </a:solidFill>
                <a:effectLst>
                  <a:outerShdw blurRad="38100" dist="38100" dir="2700000" algn="tl">
                    <a:srgbClr val="000000">
                      <a:alpha val="43137"/>
                    </a:srgbClr>
                  </a:outerShdw>
                </a:effectLst>
              </a:rPr>
              <a:t>ס' 147</a:t>
            </a:r>
            <a:r>
              <a:rPr lang="he-IL" sz="2800" b="1" dirty="0" smtClean="0">
                <a:solidFill>
                  <a:schemeClr val="bg1"/>
                </a:solidFill>
                <a:effectLst>
                  <a:outerShdw blurRad="38100" dist="38100" dir="2700000" algn="tl">
                    <a:srgbClr val="000000">
                      <a:alpha val="43137"/>
                    </a:srgbClr>
                  </a:outerShdw>
                </a:effectLst>
              </a:rPr>
              <a:t> )</a:t>
            </a:r>
            <a:r>
              <a:rPr lang="he-IL" sz="2800" b="1" dirty="0" smtClean="0"/>
              <a:t> + שנה, או תוך שש שנים מיום שנעשתה לנישום שומה לפי מיטב השפיטה בהעדר דוח שהוגש – </a:t>
            </a:r>
            <a:r>
              <a:rPr lang="he-IL" sz="2800" b="1" dirty="0" smtClean="0">
                <a:solidFill>
                  <a:srgbClr val="C00000"/>
                </a:solidFill>
                <a:effectLst>
                  <a:outerShdw blurRad="38100" dist="38100" dir="2700000" algn="tl">
                    <a:srgbClr val="000000">
                      <a:alpha val="43137"/>
                    </a:srgbClr>
                  </a:outerShdw>
                </a:effectLst>
              </a:rPr>
              <a:t>שנת 2007 תתיישן ביום 31.12.2013.</a:t>
            </a:r>
            <a:endParaRPr lang="he-IL" sz="2800" b="1" u="sng" dirty="0" smtClean="0">
              <a:solidFill>
                <a:srgbClr val="C00000"/>
              </a:solidFill>
              <a:effectLst>
                <a:outerShdw blurRad="38100" dist="38100" dir="2700000" algn="tl">
                  <a:srgbClr val="000000">
                    <a:alpha val="43137"/>
                  </a:srgbClr>
                </a:outerShdw>
              </a:effectLst>
            </a:endParaRPr>
          </a:p>
          <a:p>
            <a:pPr marL="990600" lvl="1" indent="-533400" algn="r" eaLnBrk="1" hangingPunct="1">
              <a:buClr>
                <a:srgbClr val="FF3300"/>
              </a:buClr>
              <a:buSzPct val="105000"/>
              <a:buFont typeface="Wingdings" pitchFamily="2" charset="2"/>
              <a:buChar char="v"/>
              <a:defRPr/>
            </a:pPr>
            <a:r>
              <a:rPr lang="he-IL" sz="2800" b="1" u="sng" dirty="0" smtClean="0">
                <a:solidFill>
                  <a:schemeClr val="bg1"/>
                </a:solidFill>
              </a:rPr>
              <a:t>הזדמנות הוגנת לנישום להשמיע טענותיו</a:t>
            </a:r>
            <a:r>
              <a:rPr lang="he-IL" sz="2800" b="1" u="sng" dirty="0" smtClean="0"/>
              <a:t> </a:t>
            </a:r>
            <a:r>
              <a:rPr lang="he-IL" sz="2800" b="1" dirty="0" smtClean="0"/>
              <a:t>  </a:t>
            </a:r>
            <a:r>
              <a:rPr lang="he-IL" sz="2800" b="1" dirty="0" smtClean="0">
                <a:solidFill>
                  <a:schemeClr val="bg1"/>
                </a:solidFill>
              </a:rPr>
              <a:t>(</a:t>
            </a:r>
            <a:r>
              <a:rPr lang="he-IL" sz="2800" b="1" i="1" dirty="0" smtClean="0">
                <a:solidFill>
                  <a:schemeClr val="bg1"/>
                </a:solidFill>
              </a:rPr>
              <a:t>ס' 158א</a:t>
            </a:r>
            <a:r>
              <a:rPr lang="he-IL" sz="2800" b="1" dirty="0" smtClean="0">
                <a:solidFill>
                  <a:schemeClr val="bg1"/>
                </a:solidFill>
              </a:rPr>
              <a:t>). </a:t>
            </a:r>
          </a:p>
          <a:p>
            <a:pPr marL="990600" lvl="1" indent="-533400" algn="r" eaLnBrk="1" hangingPunct="1">
              <a:buClr>
                <a:srgbClr val="FF3300"/>
              </a:buClr>
              <a:buSzPct val="105000"/>
              <a:buFont typeface="Wingdings" pitchFamily="2" charset="2"/>
              <a:buChar char="v"/>
              <a:defRPr/>
            </a:pPr>
            <a:r>
              <a:rPr lang="he-IL" sz="2800" b="1" u="sng" dirty="0" smtClean="0">
                <a:solidFill>
                  <a:schemeClr val="bg1"/>
                </a:solidFill>
              </a:rPr>
              <a:t>מועד ההתיישנות על החלטה בהשגה </a:t>
            </a:r>
            <a:r>
              <a:rPr lang="he-IL" sz="2800" b="1" dirty="0" smtClean="0">
                <a:solidFill>
                  <a:srgbClr val="33CC33"/>
                </a:solidFill>
              </a:rPr>
              <a:t>-  </a:t>
            </a:r>
            <a:r>
              <a:rPr lang="he-IL" sz="2800" b="1" dirty="0" err="1" smtClean="0">
                <a:solidFill>
                  <a:srgbClr val="C00000"/>
                </a:solidFill>
              </a:rPr>
              <a:t>עא</a:t>
            </a:r>
            <a:r>
              <a:rPr lang="he-IL" sz="2800" b="1" dirty="0" smtClean="0">
                <a:solidFill>
                  <a:srgbClr val="C00000"/>
                </a:solidFill>
              </a:rPr>
              <a:t> 5954/04 </a:t>
            </a:r>
            <a:r>
              <a:rPr lang="he-IL" sz="2800" b="1" dirty="0" err="1" smtClean="0">
                <a:solidFill>
                  <a:srgbClr val="C00000"/>
                </a:solidFill>
              </a:rPr>
              <a:t>ועא</a:t>
            </a:r>
            <a:r>
              <a:rPr lang="he-IL" sz="2800" b="1" dirty="0" smtClean="0">
                <a:solidFill>
                  <a:srgbClr val="C00000"/>
                </a:solidFill>
              </a:rPr>
              <a:t> 1857/05 </a:t>
            </a:r>
            <a:r>
              <a:rPr lang="he-IL" sz="2800" b="1" dirty="0" err="1" smtClean="0">
                <a:solidFill>
                  <a:srgbClr val="C00000"/>
                </a:solidFill>
              </a:rPr>
              <a:t>פ"ש</a:t>
            </a:r>
            <a:r>
              <a:rPr lang="he-IL" sz="2800" b="1" dirty="0" smtClean="0">
                <a:solidFill>
                  <a:srgbClr val="C00000"/>
                </a:solidFill>
              </a:rPr>
              <a:t> י-ם נ' משה סמי </a:t>
            </a:r>
            <a:r>
              <a:rPr lang="he-IL" sz="2800" b="1" dirty="0" err="1" smtClean="0">
                <a:solidFill>
                  <a:srgbClr val="C00000"/>
                </a:solidFill>
              </a:rPr>
              <a:t>ואיקאפוד</a:t>
            </a:r>
            <a:r>
              <a:rPr lang="he-IL" sz="2800" b="1" dirty="0" smtClean="0">
                <a:solidFill>
                  <a:srgbClr val="C00000"/>
                </a:solidFill>
              </a:rPr>
              <a:t> בע"מ. </a:t>
            </a:r>
            <a:endParaRPr lang="en-US" sz="2800" b="1" dirty="0" smtClean="0">
              <a:solidFill>
                <a:srgbClr val="C00000"/>
              </a:solidFill>
              <a:cs typeface="David" pitchFamily="34" charset="-79"/>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מעוגל 2"/>
          <p:cNvSpPr/>
          <p:nvPr/>
        </p:nvSpPr>
        <p:spPr>
          <a:xfrm>
            <a:off x="107950" y="123825"/>
            <a:ext cx="8818563" cy="6669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dirty="0">
              <a:solidFill>
                <a:prstClr val="white"/>
              </a:solidFill>
            </a:endParaRPr>
          </a:p>
        </p:txBody>
      </p:sp>
      <p:cxnSp>
        <p:nvCxnSpPr>
          <p:cNvPr id="20" name="מחבר ישר 19"/>
          <p:cNvCxnSpPr/>
          <p:nvPr/>
        </p:nvCxnSpPr>
        <p:spPr>
          <a:xfrm flipH="1">
            <a:off x="3760788" y="1746250"/>
            <a:ext cx="0" cy="458788"/>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34" name="חץ שמאלה-ימינה 33"/>
          <p:cNvSpPr/>
          <p:nvPr/>
        </p:nvSpPr>
        <p:spPr>
          <a:xfrm>
            <a:off x="827088" y="123825"/>
            <a:ext cx="7705725" cy="928688"/>
          </a:xfrm>
          <a:prstGeom prst="leftRightArrow">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2800" b="1" dirty="0">
                <a:solidFill>
                  <a:prstClr val="white"/>
                </a:solidFill>
                <a:latin typeface="David" pitchFamily="34" charset="-79"/>
                <a:cs typeface="David" pitchFamily="34" charset="-79"/>
              </a:rPr>
              <a:t>מיסוי דירות מגורים לפני ואחרי תיקון 76</a:t>
            </a:r>
          </a:p>
        </p:txBody>
      </p:sp>
      <p:cxnSp>
        <p:nvCxnSpPr>
          <p:cNvPr id="18" name="מחבר חץ ישר 17"/>
          <p:cNvCxnSpPr/>
          <p:nvPr/>
        </p:nvCxnSpPr>
        <p:spPr>
          <a:xfrm>
            <a:off x="500063" y="1882775"/>
            <a:ext cx="4752975" cy="0"/>
          </a:xfrm>
          <a:prstGeom prst="straightConnector1">
            <a:avLst/>
          </a:prstGeom>
          <a:ln w="127000">
            <a:solidFill>
              <a:schemeClr val="accent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a:off x="482600" y="2852738"/>
            <a:ext cx="4752975" cy="0"/>
          </a:xfrm>
          <a:prstGeom prst="straightConnector1">
            <a:avLst/>
          </a:prstGeom>
          <a:ln w="127000">
            <a:solidFill>
              <a:schemeClr val="accent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427038" y="4005263"/>
            <a:ext cx="4789487" cy="0"/>
          </a:xfrm>
          <a:prstGeom prst="straightConnector1">
            <a:avLst/>
          </a:prstGeom>
          <a:ln w="127000">
            <a:solidFill>
              <a:schemeClr val="accent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מחבר ישר 26"/>
          <p:cNvCxnSpPr/>
          <p:nvPr/>
        </p:nvCxnSpPr>
        <p:spPr>
          <a:xfrm>
            <a:off x="2568575" y="1728788"/>
            <a:ext cx="0" cy="47625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31" name="מחבר חץ ישר 30"/>
          <p:cNvCxnSpPr/>
          <p:nvPr/>
        </p:nvCxnSpPr>
        <p:spPr>
          <a:xfrm>
            <a:off x="558800" y="5459413"/>
            <a:ext cx="7712075" cy="0"/>
          </a:xfrm>
          <a:prstGeom prst="straightConnector1">
            <a:avLst/>
          </a:prstGeom>
          <a:ln w="127000">
            <a:solidFill>
              <a:schemeClr val="accent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8" name="מחבר ישר 37"/>
          <p:cNvCxnSpPr/>
          <p:nvPr/>
        </p:nvCxnSpPr>
        <p:spPr>
          <a:xfrm>
            <a:off x="1619250" y="5300663"/>
            <a:ext cx="0" cy="349250"/>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33" name="מלבן 32"/>
          <p:cNvSpPr/>
          <p:nvPr/>
        </p:nvSpPr>
        <p:spPr>
          <a:xfrm>
            <a:off x="5199063" y="1001713"/>
            <a:ext cx="3549650" cy="50482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u="sng" dirty="0">
                <a:solidFill>
                  <a:prstClr val="black"/>
                </a:solidFill>
              </a:rPr>
              <a:t>ס' 49ב(1)</a:t>
            </a:r>
            <a:r>
              <a:rPr lang="he-IL" sz="1200" dirty="0">
                <a:solidFill>
                  <a:prstClr val="black"/>
                </a:solidFill>
              </a:rPr>
              <a:t>- </a:t>
            </a:r>
            <a:r>
              <a:rPr lang="he-IL" sz="1200" b="1" u="sng" dirty="0">
                <a:solidFill>
                  <a:prstClr val="black"/>
                </a:solidFill>
              </a:rPr>
              <a:t>לפני</a:t>
            </a:r>
            <a:r>
              <a:rPr lang="he-IL" sz="1200" b="1" dirty="0">
                <a:solidFill>
                  <a:prstClr val="black"/>
                </a:solidFill>
              </a:rPr>
              <a:t> </a:t>
            </a:r>
            <a:r>
              <a:rPr lang="he-IL" sz="1200" dirty="0">
                <a:solidFill>
                  <a:prstClr val="white"/>
                </a:solidFill>
              </a:rPr>
              <a:t>- פטור ממס שבח במכירת דירה בתנאי ש-4 שנים הקודמות למכירה, לא נמכרה דירה בפטור ממס. </a:t>
            </a:r>
          </a:p>
        </p:txBody>
      </p:sp>
      <p:sp>
        <p:nvSpPr>
          <p:cNvPr id="59" name="מלבן 58"/>
          <p:cNvSpPr/>
          <p:nvPr/>
        </p:nvSpPr>
        <p:spPr>
          <a:xfrm>
            <a:off x="3351213" y="1411288"/>
            <a:ext cx="1004887" cy="3238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400" b="1" dirty="0">
                <a:solidFill>
                  <a:prstClr val="white"/>
                </a:solidFill>
              </a:rPr>
              <a:t>1.1.2014</a:t>
            </a:r>
          </a:p>
        </p:txBody>
      </p:sp>
      <p:sp>
        <p:nvSpPr>
          <p:cNvPr id="60" name="מלבן 59"/>
          <p:cNvSpPr/>
          <p:nvPr/>
        </p:nvSpPr>
        <p:spPr>
          <a:xfrm>
            <a:off x="1908175" y="1422400"/>
            <a:ext cx="1176338" cy="325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400" b="1" dirty="0">
                <a:solidFill>
                  <a:prstClr val="white"/>
                </a:solidFill>
              </a:rPr>
              <a:t>31.12.2017</a:t>
            </a:r>
          </a:p>
        </p:txBody>
      </p:sp>
      <p:sp>
        <p:nvSpPr>
          <p:cNvPr id="62" name="מלבן 61"/>
          <p:cNvSpPr/>
          <p:nvPr/>
        </p:nvSpPr>
        <p:spPr>
          <a:xfrm>
            <a:off x="1692275" y="2492375"/>
            <a:ext cx="7019925" cy="914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1200" b="1" u="sng" dirty="0">
                <a:solidFill>
                  <a:prstClr val="white"/>
                </a:solidFill>
              </a:rPr>
              <a:t>ס' 49ב(2)</a:t>
            </a:r>
            <a:r>
              <a:rPr lang="he-IL" sz="1200" dirty="0">
                <a:solidFill>
                  <a:prstClr val="white"/>
                </a:solidFill>
              </a:rPr>
              <a:t>-</a:t>
            </a:r>
            <a:r>
              <a:rPr lang="he-IL" sz="1200" b="1" u="sng" dirty="0">
                <a:solidFill>
                  <a:prstClr val="black"/>
                </a:solidFill>
              </a:rPr>
              <a:t>לפני</a:t>
            </a:r>
            <a:r>
              <a:rPr lang="he-IL" sz="1200" dirty="0">
                <a:solidFill>
                  <a:prstClr val="white"/>
                </a:solidFill>
              </a:rPr>
              <a:t> - פטור מלא : לדירה יחידה אם לא נמכרה במשך 18 חודש שקדמו למכירה, וב-4 השנים שקדמו למכירה לא הייתה לו יותר מדירת מגורים אחת, בעת ובעונה אחת.- </a:t>
            </a:r>
          </a:p>
          <a:p>
            <a:pPr>
              <a:defRPr/>
            </a:pPr>
            <a:r>
              <a:rPr lang="he-IL" sz="1200" b="1" u="sng" dirty="0">
                <a:solidFill>
                  <a:prstClr val="black"/>
                </a:solidFill>
              </a:rPr>
              <a:t>אחרי</a:t>
            </a:r>
            <a:r>
              <a:rPr lang="he-IL" sz="1200" dirty="0">
                <a:solidFill>
                  <a:prstClr val="white"/>
                </a:solidFill>
              </a:rPr>
              <a:t> - בוטלה מגבלת 4 השנים + נוספה מגבלת 18 חודש מאז השלמתה כדירה</a:t>
            </a:r>
            <a:endParaRPr lang="he-IL" sz="1200" b="1" u="sng" dirty="0">
              <a:solidFill>
                <a:prstClr val="white"/>
              </a:solidFill>
            </a:endParaRPr>
          </a:p>
        </p:txBody>
      </p:sp>
      <p:sp>
        <p:nvSpPr>
          <p:cNvPr id="4" name="מלבן 3"/>
          <p:cNvSpPr/>
          <p:nvPr/>
        </p:nvSpPr>
        <p:spPr>
          <a:xfrm>
            <a:off x="5189538" y="1587500"/>
            <a:ext cx="3548062" cy="7778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u="sng" dirty="0">
                <a:solidFill>
                  <a:prstClr val="black"/>
                </a:solidFill>
              </a:rPr>
              <a:t>אחרי</a:t>
            </a:r>
            <a:r>
              <a:rPr lang="he-IL" sz="1200" dirty="0">
                <a:solidFill>
                  <a:prstClr val="black"/>
                </a:solidFill>
              </a:rPr>
              <a:t>-הוראת שעה מיום 1.1.14 ועד ליום 31.12.17 - פטור נוסף לדירה נוספת עד 1.1.14  ובלבד שנרכשו לפני 1.1.14 ומיום זה ועד 31.12.17  יוטל חיוב על ההפרש בשבח מיום 1.1.14 ועד ליום המכירה.</a:t>
            </a:r>
            <a:endParaRPr lang="he-IL" sz="1200" b="1" u="sng" dirty="0">
              <a:solidFill>
                <a:prstClr val="black"/>
              </a:solidFill>
            </a:endParaRPr>
          </a:p>
        </p:txBody>
      </p:sp>
      <p:sp>
        <p:nvSpPr>
          <p:cNvPr id="10" name="מלבן 9"/>
          <p:cNvSpPr/>
          <p:nvPr/>
        </p:nvSpPr>
        <p:spPr>
          <a:xfrm>
            <a:off x="5199063" y="3513138"/>
            <a:ext cx="3529012" cy="135096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1200" b="1" u="sng" dirty="0">
                <a:solidFill>
                  <a:prstClr val="white"/>
                </a:solidFill>
              </a:rPr>
              <a:t>ס' 49ב(5</a:t>
            </a:r>
            <a:r>
              <a:rPr lang="he-IL" sz="1200" b="1" u="sng" dirty="0">
                <a:solidFill>
                  <a:srgbClr val="000308"/>
                </a:solidFill>
              </a:rPr>
              <a:t>)-פטור מוריש-נשאר ללא שינוי </a:t>
            </a:r>
            <a:r>
              <a:rPr lang="he-IL" sz="1200" dirty="0">
                <a:solidFill>
                  <a:prstClr val="white"/>
                </a:solidFill>
              </a:rPr>
              <a:t>המוכר קיבל בירושה בתנאים: </a:t>
            </a:r>
            <a:r>
              <a:rPr lang="he-IL" sz="1200" b="1" dirty="0">
                <a:solidFill>
                  <a:prstClr val="white"/>
                </a:solidFill>
              </a:rPr>
              <a:t>(א)</a:t>
            </a:r>
            <a:r>
              <a:rPr lang="he-IL" sz="1200" dirty="0">
                <a:solidFill>
                  <a:prstClr val="white"/>
                </a:solidFill>
              </a:rPr>
              <a:t> המוכר הוא בן זוג של המוריש, צאצא או בן זוג צאצא המוריש. </a:t>
            </a:r>
            <a:r>
              <a:rPr lang="he-IL" sz="1200" b="1" dirty="0">
                <a:solidFill>
                  <a:prstClr val="white"/>
                </a:solidFill>
              </a:rPr>
              <a:t>(ב)</a:t>
            </a:r>
            <a:r>
              <a:rPr lang="he-IL" sz="1200" dirty="0">
                <a:solidFill>
                  <a:prstClr val="white"/>
                </a:solidFill>
              </a:rPr>
              <a:t> לפני פטירתו היה המוריש בעל דירת מגורים אחת בלבד. </a:t>
            </a:r>
            <a:r>
              <a:rPr lang="he-IL" sz="1200" b="1" dirty="0">
                <a:solidFill>
                  <a:prstClr val="white"/>
                </a:solidFill>
              </a:rPr>
              <a:t>(ג) </a:t>
            </a:r>
            <a:r>
              <a:rPr lang="he-IL" sz="1200" dirty="0">
                <a:solidFill>
                  <a:prstClr val="white"/>
                </a:solidFill>
              </a:rPr>
              <a:t>אם המוריש היה עדיין בחיים ומוכר את הדירה, היה פטור ממס בגין המכירה.</a:t>
            </a:r>
            <a:endParaRPr lang="he-IL" sz="1200" u="sng" dirty="0">
              <a:solidFill>
                <a:prstClr val="white"/>
              </a:solidFill>
            </a:endParaRPr>
          </a:p>
        </p:txBody>
      </p:sp>
      <p:cxnSp>
        <p:nvCxnSpPr>
          <p:cNvPr id="63" name="מחבר ישר 62"/>
          <p:cNvCxnSpPr/>
          <p:nvPr/>
        </p:nvCxnSpPr>
        <p:spPr>
          <a:xfrm>
            <a:off x="3203575" y="5300663"/>
            <a:ext cx="0" cy="34925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4" name="מחבר ישר 63"/>
          <p:cNvCxnSpPr/>
          <p:nvPr/>
        </p:nvCxnSpPr>
        <p:spPr>
          <a:xfrm>
            <a:off x="4787900" y="5229225"/>
            <a:ext cx="0" cy="34925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5" name="מחבר ישר 64"/>
          <p:cNvCxnSpPr/>
          <p:nvPr/>
        </p:nvCxnSpPr>
        <p:spPr>
          <a:xfrm>
            <a:off x="6227763" y="5300663"/>
            <a:ext cx="0" cy="34925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6" name="מחבר חץ ישר 65"/>
          <p:cNvCxnSpPr/>
          <p:nvPr/>
        </p:nvCxnSpPr>
        <p:spPr>
          <a:xfrm>
            <a:off x="579438" y="6486525"/>
            <a:ext cx="7713662" cy="0"/>
          </a:xfrm>
          <a:prstGeom prst="straightConnector1">
            <a:avLst/>
          </a:prstGeom>
          <a:ln w="127000">
            <a:solidFill>
              <a:schemeClr val="accent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0" name="מלבן מעוגל 69"/>
          <p:cNvSpPr/>
          <p:nvPr/>
        </p:nvSpPr>
        <p:spPr>
          <a:xfrm>
            <a:off x="1187450" y="4187825"/>
            <a:ext cx="3671888" cy="3603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חיוב במס שבח לפי תקופות באופן ליניארי</a:t>
            </a:r>
          </a:p>
        </p:txBody>
      </p:sp>
      <p:sp>
        <p:nvSpPr>
          <p:cNvPr id="71" name="אליפסה 70"/>
          <p:cNvSpPr/>
          <p:nvPr/>
        </p:nvSpPr>
        <p:spPr>
          <a:xfrm>
            <a:off x="5795963" y="4652963"/>
            <a:ext cx="1066800" cy="769937"/>
          </a:xfrm>
          <a:prstGeom prst="ellipse">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31.3.61 מס היסטורי</a:t>
            </a:r>
          </a:p>
        </p:txBody>
      </p:sp>
      <p:sp>
        <p:nvSpPr>
          <p:cNvPr id="72" name="אליפסה 71"/>
          <p:cNvSpPr/>
          <p:nvPr/>
        </p:nvSpPr>
        <p:spPr>
          <a:xfrm>
            <a:off x="4168775" y="4695825"/>
            <a:ext cx="1411288" cy="627063"/>
          </a:xfrm>
          <a:prstGeom prst="ellipse">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7.11.01 שולי-&gt; 20%</a:t>
            </a:r>
          </a:p>
        </p:txBody>
      </p:sp>
      <p:sp>
        <p:nvSpPr>
          <p:cNvPr id="73" name="אליפסה 72"/>
          <p:cNvSpPr/>
          <p:nvPr/>
        </p:nvSpPr>
        <p:spPr>
          <a:xfrm>
            <a:off x="2484438" y="4619625"/>
            <a:ext cx="1511300" cy="660400"/>
          </a:xfrm>
          <a:prstGeom prst="ellipse">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31.12.12 20% -&gt; 25%</a:t>
            </a:r>
          </a:p>
        </p:txBody>
      </p:sp>
      <p:sp>
        <p:nvSpPr>
          <p:cNvPr id="74" name="אליפסה 73"/>
          <p:cNvSpPr/>
          <p:nvPr/>
        </p:nvSpPr>
        <p:spPr>
          <a:xfrm>
            <a:off x="1116013" y="4581525"/>
            <a:ext cx="915987" cy="728663"/>
          </a:xfrm>
          <a:prstGeom prst="ellipse">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1.1.14 </a:t>
            </a:r>
          </a:p>
        </p:txBody>
      </p:sp>
      <p:sp>
        <p:nvSpPr>
          <p:cNvPr id="75" name="מלבן 74"/>
          <p:cNvSpPr/>
          <p:nvPr/>
        </p:nvSpPr>
        <p:spPr>
          <a:xfrm>
            <a:off x="7356475" y="4916488"/>
            <a:ext cx="914400" cy="4508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400" b="1" dirty="0">
                <a:solidFill>
                  <a:prstClr val="white"/>
                </a:solidFill>
              </a:rPr>
              <a:t>לפני</a:t>
            </a:r>
          </a:p>
        </p:txBody>
      </p:sp>
      <p:sp>
        <p:nvSpPr>
          <p:cNvPr id="76" name="מלבן 75"/>
          <p:cNvSpPr/>
          <p:nvPr/>
        </p:nvSpPr>
        <p:spPr>
          <a:xfrm>
            <a:off x="7378700" y="5967413"/>
            <a:ext cx="914400" cy="39528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400" b="1" dirty="0">
                <a:solidFill>
                  <a:prstClr val="white"/>
                </a:solidFill>
              </a:rPr>
              <a:t>אחרי</a:t>
            </a:r>
          </a:p>
        </p:txBody>
      </p:sp>
      <p:cxnSp>
        <p:nvCxnSpPr>
          <p:cNvPr id="77" name="מחבר ישר 76"/>
          <p:cNvCxnSpPr/>
          <p:nvPr/>
        </p:nvCxnSpPr>
        <p:spPr>
          <a:xfrm>
            <a:off x="4665663" y="6318250"/>
            <a:ext cx="0" cy="349250"/>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78" name="אליפסה 77"/>
          <p:cNvSpPr/>
          <p:nvPr/>
        </p:nvSpPr>
        <p:spPr>
          <a:xfrm>
            <a:off x="4435475" y="5603875"/>
            <a:ext cx="1012825" cy="846138"/>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עד 1.1.14 פטור ממס</a:t>
            </a:r>
          </a:p>
        </p:txBody>
      </p:sp>
      <p:sp>
        <p:nvSpPr>
          <p:cNvPr id="79" name="אליפסה 78"/>
          <p:cNvSpPr/>
          <p:nvPr/>
        </p:nvSpPr>
        <p:spPr>
          <a:xfrm>
            <a:off x="1608138" y="5743575"/>
            <a:ext cx="2427287" cy="61912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1200" b="1" dirty="0">
                <a:solidFill>
                  <a:prstClr val="white"/>
                </a:solidFill>
              </a:rPr>
              <a:t>מיום 1.1.14 25%</a:t>
            </a:r>
          </a:p>
        </p:txBody>
      </p:sp>
      <p:sp>
        <p:nvSpPr>
          <p:cNvPr id="101407" name="מציין מיקום של מספר שקופית 5"/>
          <p:cNvSpPr>
            <a:spLocks noGrp="1"/>
          </p:cNvSpPr>
          <p:nvPr>
            <p:ph type="sldNum" sz="quarter" idx="12"/>
          </p:nvPr>
        </p:nvSpPr>
        <p:spPr bwMode="auto">
          <a:xfrm>
            <a:off x="5984875" y="6453188"/>
            <a:ext cx="1828800" cy="365125"/>
          </a:xfrm>
          <a:noFill/>
          <a:ln>
            <a:miter lim="800000"/>
            <a:headEnd/>
            <a:tailEnd/>
          </a:ln>
        </p:spPr>
        <p:txBody>
          <a:bodyPr wrap="square" numCol="1" anchorCtr="0" compatLnSpc="1">
            <a:prstTxWarp prst="textNoShape">
              <a:avLst/>
            </a:prstTxWarp>
          </a:bodyPr>
          <a:lstStyle/>
          <a:p>
            <a:fld id="{894A33C5-9B8E-44D0-80C9-64874E40E0DE}" type="slidenum">
              <a:rPr lang="he-IL" smtClean="0">
                <a:solidFill>
                  <a:schemeClr val="tx1"/>
                </a:solidFill>
              </a:rPr>
              <a:pPr/>
              <a:t>23</a:t>
            </a:fld>
            <a:endParaRPr lang="en-US" smtClean="0">
              <a:solidFill>
                <a:schemeClr val="tx1"/>
              </a:solidFill>
            </a:endParaRPr>
          </a:p>
        </p:txBody>
      </p:sp>
      <p:sp>
        <p:nvSpPr>
          <p:cNvPr id="101408" name="מציין מיקום של כותרת תחתונה 31"/>
          <p:cNvSpPr>
            <a:spLocks noGrp="1"/>
          </p:cNvSpPr>
          <p:nvPr>
            <p:ph type="ftr" sz="quarter" idx="11"/>
          </p:nvPr>
        </p:nvSpPr>
        <p:spPr bwMode="auto">
          <a:xfrm>
            <a:off x="892175" y="6465888"/>
            <a:ext cx="3352800" cy="365125"/>
          </a:xfrm>
          <a:noFill/>
          <a:ln>
            <a:miter lim="800000"/>
            <a:headEnd/>
            <a:tailEnd/>
          </a:ln>
        </p:spPr>
        <p:txBody>
          <a:bodyPr wrap="square" numCol="1" anchorCtr="0" compatLnSpc="1">
            <a:prstTxWarp prst="textNoShape">
              <a:avLst/>
            </a:prstTxWarp>
          </a:bodyPr>
          <a:lstStyle/>
          <a:p>
            <a:pPr algn="ctr"/>
            <a:r>
              <a:rPr lang="he-IL" smtClean="0">
                <a:solidFill>
                  <a:schemeClr val="tx1"/>
                </a:solidFill>
              </a:rPr>
              <a:t>רמי אריה עו"ד רו"ח     מיסים ועסקים בע"מ        </a:t>
            </a:r>
            <a:r>
              <a:rPr lang="en-US" smtClean="0">
                <a:solidFill>
                  <a:schemeClr val="tx1"/>
                </a:solidFill>
              </a:rPr>
              <a:t>www.ralc.co.il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מציין מיקום של כותרת תחתונה 1"/>
          <p:cNvSpPr>
            <a:spLocks noGrp="1"/>
          </p:cNvSpPr>
          <p:nvPr>
            <p:ph type="ftr" sz="quarter" idx="11"/>
          </p:nvPr>
        </p:nvSpPr>
        <p:spPr bwMode="auto">
          <a:xfrm>
            <a:off x="423863" y="6340475"/>
            <a:ext cx="3352800" cy="365125"/>
          </a:xfrm>
          <a:noFill/>
          <a:ln>
            <a:miter lim="800000"/>
            <a:headEnd/>
            <a:tailEnd/>
          </a:ln>
        </p:spPr>
        <p:txBody>
          <a:bodyPr wrap="square" numCol="1" anchorCtr="0" compatLnSpc="1">
            <a:prstTxWarp prst="textNoShape">
              <a:avLst/>
            </a:prstTxWarp>
          </a:bodyPr>
          <a:lstStyle/>
          <a:p>
            <a:r>
              <a:rPr lang="he-IL" smtClean="0">
                <a:solidFill>
                  <a:schemeClr val="tx1"/>
                </a:solidFill>
              </a:rPr>
              <a:t>רמי אריה עו"ד רו"ח, מיסים ועסקים www.ralc.co.il     </a:t>
            </a:r>
            <a:endParaRPr lang="en-US" smtClean="0">
              <a:solidFill>
                <a:schemeClr val="tx1"/>
              </a:solidFill>
            </a:endParaRPr>
          </a:p>
        </p:txBody>
      </p:sp>
      <p:sp>
        <p:nvSpPr>
          <p:cNvPr id="7" name="מציין מיקום של מספר שקופית 5"/>
          <p:cNvSpPr>
            <a:spLocks noGrp="1"/>
          </p:cNvSpPr>
          <p:nvPr>
            <p:ph type="sldNum" sz="quarter" idx="12"/>
          </p:nvPr>
        </p:nvSpPr>
        <p:spPr/>
        <p:txBody>
          <a:bodyPr/>
          <a:lstStyle/>
          <a:p>
            <a:pPr>
              <a:defRPr/>
            </a:pPr>
            <a:fld id="{604028ED-5B94-49BA-93AF-BDB48F3F2270}" type="slidenum">
              <a:rPr lang="he-IL" b="1">
                <a:effectLst>
                  <a:outerShdw blurRad="38100" dist="38100" dir="2700000" algn="tl">
                    <a:srgbClr val="000000">
                      <a:alpha val="43137"/>
                    </a:srgbClr>
                  </a:outerShdw>
                </a:effectLst>
              </a:rPr>
              <a:pPr>
                <a:defRPr/>
              </a:pPr>
              <a:t>24</a:t>
            </a:fld>
            <a:endParaRPr lang="en-US" b="1" dirty="0">
              <a:effectLst>
                <a:outerShdw blurRad="38100" dist="38100" dir="2700000" algn="tl">
                  <a:srgbClr val="000000">
                    <a:alpha val="43137"/>
                  </a:srgbClr>
                </a:outerShdw>
              </a:effectLst>
            </a:endParaRPr>
          </a:p>
        </p:txBody>
      </p:sp>
      <p:sp>
        <p:nvSpPr>
          <p:cNvPr id="8" name="מציין מיקום של כותרת תחתונה 1"/>
          <p:cNvSpPr txBox="1">
            <a:spLocks/>
          </p:cNvSpPr>
          <p:nvPr/>
        </p:nvSpPr>
        <p:spPr bwMode="auto">
          <a:xfrm>
            <a:off x="3124200" y="6248400"/>
            <a:ext cx="2895600" cy="457200"/>
          </a:xfrm>
          <a:prstGeom prst="rect">
            <a:avLst/>
          </a:prstGeom>
          <a:noFill/>
          <a:ln w="9525">
            <a:noFill/>
            <a:miter lim="800000"/>
            <a:headEnd/>
            <a:tailEnd/>
          </a:ln>
          <a:effectLst/>
        </p:spPr>
        <p:txBody>
          <a:bodyPr anchor="b"/>
          <a:lstStyle>
            <a:defPPr>
              <a:defRPr lang="he-IL"/>
            </a:defPPr>
            <a:lvl1pPr algn="l" rtl="0" eaLnBrk="0" fontAlgn="base" hangingPunct="0">
              <a:spcBef>
                <a:spcPct val="0"/>
              </a:spcBef>
              <a:spcAft>
                <a:spcPct val="0"/>
              </a:spcAft>
              <a:defRPr sz="1200" kern="1200" smtClean="0">
                <a:solidFill>
                  <a:schemeClr val="tx1"/>
                </a:solidFill>
                <a:effectLst>
                  <a:outerShdw blurRad="38100" dist="38100" dir="2700000" algn="tl">
                    <a:srgbClr val="000000"/>
                  </a:outerShdw>
                </a:effectLst>
                <a:latin typeface="Arial" pitchFamily="34" charset="0"/>
                <a:ea typeface="+mn-ea"/>
                <a:cs typeface="Arial" pitchFamily="34" charset="0"/>
              </a:defRPr>
            </a:lvl1pPr>
            <a:lvl2pPr marL="742950" indent="-285750" algn="r" rtl="1"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11430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6002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20574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5146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6pPr>
            <a:lvl7pPr marL="29718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7pPr>
            <a:lvl8pPr marL="34290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8pPr>
            <a:lvl9pPr marL="38862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9pPr>
          </a:lstStyle>
          <a:p>
            <a:pPr eaLnBrk="1" hangingPunct="1">
              <a:defRPr/>
            </a:pPr>
            <a:endParaRPr lang="en-US" dirty="0"/>
          </a:p>
        </p:txBody>
      </p:sp>
      <p:sp>
        <p:nvSpPr>
          <p:cNvPr id="9" name="מציין מיקום של מספר שקופית 2"/>
          <p:cNvSpPr txBox="1">
            <a:spLocks/>
          </p:cNvSpPr>
          <p:nvPr/>
        </p:nvSpPr>
        <p:spPr bwMode="auto">
          <a:xfrm>
            <a:off x="3690938" y="6027738"/>
            <a:ext cx="2133600" cy="457200"/>
          </a:xfrm>
          <a:prstGeom prst="rect">
            <a:avLst/>
          </a:prstGeom>
          <a:noFill/>
          <a:ln w="9525">
            <a:noFill/>
            <a:miter lim="800000"/>
            <a:headEnd/>
            <a:tailEnd/>
          </a:ln>
          <a:effectLst/>
        </p:spPr>
        <p:txBody>
          <a:bodyPr anchor="b"/>
          <a:lstStyle>
            <a:defPPr>
              <a:defRPr lang="he-IL"/>
            </a:defPPr>
            <a:lvl1pPr algn="ctr" rtl="0" eaLnBrk="0" fontAlgn="base" hangingPunct="0">
              <a:spcBef>
                <a:spcPct val="0"/>
              </a:spcBef>
              <a:spcAft>
                <a:spcPct val="0"/>
              </a:spcAft>
              <a:defRPr sz="1200" kern="1200" smtClean="0">
                <a:solidFill>
                  <a:schemeClr val="tx1"/>
                </a:solidFill>
                <a:effectLst>
                  <a:outerShdw blurRad="38100" dist="38100" dir="2700000" algn="tl">
                    <a:srgbClr val="000000"/>
                  </a:outerShdw>
                </a:effectLst>
                <a:latin typeface="Arial" pitchFamily="34" charset="0"/>
                <a:ea typeface="+mn-ea"/>
                <a:cs typeface="Arial" pitchFamily="34" charset="0"/>
              </a:defRPr>
            </a:lvl1pPr>
            <a:lvl2pPr marL="742950" indent="-285750" algn="r" rtl="1"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11430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6002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2057400" indent="-228600" algn="r" rtl="1"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5146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6pPr>
            <a:lvl7pPr marL="29718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7pPr>
            <a:lvl8pPr marL="34290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8pPr>
            <a:lvl9pPr marL="3886200" indent="-228600" algn="r" defTabSz="914400" rtl="1" eaLnBrk="0" fontAlgn="base" latinLnBrk="0" hangingPunct="0">
              <a:spcBef>
                <a:spcPct val="0"/>
              </a:spcBef>
              <a:spcAft>
                <a:spcPct val="0"/>
              </a:spcAft>
              <a:defRPr kern="1200">
                <a:solidFill>
                  <a:schemeClr val="tx1"/>
                </a:solidFill>
                <a:latin typeface="Arial" pitchFamily="34" charset="0"/>
                <a:ea typeface="+mn-ea"/>
                <a:cs typeface="Arial" pitchFamily="34" charset="0"/>
              </a:defRPr>
            </a:lvl9pPr>
          </a:lstStyle>
          <a:p>
            <a:pPr eaLnBrk="1" hangingPunct="1">
              <a:defRPr/>
            </a:pPr>
            <a:endParaRPr lang="en-US" dirty="0">
              <a:latin typeface="Arial Black" pitchFamily="34" charset="0"/>
            </a:endParaRPr>
          </a:p>
        </p:txBody>
      </p:sp>
      <p:sp>
        <p:nvSpPr>
          <p:cNvPr id="102406" name="Rectangle 4"/>
          <p:cNvSpPr>
            <a:spLocks noChangeArrowheads="1"/>
          </p:cNvSpPr>
          <p:nvPr/>
        </p:nvSpPr>
        <p:spPr bwMode="auto">
          <a:xfrm>
            <a:off x="539750" y="260350"/>
            <a:ext cx="8229600" cy="863600"/>
          </a:xfrm>
          <a:prstGeom prst="rect">
            <a:avLst/>
          </a:prstGeom>
          <a:noFill/>
          <a:ln w="9525">
            <a:noFill/>
            <a:miter lim="800000"/>
            <a:headEnd/>
            <a:tailEnd/>
          </a:ln>
        </p:spPr>
        <p:txBody>
          <a:bodyPr anchor="ctr"/>
          <a:lstStyle/>
          <a:p>
            <a:pPr algn="ctr"/>
            <a:r>
              <a:rPr lang="he-IL" sz="4400" b="1">
                <a:solidFill>
                  <a:schemeClr val="tx2"/>
                </a:solidFill>
                <a:cs typeface="David" pitchFamily="34" charset="-79"/>
              </a:rPr>
              <a:t>העלאת מס רווחי הון ושבח מקרקעין</a:t>
            </a:r>
            <a:endParaRPr lang="en-US" sz="4400" b="1">
              <a:solidFill>
                <a:schemeClr val="tx2"/>
              </a:solidFill>
              <a:cs typeface="David" pitchFamily="34" charset="-79"/>
            </a:endParaRPr>
          </a:p>
        </p:txBody>
      </p:sp>
      <p:sp>
        <p:nvSpPr>
          <p:cNvPr id="11" name="Text Box 5"/>
          <p:cNvSpPr txBox="1">
            <a:spLocks noChangeArrowheads="1"/>
          </p:cNvSpPr>
          <p:nvPr/>
        </p:nvSpPr>
        <p:spPr bwMode="auto">
          <a:xfrm>
            <a:off x="2555875" y="1052513"/>
            <a:ext cx="6318250" cy="366712"/>
          </a:xfrm>
          <a:prstGeom prst="rect">
            <a:avLst/>
          </a:prstGeom>
          <a:noFill/>
          <a:ln>
            <a:noFill/>
          </a:ln>
          <a:effectLst/>
          <a:extLst/>
        </p:spPr>
        <p:txBody>
          <a:bodyPr wrap="none">
            <a:spAutoFit/>
          </a:bodyPr>
          <a:lstStyle/>
          <a:p>
            <a:pPr>
              <a:defRPr/>
            </a:pPr>
            <a:r>
              <a:rPr lang="he-IL" b="1" u="sng" dirty="0">
                <a:solidFill>
                  <a:srgbClr val="FF0000"/>
                </a:solidFill>
                <a:effectLst>
                  <a:outerShdw blurRad="38100" dist="38100" dir="2700000" algn="tl">
                    <a:srgbClr val="000000">
                      <a:alpha val="43137"/>
                    </a:srgbClr>
                  </a:outerShdw>
                </a:effectLst>
                <a:cs typeface="David" pitchFamily="34" charset="-79"/>
              </a:rPr>
              <a:t>מס שבח מקרקעין במכר ע"י יחיד / חברה משפחתית / חברת בית (רולינג)</a:t>
            </a:r>
            <a:endParaRPr lang="en-US" b="1" u="sng" dirty="0">
              <a:solidFill>
                <a:srgbClr val="FF0000"/>
              </a:solidFill>
              <a:effectLst>
                <a:outerShdw blurRad="38100" dist="38100" dir="2700000" algn="tl">
                  <a:srgbClr val="000000">
                    <a:alpha val="43137"/>
                  </a:srgbClr>
                </a:outerShdw>
              </a:effectLst>
              <a:cs typeface="David" pitchFamily="34" charset="-79"/>
            </a:endParaRPr>
          </a:p>
        </p:txBody>
      </p:sp>
      <p:sp>
        <p:nvSpPr>
          <p:cNvPr id="102408" name="Line 6"/>
          <p:cNvSpPr>
            <a:spLocks noChangeShapeType="1"/>
          </p:cNvSpPr>
          <p:nvPr/>
        </p:nvSpPr>
        <p:spPr bwMode="auto">
          <a:xfrm flipH="1">
            <a:off x="7740650" y="1773238"/>
            <a:ext cx="1152525" cy="0"/>
          </a:xfrm>
          <a:prstGeom prst="line">
            <a:avLst/>
          </a:prstGeom>
          <a:noFill/>
          <a:ln w="9525">
            <a:solidFill>
              <a:schemeClr val="tx1"/>
            </a:solidFill>
            <a:round/>
            <a:headEnd/>
            <a:tailEnd type="triangle" w="med" len="med"/>
          </a:ln>
        </p:spPr>
        <p:txBody>
          <a:bodyPr/>
          <a:lstStyle/>
          <a:p>
            <a:endParaRPr lang="he-IL"/>
          </a:p>
        </p:txBody>
      </p:sp>
      <p:sp>
        <p:nvSpPr>
          <p:cNvPr id="102409" name="Text Box 7"/>
          <p:cNvSpPr txBox="1">
            <a:spLocks noChangeArrowheads="1"/>
          </p:cNvSpPr>
          <p:nvPr/>
        </p:nvSpPr>
        <p:spPr bwMode="auto">
          <a:xfrm>
            <a:off x="7558088" y="3021013"/>
            <a:ext cx="1622425" cy="336550"/>
          </a:xfrm>
          <a:prstGeom prst="rect">
            <a:avLst/>
          </a:prstGeom>
          <a:noFill/>
          <a:ln w="9525">
            <a:noFill/>
            <a:miter lim="800000"/>
            <a:headEnd/>
            <a:tailEnd/>
          </a:ln>
        </p:spPr>
        <p:txBody>
          <a:bodyPr wrap="none">
            <a:spAutoFit/>
          </a:bodyPr>
          <a:lstStyle/>
          <a:p>
            <a:r>
              <a:rPr lang="he-IL" sz="1600" b="1">
                <a:cs typeface="David" pitchFamily="34" charset="-79"/>
              </a:rPr>
              <a:t>שיעור מס היסטורי</a:t>
            </a:r>
            <a:endParaRPr lang="en-US" sz="1600" b="1">
              <a:cs typeface="David" pitchFamily="34" charset="-79"/>
            </a:endParaRPr>
          </a:p>
        </p:txBody>
      </p:sp>
      <p:sp>
        <p:nvSpPr>
          <p:cNvPr id="102410" name="Text Box 8"/>
          <p:cNvSpPr txBox="1">
            <a:spLocks noChangeArrowheads="1"/>
          </p:cNvSpPr>
          <p:nvPr/>
        </p:nvSpPr>
        <p:spPr bwMode="auto">
          <a:xfrm>
            <a:off x="7812088" y="1773238"/>
            <a:ext cx="1181100" cy="336550"/>
          </a:xfrm>
          <a:prstGeom prst="rect">
            <a:avLst/>
          </a:prstGeom>
          <a:noFill/>
          <a:ln w="9525">
            <a:noFill/>
            <a:miter lim="800000"/>
            <a:headEnd/>
            <a:tailEnd/>
          </a:ln>
        </p:spPr>
        <p:txBody>
          <a:bodyPr wrap="none">
            <a:spAutoFit/>
          </a:bodyPr>
          <a:lstStyle/>
          <a:p>
            <a:r>
              <a:rPr lang="he-IL" sz="1600" b="1">
                <a:cs typeface="David" pitchFamily="34" charset="-79"/>
              </a:rPr>
              <a:t>עולה בהדרגה</a:t>
            </a:r>
            <a:endParaRPr lang="en-US" sz="1600" b="1">
              <a:cs typeface="David" pitchFamily="34" charset="-79"/>
            </a:endParaRPr>
          </a:p>
        </p:txBody>
      </p:sp>
      <p:sp>
        <p:nvSpPr>
          <p:cNvPr id="106507" name="AutoShape 9"/>
          <p:cNvSpPr>
            <a:spLocks noChangeArrowheads="1"/>
          </p:cNvSpPr>
          <p:nvPr/>
        </p:nvSpPr>
        <p:spPr bwMode="auto">
          <a:xfrm>
            <a:off x="6659563" y="1628775"/>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31.3.1961</a:t>
            </a:r>
            <a:endParaRPr lang="en-US" sz="1600" b="1" dirty="0">
              <a:solidFill>
                <a:srgbClr val="C00000"/>
              </a:solidFill>
              <a:cs typeface="David" pitchFamily="34" charset="-79"/>
            </a:endParaRPr>
          </a:p>
        </p:txBody>
      </p:sp>
      <p:sp>
        <p:nvSpPr>
          <p:cNvPr id="102412" name="Line 10"/>
          <p:cNvSpPr>
            <a:spLocks noChangeShapeType="1"/>
          </p:cNvSpPr>
          <p:nvPr/>
        </p:nvSpPr>
        <p:spPr bwMode="auto">
          <a:xfrm flipH="1">
            <a:off x="5435600" y="1773238"/>
            <a:ext cx="1152525" cy="0"/>
          </a:xfrm>
          <a:prstGeom prst="line">
            <a:avLst/>
          </a:prstGeom>
          <a:noFill/>
          <a:ln w="9525">
            <a:solidFill>
              <a:schemeClr val="tx1"/>
            </a:solidFill>
            <a:round/>
            <a:headEnd/>
            <a:tailEnd type="triangle" w="med" len="med"/>
          </a:ln>
        </p:spPr>
        <p:txBody>
          <a:bodyPr/>
          <a:lstStyle/>
          <a:p>
            <a:endParaRPr lang="he-IL"/>
          </a:p>
        </p:txBody>
      </p:sp>
      <p:sp>
        <p:nvSpPr>
          <p:cNvPr id="102413" name="Text Box 11"/>
          <p:cNvSpPr txBox="1">
            <a:spLocks noChangeArrowheads="1"/>
          </p:cNvSpPr>
          <p:nvPr/>
        </p:nvSpPr>
        <p:spPr bwMode="auto">
          <a:xfrm>
            <a:off x="5148263" y="1484313"/>
            <a:ext cx="1608137" cy="336550"/>
          </a:xfrm>
          <a:prstGeom prst="rect">
            <a:avLst/>
          </a:prstGeom>
          <a:noFill/>
          <a:ln w="9525">
            <a:noFill/>
            <a:miter lim="800000"/>
            <a:headEnd/>
            <a:tailEnd/>
          </a:ln>
        </p:spPr>
        <p:txBody>
          <a:bodyPr wrap="none">
            <a:spAutoFit/>
          </a:bodyPr>
          <a:lstStyle/>
          <a:p>
            <a:r>
              <a:rPr lang="he-IL" sz="1600" b="1">
                <a:cs typeface="David" pitchFamily="34" charset="-79"/>
              </a:rPr>
              <a:t>מס שולי של היחיד</a:t>
            </a:r>
            <a:endParaRPr lang="en-US" sz="1600" b="1">
              <a:cs typeface="David" pitchFamily="34" charset="-79"/>
            </a:endParaRPr>
          </a:p>
        </p:txBody>
      </p:sp>
      <p:sp>
        <p:nvSpPr>
          <p:cNvPr id="102414" name="Text Box 12"/>
          <p:cNvSpPr txBox="1">
            <a:spLocks noChangeArrowheads="1"/>
          </p:cNvSpPr>
          <p:nvPr/>
        </p:nvSpPr>
        <p:spPr bwMode="auto">
          <a:xfrm>
            <a:off x="5364163" y="1773238"/>
            <a:ext cx="1262062" cy="336550"/>
          </a:xfrm>
          <a:prstGeom prst="rect">
            <a:avLst/>
          </a:prstGeom>
          <a:noFill/>
          <a:ln w="9525">
            <a:noFill/>
            <a:miter lim="800000"/>
            <a:headEnd/>
            <a:tailEnd/>
          </a:ln>
        </p:spPr>
        <p:txBody>
          <a:bodyPr wrap="none">
            <a:spAutoFit/>
          </a:bodyPr>
          <a:lstStyle/>
          <a:p>
            <a:r>
              <a:rPr lang="he-IL" sz="1600" b="1">
                <a:cs typeface="David" pitchFamily="34" charset="-79"/>
              </a:rPr>
              <a:t>בשנת המכירה</a:t>
            </a:r>
            <a:endParaRPr lang="en-US" sz="1600" b="1">
              <a:cs typeface="David" pitchFamily="34" charset="-79"/>
            </a:endParaRPr>
          </a:p>
        </p:txBody>
      </p:sp>
      <p:sp>
        <p:nvSpPr>
          <p:cNvPr id="106511" name="AutoShape 13"/>
          <p:cNvSpPr>
            <a:spLocks noChangeArrowheads="1"/>
          </p:cNvSpPr>
          <p:nvPr/>
        </p:nvSpPr>
        <p:spPr bwMode="auto">
          <a:xfrm>
            <a:off x="4211638" y="1628775"/>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7.11.2001</a:t>
            </a:r>
            <a:endParaRPr lang="en-US" sz="1600" b="1" dirty="0">
              <a:solidFill>
                <a:srgbClr val="C00000"/>
              </a:solidFill>
              <a:cs typeface="David" pitchFamily="34" charset="-79"/>
            </a:endParaRPr>
          </a:p>
        </p:txBody>
      </p:sp>
      <p:sp>
        <p:nvSpPr>
          <p:cNvPr id="102416" name="Line 14"/>
          <p:cNvSpPr>
            <a:spLocks noChangeShapeType="1"/>
          </p:cNvSpPr>
          <p:nvPr/>
        </p:nvSpPr>
        <p:spPr bwMode="auto">
          <a:xfrm flipH="1">
            <a:off x="3348038" y="1773238"/>
            <a:ext cx="792162" cy="0"/>
          </a:xfrm>
          <a:prstGeom prst="line">
            <a:avLst/>
          </a:prstGeom>
          <a:noFill/>
          <a:ln w="9525">
            <a:solidFill>
              <a:schemeClr val="tx1"/>
            </a:solidFill>
            <a:round/>
            <a:headEnd/>
            <a:tailEnd type="triangle" w="med" len="med"/>
          </a:ln>
        </p:spPr>
        <p:txBody>
          <a:bodyPr/>
          <a:lstStyle/>
          <a:p>
            <a:endParaRPr lang="he-IL"/>
          </a:p>
        </p:txBody>
      </p:sp>
      <p:sp>
        <p:nvSpPr>
          <p:cNvPr id="102417" name="Text Box 15"/>
          <p:cNvSpPr txBox="1">
            <a:spLocks noChangeArrowheads="1"/>
          </p:cNvSpPr>
          <p:nvPr/>
        </p:nvSpPr>
        <p:spPr bwMode="auto">
          <a:xfrm>
            <a:off x="3419475" y="1484313"/>
            <a:ext cx="808038" cy="336550"/>
          </a:xfrm>
          <a:prstGeom prst="rect">
            <a:avLst/>
          </a:prstGeom>
          <a:noFill/>
          <a:ln w="9525">
            <a:noFill/>
            <a:miter lim="800000"/>
            <a:headEnd/>
            <a:tailEnd/>
          </a:ln>
        </p:spPr>
        <p:txBody>
          <a:bodyPr wrap="none">
            <a:spAutoFit/>
          </a:bodyPr>
          <a:lstStyle/>
          <a:p>
            <a:r>
              <a:rPr lang="he-IL" sz="1600" b="1">
                <a:cs typeface="David" pitchFamily="34" charset="-79"/>
              </a:rPr>
              <a:t>20% מס</a:t>
            </a:r>
            <a:endParaRPr lang="en-US" sz="1600" b="1">
              <a:cs typeface="David" pitchFamily="34" charset="-79"/>
            </a:endParaRPr>
          </a:p>
        </p:txBody>
      </p:sp>
      <p:sp>
        <p:nvSpPr>
          <p:cNvPr id="106514" name="AutoShape 16"/>
          <p:cNvSpPr>
            <a:spLocks noChangeArrowheads="1"/>
          </p:cNvSpPr>
          <p:nvPr/>
        </p:nvSpPr>
        <p:spPr bwMode="auto">
          <a:xfrm>
            <a:off x="2339975" y="1628775"/>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31.12.2011</a:t>
            </a:r>
            <a:endParaRPr lang="en-US" sz="1600" b="1" dirty="0">
              <a:solidFill>
                <a:srgbClr val="C00000"/>
              </a:solidFill>
              <a:cs typeface="David" pitchFamily="34" charset="-79"/>
            </a:endParaRPr>
          </a:p>
        </p:txBody>
      </p:sp>
      <p:sp>
        <p:nvSpPr>
          <p:cNvPr id="102419" name="Line 17"/>
          <p:cNvSpPr>
            <a:spLocks noChangeShapeType="1"/>
          </p:cNvSpPr>
          <p:nvPr/>
        </p:nvSpPr>
        <p:spPr bwMode="auto">
          <a:xfrm flipH="1">
            <a:off x="1619250" y="1773238"/>
            <a:ext cx="647700" cy="0"/>
          </a:xfrm>
          <a:prstGeom prst="line">
            <a:avLst/>
          </a:prstGeom>
          <a:noFill/>
          <a:ln w="9525">
            <a:solidFill>
              <a:schemeClr val="tx1"/>
            </a:solidFill>
            <a:round/>
            <a:headEnd/>
            <a:tailEnd type="triangle" w="med" len="med"/>
          </a:ln>
        </p:spPr>
        <p:txBody>
          <a:bodyPr/>
          <a:lstStyle/>
          <a:p>
            <a:endParaRPr lang="he-IL"/>
          </a:p>
        </p:txBody>
      </p:sp>
      <p:sp>
        <p:nvSpPr>
          <p:cNvPr id="106516" name="AutoShape 18"/>
          <p:cNvSpPr>
            <a:spLocks noChangeArrowheads="1"/>
          </p:cNvSpPr>
          <p:nvPr/>
        </p:nvSpPr>
        <p:spPr bwMode="auto">
          <a:xfrm>
            <a:off x="395288" y="1628775"/>
            <a:ext cx="1152525" cy="431800"/>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מועד מכירה </a:t>
            </a:r>
          </a:p>
          <a:p>
            <a:pPr algn="ctr">
              <a:defRPr/>
            </a:pPr>
            <a:r>
              <a:rPr lang="he-IL" sz="1600" b="1" dirty="0">
                <a:solidFill>
                  <a:srgbClr val="C00000"/>
                </a:solidFill>
                <a:cs typeface="David" pitchFamily="34" charset="-79"/>
              </a:rPr>
              <a:t>בפועל</a:t>
            </a:r>
            <a:endParaRPr lang="en-US" sz="1600" b="1" dirty="0">
              <a:solidFill>
                <a:srgbClr val="C00000"/>
              </a:solidFill>
              <a:cs typeface="David" pitchFamily="34" charset="-79"/>
            </a:endParaRPr>
          </a:p>
        </p:txBody>
      </p:sp>
      <p:sp>
        <p:nvSpPr>
          <p:cNvPr id="102421" name="Text Box 19"/>
          <p:cNvSpPr txBox="1">
            <a:spLocks noChangeArrowheads="1"/>
          </p:cNvSpPr>
          <p:nvPr/>
        </p:nvSpPr>
        <p:spPr bwMode="auto">
          <a:xfrm>
            <a:off x="1619250" y="1484313"/>
            <a:ext cx="808038" cy="336550"/>
          </a:xfrm>
          <a:prstGeom prst="rect">
            <a:avLst/>
          </a:prstGeom>
          <a:noFill/>
          <a:ln w="9525">
            <a:noFill/>
            <a:miter lim="800000"/>
            <a:headEnd/>
            <a:tailEnd/>
          </a:ln>
        </p:spPr>
        <p:txBody>
          <a:bodyPr wrap="none">
            <a:spAutoFit/>
          </a:bodyPr>
          <a:lstStyle/>
          <a:p>
            <a:r>
              <a:rPr lang="he-IL" sz="1600" b="1">
                <a:cs typeface="David" pitchFamily="34" charset="-79"/>
              </a:rPr>
              <a:t>25% מס</a:t>
            </a:r>
            <a:endParaRPr lang="en-US" sz="1600" b="1">
              <a:cs typeface="David" pitchFamily="34" charset="-79"/>
            </a:endParaRPr>
          </a:p>
        </p:txBody>
      </p:sp>
      <p:sp>
        <p:nvSpPr>
          <p:cNvPr id="26" name="Text Box 20"/>
          <p:cNvSpPr txBox="1">
            <a:spLocks noChangeArrowheads="1"/>
          </p:cNvSpPr>
          <p:nvPr/>
        </p:nvSpPr>
        <p:spPr bwMode="auto">
          <a:xfrm>
            <a:off x="2484438" y="2565400"/>
            <a:ext cx="6369050" cy="366713"/>
          </a:xfrm>
          <a:prstGeom prst="rect">
            <a:avLst/>
          </a:prstGeom>
          <a:noFill/>
          <a:ln>
            <a:noFill/>
          </a:ln>
          <a:effectLst/>
          <a:extLst/>
        </p:spPr>
        <p:txBody>
          <a:bodyPr>
            <a:spAutoFit/>
          </a:bodyPr>
          <a:lstStyle/>
          <a:p>
            <a:pPr>
              <a:defRPr/>
            </a:pPr>
            <a:r>
              <a:rPr lang="he-IL" b="1" u="sng" dirty="0">
                <a:solidFill>
                  <a:srgbClr val="FF0000"/>
                </a:solidFill>
                <a:effectLst>
                  <a:outerShdw blurRad="38100" dist="38100" dir="2700000" algn="tl">
                    <a:srgbClr val="000000">
                      <a:alpha val="43137"/>
                    </a:srgbClr>
                  </a:outerShdw>
                </a:effectLst>
                <a:cs typeface="David" pitchFamily="34" charset="-79"/>
              </a:rPr>
              <a:t>מס רווחי הון - במכר ע"י יחיד / חברה משפחתית / חברת בית</a:t>
            </a:r>
            <a:r>
              <a:rPr lang="he-IL" b="1" u="sng" dirty="0">
                <a:effectLst>
                  <a:outerShdw blurRad="38100" dist="38100" dir="2700000" algn="tl">
                    <a:srgbClr val="000000">
                      <a:alpha val="43137"/>
                    </a:srgbClr>
                  </a:outerShdw>
                </a:effectLst>
              </a:rPr>
              <a:t> </a:t>
            </a:r>
            <a:endParaRPr lang="en-US" b="1" u="sng" dirty="0">
              <a:effectLst>
                <a:outerShdw blurRad="38100" dist="38100" dir="2700000" algn="tl">
                  <a:srgbClr val="000000">
                    <a:alpha val="43137"/>
                  </a:srgbClr>
                </a:outerShdw>
              </a:effectLst>
            </a:endParaRPr>
          </a:p>
        </p:txBody>
      </p:sp>
      <p:sp>
        <p:nvSpPr>
          <p:cNvPr id="102423" name="Text Box 21"/>
          <p:cNvSpPr txBox="1">
            <a:spLocks noChangeArrowheads="1"/>
          </p:cNvSpPr>
          <p:nvPr/>
        </p:nvSpPr>
        <p:spPr bwMode="auto">
          <a:xfrm>
            <a:off x="7885113" y="3357563"/>
            <a:ext cx="1181100" cy="336550"/>
          </a:xfrm>
          <a:prstGeom prst="rect">
            <a:avLst/>
          </a:prstGeom>
          <a:noFill/>
          <a:ln w="9525">
            <a:noFill/>
            <a:miter lim="800000"/>
            <a:headEnd/>
            <a:tailEnd/>
          </a:ln>
        </p:spPr>
        <p:txBody>
          <a:bodyPr wrap="none">
            <a:spAutoFit/>
          </a:bodyPr>
          <a:lstStyle/>
          <a:p>
            <a:r>
              <a:rPr lang="he-IL" sz="1600" b="1">
                <a:cs typeface="David" pitchFamily="34" charset="-79"/>
              </a:rPr>
              <a:t>עולה בהדרגה</a:t>
            </a:r>
            <a:endParaRPr lang="en-US" sz="1600" b="1">
              <a:cs typeface="David" pitchFamily="34" charset="-79"/>
            </a:endParaRPr>
          </a:p>
        </p:txBody>
      </p:sp>
      <p:sp>
        <p:nvSpPr>
          <p:cNvPr id="102424" name="Line 22"/>
          <p:cNvSpPr>
            <a:spLocks noChangeShapeType="1"/>
          </p:cNvSpPr>
          <p:nvPr/>
        </p:nvSpPr>
        <p:spPr bwMode="auto">
          <a:xfrm flipH="1">
            <a:off x="7812088" y="3357563"/>
            <a:ext cx="1152525" cy="0"/>
          </a:xfrm>
          <a:prstGeom prst="line">
            <a:avLst/>
          </a:prstGeom>
          <a:noFill/>
          <a:ln w="9525">
            <a:solidFill>
              <a:schemeClr val="tx1"/>
            </a:solidFill>
            <a:round/>
            <a:headEnd/>
            <a:tailEnd type="triangle" w="med" len="med"/>
          </a:ln>
        </p:spPr>
        <p:txBody>
          <a:bodyPr/>
          <a:lstStyle/>
          <a:p>
            <a:endParaRPr lang="he-IL"/>
          </a:p>
        </p:txBody>
      </p:sp>
      <p:sp>
        <p:nvSpPr>
          <p:cNvPr id="102425" name="Line 23"/>
          <p:cNvSpPr>
            <a:spLocks noChangeShapeType="1"/>
          </p:cNvSpPr>
          <p:nvPr/>
        </p:nvSpPr>
        <p:spPr bwMode="auto">
          <a:xfrm flipH="1">
            <a:off x="3348038" y="3357563"/>
            <a:ext cx="936625" cy="0"/>
          </a:xfrm>
          <a:prstGeom prst="line">
            <a:avLst/>
          </a:prstGeom>
          <a:noFill/>
          <a:ln w="9525">
            <a:solidFill>
              <a:schemeClr val="tx1"/>
            </a:solidFill>
            <a:round/>
            <a:headEnd/>
            <a:tailEnd type="triangle" w="med" len="med"/>
          </a:ln>
        </p:spPr>
        <p:txBody>
          <a:bodyPr/>
          <a:lstStyle/>
          <a:p>
            <a:endParaRPr lang="he-IL"/>
          </a:p>
        </p:txBody>
      </p:sp>
      <p:sp>
        <p:nvSpPr>
          <p:cNvPr id="102426" name="Line 24"/>
          <p:cNvSpPr>
            <a:spLocks noChangeShapeType="1"/>
          </p:cNvSpPr>
          <p:nvPr/>
        </p:nvSpPr>
        <p:spPr bwMode="auto">
          <a:xfrm flipH="1">
            <a:off x="5435600" y="3357563"/>
            <a:ext cx="1152525" cy="0"/>
          </a:xfrm>
          <a:prstGeom prst="line">
            <a:avLst/>
          </a:prstGeom>
          <a:noFill/>
          <a:ln w="9525">
            <a:solidFill>
              <a:schemeClr val="tx1"/>
            </a:solidFill>
            <a:round/>
            <a:headEnd/>
            <a:tailEnd type="triangle" w="med" len="med"/>
          </a:ln>
        </p:spPr>
        <p:txBody>
          <a:bodyPr/>
          <a:lstStyle/>
          <a:p>
            <a:endParaRPr lang="he-IL"/>
          </a:p>
        </p:txBody>
      </p:sp>
      <p:sp>
        <p:nvSpPr>
          <p:cNvPr id="102427" name="Text Box 25"/>
          <p:cNvSpPr txBox="1">
            <a:spLocks noChangeArrowheads="1"/>
          </p:cNvSpPr>
          <p:nvPr/>
        </p:nvSpPr>
        <p:spPr bwMode="auto">
          <a:xfrm>
            <a:off x="7521575" y="1484313"/>
            <a:ext cx="1622425" cy="336550"/>
          </a:xfrm>
          <a:prstGeom prst="rect">
            <a:avLst/>
          </a:prstGeom>
          <a:noFill/>
          <a:ln w="9525">
            <a:noFill/>
            <a:miter lim="800000"/>
            <a:headEnd/>
            <a:tailEnd/>
          </a:ln>
        </p:spPr>
        <p:txBody>
          <a:bodyPr wrap="none">
            <a:spAutoFit/>
          </a:bodyPr>
          <a:lstStyle/>
          <a:p>
            <a:r>
              <a:rPr lang="he-IL" sz="1600" b="1">
                <a:cs typeface="David" pitchFamily="34" charset="-79"/>
              </a:rPr>
              <a:t>שיעור מס היסטורי</a:t>
            </a:r>
            <a:endParaRPr lang="en-US" sz="1600" b="1">
              <a:cs typeface="David" pitchFamily="34" charset="-79"/>
            </a:endParaRPr>
          </a:p>
        </p:txBody>
      </p:sp>
      <p:sp>
        <p:nvSpPr>
          <p:cNvPr id="106524" name="AutoShape 26"/>
          <p:cNvSpPr>
            <a:spLocks noChangeArrowheads="1"/>
          </p:cNvSpPr>
          <p:nvPr/>
        </p:nvSpPr>
        <p:spPr bwMode="auto">
          <a:xfrm>
            <a:off x="6732588" y="3213100"/>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31.3.1961</a:t>
            </a:r>
            <a:endParaRPr lang="en-US" sz="1600" b="1" dirty="0">
              <a:solidFill>
                <a:srgbClr val="C00000"/>
              </a:solidFill>
              <a:cs typeface="David" pitchFamily="34" charset="-79"/>
            </a:endParaRPr>
          </a:p>
        </p:txBody>
      </p:sp>
      <p:sp>
        <p:nvSpPr>
          <p:cNvPr id="102429" name="Text Box 27"/>
          <p:cNvSpPr txBox="1">
            <a:spLocks noChangeArrowheads="1"/>
          </p:cNvSpPr>
          <p:nvPr/>
        </p:nvSpPr>
        <p:spPr bwMode="auto">
          <a:xfrm>
            <a:off x="5219700" y="2997200"/>
            <a:ext cx="1608138" cy="336550"/>
          </a:xfrm>
          <a:prstGeom prst="rect">
            <a:avLst/>
          </a:prstGeom>
          <a:noFill/>
          <a:ln w="9525">
            <a:noFill/>
            <a:miter lim="800000"/>
            <a:headEnd/>
            <a:tailEnd/>
          </a:ln>
        </p:spPr>
        <p:txBody>
          <a:bodyPr wrap="none">
            <a:spAutoFit/>
          </a:bodyPr>
          <a:lstStyle/>
          <a:p>
            <a:r>
              <a:rPr lang="he-IL" sz="1600" b="1">
                <a:cs typeface="David" pitchFamily="34" charset="-79"/>
              </a:rPr>
              <a:t>מס שולי של היחיד</a:t>
            </a:r>
            <a:endParaRPr lang="en-US" sz="1600" b="1">
              <a:cs typeface="David" pitchFamily="34" charset="-79"/>
            </a:endParaRPr>
          </a:p>
        </p:txBody>
      </p:sp>
      <p:sp>
        <p:nvSpPr>
          <p:cNvPr id="102430" name="Text Box 28"/>
          <p:cNvSpPr txBox="1">
            <a:spLocks noChangeArrowheads="1"/>
          </p:cNvSpPr>
          <p:nvPr/>
        </p:nvSpPr>
        <p:spPr bwMode="auto">
          <a:xfrm>
            <a:off x="5435600" y="3308350"/>
            <a:ext cx="1262063" cy="336550"/>
          </a:xfrm>
          <a:prstGeom prst="rect">
            <a:avLst/>
          </a:prstGeom>
          <a:noFill/>
          <a:ln w="9525">
            <a:noFill/>
            <a:miter lim="800000"/>
            <a:headEnd/>
            <a:tailEnd/>
          </a:ln>
        </p:spPr>
        <p:txBody>
          <a:bodyPr wrap="none">
            <a:spAutoFit/>
          </a:bodyPr>
          <a:lstStyle/>
          <a:p>
            <a:r>
              <a:rPr lang="he-IL" sz="1600" b="1">
                <a:cs typeface="David" pitchFamily="34" charset="-79"/>
              </a:rPr>
              <a:t>בשנת המכירה</a:t>
            </a:r>
            <a:endParaRPr lang="en-US" sz="1600" b="1">
              <a:cs typeface="David" pitchFamily="34" charset="-79"/>
            </a:endParaRPr>
          </a:p>
        </p:txBody>
      </p:sp>
      <p:sp>
        <p:nvSpPr>
          <p:cNvPr id="106527" name="AutoShape 29"/>
          <p:cNvSpPr>
            <a:spLocks noChangeArrowheads="1"/>
          </p:cNvSpPr>
          <p:nvPr/>
        </p:nvSpPr>
        <p:spPr bwMode="auto">
          <a:xfrm>
            <a:off x="4356100" y="3213100"/>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31.12.2002</a:t>
            </a:r>
            <a:endParaRPr lang="en-US" sz="1600" b="1" dirty="0">
              <a:solidFill>
                <a:srgbClr val="C00000"/>
              </a:solidFill>
              <a:cs typeface="David" pitchFamily="34" charset="-79"/>
            </a:endParaRPr>
          </a:p>
        </p:txBody>
      </p:sp>
      <p:sp>
        <p:nvSpPr>
          <p:cNvPr id="102432" name="Text Box 30"/>
          <p:cNvSpPr txBox="1">
            <a:spLocks noChangeArrowheads="1"/>
          </p:cNvSpPr>
          <p:nvPr/>
        </p:nvSpPr>
        <p:spPr bwMode="auto">
          <a:xfrm>
            <a:off x="3059113" y="3500438"/>
            <a:ext cx="1457325" cy="581025"/>
          </a:xfrm>
          <a:prstGeom prst="rect">
            <a:avLst/>
          </a:prstGeom>
          <a:noFill/>
          <a:ln w="9525">
            <a:noFill/>
            <a:miter lim="800000"/>
            <a:headEnd/>
            <a:tailEnd/>
          </a:ln>
        </p:spPr>
        <p:txBody>
          <a:bodyPr wrap="none">
            <a:spAutoFit/>
          </a:bodyPr>
          <a:lstStyle/>
          <a:p>
            <a:pPr algn="ctr"/>
            <a:r>
              <a:rPr lang="he-IL" sz="1600" b="1">
                <a:cs typeface="David" pitchFamily="34" charset="-79"/>
              </a:rPr>
              <a:t>בעל מניות מהותי</a:t>
            </a:r>
          </a:p>
          <a:p>
            <a:pPr algn="ctr"/>
            <a:r>
              <a:rPr lang="he-IL" sz="1600" b="1">
                <a:cs typeface="David" pitchFamily="34" charset="-79"/>
              </a:rPr>
              <a:t>25%</a:t>
            </a:r>
            <a:endParaRPr lang="en-US" sz="1600" b="1">
              <a:cs typeface="David" pitchFamily="34" charset="-79"/>
            </a:endParaRPr>
          </a:p>
        </p:txBody>
      </p:sp>
      <p:sp>
        <p:nvSpPr>
          <p:cNvPr id="106529" name="AutoShape 31"/>
          <p:cNvSpPr>
            <a:spLocks noChangeArrowheads="1"/>
          </p:cNvSpPr>
          <p:nvPr/>
        </p:nvSpPr>
        <p:spPr bwMode="auto">
          <a:xfrm>
            <a:off x="2411413" y="3213100"/>
            <a:ext cx="936625" cy="360363"/>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31.12.2011</a:t>
            </a:r>
            <a:endParaRPr lang="en-US" sz="1600" b="1" dirty="0">
              <a:solidFill>
                <a:srgbClr val="C00000"/>
              </a:solidFill>
              <a:cs typeface="David" pitchFamily="34" charset="-79"/>
            </a:endParaRPr>
          </a:p>
        </p:txBody>
      </p:sp>
      <p:sp>
        <p:nvSpPr>
          <p:cNvPr id="102434" name="Line 32"/>
          <p:cNvSpPr>
            <a:spLocks noChangeShapeType="1"/>
          </p:cNvSpPr>
          <p:nvPr/>
        </p:nvSpPr>
        <p:spPr bwMode="auto">
          <a:xfrm flipH="1">
            <a:off x="1547813" y="3357563"/>
            <a:ext cx="865187" cy="0"/>
          </a:xfrm>
          <a:prstGeom prst="line">
            <a:avLst/>
          </a:prstGeom>
          <a:noFill/>
          <a:ln w="9525">
            <a:solidFill>
              <a:schemeClr val="tx1"/>
            </a:solidFill>
            <a:round/>
            <a:headEnd/>
            <a:tailEnd type="triangle" w="med" len="med"/>
          </a:ln>
        </p:spPr>
        <p:txBody>
          <a:bodyPr/>
          <a:lstStyle/>
          <a:p>
            <a:endParaRPr lang="he-IL"/>
          </a:p>
        </p:txBody>
      </p:sp>
      <p:sp>
        <p:nvSpPr>
          <p:cNvPr id="102435" name="Text Box 33"/>
          <p:cNvSpPr txBox="1">
            <a:spLocks noChangeArrowheads="1"/>
          </p:cNvSpPr>
          <p:nvPr/>
        </p:nvSpPr>
        <p:spPr bwMode="auto">
          <a:xfrm>
            <a:off x="1187450" y="3500438"/>
            <a:ext cx="1457325" cy="581025"/>
          </a:xfrm>
          <a:prstGeom prst="rect">
            <a:avLst/>
          </a:prstGeom>
          <a:noFill/>
          <a:ln w="9525">
            <a:noFill/>
            <a:miter lim="800000"/>
            <a:headEnd/>
            <a:tailEnd/>
          </a:ln>
        </p:spPr>
        <p:txBody>
          <a:bodyPr wrap="none">
            <a:spAutoFit/>
          </a:bodyPr>
          <a:lstStyle/>
          <a:p>
            <a:pPr algn="ctr"/>
            <a:r>
              <a:rPr lang="he-IL" sz="1600" b="1">
                <a:cs typeface="David" pitchFamily="34" charset="-79"/>
              </a:rPr>
              <a:t>בעל מניות מהותי</a:t>
            </a:r>
          </a:p>
          <a:p>
            <a:pPr algn="ctr"/>
            <a:r>
              <a:rPr lang="he-IL" sz="1600" b="1">
                <a:cs typeface="David" pitchFamily="34" charset="-79"/>
              </a:rPr>
              <a:t>30%</a:t>
            </a:r>
            <a:endParaRPr lang="en-US" sz="1600" b="1">
              <a:cs typeface="David" pitchFamily="34" charset="-79"/>
            </a:endParaRPr>
          </a:p>
        </p:txBody>
      </p:sp>
      <p:sp>
        <p:nvSpPr>
          <p:cNvPr id="106532" name="AutoShape 35"/>
          <p:cNvSpPr>
            <a:spLocks noChangeArrowheads="1"/>
          </p:cNvSpPr>
          <p:nvPr/>
        </p:nvSpPr>
        <p:spPr bwMode="auto">
          <a:xfrm>
            <a:off x="323850" y="3141663"/>
            <a:ext cx="1152525" cy="431800"/>
          </a:xfrm>
          <a:prstGeom prst="roundRect">
            <a:avLst>
              <a:gd name="adj" fmla="val 16667"/>
            </a:avLst>
          </a:prstGeom>
          <a:solidFill>
            <a:schemeClr val="accent1">
              <a:lumMod val="20000"/>
              <a:lumOff val="80000"/>
            </a:schemeClr>
          </a:solidFill>
          <a:ln w="9525">
            <a:solidFill>
              <a:schemeClr val="tx1"/>
            </a:solidFill>
            <a:round/>
            <a:headEnd/>
            <a:tailEnd/>
          </a:ln>
        </p:spPr>
        <p:txBody>
          <a:bodyPr wrap="none" anchor="ctr"/>
          <a:lstStyle/>
          <a:p>
            <a:pPr algn="ctr">
              <a:defRPr/>
            </a:pPr>
            <a:r>
              <a:rPr lang="he-IL" sz="1600" b="1" dirty="0">
                <a:solidFill>
                  <a:srgbClr val="C00000"/>
                </a:solidFill>
                <a:cs typeface="David" pitchFamily="34" charset="-79"/>
              </a:rPr>
              <a:t>מועד מכירה </a:t>
            </a:r>
          </a:p>
          <a:p>
            <a:pPr algn="ctr">
              <a:defRPr/>
            </a:pPr>
            <a:r>
              <a:rPr lang="he-IL" sz="1600" b="1" dirty="0">
                <a:solidFill>
                  <a:srgbClr val="C00000"/>
                </a:solidFill>
                <a:cs typeface="David" pitchFamily="34" charset="-79"/>
              </a:rPr>
              <a:t>בפועל</a:t>
            </a:r>
            <a:endParaRPr lang="en-US" sz="1600" b="1" dirty="0">
              <a:solidFill>
                <a:srgbClr val="C00000"/>
              </a:solidFill>
              <a:cs typeface="David" pitchFamily="34" charset="-79"/>
            </a:endParaRPr>
          </a:p>
        </p:txBody>
      </p:sp>
      <p:sp>
        <p:nvSpPr>
          <p:cNvPr id="41" name="Text Box 36"/>
          <p:cNvSpPr txBox="1">
            <a:spLocks noChangeArrowheads="1"/>
          </p:cNvSpPr>
          <p:nvPr/>
        </p:nvSpPr>
        <p:spPr bwMode="auto">
          <a:xfrm>
            <a:off x="8027988" y="3933825"/>
            <a:ext cx="793750" cy="366713"/>
          </a:xfrm>
          <a:prstGeom prst="rect">
            <a:avLst/>
          </a:prstGeom>
          <a:noFill/>
          <a:ln>
            <a:noFill/>
          </a:ln>
          <a:effectLst/>
          <a:extLst/>
        </p:spPr>
        <p:txBody>
          <a:bodyPr wrap="none">
            <a:spAutoFit/>
          </a:bodyPr>
          <a:lstStyle/>
          <a:p>
            <a:pPr>
              <a:defRPr/>
            </a:pPr>
            <a:r>
              <a:rPr lang="he-IL" b="1" u="sng">
                <a:solidFill>
                  <a:srgbClr val="FF0000"/>
                </a:solidFill>
                <a:effectLst>
                  <a:outerShdw blurRad="38100" dist="38100" dir="2700000" algn="tl">
                    <a:srgbClr val="C0C0C0"/>
                  </a:outerShdw>
                </a:effectLst>
                <a:cs typeface="David" pitchFamily="34" charset="-79"/>
              </a:rPr>
              <a:t>חריגים</a:t>
            </a:r>
            <a:endParaRPr lang="en-US" b="1" u="sng">
              <a:solidFill>
                <a:srgbClr val="FF0000"/>
              </a:solidFill>
              <a:effectLst>
                <a:outerShdw blurRad="38100" dist="38100" dir="2700000" algn="tl">
                  <a:srgbClr val="C0C0C0"/>
                </a:outerShdw>
              </a:effectLst>
              <a:cs typeface="David" pitchFamily="34" charset="-79"/>
            </a:endParaRPr>
          </a:p>
        </p:txBody>
      </p:sp>
      <p:sp>
        <p:nvSpPr>
          <p:cNvPr id="42" name="AutoShape 38"/>
          <p:cNvSpPr>
            <a:spLocks noChangeArrowheads="1"/>
          </p:cNvSpPr>
          <p:nvPr/>
        </p:nvSpPr>
        <p:spPr bwMode="auto">
          <a:xfrm>
            <a:off x="1547813" y="4292600"/>
            <a:ext cx="7534275" cy="1801813"/>
          </a:xfrm>
          <a:prstGeom prst="roundRect">
            <a:avLst>
              <a:gd name="adj" fmla="val 16667"/>
            </a:avLst>
          </a:prstGeom>
          <a:solidFill>
            <a:schemeClr val="bg2">
              <a:lumMod val="90000"/>
            </a:schemeClr>
          </a:solidFill>
          <a:ln w="9525">
            <a:solidFill>
              <a:schemeClr val="tx1"/>
            </a:solidFill>
            <a:round/>
            <a:headEnd/>
            <a:tailEnd/>
          </a:ln>
          <a:effectLst/>
          <a:extLst/>
        </p:spPr>
        <p:txBody>
          <a:bodyPr wrap="none" anchor="ctr"/>
          <a:lstStyle/>
          <a:p>
            <a:pPr marL="342900" indent="-342900">
              <a:defRPr/>
            </a:pPr>
            <a:r>
              <a:rPr lang="he-IL" sz="2000" b="1" dirty="0">
                <a:solidFill>
                  <a:schemeClr val="accent5">
                    <a:lumMod val="10000"/>
                  </a:schemeClr>
                </a:solidFill>
                <a:effectLst>
                  <a:outerShdw blurRad="38100" dist="38100" dir="2700000" algn="tl">
                    <a:srgbClr val="FFFFFF"/>
                  </a:outerShdw>
                </a:effectLst>
                <a:cs typeface="David" pitchFamily="34" charset="-79"/>
              </a:rPr>
              <a:t>  </a:t>
            </a:r>
          </a:p>
          <a:p>
            <a:pPr marL="342900" indent="-342900">
              <a:buFontTx/>
              <a:buAutoNum type="arabicPeriod"/>
              <a:defRPr/>
            </a:pPr>
            <a:r>
              <a:rPr lang="he-IL" sz="2000" b="1" dirty="0">
                <a:solidFill>
                  <a:schemeClr val="accent5">
                    <a:lumMod val="10000"/>
                  </a:schemeClr>
                </a:solidFill>
                <a:effectLst>
                  <a:outerShdw blurRad="38100" dist="38100" dir="2700000" algn="tl">
                    <a:srgbClr val="FFFFFF"/>
                  </a:outerShdw>
                </a:effectLst>
                <a:cs typeface="David" pitchFamily="34" charset="-79"/>
              </a:rPr>
              <a:t>מכירת ניירות ערך ע"י בעל מניות מהותי (שיעור מס מוגדל ב- 5%)</a:t>
            </a:r>
          </a:p>
          <a:p>
            <a:pPr marL="342900" indent="-342900">
              <a:buFontTx/>
              <a:buAutoNum type="arabicPeriod"/>
              <a:defRPr/>
            </a:pPr>
            <a:r>
              <a:rPr lang="he-IL" sz="2000" b="1" dirty="0">
                <a:solidFill>
                  <a:schemeClr val="accent5">
                    <a:lumMod val="10000"/>
                  </a:schemeClr>
                </a:solidFill>
                <a:effectLst>
                  <a:outerShdw blurRad="38100" dist="38100" dir="2700000" algn="tl">
                    <a:srgbClr val="FFFFFF"/>
                  </a:outerShdw>
                </a:effectLst>
                <a:cs typeface="David" pitchFamily="34" charset="-79"/>
              </a:rPr>
              <a:t>  מכירת מוניטין- מס אחיד על רווח הון הריאלי בשיעור 25% במימוש</a:t>
            </a:r>
          </a:p>
          <a:p>
            <a:pPr marL="342900" indent="-342900">
              <a:buFontTx/>
              <a:buAutoNum type="arabicPeriod"/>
              <a:defRPr/>
            </a:pPr>
            <a:r>
              <a:rPr lang="he-IL" sz="2000" b="1" dirty="0">
                <a:solidFill>
                  <a:schemeClr val="accent5">
                    <a:lumMod val="10000"/>
                  </a:schemeClr>
                </a:solidFill>
                <a:effectLst>
                  <a:outerShdw blurRad="38100" dist="38100" dir="2700000" algn="tl">
                    <a:srgbClr val="FFFFFF"/>
                  </a:outerShdw>
                </a:effectLst>
                <a:cs typeface="David" pitchFamily="34" charset="-79"/>
              </a:rPr>
              <a:t>  מכירת ניירות ערך נסחרים- מס על רווח הון הריאלי בשיעור 25% במימוש</a:t>
            </a:r>
          </a:p>
          <a:p>
            <a:pPr marL="342900" indent="-342900">
              <a:buFontTx/>
              <a:buAutoNum type="arabicPeriod"/>
              <a:defRPr/>
            </a:pPr>
            <a:r>
              <a:rPr lang="he-IL" sz="2000" b="1" dirty="0">
                <a:solidFill>
                  <a:schemeClr val="accent5">
                    <a:lumMod val="10000"/>
                  </a:schemeClr>
                </a:solidFill>
                <a:effectLst>
                  <a:outerShdw blurRad="38100" dist="38100" dir="2700000" algn="tl">
                    <a:srgbClr val="FFFFFF"/>
                  </a:outerShdw>
                </a:effectLst>
                <a:cs typeface="David" pitchFamily="34" charset="-79"/>
              </a:rPr>
              <a:t>  מכירת ניירות ערך לא צמודים- המס נשאר 15%</a:t>
            </a:r>
          </a:p>
          <a:p>
            <a:pPr marL="342900" indent="-342900">
              <a:buFontTx/>
              <a:buAutoNum type="arabicPeriod"/>
              <a:defRPr/>
            </a:pPr>
            <a:r>
              <a:rPr lang="he-IL" sz="2000" b="1" dirty="0">
                <a:solidFill>
                  <a:schemeClr val="accent5">
                    <a:lumMod val="10000"/>
                  </a:schemeClr>
                </a:solidFill>
                <a:effectLst>
                  <a:outerShdw blurRad="38100" dist="38100" dir="2700000" algn="tl">
                    <a:srgbClr val="FFFFFF"/>
                  </a:outerShdw>
                </a:effectLst>
                <a:cs typeface="David" pitchFamily="34" charset="-79"/>
              </a:rPr>
              <a:t>  תוספת מס ייסף של 2% לפי סעיף 121ב לפקודה</a:t>
            </a:r>
            <a:endParaRPr lang="en-US" sz="2000" b="1" dirty="0">
              <a:solidFill>
                <a:schemeClr val="accent5">
                  <a:lumMod val="10000"/>
                </a:schemeClr>
              </a:solidFill>
              <a:effectLst>
                <a:outerShdw blurRad="38100" dist="38100" dir="2700000" algn="tl">
                  <a:srgbClr val="FFFFFF"/>
                </a:outerShdw>
              </a:effectLst>
              <a:cs typeface="David" pitchFamily="34" charset="-79"/>
            </a:endParaRPr>
          </a:p>
          <a:p>
            <a:pPr marL="342900" indent="-342900">
              <a:defRPr/>
            </a:pPr>
            <a:endParaRPr lang="en-US" sz="2800" b="1" dirty="0">
              <a:effectLst>
                <a:outerShdw blurRad="38100" dist="38100" dir="2700000" algn="tl">
                  <a:srgbClr val="FFFFFF"/>
                </a:outerShdw>
              </a:effectLst>
              <a:cs typeface="David" pitchFamily="34" charset="-79"/>
            </a:endParaRPr>
          </a:p>
        </p:txBody>
      </p:sp>
      <p:sp>
        <p:nvSpPr>
          <p:cNvPr id="102439" name="Text Box 39"/>
          <p:cNvSpPr txBox="1">
            <a:spLocks noChangeArrowheads="1"/>
          </p:cNvSpPr>
          <p:nvPr/>
        </p:nvSpPr>
        <p:spPr bwMode="auto">
          <a:xfrm>
            <a:off x="3419475" y="2924175"/>
            <a:ext cx="852488" cy="336550"/>
          </a:xfrm>
          <a:prstGeom prst="rect">
            <a:avLst/>
          </a:prstGeom>
          <a:noFill/>
          <a:ln w="9525">
            <a:noFill/>
            <a:miter lim="800000"/>
            <a:headEnd/>
            <a:tailEnd/>
          </a:ln>
        </p:spPr>
        <p:txBody>
          <a:bodyPr wrap="none">
            <a:spAutoFit/>
          </a:bodyPr>
          <a:lstStyle/>
          <a:p>
            <a:pPr algn="ctr"/>
            <a:r>
              <a:rPr lang="he-IL" sz="1600" b="1">
                <a:cs typeface="David" pitchFamily="34" charset="-79"/>
              </a:rPr>
              <a:t> 20% מס</a:t>
            </a:r>
            <a:endParaRPr lang="en-US" sz="1600" b="1">
              <a:cs typeface="David" pitchFamily="34" charset="-79"/>
            </a:endParaRPr>
          </a:p>
        </p:txBody>
      </p:sp>
      <p:sp>
        <p:nvSpPr>
          <p:cNvPr id="102440" name="Text Box 40"/>
          <p:cNvSpPr txBox="1">
            <a:spLocks noChangeArrowheads="1"/>
          </p:cNvSpPr>
          <p:nvPr/>
        </p:nvSpPr>
        <p:spPr bwMode="auto">
          <a:xfrm>
            <a:off x="1547813" y="2924175"/>
            <a:ext cx="808037" cy="336550"/>
          </a:xfrm>
          <a:prstGeom prst="rect">
            <a:avLst/>
          </a:prstGeom>
          <a:noFill/>
          <a:ln w="9525">
            <a:noFill/>
            <a:miter lim="800000"/>
            <a:headEnd/>
            <a:tailEnd/>
          </a:ln>
        </p:spPr>
        <p:txBody>
          <a:bodyPr wrap="none">
            <a:spAutoFit/>
          </a:bodyPr>
          <a:lstStyle/>
          <a:p>
            <a:pPr algn="ctr"/>
            <a:r>
              <a:rPr lang="he-IL" sz="1600" b="1">
                <a:cs typeface="David" pitchFamily="34" charset="-79"/>
              </a:rPr>
              <a:t>25% מס</a:t>
            </a:r>
            <a:endParaRPr lang="en-US" sz="1600" b="1">
              <a:cs typeface="David" pitchFamily="34" charset="-79"/>
            </a:endParaRPr>
          </a:p>
        </p:txBody>
      </p:sp>
      <p:sp>
        <p:nvSpPr>
          <p:cNvPr id="102441" name="מלבן 1"/>
          <p:cNvSpPr>
            <a:spLocks noChangeArrowheads="1"/>
          </p:cNvSpPr>
          <p:nvPr/>
        </p:nvSpPr>
        <p:spPr bwMode="auto">
          <a:xfrm>
            <a:off x="323850" y="5157788"/>
            <a:ext cx="1008063" cy="1319212"/>
          </a:xfrm>
          <a:prstGeom prst="rect">
            <a:avLst/>
          </a:prstGeom>
          <a:solidFill>
            <a:srgbClr val="FFCCFF"/>
          </a:solidFill>
          <a:ln w="15875" algn="ctr">
            <a:solidFill>
              <a:srgbClr val="FF0000"/>
            </a:solidFill>
            <a:round/>
            <a:headEnd/>
            <a:tailEnd/>
          </a:ln>
        </p:spPr>
        <p:txBody>
          <a:bodyPr lIns="0" tIns="0" rIns="0" bIns="0" anchor="ctr"/>
          <a:lstStyle/>
          <a:p>
            <a:pPr algn="ctr">
              <a:lnSpc>
                <a:spcPct val="80000"/>
              </a:lnSpc>
            </a:pPr>
            <a:r>
              <a:rPr lang="he-IL" sz="1600" b="1">
                <a:solidFill>
                  <a:srgbClr val="FF3300"/>
                </a:solidFill>
                <a:latin typeface="David" pitchFamily="34" charset="-79"/>
                <a:cs typeface="David" pitchFamily="34" charset="-79"/>
              </a:rPr>
              <a:t>ע"א 8569/06 </a:t>
            </a:r>
          </a:p>
          <a:p>
            <a:pPr algn="ctr">
              <a:lnSpc>
                <a:spcPct val="80000"/>
              </a:lnSpc>
            </a:pPr>
            <a:r>
              <a:rPr lang="he-IL" sz="1600" b="1">
                <a:solidFill>
                  <a:srgbClr val="FF3300"/>
                </a:solidFill>
                <a:latin typeface="David" pitchFamily="34" charset="-79"/>
                <a:cs typeface="David" pitchFamily="34" charset="-79"/>
              </a:rPr>
              <a:t>מנהל מיסוי </a:t>
            </a:r>
          </a:p>
          <a:p>
            <a:pPr algn="ctr">
              <a:lnSpc>
                <a:spcPct val="80000"/>
              </a:lnSpc>
            </a:pPr>
            <a:r>
              <a:rPr lang="he-IL" sz="1600" b="1">
                <a:solidFill>
                  <a:srgbClr val="FF3300"/>
                </a:solidFill>
                <a:latin typeface="David" pitchFamily="34" charset="-79"/>
                <a:cs typeface="David" pitchFamily="34" charset="-79"/>
              </a:rPr>
              <a:t>מקרקעין חיפה נ' פוליטי </a:t>
            </a:r>
          </a:p>
          <a:p>
            <a:pPr algn="ctr">
              <a:lnSpc>
                <a:spcPct val="80000"/>
              </a:lnSpc>
            </a:pPr>
            <a:r>
              <a:rPr lang="he-IL" sz="1600" b="1">
                <a:solidFill>
                  <a:srgbClr val="FF3300"/>
                </a:solidFill>
                <a:latin typeface="David" pitchFamily="34" charset="-79"/>
                <a:cs typeface="David" pitchFamily="34" charset="-79"/>
              </a:rPr>
              <a:t>(28.5.2008)</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50825" y="333375"/>
            <a:ext cx="8713788" cy="1079500"/>
          </a:xfrm>
        </p:spPr>
        <p:txBody>
          <a:bodyPr/>
          <a:lstStyle/>
          <a:p>
            <a:pPr algn="ctr" eaLnBrk="1" hangingPunct="1">
              <a:defRPr/>
            </a:pPr>
            <a:r>
              <a:rPr lang="he-IL" sz="4000" b="1" u="sng" dirty="0" smtClean="0">
                <a:solidFill>
                  <a:srgbClr val="C00000"/>
                </a:solidFill>
                <a:effectLst>
                  <a:outerShdw blurRad="38100" dist="38100" dir="2700000" algn="tl">
                    <a:srgbClr val="000000">
                      <a:alpha val="43137"/>
                    </a:srgbClr>
                  </a:outerShdw>
                </a:effectLst>
              </a:rPr>
              <a:t>התארגנות לשנת 2014 - חברות מיוחדות</a:t>
            </a:r>
            <a:endParaRPr lang="en-US" sz="4000" b="1" u="sng" dirty="0" smtClean="0">
              <a:solidFill>
                <a:srgbClr val="C00000"/>
              </a:solidFill>
              <a:effectLst>
                <a:outerShdw blurRad="38100" dist="38100" dir="2700000" algn="tl">
                  <a:srgbClr val="000000">
                    <a:alpha val="43137"/>
                  </a:srgbClr>
                </a:outerShdw>
              </a:effectLst>
              <a:cs typeface="Gisha" pitchFamily="34" charset="-79"/>
            </a:endParaRPr>
          </a:p>
        </p:txBody>
      </p:sp>
      <p:sp>
        <p:nvSpPr>
          <p:cNvPr id="103427" name="Rectangle 3"/>
          <p:cNvSpPr>
            <a:spLocks noGrp="1" noChangeArrowheads="1"/>
          </p:cNvSpPr>
          <p:nvPr>
            <p:ph idx="1"/>
          </p:nvPr>
        </p:nvSpPr>
        <p:spPr>
          <a:xfrm>
            <a:off x="323850" y="1773238"/>
            <a:ext cx="8351838" cy="4535487"/>
          </a:xfrm>
        </p:spPr>
        <p:txBody>
          <a:bodyPr/>
          <a:lstStyle/>
          <a:p>
            <a:pPr eaLnBrk="1" hangingPunct="1">
              <a:lnSpc>
                <a:spcPct val="90000"/>
              </a:lnSpc>
            </a:pPr>
            <a:r>
              <a:rPr lang="he-IL" sz="2800" b="1" u="sng" smtClean="0">
                <a:solidFill>
                  <a:srgbClr val="C00000"/>
                </a:solidFill>
              </a:rPr>
              <a:t>חברה משפחתית:</a:t>
            </a:r>
            <a:r>
              <a:rPr lang="he-IL" sz="2800" b="1" smtClean="0">
                <a:solidFill>
                  <a:srgbClr val="C00000"/>
                </a:solidFill>
              </a:rPr>
              <a:t> </a:t>
            </a:r>
          </a:p>
          <a:p>
            <a:pPr eaLnBrk="1" hangingPunct="1">
              <a:lnSpc>
                <a:spcPct val="90000"/>
              </a:lnSpc>
              <a:buFont typeface="Wingdings" pitchFamily="2" charset="2"/>
              <a:buNone/>
            </a:pPr>
            <a:r>
              <a:rPr lang="he-IL" sz="2800" b="1" smtClean="0"/>
              <a:t>   הודעה עד 30.11.2013 לגבי שנת 2014 , לקראת מכירת נכס הון/פעילות בשנת 2014 , יוטל מס מופחת על רווח ההון.</a:t>
            </a:r>
          </a:p>
          <a:p>
            <a:pPr eaLnBrk="1" hangingPunct="1">
              <a:lnSpc>
                <a:spcPct val="90000"/>
              </a:lnSpc>
              <a:buFont typeface="Wingdings" pitchFamily="2" charset="2"/>
              <a:buNone/>
            </a:pPr>
            <a:r>
              <a:rPr lang="he-IL" sz="2800" b="1" smtClean="0"/>
              <a:t>   ניצול הפסדי החברה כנגד רווחי הנישום המייצג.</a:t>
            </a:r>
          </a:p>
          <a:p>
            <a:pPr eaLnBrk="1" hangingPunct="1">
              <a:lnSpc>
                <a:spcPct val="90000"/>
              </a:lnSpc>
              <a:buFont typeface="Wingdings" pitchFamily="2" charset="2"/>
              <a:buNone/>
            </a:pPr>
            <a:endParaRPr lang="he-IL" sz="2800" b="1" smtClean="0"/>
          </a:p>
          <a:p>
            <a:pPr eaLnBrk="1" hangingPunct="1">
              <a:lnSpc>
                <a:spcPct val="90000"/>
              </a:lnSpc>
            </a:pPr>
            <a:r>
              <a:rPr lang="he-IL" sz="2800" b="1" u="sng" smtClean="0">
                <a:solidFill>
                  <a:srgbClr val="C00000"/>
                </a:solidFill>
              </a:rPr>
              <a:t>חברת בית:</a:t>
            </a:r>
            <a:r>
              <a:rPr lang="he-IL" sz="2800" b="1" smtClean="0">
                <a:solidFill>
                  <a:srgbClr val="C00000"/>
                </a:solidFill>
              </a:rPr>
              <a:t>  </a:t>
            </a:r>
            <a:r>
              <a:rPr lang="he-IL" sz="2800" b="1" smtClean="0"/>
              <a:t>כל ההכנסות והנכסים נדל"ניים, מס רווחי הון/שבח מקרקעין מוקטן.</a:t>
            </a:r>
          </a:p>
          <a:p>
            <a:pPr eaLnBrk="1" hangingPunct="1">
              <a:lnSpc>
                <a:spcPct val="90000"/>
              </a:lnSpc>
            </a:pPr>
            <a:endParaRPr lang="he-IL" sz="2800" b="1" smtClean="0"/>
          </a:p>
          <a:p>
            <a:pPr eaLnBrk="1" hangingPunct="1">
              <a:lnSpc>
                <a:spcPct val="90000"/>
              </a:lnSpc>
            </a:pPr>
            <a:r>
              <a:rPr lang="he-IL" sz="2800" b="1" u="sng" smtClean="0">
                <a:solidFill>
                  <a:srgbClr val="C00000"/>
                </a:solidFill>
              </a:rPr>
              <a:t>חברות ארנק  ???</a:t>
            </a:r>
            <a:r>
              <a:rPr lang="he-IL" sz="2800" b="1" smtClean="0">
                <a:solidFill>
                  <a:srgbClr val="C00000"/>
                </a:solidFill>
              </a:rPr>
              <a:t>  </a:t>
            </a:r>
            <a:r>
              <a:rPr lang="he-IL" sz="2800" b="1" smtClean="0"/>
              <a:t>- מיסוי רב שלבי על חברות משלח יד שהכנסותיהן פסיביות ? </a:t>
            </a:r>
            <a:endParaRPr lang="en-US" sz="2800" b="1" smtClean="0">
              <a:cs typeface="Gisha" pitchFamily="34" charset="-79"/>
            </a:endParaRPr>
          </a:p>
        </p:txBody>
      </p:sp>
      <p:sp>
        <p:nvSpPr>
          <p:cNvPr id="92164" name="מציין מיקום של כותרת תחתונה 2"/>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92165" name="מציין מיקום של מספר שקופית 1"/>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5FA3AAFB-9891-4AE4-B617-6C48B7F69B8D}" type="slidenum">
              <a:rPr lang="he-IL" b="1" smtClean="0">
                <a:effectLst>
                  <a:outerShdw blurRad="38100" dist="38100" dir="2700000" algn="tl">
                    <a:srgbClr val="000000">
                      <a:alpha val="43137"/>
                    </a:srgbClr>
                  </a:outerShdw>
                </a:effectLst>
              </a:rPr>
              <a:pPr eaLnBrk="1" hangingPunct="1">
                <a:defRPr/>
              </a:pPr>
              <a:t>25</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מציין מיקום של כותרת תחתונה 1"/>
          <p:cNvSpPr>
            <a:spLocks noGrp="1"/>
          </p:cNvSpPr>
          <p:nvPr>
            <p:ph type="ftr" sz="quarter" idx="10"/>
          </p:nvPr>
        </p:nvSpPr>
        <p:spPr>
          <a:extLst>
            <a:ext uri="{909E8E84-426E-40DD-AFC4-6F175D3DCCD1}"/>
            <a:ext uri="{91240B29-F687-4F45-9708-019B960494DF}"/>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solidFill>
                  <a:srgbClr val="000000"/>
                </a:solidFill>
                <a:effectLst>
                  <a:outerShdw blurRad="38100" dist="38100" dir="2700000" algn="tl">
                    <a:srgbClr val="000000">
                      <a:alpha val="43137"/>
                    </a:srgbClr>
                  </a:outerShdw>
                </a:effectLst>
              </a:rPr>
              <a:t>רמי אריה עו"ד רו"ח    מיסים ועסקים בע"מ            www.ralc.co.il </a:t>
            </a:r>
            <a:endParaRPr lang="en-US" b="1" dirty="0" smtClean="0">
              <a:solidFill>
                <a:srgbClr val="000000"/>
              </a:solidFill>
              <a:effectLst>
                <a:outerShdw blurRad="38100" dist="38100" dir="2700000" algn="tl">
                  <a:srgbClr val="000000">
                    <a:alpha val="43137"/>
                  </a:srgbClr>
                </a:outerShdw>
              </a:effectLst>
            </a:endParaRPr>
          </a:p>
        </p:txBody>
      </p:sp>
      <p:sp>
        <p:nvSpPr>
          <p:cNvPr id="93187" name="מציין מיקום של מספר שקופית 2"/>
          <p:cNvSpPr>
            <a:spLocks noGrp="1"/>
          </p:cNvSpPr>
          <p:nvPr>
            <p:ph type="sldNum" sz="quarter" idx="11"/>
          </p:nvPr>
        </p:nvSpPr>
        <p:spPr>
          <a:extLst>
            <a:ext uri="{909E8E84-426E-40DD-AFC4-6F175D3DCCD1}"/>
            <a:ext uri="{91240B29-F687-4F45-9708-019B960494DF}"/>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66AB888B-8DF5-474C-9070-F93112DE8489}" type="slidenum">
              <a:rPr lang="he-IL" b="1" smtClean="0">
                <a:solidFill>
                  <a:srgbClr val="000000"/>
                </a:solidFill>
                <a:effectLst>
                  <a:outerShdw blurRad="38100" dist="38100" dir="2700000" algn="tl">
                    <a:srgbClr val="000000">
                      <a:alpha val="43137"/>
                    </a:srgbClr>
                  </a:outerShdw>
                </a:effectLst>
                <a:latin typeface="Arial Black" pitchFamily="34" charset="0"/>
              </a:rPr>
              <a:pPr eaLnBrk="1" hangingPunct="1">
                <a:defRPr/>
              </a:pPr>
              <a:t>26</a:t>
            </a:fld>
            <a:endParaRPr lang="en-US" b="1" dirty="0" smtClean="0">
              <a:solidFill>
                <a:srgbClr val="000000"/>
              </a:solidFill>
              <a:effectLst>
                <a:outerShdw blurRad="38100" dist="38100" dir="2700000" algn="tl">
                  <a:srgbClr val="000000">
                    <a:alpha val="43137"/>
                  </a:srgbClr>
                </a:outerShdw>
              </a:effectLst>
              <a:latin typeface="Arial Black" pitchFamily="34" charset="0"/>
            </a:endParaRPr>
          </a:p>
        </p:txBody>
      </p:sp>
      <p:sp>
        <p:nvSpPr>
          <p:cNvPr id="4" name="מלבן מעוגל 3"/>
          <p:cNvSpPr/>
          <p:nvPr/>
        </p:nvSpPr>
        <p:spPr>
          <a:xfrm>
            <a:off x="107950" y="476250"/>
            <a:ext cx="8856663" cy="936625"/>
          </a:xfrm>
          <a:prstGeom prst="round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4000" b="1" u="sng" dirty="0">
                <a:solidFill>
                  <a:srgbClr val="000000"/>
                </a:solidFill>
                <a:effectLst>
                  <a:outerShdw blurRad="38100" dist="38100" dir="2700000" algn="tl">
                    <a:srgbClr val="000000">
                      <a:alpha val="43137"/>
                    </a:srgbClr>
                  </a:outerShdw>
                </a:effectLst>
                <a:latin typeface="David" pitchFamily="34" charset="-79"/>
                <a:cs typeface="David" pitchFamily="34" charset="-79"/>
              </a:rPr>
              <a:t>הרפורמה בחברות המשפחתיות (תיקון 197)</a:t>
            </a:r>
          </a:p>
        </p:txBody>
      </p:sp>
      <p:sp>
        <p:nvSpPr>
          <p:cNvPr id="5" name="מלבן מעוגל 4"/>
          <p:cNvSpPr/>
          <p:nvPr/>
        </p:nvSpPr>
        <p:spPr>
          <a:xfrm>
            <a:off x="107950" y="1773238"/>
            <a:ext cx="8856663" cy="1079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2400" b="1" dirty="0">
                <a:solidFill>
                  <a:srgbClr val="000000"/>
                </a:solidFill>
                <a:latin typeface="David" pitchFamily="34" charset="-79"/>
                <a:cs typeface="David" pitchFamily="34" charset="-79"/>
              </a:rPr>
              <a:t>"חברה משפחתית" היא חברה שבה כל בעלי המניות הם בני משפחה אחת. יש צורך שיהיה "נישום מייצג" שהוא קרוב לכל אחד מבעלי המניות.</a:t>
            </a:r>
          </a:p>
        </p:txBody>
      </p:sp>
      <p:sp>
        <p:nvSpPr>
          <p:cNvPr id="7" name="מלבן מעוגל 6"/>
          <p:cNvSpPr/>
          <p:nvPr/>
        </p:nvSpPr>
        <p:spPr>
          <a:xfrm>
            <a:off x="141288" y="4221163"/>
            <a:ext cx="8856662" cy="194468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2400" b="1" dirty="0">
                <a:solidFill>
                  <a:srgbClr val="000000"/>
                </a:solidFill>
                <a:latin typeface="David" pitchFamily="34" charset="-79"/>
                <a:cs typeface="David" pitchFamily="34" charset="-79"/>
              </a:rPr>
              <a:t>אם לחברה המשפחתית יש הכנסה משכר דירה למגורים, היא תוכל ליהנות מהפטור ממס הקיים כפי שיחיד זכאי לו </a:t>
            </a:r>
            <a:r>
              <a:rPr lang="he-IL" sz="2400" b="1" u="sng" dirty="0" err="1">
                <a:solidFill>
                  <a:srgbClr val="000000"/>
                </a:solidFill>
                <a:latin typeface="David" pitchFamily="34" charset="-79"/>
                <a:cs typeface="David" pitchFamily="34" charset="-79"/>
              </a:rPr>
              <a:t>עמ"ה</a:t>
            </a:r>
            <a:r>
              <a:rPr lang="he-IL" sz="2400" b="1" u="sng" dirty="0">
                <a:solidFill>
                  <a:srgbClr val="000000"/>
                </a:solidFill>
                <a:latin typeface="David" pitchFamily="34" charset="-79"/>
                <a:cs typeface="David" pitchFamily="34" charset="-79"/>
              </a:rPr>
              <a:t> 12/94 נטע עצמון נ' </a:t>
            </a:r>
            <a:r>
              <a:rPr lang="he-IL" sz="2400" b="1" u="sng" dirty="0" err="1">
                <a:solidFill>
                  <a:srgbClr val="000000"/>
                </a:solidFill>
                <a:latin typeface="David" pitchFamily="34" charset="-79"/>
                <a:cs typeface="David" pitchFamily="34" charset="-79"/>
              </a:rPr>
              <a:t>פ"ש</a:t>
            </a:r>
            <a:r>
              <a:rPr lang="he-IL" sz="2400" b="1" u="sng" dirty="0">
                <a:solidFill>
                  <a:srgbClr val="000000"/>
                </a:solidFill>
                <a:latin typeface="David" pitchFamily="34" charset="-79"/>
                <a:cs typeface="David" pitchFamily="34" charset="-79"/>
              </a:rPr>
              <a:t> י-ם</a:t>
            </a:r>
          </a:p>
          <a:p>
            <a:pPr algn="ctr">
              <a:defRPr/>
            </a:pPr>
            <a:endParaRPr lang="he-IL" sz="2400" b="1" u="sng" dirty="0">
              <a:solidFill>
                <a:srgbClr val="000000"/>
              </a:solidFill>
              <a:latin typeface="David" pitchFamily="34" charset="-79"/>
              <a:cs typeface="David" pitchFamily="34" charset="-79"/>
            </a:endParaRPr>
          </a:p>
          <a:p>
            <a:pPr algn="ctr">
              <a:defRPr/>
            </a:pPr>
            <a:r>
              <a:rPr lang="he-IL" sz="2400" b="1" u="sng" dirty="0">
                <a:solidFill>
                  <a:srgbClr val="FF0000"/>
                </a:solidFill>
                <a:latin typeface="David" pitchFamily="34" charset="-79"/>
                <a:cs typeface="David" pitchFamily="34" charset="-79"/>
              </a:rPr>
              <a:t>עיקרון זה חשוב לגבי רכישת דירת המגורים של בעל השליטה לחברה</a:t>
            </a:r>
          </a:p>
          <a:p>
            <a:pPr algn="ctr">
              <a:defRPr/>
            </a:pPr>
            <a:r>
              <a:rPr lang="he-IL" sz="2400" b="1" u="sng" dirty="0">
                <a:solidFill>
                  <a:srgbClr val="FF0000"/>
                </a:solidFill>
                <a:latin typeface="David" pitchFamily="34" charset="-79"/>
                <a:cs typeface="David" pitchFamily="34" charset="-79"/>
              </a:rPr>
              <a:t>כדי לכסות משיכות בעלים או להימנע מתשלום מס על דיבידנדים !</a:t>
            </a:r>
            <a:endParaRPr lang="he-IL" sz="2400" b="1" dirty="0">
              <a:solidFill>
                <a:srgbClr val="FF0000"/>
              </a:solidFill>
              <a:latin typeface="David" pitchFamily="34" charset="-79"/>
              <a:cs typeface="David" pitchFamily="34" charset="-79"/>
            </a:endParaRPr>
          </a:p>
        </p:txBody>
      </p:sp>
      <p:sp>
        <p:nvSpPr>
          <p:cNvPr id="9" name="מלבן מעוגל 8"/>
          <p:cNvSpPr/>
          <p:nvPr/>
        </p:nvSpPr>
        <p:spPr>
          <a:xfrm>
            <a:off x="77788" y="3068638"/>
            <a:ext cx="8856662" cy="9366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2400" b="1" dirty="0">
                <a:solidFill>
                  <a:srgbClr val="000000"/>
                </a:solidFill>
                <a:latin typeface="David" pitchFamily="34" charset="-79"/>
                <a:cs typeface="David" pitchFamily="34" charset="-79"/>
              </a:rPr>
              <a:t>שיטת המיסוי של ה"חברה המשפחתית" היא משטר המס המוטל על היחיד.</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מציין מיקום של כותרת תחתונה 1"/>
          <p:cNvSpPr>
            <a:spLocks noGrp="1"/>
          </p:cNvSpPr>
          <p:nvPr>
            <p:ph type="ftr" sz="quarter" idx="10"/>
          </p:nvPr>
        </p:nvSpPr>
        <p:spPr>
          <a:xfrm>
            <a:off x="3132138" y="6369050"/>
            <a:ext cx="2895600" cy="457200"/>
          </a:xfrm>
          <a:extLst>
            <a:ext uri="{909E8E84-426E-40DD-AFC4-6F175D3DCCD1}"/>
            <a:ext uri="{91240B29-F687-4F45-9708-019B960494DF}"/>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solidFill>
                  <a:srgbClr val="000000"/>
                </a:solidFill>
                <a:effectLst>
                  <a:outerShdw blurRad="38100" dist="38100" dir="2700000" algn="tl">
                    <a:srgbClr val="000000">
                      <a:alpha val="43137"/>
                    </a:srgbClr>
                  </a:outerShdw>
                </a:effectLst>
              </a:rPr>
              <a:t>רמי אריה עו"ד רו"ח    מיסים ועסקים בע"מ            www.ralc.co.il </a:t>
            </a:r>
            <a:endParaRPr lang="en-US" b="1" dirty="0" smtClean="0">
              <a:solidFill>
                <a:srgbClr val="000000"/>
              </a:solidFill>
              <a:effectLst>
                <a:outerShdw blurRad="38100" dist="38100" dir="2700000" algn="tl">
                  <a:srgbClr val="000000">
                    <a:alpha val="43137"/>
                  </a:srgbClr>
                </a:outerShdw>
              </a:effectLst>
            </a:endParaRPr>
          </a:p>
        </p:txBody>
      </p:sp>
      <p:sp>
        <p:nvSpPr>
          <p:cNvPr id="94211" name="מציין מיקום של מספר שקופית 2"/>
          <p:cNvSpPr>
            <a:spLocks noGrp="1"/>
          </p:cNvSpPr>
          <p:nvPr>
            <p:ph type="sldNum" sz="quarter" idx="11"/>
          </p:nvPr>
        </p:nvSpPr>
        <p:spPr>
          <a:extLst>
            <a:ext uri="{909E8E84-426E-40DD-AFC4-6F175D3DCCD1}"/>
            <a:ext uri="{91240B29-F687-4F45-9708-019B960494DF}"/>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036F22A0-4E8A-4644-A267-E08F8FC4456D}" type="slidenum">
              <a:rPr lang="he-IL" b="1" smtClean="0">
                <a:solidFill>
                  <a:srgbClr val="000000"/>
                </a:solidFill>
                <a:effectLst>
                  <a:outerShdw blurRad="38100" dist="38100" dir="2700000" algn="tl">
                    <a:srgbClr val="000000">
                      <a:alpha val="43137"/>
                    </a:srgbClr>
                  </a:outerShdw>
                </a:effectLst>
                <a:latin typeface="Arial Black" pitchFamily="34" charset="0"/>
              </a:rPr>
              <a:pPr eaLnBrk="1" hangingPunct="1">
                <a:defRPr/>
              </a:pPr>
              <a:t>27</a:t>
            </a:fld>
            <a:endParaRPr lang="en-US" b="1" dirty="0" smtClean="0">
              <a:solidFill>
                <a:srgbClr val="000000"/>
              </a:solidFill>
              <a:effectLst>
                <a:outerShdw blurRad="38100" dist="38100" dir="2700000" algn="tl">
                  <a:srgbClr val="000000">
                    <a:alpha val="43137"/>
                  </a:srgbClr>
                </a:outerShdw>
              </a:effectLst>
              <a:latin typeface="Arial Black" pitchFamily="34" charset="0"/>
            </a:endParaRPr>
          </a:p>
        </p:txBody>
      </p:sp>
      <p:graphicFrame>
        <p:nvGraphicFramePr>
          <p:cNvPr id="13355" name="Group 43"/>
          <p:cNvGraphicFramePr>
            <a:graphicFrameLocks noGrp="1"/>
          </p:cNvGraphicFramePr>
          <p:nvPr/>
        </p:nvGraphicFramePr>
        <p:xfrm>
          <a:off x="366713" y="1268413"/>
          <a:ext cx="8669337" cy="5029200"/>
        </p:xfrm>
        <a:graphic>
          <a:graphicData uri="http://schemas.openxmlformats.org/drawingml/2006/table">
            <a:tbl>
              <a:tblPr rtl="1"/>
              <a:tblGrid>
                <a:gridCol w="1420812"/>
                <a:gridCol w="1063625"/>
                <a:gridCol w="1784350"/>
                <a:gridCol w="4400550"/>
              </a:tblGrid>
              <a:tr h="365769">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dirty="0" smtClean="0">
                        <a:ln>
                          <a:noFill/>
                        </a:ln>
                        <a:solidFill>
                          <a:srgbClr val="FFFFFF"/>
                        </a:solidFill>
                        <a:effectLst/>
                        <a:latin typeface="Arial" pitchFamily="34" charset="0"/>
                        <a:cs typeface="Arial" pitchFamily="34" charset="0"/>
                      </a:endParaRP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smtClean="0">
                        <a:ln>
                          <a:noFill/>
                        </a:ln>
                        <a:solidFill>
                          <a:srgbClr val="FFFFFF"/>
                        </a:solidFill>
                        <a:effectLst/>
                        <a:latin typeface="Arial" pitchFamily="34" charset="0"/>
                        <a:cs typeface="Arial" pitchFamily="34" charset="0"/>
                      </a:endParaRP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smtClean="0">
                          <a:ln>
                            <a:noFill/>
                          </a:ln>
                          <a:solidFill>
                            <a:srgbClr val="FFFFFF"/>
                          </a:solidFill>
                          <a:effectLst/>
                          <a:latin typeface="Arial" pitchFamily="34" charset="0"/>
                          <a:cs typeface="Arial" pitchFamily="34" charset="0"/>
                        </a:rPr>
                        <a:t>לפני</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366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smtClean="0">
                          <a:ln>
                            <a:noFill/>
                          </a:ln>
                          <a:solidFill>
                            <a:srgbClr val="FFFFFF"/>
                          </a:solidFill>
                          <a:effectLst/>
                          <a:latin typeface="Arial" pitchFamily="34" charset="0"/>
                          <a:cs typeface="Arial" pitchFamily="34" charset="0"/>
                        </a:rPr>
                        <a:t>אחרי</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FF"/>
                    </a:solidFill>
                  </a:tcPr>
                </a:tc>
              </a:tr>
              <a:tr h="118872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0000"/>
                          </a:solidFill>
                          <a:effectLst/>
                          <a:latin typeface="Arial" pitchFamily="34" charset="0"/>
                          <a:cs typeface="Arial" pitchFamily="34" charset="0"/>
                        </a:rPr>
                        <a:t>הודעה על רצון להיות חברה משפחתית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smtClean="0">
                          <a:ln>
                            <a:noFill/>
                          </a:ln>
                          <a:solidFill>
                            <a:srgbClr val="000000"/>
                          </a:solidFill>
                          <a:effectLst/>
                          <a:latin typeface="Arial" pitchFamily="34" charset="0"/>
                          <a:cs typeface="Arial" pitchFamily="34" charset="0"/>
                        </a:rPr>
                        <a:t>חברה</a:t>
                      </a:r>
                      <a:r>
                        <a:rPr kumimoji="0" lang="he-IL" sz="1800" b="0" i="0" u="none" strike="noStrike" cap="none" normalizeH="0" baseline="0" smtClean="0">
                          <a:ln>
                            <a:noFill/>
                          </a:ln>
                          <a:solidFill>
                            <a:srgbClr val="000000"/>
                          </a:solidFill>
                          <a:effectLst/>
                          <a:latin typeface="Arial" pitchFamily="34" charset="0"/>
                          <a:cs typeface="Arial" pitchFamily="34" charset="0"/>
                        </a:rPr>
                        <a:t> </a:t>
                      </a:r>
                      <a:r>
                        <a:rPr kumimoji="0" lang="he-IL" sz="1800" b="1" i="0" u="none" strike="noStrike" cap="none" normalizeH="0" baseline="0" smtClean="0">
                          <a:ln>
                            <a:noFill/>
                          </a:ln>
                          <a:solidFill>
                            <a:srgbClr val="000000"/>
                          </a:solidFill>
                          <a:effectLst/>
                          <a:latin typeface="Arial" pitchFamily="34" charset="0"/>
                          <a:cs typeface="Arial" pitchFamily="34" charset="0"/>
                        </a:rPr>
                        <a:t>חדשה</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0000"/>
                          </a:solidFill>
                          <a:effectLst/>
                          <a:latin typeface="Arial" pitchFamily="34" charset="0"/>
                          <a:cs typeface="Arial" pitchFamily="34" charset="0"/>
                        </a:rPr>
                        <a:t>תוך 3 חודשים מיום ההתאגדות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0000"/>
                          </a:solidFill>
                          <a:effectLst/>
                          <a:latin typeface="Arial" pitchFamily="34" charset="0"/>
                          <a:cs typeface="Arial" pitchFamily="34" charset="0"/>
                        </a:rPr>
                        <a:t>תוך 3 חודשים מיום ההתאגדות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2285990">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0000"/>
                        </a:solidFill>
                        <a:effectLst/>
                        <a:latin typeface="Arial" pitchFamily="34" charset="0"/>
                        <a:cs typeface="Arial" pitchFamily="34" charset="0"/>
                      </a:endParaRP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smtClean="0">
                          <a:ln>
                            <a:noFill/>
                          </a:ln>
                          <a:solidFill>
                            <a:srgbClr val="000000"/>
                          </a:solidFill>
                          <a:effectLst/>
                          <a:latin typeface="Arial" pitchFamily="34" charset="0"/>
                          <a:cs typeface="Arial" pitchFamily="34" charset="0"/>
                        </a:rPr>
                        <a:t>חברה קיימת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הודעה עד 30.11 לגבי השנה העוקבת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sng" strike="noStrike" cap="none" normalizeH="0" baseline="0" dirty="0" smtClean="0">
                          <a:ln>
                            <a:noFill/>
                          </a:ln>
                          <a:solidFill>
                            <a:srgbClr val="000000"/>
                          </a:solidFill>
                          <a:effectLst/>
                          <a:latin typeface="Arial" pitchFamily="34" charset="0"/>
                          <a:cs typeface="Arial" pitchFamily="34" charset="0"/>
                        </a:rPr>
                        <a:t>הוראת מעבר </a:t>
                      </a:r>
                      <a:r>
                        <a:rPr kumimoji="0" lang="he-IL" sz="1800" b="0" i="0" u="none" strike="noStrike" cap="none" normalizeH="0" baseline="0" dirty="0" smtClean="0">
                          <a:ln>
                            <a:noFill/>
                          </a:ln>
                          <a:solidFill>
                            <a:srgbClr val="000000"/>
                          </a:solidFill>
                          <a:effectLst/>
                          <a:latin typeface="Arial" pitchFamily="34" charset="0"/>
                          <a:cs typeface="Arial" pitchFamily="34" charset="0"/>
                        </a:rPr>
                        <a:t>הודעה חד פעמית עד 30.11.2013 לגבי השנה העוקבת. </a:t>
                      </a:r>
                    </a:p>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לא יתאפשר שינוי כזה בשנים הבאות :</a:t>
                      </a:r>
                    </a:p>
                    <a:p>
                      <a:pPr marL="0" marR="0" lvl="0" indent="0" algn="r" defTabSz="914400" rtl="1" eaLnBrk="1" fontAlgn="base" latinLnBrk="0" hangingPunct="1">
                        <a:lnSpc>
                          <a:spcPct val="100000"/>
                        </a:lnSpc>
                        <a:spcBef>
                          <a:spcPct val="0"/>
                        </a:spcBef>
                        <a:spcAft>
                          <a:spcPct val="0"/>
                        </a:spcAft>
                        <a:buClrTx/>
                        <a:buSzTx/>
                        <a:buFont typeface="Arial" pitchFamily="34" charset="0"/>
                        <a:buAutoNum type="arabicPeriod"/>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יראו את כל העודפים מחולקים כדיבידנד.</a:t>
                      </a:r>
                    </a:p>
                    <a:p>
                      <a:pPr marL="0" marR="0" lvl="0" indent="0" algn="r" defTabSz="914400" rtl="1" eaLnBrk="1" fontAlgn="base" latinLnBrk="0" hangingPunct="1">
                        <a:lnSpc>
                          <a:spcPct val="100000"/>
                        </a:lnSpc>
                        <a:spcBef>
                          <a:spcPct val="0"/>
                        </a:spcBef>
                        <a:spcAft>
                          <a:spcPct val="0"/>
                        </a:spcAft>
                        <a:buClrTx/>
                        <a:buSzTx/>
                        <a:buFont typeface="Arial" pitchFamily="34" charset="0"/>
                        <a:buAutoNum type="arabicPeriod"/>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תשלום המס יכול להידחות עד 31.12.17 ללא הצמדה וריבית.</a:t>
                      </a:r>
                    </a:p>
                    <a:p>
                      <a:pPr marL="0" marR="0" lvl="0" indent="0" algn="r" defTabSz="914400" rtl="1" eaLnBrk="1" fontAlgn="base" latinLnBrk="0" hangingPunct="1">
                        <a:lnSpc>
                          <a:spcPct val="100000"/>
                        </a:lnSpc>
                        <a:spcBef>
                          <a:spcPct val="0"/>
                        </a:spcBef>
                        <a:spcAft>
                          <a:spcPct val="0"/>
                        </a:spcAft>
                        <a:buClrTx/>
                        <a:buSzTx/>
                        <a:buFont typeface="Arial" pitchFamily="34" charset="0"/>
                        <a:buAutoNum type="arabicPeriod"/>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תשלום המס יכול להידחות מעבר לכך עם הצמדה וריבית.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118872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הודעה על מעבר מחברה משפחתית לחברה רגילה</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0000"/>
                        </a:solidFill>
                        <a:effectLst/>
                        <a:latin typeface="Arial" pitchFamily="34" charset="0"/>
                        <a:cs typeface="Arial" pitchFamily="34" charset="0"/>
                      </a:endParaRP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0000"/>
                          </a:solidFill>
                          <a:effectLst/>
                          <a:latin typeface="Arial" pitchFamily="34" charset="0"/>
                          <a:cs typeface="Arial" pitchFamily="34" charset="0"/>
                        </a:rPr>
                        <a:t>עד מועד הגשת הדו"ח השנתי – 31.5</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r" defTabSz="914400" rtl="1" eaLnBrk="1" fontAlgn="base" latinLnBrk="0" hangingPunct="1">
                        <a:lnSpc>
                          <a:spcPct val="100000"/>
                        </a:lnSpc>
                        <a:spcBef>
                          <a:spcPct val="0"/>
                        </a:spcBef>
                        <a:spcAft>
                          <a:spcPct val="0"/>
                        </a:spcAft>
                        <a:buClrTx/>
                        <a:buSzTx/>
                        <a:buFont typeface="+mj-lt"/>
                        <a:buNone/>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עד 30.11 לגבי אותה שנת מס, </a:t>
                      </a:r>
                    </a:p>
                    <a:p>
                      <a:pPr marL="0" marR="0" lvl="0" indent="0" algn="r" defTabSz="914400" rtl="1" eaLnBrk="1" fontAlgn="base" latinLnBrk="0" hangingPunct="1">
                        <a:lnSpc>
                          <a:spcPct val="100000"/>
                        </a:lnSpc>
                        <a:spcBef>
                          <a:spcPct val="0"/>
                        </a:spcBef>
                        <a:spcAft>
                          <a:spcPct val="0"/>
                        </a:spcAft>
                        <a:buClrTx/>
                        <a:buSzTx/>
                        <a:buFont typeface="+mj-lt"/>
                        <a:buNone/>
                        <a:tabLst/>
                      </a:pPr>
                      <a:r>
                        <a:rPr kumimoji="0" lang="he-IL" sz="1800" b="0" i="0" u="none" strike="noStrike" cap="none" normalizeH="0" baseline="0" dirty="0" smtClean="0">
                          <a:ln>
                            <a:noFill/>
                          </a:ln>
                          <a:solidFill>
                            <a:srgbClr val="000000"/>
                          </a:solidFill>
                          <a:effectLst/>
                          <a:latin typeface="Arial" pitchFamily="34" charset="0"/>
                          <a:cs typeface="Arial" pitchFamily="34" charset="0"/>
                        </a:rPr>
                        <a:t>כלומר, עד חודש לפני תחילת שנת מס פלונית שלגביה מבקשים שלא להיחשב חברה משפחתית.</a:t>
                      </a:r>
                    </a:p>
                  </a:txBody>
                  <a:tcPr marL="91448" marR="91448"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6" name="מלבן 5"/>
          <p:cNvSpPr/>
          <p:nvPr/>
        </p:nvSpPr>
        <p:spPr>
          <a:xfrm>
            <a:off x="395288" y="404813"/>
            <a:ext cx="8640762" cy="863600"/>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2800" b="1" u="sng" dirty="0">
                <a:solidFill>
                  <a:srgbClr val="000000"/>
                </a:solidFill>
                <a:effectLst>
                  <a:outerShdw blurRad="38100" dist="38100" dir="2700000" algn="tl">
                    <a:srgbClr val="000000">
                      <a:alpha val="43137"/>
                    </a:srgbClr>
                  </a:outerShdw>
                </a:effectLst>
                <a:latin typeface="David" pitchFamily="34" charset="-79"/>
                <a:cs typeface="David" pitchFamily="34" charset="-79"/>
              </a:rPr>
              <a:t>חוק ההסדרים 2013-2014 מהפכה במיסוי חברות משפחתיות</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חץ שמאלה-ימינה 1"/>
          <p:cNvSpPr/>
          <p:nvPr/>
        </p:nvSpPr>
        <p:spPr>
          <a:xfrm>
            <a:off x="471488" y="0"/>
            <a:ext cx="8280400" cy="1412875"/>
          </a:xfrm>
          <a:prstGeom prst="lef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4400" b="1">
                <a:solidFill>
                  <a:prstClr val="white"/>
                </a:solidFill>
                <a:latin typeface="David" pitchFamily="34" charset="-79"/>
                <a:cs typeface="David" pitchFamily="34" charset="-79"/>
              </a:rPr>
              <a:t>חברה בית     </a:t>
            </a:r>
            <a:r>
              <a:rPr lang="he-IL" sz="3200" b="1">
                <a:solidFill>
                  <a:prstClr val="white"/>
                </a:solidFill>
                <a:latin typeface="David" pitchFamily="34" charset="-79"/>
                <a:cs typeface="David" pitchFamily="34" charset="-79"/>
              </a:rPr>
              <a:t>(ס' 64 לפמ"ה)</a:t>
            </a:r>
          </a:p>
        </p:txBody>
      </p:sp>
      <p:sp>
        <p:nvSpPr>
          <p:cNvPr id="4" name="תרשים זרימה: תהליך 3"/>
          <p:cNvSpPr/>
          <p:nvPr/>
        </p:nvSpPr>
        <p:spPr>
          <a:xfrm>
            <a:off x="5364163" y="1412875"/>
            <a:ext cx="3600450" cy="460851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sz="3200" b="1" dirty="0">
                <a:solidFill>
                  <a:prstClr val="black"/>
                </a:solidFill>
                <a:latin typeface="David" pitchFamily="34" charset="-79"/>
                <a:cs typeface="David" pitchFamily="34" charset="-79"/>
              </a:rPr>
              <a:t>חברה שכל נכסיה והכנסותיה הם מבניינים – יחול מס שבח סופי לפי המס החל על יחיד בעלי החברה.</a:t>
            </a:r>
          </a:p>
        </p:txBody>
      </p:sp>
      <p:sp>
        <p:nvSpPr>
          <p:cNvPr id="6" name="תרשים זרימה: תהליך 5"/>
          <p:cNvSpPr/>
          <p:nvPr/>
        </p:nvSpPr>
        <p:spPr>
          <a:xfrm>
            <a:off x="471488" y="1412875"/>
            <a:ext cx="4532312" cy="460851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he-IL" sz="2800" b="1" dirty="0">
                <a:solidFill>
                  <a:prstClr val="black"/>
                </a:solidFill>
                <a:latin typeface="David" pitchFamily="34" charset="-79"/>
                <a:cs typeface="David" pitchFamily="34" charset="-79"/>
              </a:rPr>
              <a:t>מס שבח חברה ב-2014 26.5%</a:t>
            </a:r>
          </a:p>
          <a:p>
            <a:pPr>
              <a:defRPr/>
            </a:pPr>
            <a:r>
              <a:rPr lang="he-IL" sz="2800" b="1" dirty="0">
                <a:solidFill>
                  <a:prstClr val="black"/>
                </a:solidFill>
                <a:latin typeface="David" pitchFamily="34" charset="-79"/>
                <a:cs typeface="David" pitchFamily="34" charset="-79"/>
              </a:rPr>
              <a:t>מס דיבידנדים                  32% </a:t>
            </a:r>
          </a:p>
          <a:p>
            <a:pPr>
              <a:defRPr/>
            </a:pPr>
            <a:r>
              <a:rPr lang="he-IL" sz="2800" b="1" u="sng" dirty="0">
                <a:solidFill>
                  <a:prstClr val="black"/>
                </a:solidFill>
                <a:latin typeface="David" pitchFamily="34" charset="-79"/>
                <a:cs typeface="David" pitchFamily="34" charset="-79"/>
              </a:rPr>
              <a:t>מס כולל                            50%</a:t>
            </a:r>
            <a:r>
              <a:rPr lang="he-IL" sz="2800" b="1" dirty="0">
                <a:solidFill>
                  <a:prstClr val="black"/>
                </a:solidFill>
                <a:latin typeface="David" pitchFamily="34" charset="-79"/>
                <a:cs typeface="David" pitchFamily="34" charset="-79"/>
              </a:rPr>
              <a:t> </a:t>
            </a:r>
          </a:p>
          <a:p>
            <a:pPr>
              <a:defRPr/>
            </a:pPr>
            <a:r>
              <a:rPr lang="he-IL" sz="2800" b="1" dirty="0">
                <a:solidFill>
                  <a:prstClr val="black"/>
                </a:solidFill>
                <a:latin typeface="David" pitchFamily="34" charset="-79"/>
                <a:cs typeface="David" pitchFamily="34" charset="-79"/>
              </a:rPr>
              <a:t>מס כיחיד</a:t>
            </a:r>
          </a:p>
          <a:p>
            <a:pPr>
              <a:defRPr/>
            </a:pPr>
            <a:r>
              <a:rPr lang="he-IL" sz="2800" b="1" u="sng" dirty="0">
                <a:solidFill>
                  <a:prstClr val="black"/>
                </a:solidFill>
                <a:latin typeface="David" pitchFamily="34" charset="-79"/>
                <a:cs typeface="David" pitchFamily="34" charset="-79"/>
              </a:rPr>
              <a:t>או כחברה משפחתית       25%</a:t>
            </a:r>
          </a:p>
          <a:p>
            <a:pPr>
              <a:defRPr/>
            </a:pPr>
            <a:endParaRPr lang="he-IL" sz="2800" b="1" dirty="0">
              <a:solidFill>
                <a:prstClr val="black"/>
              </a:solidFill>
              <a:latin typeface="David" pitchFamily="34" charset="-79"/>
              <a:cs typeface="David" pitchFamily="34" charset="-79"/>
            </a:endParaRPr>
          </a:p>
          <a:p>
            <a:pPr>
              <a:defRPr/>
            </a:pPr>
            <a:r>
              <a:rPr lang="he-IL" sz="2800" b="1" dirty="0">
                <a:solidFill>
                  <a:prstClr val="black"/>
                </a:solidFill>
                <a:latin typeface="David" pitchFamily="34" charset="-79"/>
                <a:cs typeface="David" pitchFamily="34" charset="-79"/>
              </a:rPr>
              <a:t>הפרש המס                       25%</a:t>
            </a:r>
            <a:r>
              <a:rPr lang="he-IL" sz="2400" b="1" u="sng" dirty="0">
                <a:solidFill>
                  <a:prstClr val="black"/>
                </a:solidFill>
                <a:latin typeface="David" pitchFamily="34" charset="-79"/>
                <a:cs typeface="David" pitchFamily="34" charset="-79"/>
              </a:rPr>
              <a:t> </a:t>
            </a:r>
          </a:p>
        </p:txBody>
      </p:sp>
      <p:sp>
        <p:nvSpPr>
          <p:cNvPr id="95237" name="מציין מיקום של מספר שקופית 6"/>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AF81A492-2232-47C2-B8B5-19C7099B4768}" type="slidenum">
              <a:rPr lang="he-IL" smtClean="0">
                <a:effectLst>
                  <a:outerShdw blurRad="38100" dist="38100" dir="2700000" algn="tl">
                    <a:srgbClr val="000000">
                      <a:alpha val="43137"/>
                    </a:srgbClr>
                  </a:outerShdw>
                </a:effectLst>
              </a:rPr>
              <a:pPr eaLnBrk="1" hangingPunct="1">
                <a:defRPr/>
              </a:pPr>
              <a:t>28</a:t>
            </a:fld>
            <a:endParaRPr lang="en-US" dirty="0" smtClean="0">
              <a:effectLst>
                <a:outerShdw blurRad="38100" dist="38100" dir="2700000" algn="tl">
                  <a:srgbClr val="000000">
                    <a:alpha val="43137"/>
                  </a:srgbClr>
                </a:outerShdw>
              </a:effectLst>
            </a:endParaRPr>
          </a:p>
        </p:txBody>
      </p:sp>
      <p:sp>
        <p:nvSpPr>
          <p:cNvPr id="95238" name="מציין מיקום של כותרת תחתונה 7"/>
          <p:cNvSpPr>
            <a:spLocks noGrp="1"/>
          </p:cNvSpPr>
          <p:nvPr>
            <p:ph type="ftr" sz="quarter" idx="11"/>
          </p:nvPr>
        </p:nvSpPr>
        <p:spPr bwMode="auto">
          <a:xfrm>
            <a:off x="0" y="649287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he-IL" dirty="0" smtClean="0">
                <a:effectLst>
                  <a:outerShdw blurRad="38100" dist="38100" dir="2700000" algn="tl">
                    <a:srgbClr val="000000">
                      <a:alpha val="43137"/>
                    </a:srgbClr>
                  </a:outerShdw>
                </a:effectLst>
              </a:rPr>
              <a:t>רמי אריה עו"ד רו"ח     מיסים ועסקים בע"מ        </a:t>
            </a:r>
            <a:r>
              <a:rPr lang="en-US" dirty="0" smtClean="0">
                <a:effectLst>
                  <a:outerShdw blurRad="38100" dist="38100" dir="2700000" algn="tl">
                    <a:srgbClr val="000000">
                      <a:alpha val="43137"/>
                    </a:srgbClr>
                  </a:outerShdw>
                </a:effectLst>
              </a:rPr>
              <a:t>www.ralc.co.il</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344488" y="188913"/>
            <a:ext cx="8640762" cy="1008062"/>
          </a:xfrm>
        </p:spPr>
        <p:txBody>
          <a:bodyPr rtlCol="0">
            <a:normAutofit fontScale="90000"/>
          </a:bodyPr>
          <a:lstStyle/>
          <a:p>
            <a:pPr marL="320040" indent="-320040" algn="ctr" eaLnBrk="1" fontAlgn="auto" hangingPunct="1">
              <a:spcAft>
                <a:spcPts val="0"/>
              </a:spcAft>
              <a:buClr>
                <a:schemeClr val="accent6">
                  <a:lumMod val="75000"/>
                </a:schemeClr>
              </a:buClr>
              <a:defRPr/>
            </a:pPr>
            <a:r>
              <a:rPr lang="he-IL" dirty="0" smtClean="0"/>
              <a:t/>
            </a:r>
            <a:br>
              <a:rPr lang="he-IL" dirty="0" smtClean="0"/>
            </a:br>
            <a:r>
              <a:rPr lang="he-IL" dirty="0"/>
              <a:t/>
            </a:r>
            <a:br>
              <a:rPr lang="he-IL" dirty="0"/>
            </a:br>
            <a:r>
              <a:rPr lang="he-IL" dirty="0" smtClean="0"/>
              <a:t/>
            </a:r>
            <a:br>
              <a:rPr lang="he-IL" dirty="0" smtClean="0"/>
            </a:br>
            <a:r>
              <a:rPr lang="he-IL" dirty="0"/>
              <a:t/>
            </a:r>
            <a:br>
              <a:rPr lang="he-IL" dirty="0"/>
            </a:br>
            <a:r>
              <a:rPr lang="he-IL" dirty="0" smtClean="0"/>
              <a:t/>
            </a:r>
            <a:br>
              <a:rPr lang="he-IL" dirty="0" smtClean="0"/>
            </a:br>
            <a:r>
              <a:rPr lang="he-IL" dirty="0"/>
              <a:t/>
            </a:r>
            <a:br>
              <a:rPr lang="he-IL" dirty="0"/>
            </a:br>
            <a:r>
              <a:rPr lang="he-IL" dirty="0" smtClean="0"/>
              <a:t/>
            </a:r>
            <a:br>
              <a:rPr lang="he-IL" dirty="0" smtClean="0"/>
            </a:br>
            <a:r>
              <a:rPr lang="he-IL" sz="3600" b="1" dirty="0" smtClean="0">
                <a:solidFill>
                  <a:schemeClr val="tx1"/>
                </a:solidFill>
                <a:cs typeface="+mn-cs"/>
              </a:rPr>
              <a:t>המלצות למיסוי חברות "ארנק" של שכירים ואחרים</a:t>
            </a:r>
            <a:br>
              <a:rPr lang="he-IL" sz="3600" b="1" dirty="0" smtClean="0">
                <a:solidFill>
                  <a:schemeClr val="tx1"/>
                </a:solidFill>
                <a:cs typeface="+mn-cs"/>
              </a:rPr>
            </a:br>
            <a:endParaRPr lang="he-IL" sz="3600" b="1" dirty="0">
              <a:solidFill>
                <a:schemeClr val="tx1"/>
              </a:solidFill>
              <a:cs typeface="+mn-cs"/>
            </a:endParaRPr>
          </a:p>
        </p:txBody>
      </p:sp>
      <p:sp>
        <p:nvSpPr>
          <p:cNvPr id="107523" name="מציין מיקום תוכן 4"/>
          <p:cNvSpPr>
            <a:spLocks noGrp="1"/>
          </p:cNvSpPr>
          <p:nvPr>
            <p:ph idx="1"/>
          </p:nvPr>
        </p:nvSpPr>
        <p:spPr/>
        <p:txBody>
          <a:bodyPr/>
          <a:lstStyle/>
          <a:p>
            <a:pPr eaLnBrk="1" hangingPunct="1"/>
            <a:endParaRPr lang="he-IL" smtClean="0"/>
          </a:p>
          <a:p>
            <a:pPr eaLnBrk="1" hangingPunct="1"/>
            <a:endParaRPr lang="he-IL" smtClean="0"/>
          </a:p>
          <a:p>
            <a:pPr eaLnBrk="1" hangingPunct="1"/>
            <a:endParaRPr lang="he-IL" smtClean="0"/>
          </a:p>
        </p:txBody>
      </p:sp>
      <p:sp>
        <p:nvSpPr>
          <p:cNvPr id="96260" name="מציין מיקום של כותרת תחתונה 1"/>
          <p:cNvSpPr>
            <a:spLocks noGrp="1"/>
          </p:cNvSpPr>
          <p:nvPr>
            <p:ph type="ftr" sz="quarter" idx="11"/>
          </p:nvPr>
        </p:nvSpPr>
        <p:spPr bwMode="auto">
          <a:xfrm>
            <a:off x="84138" y="6492875"/>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96261" name="מציין מיקום של מספר שקופית 2"/>
          <p:cNvSpPr>
            <a:spLocks noGrp="1"/>
          </p:cNvSpPr>
          <p:nvPr>
            <p:ph type="sldNum" sz="quarter" idx="12"/>
          </p:nvPr>
        </p:nvSpPr>
        <p:spPr bwMode="auto">
          <a:xfrm>
            <a:off x="3851275" y="6492875"/>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F81430C2-0054-474B-97F3-674EA0BB88E0}" type="slidenum">
              <a:rPr lang="he-IL" b="1" smtClean="0">
                <a:effectLst>
                  <a:outerShdw blurRad="38100" dist="38100" dir="2700000" algn="tl">
                    <a:srgbClr val="000000">
                      <a:alpha val="43137"/>
                    </a:srgbClr>
                  </a:outerShdw>
                </a:effectLst>
              </a:rPr>
              <a:pPr eaLnBrk="1" hangingPunct="1">
                <a:defRPr/>
              </a:pPr>
              <a:t>29</a:t>
            </a:fld>
            <a:endParaRPr lang="en-US" b="1" dirty="0" smtClean="0">
              <a:effectLst>
                <a:outerShdw blurRad="38100" dist="38100" dir="2700000" algn="tl">
                  <a:srgbClr val="000000">
                    <a:alpha val="43137"/>
                  </a:srgbClr>
                </a:outerShdw>
              </a:effectLst>
            </a:endParaRPr>
          </a:p>
        </p:txBody>
      </p:sp>
      <p:sp>
        <p:nvSpPr>
          <p:cNvPr id="12" name="מלבן מעוגל 11"/>
          <p:cNvSpPr/>
          <p:nvPr/>
        </p:nvSpPr>
        <p:spPr>
          <a:xfrm>
            <a:off x="88900" y="692150"/>
            <a:ext cx="8901113" cy="11239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he-IL" sz="2400" b="1" u="sng" dirty="0">
                <a:solidFill>
                  <a:srgbClr val="C00000"/>
                </a:solidFill>
                <a:effectLst>
                  <a:outerShdw blurRad="38100" dist="38100" dir="2700000" algn="tl">
                    <a:srgbClr val="000000">
                      <a:alpha val="43137"/>
                    </a:srgbClr>
                  </a:outerShdw>
                </a:effectLst>
                <a:latin typeface="David" pitchFamily="34" charset="-79"/>
              </a:rPr>
              <a:t>חברת נושאי משרה/חברת שכירים</a:t>
            </a:r>
            <a:r>
              <a:rPr lang="he-IL" sz="2400" dirty="0">
                <a:solidFill>
                  <a:srgbClr val="C00000"/>
                </a:solidFill>
                <a:effectLst>
                  <a:outerShdw blurRad="38100" dist="38100" dir="2700000" algn="tl">
                    <a:srgbClr val="000000">
                      <a:alpha val="43137"/>
                    </a:srgbClr>
                  </a:outerShdw>
                </a:effectLst>
                <a:latin typeface="David" pitchFamily="34" charset="-79"/>
              </a:rPr>
              <a:t>- </a:t>
            </a:r>
            <a:r>
              <a:rPr lang="he-IL" sz="2400" dirty="0">
                <a:solidFill>
                  <a:schemeClr val="tx1"/>
                </a:solidFill>
                <a:latin typeface="David" pitchFamily="34" charset="-79"/>
              </a:rPr>
              <a:t>מיסוי באופן שוטף ובמס שולי </a:t>
            </a:r>
            <a:r>
              <a:rPr lang="he-IL" sz="2400" dirty="0" err="1">
                <a:solidFill>
                  <a:schemeClr val="tx1"/>
                </a:solidFill>
                <a:latin typeface="David" pitchFamily="34" charset="-79"/>
              </a:rPr>
              <a:t>פירותי</a:t>
            </a:r>
            <a:r>
              <a:rPr lang="he-IL" sz="2400" dirty="0">
                <a:solidFill>
                  <a:schemeClr val="tx1"/>
                </a:solidFill>
                <a:latin typeface="David" pitchFamily="34" charset="-79"/>
              </a:rPr>
              <a:t> של בעל המניות נותן השירות ו/או של נושא המשרה בפועל ו/או של בעל המניות, אשר מתקיימים לגביו מבחני יחסי עובד מעביד.</a:t>
            </a:r>
            <a:endParaRPr lang="he-IL" sz="2400" b="1" u="sng" dirty="0">
              <a:solidFill>
                <a:schemeClr val="tx1"/>
              </a:solidFill>
              <a:latin typeface="David" pitchFamily="34" charset="-79"/>
            </a:endParaRPr>
          </a:p>
        </p:txBody>
      </p:sp>
      <p:sp>
        <p:nvSpPr>
          <p:cNvPr id="13" name="מלבן מעוגל 12"/>
          <p:cNvSpPr/>
          <p:nvPr/>
        </p:nvSpPr>
        <p:spPr>
          <a:xfrm>
            <a:off x="88900" y="2852738"/>
            <a:ext cx="8901113" cy="56356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he-IL" sz="2400" b="1" u="sng" dirty="0">
                <a:solidFill>
                  <a:srgbClr val="C00000"/>
                </a:solidFill>
                <a:effectLst>
                  <a:outerShdw blurRad="38100" dist="38100" dir="2700000" algn="tl">
                    <a:srgbClr val="000000">
                      <a:alpha val="43137"/>
                    </a:srgbClr>
                  </a:outerShdw>
                </a:effectLst>
                <a:latin typeface="David" pitchFamily="34" charset="-79"/>
              </a:rPr>
              <a:t>חברה צוברת</a:t>
            </a:r>
            <a:r>
              <a:rPr lang="he-IL" sz="2400" dirty="0">
                <a:solidFill>
                  <a:srgbClr val="C00000"/>
                </a:solidFill>
                <a:effectLst>
                  <a:outerShdw blurRad="38100" dist="38100" dir="2700000" algn="tl">
                    <a:srgbClr val="000000">
                      <a:alpha val="43137"/>
                    </a:srgbClr>
                  </a:outerShdw>
                </a:effectLst>
                <a:latin typeface="David" pitchFamily="34" charset="-79"/>
              </a:rPr>
              <a:t> </a:t>
            </a:r>
            <a:r>
              <a:rPr lang="he-IL" sz="2400" dirty="0">
                <a:solidFill>
                  <a:schemeClr val="tx1"/>
                </a:solidFill>
                <a:latin typeface="David" pitchFamily="34" charset="-79"/>
              </a:rPr>
              <a:t>– </a:t>
            </a:r>
            <a:r>
              <a:rPr lang="he-IL" sz="2400" b="1" dirty="0">
                <a:solidFill>
                  <a:schemeClr val="tx1"/>
                </a:solidFill>
                <a:latin typeface="David" pitchFamily="34" charset="-79"/>
              </a:rPr>
              <a:t>מיסוי  1% על  הרווחים העודפים המצטברים.</a:t>
            </a:r>
            <a:endParaRPr lang="he-IL" sz="2400" b="1" u="sng" dirty="0">
              <a:solidFill>
                <a:schemeClr val="tx1"/>
              </a:solidFill>
              <a:latin typeface="David" pitchFamily="34" charset="-79"/>
            </a:endParaRPr>
          </a:p>
        </p:txBody>
      </p:sp>
      <p:sp>
        <p:nvSpPr>
          <p:cNvPr id="16" name="מלבן מעוגל 15"/>
          <p:cNvSpPr/>
          <p:nvPr/>
        </p:nvSpPr>
        <p:spPr>
          <a:xfrm>
            <a:off x="88900" y="1916113"/>
            <a:ext cx="8909050" cy="8064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he-IL" sz="2400" b="1" u="sng" dirty="0">
                <a:solidFill>
                  <a:srgbClr val="C00000"/>
                </a:solidFill>
                <a:effectLst>
                  <a:outerShdw blurRad="38100" dist="38100" dir="2700000" algn="tl">
                    <a:srgbClr val="000000">
                      <a:alpha val="43137"/>
                    </a:srgbClr>
                  </a:outerShdw>
                </a:effectLst>
                <a:latin typeface="David" pitchFamily="34" charset="-79"/>
              </a:rPr>
              <a:t>חברת חיץ שעיקר הכנסתה פסיבית</a:t>
            </a:r>
            <a:r>
              <a:rPr lang="he-IL" sz="2400" dirty="0">
                <a:solidFill>
                  <a:srgbClr val="C00000"/>
                </a:solidFill>
                <a:effectLst>
                  <a:outerShdw blurRad="38100" dist="38100" dir="2700000" algn="tl">
                    <a:srgbClr val="000000">
                      <a:alpha val="43137"/>
                    </a:srgbClr>
                  </a:outerShdw>
                </a:effectLst>
                <a:latin typeface="David" pitchFamily="34" charset="-79"/>
              </a:rPr>
              <a:t> </a:t>
            </a:r>
            <a:r>
              <a:rPr lang="he-IL" sz="2400" dirty="0">
                <a:solidFill>
                  <a:schemeClr val="tx1"/>
                </a:solidFill>
                <a:latin typeface="David" pitchFamily="34" charset="-79"/>
              </a:rPr>
              <a:t>– חיוב במס באופן שוטף של רווחי חברת מעטים שעיקר הכנסותיה פסיביות בשיעור העולה על 50% מההכנסה החייבת. </a:t>
            </a:r>
            <a:endParaRPr lang="he-IL" sz="2400" b="1" u="sng" dirty="0">
              <a:solidFill>
                <a:schemeClr val="tx1"/>
              </a:solidFill>
              <a:latin typeface="David" pitchFamily="34" charset="-79"/>
            </a:endParaRPr>
          </a:p>
        </p:txBody>
      </p:sp>
      <p:sp>
        <p:nvSpPr>
          <p:cNvPr id="2" name="מלבן מעוגל 1"/>
          <p:cNvSpPr/>
          <p:nvPr/>
        </p:nvSpPr>
        <p:spPr>
          <a:xfrm>
            <a:off x="88900" y="3500438"/>
            <a:ext cx="8901113"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he-IL" sz="2400" b="1" u="sng" dirty="0">
                <a:solidFill>
                  <a:srgbClr val="C00000"/>
                </a:solidFill>
                <a:effectLst>
                  <a:outerShdw blurRad="38100" dist="38100" dir="2700000" algn="tl">
                    <a:srgbClr val="000000">
                      <a:alpha val="43137"/>
                    </a:srgbClr>
                  </a:outerShdw>
                </a:effectLst>
              </a:rPr>
              <a:t>סעיף 77 לפקודת מס הכנסה </a:t>
            </a:r>
            <a:r>
              <a:rPr lang="he-IL" sz="2400" b="1" dirty="0">
                <a:solidFill>
                  <a:schemeClr val="tx1"/>
                </a:solidFill>
              </a:rPr>
              <a:t>– תיקון ופישוט סעיף 77 וטיפול  ברווחים שלא חולקו, כאילו חולקו לצרכי מס ולחייבם בהתאם במס דיבידנדים</a:t>
            </a:r>
            <a:r>
              <a:rPr lang="he-IL" sz="2400" b="1" dirty="0">
                <a:solidFill>
                  <a:schemeClr val="accent2">
                    <a:lumMod val="50000"/>
                  </a:schemeClr>
                </a:solidFill>
              </a:rPr>
              <a:t>.</a:t>
            </a:r>
          </a:p>
        </p:txBody>
      </p:sp>
      <p:sp>
        <p:nvSpPr>
          <p:cNvPr id="3" name="מלבן מעוגל 2"/>
          <p:cNvSpPr/>
          <p:nvPr/>
        </p:nvSpPr>
        <p:spPr>
          <a:xfrm>
            <a:off x="88900" y="4581525"/>
            <a:ext cx="8901113"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he-IL" sz="2400" b="1" u="sng" dirty="0">
                <a:solidFill>
                  <a:srgbClr val="C00000"/>
                </a:solidFill>
                <a:effectLst>
                  <a:outerShdw blurRad="38100" dist="38100" dir="2700000" algn="tl">
                    <a:srgbClr val="000000">
                      <a:alpha val="43137"/>
                    </a:srgbClr>
                  </a:outerShdw>
                </a:effectLst>
              </a:rPr>
              <a:t>משיכות בעלי מניות</a:t>
            </a:r>
            <a:r>
              <a:rPr lang="he-IL" sz="2400" b="1" dirty="0">
                <a:solidFill>
                  <a:schemeClr val="tx1"/>
                </a:solidFill>
              </a:rPr>
              <a:t>– משיכת בעל מניות מחברה שבבעלותו שלא הוחזרה לחברה תוך שלושה חודשים, תחשב כמשכורת או דיבידנד, לפי העניין.</a:t>
            </a:r>
          </a:p>
        </p:txBody>
      </p:sp>
      <p:sp>
        <p:nvSpPr>
          <p:cNvPr id="5" name="מלבן מעוגל 4"/>
          <p:cNvSpPr/>
          <p:nvPr/>
        </p:nvSpPr>
        <p:spPr>
          <a:xfrm>
            <a:off x="88900" y="5661025"/>
            <a:ext cx="8901113" cy="976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he-IL" sz="2400" b="1" u="sng" dirty="0">
                <a:solidFill>
                  <a:srgbClr val="C00000"/>
                </a:solidFill>
                <a:effectLst>
                  <a:outerShdw blurRad="38100" dist="38100" dir="2700000" algn="tl">
                    <a:srgbClr val="000000">
                      <a:alpha val="43137"/>
                    </a:srgbClr>
                  </a:outerShdw>
                </a:effectLst>
              </a:rPr>
              <a:t>חברת משלח יד</a:t>
            </a:r>
            <a:r>
              <a:rPr lang="he-IL" sz="2400" b="1" dirty="0">
                <a:solidFill>
                  <a:schemeClr val="tx1"/>
                </a:solidFill>
              </a:rPr>
              <a:t>– יטופלו באמצעות ההמלצות שלעיל ובעתיד, עם הצטברות הניסיון בנושא, תערך בחינה נוספת בקטגוריה זו.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מציין מיקום של כותרת תחתונה 2"/>
          <p:cNvSpPr>
            <a:spLocks noGrp="1"/>
          </p:cNvSpPr>
          <p:nvPr>
            <p:ph type="ftr" sz="quarter" idx="11"/>
          </p:nvPr>
        </p:nvSpPr>
        <p:spPr bwMode="auto">
          <a:xfrm>
            <a:off x="447675" y="6376988"/>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80899" name="מציין מיקום של מספר שקופית 5"/>
          <p:cNvSpPr>
            <a:spLocks noGrp="1"/>
          </p:cNvSpPr>
          <p:nvPr>
            <p:ph type="sldNum" sz="quarter" idx="12"/>
          </p:nvPr>
        </p:nvSpPr>
        <p:spPr bwMode="auto">
          <a:xfrm>
            <a:off x="6516688" y="6376988"/>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61FC56C-20BA-4603-9765-DE2AD3B42209}" type="slidenum">
              <a:rPr lang="he-IL" b="1" smtClean="0">
                <a:effectLst>
                  <a:outerShdw blurRad="38100" dist="38100" dir="2700000" algn="tl">
                    <a:srgbClr val="000000">
                      <a:alpha val="43137"/>
                    </a:srgbClr>
                  </a:outerShdw>
                </a:effectLst>
              </a:rPr>
              <a:pPr eaLnBrk="1" hangingPunct="1">
                <a:defRPr/>
              </a:pPr>
              <a:t>3</a:t>
            </a:fld>
            <a:endParaRPr lang="en-US" b="1" dirty="0" smtClean="0">
              <a:effectLst>
                <a:outerShdw blurRad="38100" dist="38100" dir="2700000" algn="tl">
                  <a:srgbClr val="000000">
                    <a:alpha val="43137"/>
                  </a:srgbClr>
                </a:outerShdw>
              </a:effectLst>
            </a:endParaRPr>
          </a:p>
        </p:txBody>
      </p:sp>
      <p:sp>
        <p:nvSpPr>
          <p:cNvPr id="2" name="כוכב עם 7 פינות 1"/>
          <p:cNvSpPr/>
          <p:nvPr/>
        </p:nvSpPr>
        <p:spPr bwMode="auto">
          <a:xfrm>
            <a:off x="2124075" y="1412875"/>
            <a:ext cx="3960813" cy="3167063"/>
          </a:xfrm>
          <a:prstGeom prst="star7">
            <a:avLst/>
          </a:prstGeom>
          <a:solidFill>
            <a:schemeClr val="tx2"/>
          </a:solidFill>
          <a:ln w="15875" cap="flat" cmpd="sng" algn="ctr">
            <a:solidFill>
              <a:srgbClr val="FF0000"/>
            </a:solidFill>
            <a:prstDash val="solid"/>
            <a:round/>
            <a:headEnd type="none" w="med" len="med"/>
            <a:tailEnd type="none" w="med" len="med"/>
          </a:ln>
          <a:effectLst/>
        </p:spPr>
        <p:txBody>
          <a:bodyPr lIns="0" tIns="0" rIns="0" bIns="0" rtlCol="1" anchor="ctr"/>
          <a:lstStyle/>
          <a:p>
            <a:pPr algn="ctr">
              <a:defRPr/>
            </a:pPr>
            <a:r>
              <a:rPr lang="he-IL" sz="2800" b="1" dirty="0">
                <a:solidFill>
                  <a:schemeClr val="bg2"/>
                </a:solidFill>
                <a:latin typeface="David" pitchFamily="34" charset="-79"/>
                <a:cs typeface="David" pitchFamily="34" charset="-79"/>
              </a:rPr>
              <a:t>חשיבה בסוף שנת המס</a:t>
            </a:r>
            <a:br>
              <a:rPr lang="he-IL" sz="2800" b="1" dirty="0">
                <a:solidFill>
                  <a:schemeClr val="bg2"/>
                </a:solidFill>
                <a:latin typeface="David" pitchFamily="34" charset="-79"/>
                <a:cs typeface="David" pitchFamily="34" charset="-79"/>
              </a:rPr>
            </a:br>
            <a:r>
              <a:rPr lang="he-IL" sz="2800" b="1" dirty="0">
                <a:solidFill>
                  <a:schemeClr val="bg2"/>
                </a:solidFill>
                <a:latin typeface="David" pitchFamily="34" charset="-79"/>
                <a:cs typeface="David" pitchFamily="34" charset="-79"/>
              </a:rPr>
              <a:t>איך לשלם פחות מיסים ?</a:t>
            </a:r>
            <a:endParaRPr lang="he-IL" sz="2800" dirty="0">
              <a:solidFill>
                <a:schemeClr val="bg2"/>
              </a:solidFill>
              <a:latin typeface="David" pitchFamily="34" charset="-79"/>
              <a:cs typeface="David" pitchFamily="34" charset="-79"/>
            </a:endParaRPr>
          </a:p>
        </p:txBody>
      </p:sp>
      <p:sp>
        <p:nvSpPr>
          <p:cNvPr id="80900" name="פיצוץ 2 3"/>
          <p:cNvSpPr>
            <a:spLocks noChangeArrowheads="1"/>
          </p:cNvSpPr>
          <p:nvPr/>
        </p:nvSpPr>
        <p:spPr bwMode="auto">
          <a:xfrm>
            <a:off x="0" y="333375"/>
            <a:ext cx="3240088" cy="2663825"/>
          </a:xfrm>
          <a:prstGeom prst="irregularSeal2">
            <a:avLst/>
          </a:prstGeom>
          <a:solidFill>
            <a:schemeClr val="accent1">
              <a:lumMod val="40000"/>
              <a:lumOff val="60000"/>
            </a:schemeClr>
          </a:solidFill>
          <a:ln w="15875" algn="ctr">
            <a:solidFill>
              <a:srgbClr val="FF0000"/>
            </a:solidFill>
            <a:round/>
            <a:headEnd/>
            <a:tailEnd/>
          </a:ln>
        </p:spPr>
        <p:txBody>
          <a:bodyPr lIns="0" tIns="0" rIns="0" bIns="0" anchor="ctr"/>
          <a:lstStyle/>
          <a:p>
            <a:pPr algn="ctr">
              <a:defRPr/>
            </a:pPr>
            <a:r>
              <a:rPr lang="he-IL" sz="2400" b="1" dirty="0">
                <a:latin typeface="David" pitchFamily="34" charset="-79"/>
                <a:cs typeface="David" pitchFamily="34" charset="-79"/>
              </a:rPr>
              <a:t>תכנוני מס לטווח ארוך</a:t>
            </a:r>
          </a:p>
        </p:txBody>
      </p:sp>
      <p:sp>
        <p:nvSpPr>
          <p:cNvPr id="80901" name="פיצוץ 2 8"/>
          <p:cNvSpPr>
            <a:spLocks noChangeArrowheads="1"/>
          </p:cNvSpPr>
          <p:nvPr/>
        </p:nvSpPr>
        <p:spPr bwMode="auto">
          <a:xfrm>
            <a:off x="3419475" y="4076700"/>
            <a:ext cx="3240088" cy="2665413"/>
          </a:xfrm>
          <a:prstGeom prst="irregularSeal2">
            <a:avLst/>
          </a:prstGeom>
          <a:solidFill>
            <a:schemeClr val="accent1">
              <a:lumMod val="40000"/>
              <a:lumOff val="60000"/>
            </a:schemeClr>
          </a:solidFill>
          <a:ln w="15875" algn="ctr">
            <a:solidFill>
              <a:srgbClr val="FF0000"/>
            </a:solidFill>
            <a:round/>
            <a:headEnd/>
            <a:tailEnd/>
          </a:ln>
        </p:spPr>
        <p:txBody>
          <a:bodyPr lIns="0" tIns="0" rIns="0" bIns="0" anchor="ctr"/>
          <a:lstStyle/>
          <a:p>
            <a:pPr algn="ctr">
              <a:defRPr/>
            </a:pPr>
            <a:r>
              <a:rPr lang="he-IL" sz="2400" b="1" dirty="0">
                <a:latin typeface="David" pitchFamily="34" charset="-79"/>
                <a:cs typeface="David" pitchFamily="34" charset="-79"/>
              </a:rPr>
              <a:t>היום הקובע 31.12.2013</a:t>
            </a:r>
          </a:p>
        </p:txBody>
      </p:sp>
      <p:sp>
        <p:nvSpPr>
          <p:cNvPr id="80902" name="פיצוץ 2 9"/>
          <p:cNvSpPr>
            <a:spLocks noChangeArrowheads="1"/>
          </p:cNvSpPr>
          <p:nvPr/>
        </p:nvSpPr>
        <p:spPr bwMode="auto">
          <a:xfrm>
            <a:off x="5903913" y="2178050"/>
            <a:ext cx="3240087" cy="2665413"/>
          </a:xfrm>
          <a:prstGeom prst="irregularSeal2">
            <a:avLst/>
          </a:prstGeom>
          <a:solidFill>
            <a:schemeClr val="accent1">
              <a:lumMod val="40000"/>
              <a:lumOff val="60000"/>
            </a:schemeClr>
          </a:solidFill>
          <a:ln w="15875" algn="ctr">
            <a:solidFill>
              <a:srgbClr val="FF0000"/>
            </a:solidFill>
            <a:round/>
            <a:headEnd/>
            <a:tailEnd/>
          </a:ln>
        </p:spPr>
        <p:txBody>
          <a:bodyPr lIns="0" tIns="0" rIns="0" bIns="0" anchor="ctr"/>
          <a:lstStyle/>
          <a:p>
            <a:pPr algn="ctr">
              <a:defRPr/>
            </a:pPr>
            <a:r>
              <a:rPr lang="he-IL" sz="2000" b="1" dirty="0">
                <a:latin typeface="David" pitchFamily="34" charset="-79"/>
                <a:cs typeface="David" pitchFamily="34" charset="-79"/>
              </a:rPr>
              <a:t>בדיקה ותיקוני דיווח שנים קודמות</a:t>
            </a:r>
          </a:p>
        </p:txBody>
      </p:sp>
      <p:sp>
        <p:nvSpPr>
          <p:cNvPr id="80903" name="פיצוץ 2 10"/>
          <p:cNvSpPr>
            <a:spLocks noChangeArrowheads="1"/>
          </p:cNvSpPr>
          <p:nvPr/>
        </p:nvSpPr>
        <p:spPr bwMode="auto">
          <a:xfrm>
            <a:off x="4751388" y="0"/>
            <a:ext cx="3240087" cy="2493963"/>
          </a:xfrm>
          <a:prstGeom prst="irregularSeal2">
            <a:avLst/>
          </a:prstGeom>
          <a:solidFill>
            <a:schemeClr val="accent1">
              <a:lumMod val="40000"/>
              <a:lumOff val="60000"/>
            </a:schemeClr>
          </a:solidFill>
          <a:ln w="15875" algn="ctr">
            <a:solidFill>
              <a:srgbClr val="FF0000"/>
            </a:solidFill>
            <a:round/>
            <a:headEnd/>
            <a:tailEnd/>
          </a:ln>
        </p:spPr>
        <p:txBody>
          <a:bodyPr lIns="0" tIns="0" rIns="0" bIns="0" anchor="ctr"/>
          <a:lstStyle/>
          <a:p>
            <a:pPr algn="ctr">
              <a:defRPr/>
            </a:pPr>
            <a:r>
              <a:rPr lang="he-IL" sz="2000" b="1" dirty="0">
                <a:latin typeface="David" pitchFamily="34" charset="-79"/>
                <a:cs typeface="David" pitchFamily="34" charset="-79"/>
              </a:rPr>
              <a:t>בדיקה ויישום לשנת המס 2013</a:t>
            </a:r>
          </a:p>
        </p:txBody>
      </p:sp>
      <p:sp>
        <p:nvSpPr>
          <p:cNvPr id="80904" name="פיצוץ 2 11"/>
          <p:cNvSpPr>
            <a:spLocks noChangeArrowheads="1"/>
          </p:cNvSpPr>
          <p:nvPr/>
        </p:nvSpPr>
        <p:spPr bwMode="auto">
          <a:xfrm>
            <a:off x="0" y="3573463"/>
            <a:ext cx="3240088" cy="2665412"/>
          </a:xfrm>
          <a:prstGeom prst="irregularSeal2">
            <a:avLst/>
          </a:prstGeom>
          <a:solidFill>
            <a:schemeClr val="accent1">
              <a:lumMod val="40000"/>
              <a:lumOff val="60000"/>
            </a:schemeClr>
          </a:solidFill>
          <a:ln w="15875" algn="ctr">
            <a:solidFill>
              <a:srgbClr val="FF0000"/>
            </a:solidFill>
            <a:round/>
            <a:headEnd/>
            <a:tailEnd/>
          </a:ln>
        </p:spPr>
        <p:txBody>
          <a:bodyPr lIns="0" tIns="0" rIns="0" bIns="0" anchor="ctr"/>
          <a:lstStyle/>
          <a:p>
            <a:pPr algn="ctr">
              <a:defRPr/>
            </a:pPr>
            <a:r>
              <a:rPr lang="he-IL" sz="2400" b="1" dirty="0">
                <a:latin typeface="David" pitchFamily="34" charset="-79"/>
                <a:cs typeface="David" pitchFamily="34" charset="-79"/>
              </a:rPr>
              <a:t>היערכות לשנת המס 2014</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p:cNvSpPr>
            <a:spLocks noGrp="1" noChangeArrowheads="1"/>
          </p:cNvSpPr>
          <p:nvPr>
            <p:ph type="title"/>
          </p:nvPr>
        </p:nvSpPr>
        <p:spPr>
          <a:xfrm>
            <a:off x="457200" y="277813"/>
            <a:ext cx="8229600" cy="487362"/>
          </a:xfrm>
        </p:spPr>
        <p:txBody>
          <a:bodyPr>
            <a:normAutofit fontScale="90000"/>
          </a:bodyPr>
          <a:lstStyle/>
          <a:p>
            <a:pPr eaLnBrk="1" fontAlgn="auto" hangingPunct="1">
              <a:spcAft>
                <a:spcPts val="0"/>
              </a:spcAft>
              <a:defRPr/>
            </a:pPr>
            <a:r>
              <a:rPr lang="he-IL" sz="3600" smtClean="0">
                <a:solidFill>
                  <a:srgbClr val="FFFF00"/>
                </a:solidFill>
              </a:rPr>
              <a:t>  </a:t>
            </a:r>
            <a:r>
              <a:rPr lang="he-IL" sz="3600" smtClean="0">
                <a:solidFill>
                  <a:schemeClr val="tx1"/>
                </a:solidFill>
              </a:rPr>
              <a:t>מס-הכנסה</a:t>
            </a:r>
            <a:endParaRPr lang="en-US" sz="3600" smtClean="0">
              <a:solidFill>
                <a:schemeClr val="tx1"/>
              </a:solidFill>
              <a:cs typeface="Gisha" pitchFamily="34" charset="-79"/>
            </a:endParaRPr>
          </a:p>
        </p:txBody>
      </p:sp>
      <p:sp>
        <p:nvSpPr>
          <p:cNvPr id="253955" name="Rectangle 3"/>
          <p:cNvSpPr>
            <a:spLocks noGrp="1" noChangeArrowheads="1"/>
          </p:cNvSpPr>
          <p:nvPr>
            <p:ph idx="1"/>
          </p:nvPr>
        </p:nvSpPr>
        <p:spPr>
          <a:xfrm>
            <a:off x="539750" y="952500"/>
            <a:ext cx="8280400" cy="5356225"/>
          </a:xfrm>
        </p:spPr>
        <p:txBody>
          <a:bodyPr rtlCol="0">
            <a:normAutofit/>
          </a:bodyPr>
          <a:lstStyle/>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1</a:t>
            </a:r>
            <a:r>
              <a:rPr lang="he-IL" sz="2400" b="1" dirty="0" smtClean="0">
                <a:solidFill>
                  <a:srgbClr val="C00000"/>
                </a:solidFill>
              </a:rPr>
              <a:t> -</a:t>
            </a:r>
            <a:r>
              <a:rPr lang="he-IL" sz="2400" dirty="0" smtClean="0">
                <a:solidFill>
                  <a:schemeClr val="tx1">
                    <a:lumMod val="75000"/>
                    <a:lumOff val="25000"/>
                  </a:schemeClr>
                </a:solidFill>
              </a:rPr>
              <a:t>  </a:t>
            </a:r>
            <a:r>
              <a:rPr lang="he-IL" sz="2400" b="1" dirty="0" smtClean="0">
                <a:solidFill>
                  <a:schemeClr val="tx1">
                    <a:lumMod val="75000"/>
                    <a:lumOff val="25000"/>
                  </a:schemeClr>
                </a:solidFill>
              </a:rPr>
              <a:t>העברת תשלומים בסך 2,000,000 ₪ לשנה לפחות, בשל </a:t>
            </a:r>
            <a:r>
              <a:rPr lang="he-IL" sz="2400" b="1" dirty="0" smtClean="0">
                <a:solidFill>
                  <a:srgbClr val="C00000"/>
                </a:solidFill>
              </a:rPr>
              <a:t>דמי ניהול/יעוץ </a:t>
            </a:r>
            <a:r>
              <a:rPr lang="he-IL" sz="2400" b="1" dirty="0" smtClean="0">
                <a:solidFill>
                  <a:schemeClr val="tx1">
                    <a:lumMod val="75000"/>
                    <a:lumOff val="25000"/>
                  </a:schemeClr>
                </a:solidFill>
              </a:rPr>
              <a:t>בין צדדים קשורים, כשבעקבות העברתם פחת סכום המס שהיה צריך להשתלם אילולא הועברו שכן, מקבל ההכנסה שלם מס מופחת בגינה.</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2</a:t>
            </a:r>
            <a:r>
              <a:rPr lang="he-IL" sz="2400" b="1" dirty="0" smtClean="0">
                <a:solidFill>
                  <a:srgbClr val="C00000"/>
                </a:solidFill>
              </a:rPr>
              <a:t> -</a:t>
            </a:r>
            <a:r>
              <a:rPr lang="he-IL" sz="2400" b="1" dirty="0" smtClean="0">
                <a:solidFill>
                  <a:schemeClr val="tx1">
                    <a:lumMod val="75000"/>
                    <a:lumOff val="25000"/>
                  </a:schemeClr>
                </a:solidFill>
              </a:rPr>
              <a:t> </a:t>
            </a:r>
            <a:r>
              <a:rPr lang="he-IL" sz="2400" b="1" dirty="0" smtClean="0">
                <a:solidFill>
                  <a:srgbClr val="C00000"/>
                </a:solidFill>
              </a:rPr>
              <a:t>מכירת נכס לצד קשור, שיצרה הפסד </a:t>
            </a:r>
            <a:r>
              <a:rPr lang="he-IL" sz="2400" b="1" dirty="0" smtClean="0">
                <a:solidFill>
                  <a:schemeClr val="tx1">
                    <a:lumMod val="75000"/>
                    <a:lumOff val="25000"/>
                  </a:schemeClr>
                </a:solidFill>
              </a:rPr>
              <a:t>בר קיזוז למוכר בסכום של 2,000,000 ₪ לפחות.</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3</a:t>
            </a:r>
            <a:r>
              <a:rPr lang="he-IL" sz="2400" b="1" dirty="0" smtClean="0">
                <a:solidFill>
                  <a:srgbClr val="C00000"/>
                </a:solidFill>
              </a:rPr>
              <a:t> - מכירת נכס </a:t>
            </a:r>
            <a:r>
              <a:rPr lang="he-IL" sz="2400" b="1" dirty="0" smtClean="0">
                <a:solidFill>
                  <a:schemeClr val="tx1">
                    <a:lumMod val="75000"/>
                    <a:lumOff val="25000"/>
                  </a:schemeClr>
                </a:solidFill>
              </a:rPr>
              <a:t>בתוך 3 שנים מיום שהגיע בפטור ממס מצד קשור, ובמכירתו לאחר מכן נוצר רווח או הפסד בסכום של 2,000,000 ₪ לפחות, אשר קוזז אצל המוכר.</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4</a:t>
            </a:r>
            <a:r>
              <a:rPr lang="he-IL" sz="2400" b="1" dirty="0" smtClean="0">
                <a:solidFill>
                  <a:srgbClr val="C00000"/>
                </a:solidFill>
              </a:rPr>
              <a:t> - מחילת חוב בין צדדים קשורים</a:t>
            </a:r>
            <a:r>
              <a:rPr lang="he-IL" sz="2400" b="1" dirty="0" smtClean="0">
                <a:solidFill>
                  <a:schemeClr val="tx1">
                    <a:lumMod val="75000"/>
                    <a:lumOff val="25000"/>
                  </a:schemeClr>
                </a:solidFill>
              </a:rPr>
              <a:t>, כשנוצר הפסד או רווח בסכום של 1,000,000 ₪ לפחות, אשר קוזז מהכנסות המוחל/נמחל, ובעקבות המחילה פחת סכום המס שהיה צריך להשתלם אילולא מחילת החוב.</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5</a:t>
            </a:r>
            <a:r>
              <a:rPr lang="he-IL" sz="2400" b="1" dirty="0" smtClean="0">
                <a:solidFill>
                  <a:srgbClr val="C00000"/>
                </a:solidFill>
              </a:rPr>
              <a:t> - פירעון יתרת חובה בסכום של 1,000,000 ₪ לפחות, של יחיד בעל מניות </a:t>
            </a:r>
            <a:r>
              <a:rPr lang="he-IL" sz="2400" b="1" dirty="0" smtClean="0">
                <a:solidFill>
                  <a:schemeClr val="tx1">
                    <a:lumMod val="75000"/>
                    <a:lumOff val="25000"/>
                  </a:schemeClr>
                </a:solidFill>
              </a:rPr>
              <a:t>בחברה ברבעון האחרון של שנת המס, כאשר ברבעון העוקב גדלה יתרת החובה שלו  ב-25% לפחות מהסכום שנפרע.</a:t>
            </a:r>
            <a:endParaRPr lang="he-IL" sz="2400" b="1" u="sng" dirty="0" smtClean="0">
              <a:solidFill>
                <a:schemeClr val="tx1">
                  <a:lumMod val="75000"/>
                  <a:lumOff val="25000"/>
                </a:schemeClr>
              </a:solidFill>
            </a:endParaRPr>
          </a:p>
        </p:txBody>
      </p:sp>
      <p:sp>
        <p:nvSpPr>
          <p:cNvPr id="2" name="מציין מיקום של כותרת תחתונה 1"/>
          <p:cNvSpPr>
            <a:spLocks noGrp="1"/>
          </p:cNvSpPr>
          <p:nvPr>
            <p:ph type="ftr" sz="quarter" idx="11"/>
          </p:nvPr>
        </p:nvSpPr>
        <p:spPr>
          <a:xfrm>
            <a:off x="395288" y="6308725"/>
            <a:ext cx="3352800" cy="365125"/>
          </a:xfrm>
        </p:spPr>
        <p:txBody>
          <a:bodyPr/>
          <a:lstStyle/>
          <a:p>
            <a:pPr>
              <a:defRPr/>
            </a:pPr>
            <a:r>
              <a:rPr lang="he-IL" b="1" dirty="0">
                <a:solidFill>
                  <a:schemeClr val="tx1"/>
                </a:solidFill>
                <a:effectLst>
                  <a:outerShdw blurRad="38100" dist="38100" dir="2700000" algn="tl">
                    <a:srgbClr val="000000">
                      <a:alpha val="43137"/>
                    </a:srgbClr>
                  </a:outerShdw>
                </a:effectLst>
              </a:rPr>
              <a:t>רמי אריה עו"ד רו"ח, מיסים ועסקים www.ralc.co.il</a:t>
            </a:r>
            <a:r>
              <a:rPr lang="he-IL"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108549" name="מציין מיקום של מספר שקופית 5"/>
          <p:cNvSpPr>
            <a:spLocks noGrp="1"/>
          </p:cNvSpPr>
          <p:nvPr>
            <p:ph type="sldNum" sz="quarter" idx="12"/>
          </p:nvPr>
        </p:nvSpPr>
        <p:spPr bwMode="auto">
          <a:xfrm>
            <a:off x="7019925" y="6308725"/>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340A8186-0CBF-421A-B6F4-AE441F80A124}" type="slidenum">
              <a:rPr lang="he-IL" b="1" smtClean="0">
                <a:effectLst>
                  <a:outerShdw blurRad="38100" dist="38100" dir="2700000" algn="tl">
                    <a:srgbClr val="000000">
                      <a:alpha val="43137"/>
                    </a:srgbClr>
                  </a:outerShdw>
                </a:effectLst>
              </a:rPr>
              <a:pPr eaLnBrk="1" hangingPunct="1">
                <a:defRPr/>
              </a:pPr>
              <a:t>30</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ChangeArrowheads="1"/>
          </p:cNvSpPr>
          <p:nvPr>
            <p:ph type="title"/>
          </p:nvPr>
        </p:nvSpPr>
        <p:spPr>
          <a:xfrm>
            <a:off x="457200" y="277813"/>
            <a:ext cx="8229600" cy="487362"/>
          </a:xfrm>
        </p:spPr>
        <p:txBody>
          <a:bodyPr>
            <a:normAutofit fontScale="90000"/>
          </a:bodyPr>
          <a:lstStyle/>
          <a:p>
            <a:pPr eaLnBrk="1" fontAlgn="auto" hangingPunct="1">
              <a:spcAft>
                <a:spcPts val="0"/>
              </a:spcAft>
              <a:defRPr/>
            </a:pPr>
            <a:r>
              <a:rPr lang="he-IL" sz="4000" smtClean="0">
                <a:solidFill>
                  <a:srgbClr val="FFFF00"/>
                </a:solidFill>
              </a:rPr>
              <a:t>  </a:t>
            </a:r>
            <a:r>
              <a:rPr lang="he-IL" sz="4000" smtClean="0">
                <a:solidFill>
                  <a:schemeClr val="tx1"/>
                </a:solidFill>
              </a:rPr>
              <a:t>מס-הכנסה</a:t>
            </a:r>
            <a:endParaRPr lang="en-US" sz="4000" smtClean="0">
              <a:solidFill>
                <a:schemeClr val="tx1"/>
              </a:solidFill>
              <a:cs typeface="Gisha" pitchFamily="34" charset="-79"/>
            </a:endParaRPr>
          </a:p>
        </p:txBody>
      </p:sp>
      <p:sp>
        <p:nvSpPr>
          <p:cNvPr id="254979" name="Rectangle 3"/>
          <p:cNvSpPr>
            <a:spLocks noGrp="1" noChangeArrowheads="1"/>
          </p:cNvSpPr>
          <p:nvPr>
            <p:ph idx="1"/>
          </p:nvPr>
        </p:nvSpPr>
        <p:spPr>
          <a:xfrm>
            <a:off x="250825" y="1341438"/>
            <a:ext cx="8642350" cy="4464050"/>
          </a:xfrm>
        </p:spPr>
        <p:txBody>
          <a:bodyPr rtlCol="0">
            <a:normAutofit/>
          </a:bodyPr>
          <a:lstStyle/>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6</a:t>
            </a:r>
            <a:r>
              <a:rPr lang="he-IL" sz="2400" b="1" dirty="0" smtClean="0">
                <a:solidFill>
                  <a:srgbClr val="C00000"/>
                </a:solidFill>
              </a:rPr>
              <a:t> - רכישת אמצעי שליטה בחבר בני-אדם </a:t>
            </a:r>
            <a:r>
              <a:rPr lang="he-IL" sz="2400" b="1" dirty="0" smtClean="0">
                <a:solidFill>
                  <a:schemeClr val="tx1">
                    <a:lumMod val="75000"/>
                    <a:lumOff val="25000"/>
                  </a:schemeClr>
                </a:solidFill>
              </a:rPr>
              <a:t>כשלרוכש </a:t>
            </a:r>
            <a:r>
              <a:rPr lang="he-IL" sz="2400" b="1" dirty="0" err="1" smtClean="0">
                <a:solidFill>
                  <a:schemeClr val="tx1">
                    <a:lumMod val="75000"/>
                    <a:lumOff val="25000"/>
                  </a:schemeClr>
                </a:solidFill>
              </a:rPr>
              <a:t>הומחתה</a:t>
            </a:r>
            <a:r>
              <a:rPr lang="he-IL" sz="2400" b="1" dirty="0" smtClean="0">
                <a:solidFill>
                  <a:schemeClr val="tx1">
                    <a:lumMod val="75000"/>
                    <a:lumOff val="25000"/>
                  </a:schemeClr>
                </a:solidFill>
              </a:rPr>
              <a:t> זכותו של אחר כלפי חבר בני-האדם, והרוכש הגיע במקביל להסדר לתשלום מקצת החוב לצד ג' ונוצרה לרוכש יתרת זכות.</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7</a:t>
            </a:r>
            <a:r>
              <a:rPr lang="he-IL" sz="2400" b="1" dirty="0" smtClean="0">
                <a:solidFill>
                  <a:srgbClr val="C00000"/>
                </a:solidFill>
              </a:rPr>
              <a:t> - </a:t>
            </a:r>
            <a:r>
              <a:rPr lang="he-IL" sz="2400" b="1" dirty="0" smtClean="0">
                <a:solidFill>
                  <a:schemeClr val="tx1">
                    <a:lumMod val="75000"/>
                    <a:lumOff val="25000"/>
                  </a:schemeClr>
                </a:solidFill>
              </a:rPr>
              <a:t>רכישת 50% מאמצעי השליטה של חברה בתקופה של 24 חודשים, כשלחברה </a:t>
            </a:r>
            <a:r>
              <a:rPr lang="he-IL" sz="2400" b="1" dirty="0" smtClean="0">
                <a:solidFill>
                  <a:srgbClr val="C00000"/>
                </a:solidFill>
              </a:rPr>
              <a:t>הפסד</a:t>
            </a:r>
            <a:r>
              <a:rPr lang="he-IL" sz="2400" b="1" dirty="0" smtClean="0">
                <a:solidFill>
                  <a:schemeClr val="tx1">
                    <a:lumMod val="75000"/>
                    <a:lumOff val="25000"/>
                  </a:schemeClr>
                </a:solidFill>
              </a:rPr>
              <a:t> בר קיזוז בסכום של 3,000,000 ₪ לפחות.</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8</a:t>
            </a:r>
            <a:r>
              <a:rPr lang="he-IL" sz="2400" b="1" dirty="0" smtClean="0">
                <a:solidFill>
                  <a:srgbClr val="C00000"/>
                </a:solidFill>
              </a:rPr>
              <a:t> - החזקה</a:t>
            </a:r>
            <a:r>
              <a:rPr lang="he-IL" sz="2400" b="1" dirty="0" smtClean="0">
                <a:solidFill>
                  <a:schemeClr val="tx1">
                    <a:lumMod val="75000"/>
                    <a:lumOff val="25000"/>
                  </a:schemeClr>
                </a:solidFill>
              </a:rPr>
              <a:t> של תושב ישראל ב-25% או יותר מאמצעי השליטה </a:t>
            </a:r>
            <a:r>
              <a:rPr lang="he-IL" sz="2400" b="1" dirty="0" smtClean="0">
                <a:solidFill>
                  <a:srgbClr val="C00000"/>
                </a:solidFill>
              </a:rPr>
              <a:t>בחבר בני-אדם תושב מדינה שאינה מדינת אמנה.</a:t>
            </a: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9</a:t>
            </a:r>
            <a:r>
              <a:rPr lang="he-IL" sz="2400" b="1" dirty="0" smtClean="0">
                <a:solidFill>
                  <a:srgbClr val="C00000"/>
                </a:solidFill>
              </a:rPr>
              <a:t> - </a:t>
            </a:r>
            <a:r>
              <a:rPr lang="he-IL" sz="2400" b="1" dirty="0" smtClean="0">
                <a:solidFill>
                  <a:schemeClr val="tx1">
                    <a:lumMod val="75000"/>
                    <a:lumOff val="25000"/>
                  </a:schemeClr>
                </a:solidFill>
              </a:rPr>
              <a:t>החזקה של תושב ישראל ב-25% או יותר מאמצעי השליטה </a:t>
            </a:r>
            <a:r>
              <a:rPr lang="he-IL" sz="2400" b="1" dirty="0" smtClean="0">
                <a:solidFill>
                  <a:srgbClr val="C00000"/>
                </a:solidFill>
              </a:rPr>
              <a:t>בחבר בני-אדם תושב מדינת אמנה,</a:t>
            </a:r>
            <a:r>
              <a:rPr lang="he-IL" sz="2400" b="1" dirty="0" smtClean="0">
                <a:solidFill>
                  <a:schemeClr val="tx1">
                    <a:lumMod val="75000"/>
                    <a:lumOff val="25000"/>
                  </a:schemeClr>
                </a:solidFill>
              </a:rPr>
              <a:t> שמעל 50% משווי נכסיה או השימוש בהם נעשה בישראל, במישרין או בעקיפין.</a:t>
            </a:r>
            <a:endParaRPr lang="he-IL" sz="2400" b="1" u="sng" dirty="0" smtClean="0">
              <a:solidFill>
                <a:schemeClr val="tx1">
                  <a:lumMod val="75000"/>
                  <a:lumOff val="25000"/>
                </a:schemeClr>
              </a:solidFill>
            </a:endParaRPr>
          </a:p>
          <a:p>
            <a:pPr marL="274320" indent="-182880" eaLnBrk="1" fontAlgn="auto" hangingPunct="1">
              <a:lnSpc>
                <a:spcPct val="80000"/>
              </a:lnSpc>
              <a:spcAft>
                <a:spcPts val="0"/>
              </a:spcAft>
              <a:buClr>
                <a:schemeClr val="accent6">
                  <a:lumMod val="75000"/>
                </a:schemeClr>
              </a:buClr>
              <a:buFont typeface="Wingdings 2"/>
              <a:buChar char=""/>
              <a:defRPr/>
            </a:pPr>
            <a:r>
              <a:rPr lang="he-IL" sz="2400" b="1" u="sng" dirty="0" smtClean="0">
                <a:solidFill>
                  <a:srgbClr val="C00000"/>
                </a:solidFill>
              </a:rPr>
              <a:t>פעולה מס' 10</a:t>
            </a:r>
            <a:r>
              <a:rPr lang="he-IL" sz="2400" b="1" dirty="0" smtClean="0">
                <a:solidFill>
                  <a:srgbClr val="C00000"/>
                </a:solidFill>
              </a:rPr>
              <a:t> - העברת הפסדים בסכום של 500,000 ₪ לפחות, מחברה משפחתית לנישום המייצג</a:t>
            </a:r>
            <a:r>
              <a:rPr lang="he-IL" sz="2400" b="1" dirty="0" smtClean="0">
                <a:solidFill>
                  <a:schemeClr val="tx1">
                    <a:lumMod val="75000"/>
                    <a:lumOff val="25000"/>
                  </a:schemeClr>
                </a:solidFill>
              </a:rPr>
              <a:t> שמקורם בתשלומים ששולמו לו, ונדרשו על-ידה כהוצאה.</a:t>
            </a:r>
            <a:endParaRPr lang="en-US" sz="2400" b="1" dirty="0" smtClean="0">
              <a:solidFill>
                <a:schemeClr val="tx1">
                  <a:lumMod val="75000"/>
                  <a:lumOff val="25000"/>
                </a:schemeClr>
              </a:solidFill>
            </a:endParaRPr>
          </a:p>
        </p:txBody>
      </p:sp>
      <p:sp>
        <p:nvSpPr>
          <p:cNvPr id="109572"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09573"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730AF09E-3034-4CD7-B712-2138D90C390E}" type="slidenum">
              <a:rPr lang="he-IL" b="1" smtClean="0">
                <a:effectLst>
                  <a:outerShdw blurRad="38100" dist="38100" dir="2700000" algn="tl">
                    <a:srgbClr val="000000">
                      <a:alpha val="43137"/>
                    </a:srgbClr>
                  </a:outerShdw>
                </a:effectLst>
              </a:rPr>
              <a:pPr eaLnBrk="1" hangingPunct="1">
                <a:defRPr/>
              </a:pPr>
              <a:t>31</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277813"/>
            <a:ext cx="8229600" cy="847725"/>
          </a:xfrm>
          <a:extLst>
            <a:ext uri="{909E8E84-426E-40DD-AFC4-6F175D3DCCD1}"/>
            <a:ext uri="{91240B29-F687-4F45-9708-019B960494DF}"/>
          </a:extLst>
        </p:spPr>
        <p:txBody>
          <a:bodyPr rtlCol="0"/>
          <a:lstStyle/>
          <a:p>
            <a:pPr marL="320040" indent="-320040" algn="ctr" eaLnBrk="1" fontAlgn="auto" hangingPunct="1">
              <a:spcAft>
                <a:spcPts val="0"/>
              </a:spcAft>
              <a:buClr>
                <a:schemeClr val="accent6">
                  <a:lumMod val="75000"/>
                </a:schemeClr>
              </a:buClr>
              <a:defRPr/>
            </a:pPr>
            <a:r>
              <a:rPr lang="he-IL" b="1" dirty="0" smtClean="0">
                <a:solidFill>
                  <a:schemeClr val="tx1"/>
                </a:solidFill>
              </a:rPr>
              <a:t>מיסוי בינלאומי וסוף שנת המס</a:t>
            </a:r>
            <a:endParaRPr lang="en-US" b="1" dirty="0" smtClean="0">
              <a:solidFill>
                <a:schemeClr val="tx1"/>
              </a:solidFill>
            </a:endParaRPr>
          </a:p>
        </p:txBody>
      </p:sp>
      <p:sp>
        <p:nvSpPr>
          <p:cNvPr id="112643"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112644" name="מציין מיקום של מספר שקופית 4"/>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8B96C372-61DE-48E7-9DF1-F3AC1F7A1E88}" type="slidenum">
              <a:rPr lang="he-IL" b="1" smtClean="0">
                <a:effectLst>
                  <a:outerShdw blurRad="38100" dist="38100" dir="2700000" algn="tl">
                    <a:srgbClr val="000000">
                      <a:alpha val="43137"/>
                    </a:srgbClr>
                  </a:outerShdw>
                </a:effectLst>
              </a:rPr>
              <a:pPr eaLnBrk="1" hangingPunct="1">
                <a:defRPr/>
              </a:pPr>
              <a:t>32</a:t>
            </a:fld>
            <a:endParaRPr lang="en-US" b="1" dirty="0" smtClean="0">
              <a:effectLst>
                <a:outerShdw blurRad="38100" dist="38100" dir="2700000" algn="tl">
                  <a:srgbClr val="000000">
                    <a:alpha val="43137"/>
                  </a:srgbClr>
                </a:outerShdw>
              </a:effectLst>
            </a:endParaRPr>
          </a:p>
        </p:txBody>
      </p:sp>
      <p:sp>
        <p:nvSpPr>
          <p:cNvPr id="154627" name="Rectangle 3"/>
          <p:cNvSpPr>
            <a:spLocks noGrp="1" noChangeArrowheads="1"/>
          </p:cNvSpPr>
          <p:nvPr>
            <p:ph type="body" idx="4294967295"/>
          </p:nvPr>
        </p:nvSpPr>
        <p:spPr>
          <a:xfrm>
            <a:off x="0" y="1125538"/>
            <a:ext cx="8569325" cy="4967287"/>
          </a:xfrm>
        </p:spPr>
        <p:txBody>
          <a:bodyPr rtlCol="0">
            <a:normAutofit lnSpcReduction="10000"/>
          </a:bodyPr>
          <a:lstStyle/>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 </a:t>
            </a:r>
            <a:r>
              <a:rPr lang="he-IL" sz="2800" b="1" u="sng" dirty="0" smtClean="0">
                <a:solidFill>
                  <a:srgbClr val="C00000"/>
                </a:solidFill>
              </a:rPr>
              <a:t>הגדרת "תושב ישראל":</a:t>
            </a:r>
            <a:r>
              <a:rPr lang="he-IL" sz="2800" b="1" dirty="0" smtClean="0">
                <a:solidFill>
                  <a:schemeClr val="tx1">
                    <a:lumMod val="75000"/>
                    <a:lumOff val="25000"/>
                  </a:schemeClr>
                </a:solidFill>
              </a:rPr>
              <a:t>       </a:t>
            </a:r>
            <a:r>
              <a:rPr lang="he-IL" sz="2800" b="1" dirty="0" smtClean="0">
                <a:solidFill>
                  <a:srgbClr val="FF3300"/>
                </a:solidFill>
              </a:rPr>
              <a:t>ס' 1 </a:t>
            </a:r>
            <a:r>
              <a:rPr lang="he-IL" sz="2800" b="1" dirty="0" err="1" smtClean="0">
                <a:solidFill>
                  <a:srgbClr val="FF3300"/>
                </a:solidFill>
              </a:rPr>
              <a:t>לפמ"ה</a:t>
            </a:r>
            <a:endParaRPr lang="he-IL" sz="2800" b="1" dirty="0" smtClean="0">
              <a:solidFill>
                <a:srgbClr val="FF3300"/>
              </a:solidFill>
            </a:endParaRP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שתי חזקות: 183 יום בישראל</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30 יום בשנת המס =&gt; 425 יום.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 </a:t>
            </a:r>
            <a:r>
              <a:rPr lang="he-IL" sz="2800" b="1" u="sng" dirty="0" smtClean="0">
                <a:solidFill>
                  <a:srgbClr val="C00000"/>
                </a:solidFill>
              </a:rPr>
              <a:t>חברת משלח יד זרה</a:t>
            </a:r>
            <a:r>
              <a:rPr lang="he-IL" sz="2800" b="1" dirty="0" smtClean="0">
                <a:solidFill>
                  <a:schemeClr val="tx1">
                    <a:lumMod val="75000"/>
                    <a:lumOff val="25000"/>
                  </a:schemeClr>
                </a:solidFill>
              </a:rPr>
              <a:t>: עיקר ההכנסה אינה ממשלח היד </a:t>
            </a:r>
            <a:r>
              <a:rPr lang="he-IL" sz="2800" b="1" dirty="0" smtClean="0">
                <a:solidFill>
                  <a:srgbClr val="FF3300"/>
                </a:solidFill>
              </a:rPr>
              <a:t>ס' 5 </a:t>
            </a:r>
            <a:r>
              <a:rPr lang="he-IL" sz="2800" b="1" dirty="0" err="1" smtClean="0">
                <a:solidFill>
                  <a:srgbClr val="FF3300"/>
                </a:solidFill>
              </a:rPr>
              <a:t>לפמ"ה</a:t>
            </a:r>
            <a:endParaRPr lang="he-IL" sz="2800" b="1" dirty="0" smtClean="0">
              <a:solidFill>
                <a:srgbClr val="FF3300"/>
              </a:solidFill>
            </a:endParaRP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 </a:t>
            </a:r>
            <a:r>
              <a:rPr lang="he-IL" sz="2800" b="1" u="sng" dirty="0" smtClean="0">
                <a:solidFill>
                  <a:srgbClr val="C00000"/>
                </a:solidFill>
              </a:rPr>
              <a:t>חברה נשלטת זרה</a:t>
            </a:r>
            <a:r>
              <a:rPr lang="he-IL" sz="2800" b="1" dirty="0" smtClean="0">
                <a:solidFill>
                  <a:schemeClr val="tx1">
                    <a:lumMod val="75000"/>
                    <a:lumOff val="25000"/>
                  </a:schemeClr>
                </a:solidFill>
              </a:rPr>
              <a:t>:                   </a:t>
            </a:r>
            <a:r>
              <a:rPr lang="he-IL" sz="2800" b="1" dirty="0" smtClean="0">
                <a:solidFill>
                  <a:srgbClr val="FF3300"/>
                </a:solidFill>
              </a:rPr>
              <a:t>ס' 75ב </a:t>
            </a:r>
            <a:r>
              <a:rPr lang="he-IL" sz="2800" b="1" dirty="0" err="1" smtClean="0">
                <a:solidFill>
                  <a:srgbClr val="FF3300"/>
                </a:solidFill>
              </a:rPr>
              <a:t>לפמ"ה</a:t>
            </a:r>
            <a:endParaRPr lang="he-IL" sz="2800" b="1" dirty="0" smtClean="0">
              <a:solidFill>
                <a:srgbClr val="FF3300"/>
              </a:solidFill>
            </a:endParaRP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  רוב הכנסתה בשנת המס פסיבית ?</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  50% מהשליטה בידי תושבי ישראל, בתום שנת המס</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או ביום כלשהו בשנת המס וביום כלשהו </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בשנת המס שלאחריה.   </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2800" b="1" dirty="0" smtClean="0">
                <a:solidFill>
                  <a:schemeClr val="tx1">
                    <a:lumMod val="75000"/>
                    <a:lumOff val="25000"/>
                  </a:schemeClr>
                </a:solidFill>
              </a:rPr>
              <a:t>       - הגדרת "בעל שליטה" 10% - כנ"ל.  </a:t>
            </a:r>
            <a:endParaRPr lang="en-US" sz="2800" b="1" dirty="0" smtClean="0">
              <a:solidFill>
                <a:schemeClr val="tx1">
                  <a:lumMod val="75000"/>
                  <a:lumOff val="25000"/>
                </a:schemeClr>
              </a:solidFill>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a:bodyPr>
          <a:lstStyle/>
          <a:p>
            <a:pPr marL="320040" indent="-320040" algn="r" eaLnBrk="1" fontAlgn="auto" hangingPunct="1">
              <a:spcAft>
                <a:spcPts val="0"/>
              </a:spcAft>
              <a:buClr>
                <a:schemeClr val="accent6">
                  <a:lumMod val="75000"/>
                </a:schemeClr>
              </a:buClr>
              <a:defRPr/>
            </a:pPr>
            <a:r>
              <a:rPr lang="en-US" sz="5400" b="1" dirty="0" smtClean="0">
                <a:solidFill>
                  <a:srgbClr val="FF3300"/>
                </a:solidFill>
              </a:rPr>
              <a:t> </a:t>
            </a:r>
            <a:r>
              <a:rPr lang="en-US" sz="5400" b="1" dirty="0" smtClean="0">
                <a:solidFill>
                  <a:schemeClr val="hlink"/>
                </a:solidFill>
              </a:rPr>
              <a:t>… </a:t>
            </a:r>
            <a:r>
              <a:rPr lang="he-IL" sz="5400" b="1" dirty="0" smtClean="0">
                <a:solidFill>
                  <a:schemeClr val="hlink"/>
                </a:solidFill>
              </a:rPr>
              <a:t>וכעת לסיום</a:t>
            </a:r>
            <a:r>
              <a:rPr lang="en-US" sz="5400" b="1" dirty="0" smtClean="0">
                <a:solidFill>
                  <a:schemeClr val="hlink"/>
                </a:solidFill>
              </a:rPr>
              <a:t> ……..</a:t>
            </a:r>
            <a:r>
              <a:rPr lang="en-US" sz="5400" b="1" dirty="0" smtClean="0"/>
              <a:t> </a:t>
            </a:r>
          </a:p>
        </p:txBody>
      </p:sp>
      <p:sp>
        <p:nvSpPr>
          <p:cNvPr id="19459" name="Rectangle 3"/>
          <p:cNvSpPr>
            <a:spLocks noGrp="1" noChangeArrowheads="1"/>
          </p:cNvSpPr>
          <p:nvPr>
            <p:ph idx="1"/>
          </p:nvPr>
        </p:nvSpPr>
        <p:spPr>
          <a:xfrm>
            <a:off x="179388" y="1817688"/>
            <a:ext cx="8640762" cy="5040312"/>
          </a:xfrm>
        </p:spPr>
        <p:txBody>
          <a:bodyPr rtlCol="0">
            <a:normAutofit/>
          </a:bodyPr>
          <a:lstStyle/>
          <a:p>
            <a:pPr marL="274320" indent="-182880" algn="just" eaLnBrk="1" fontAlgn="auto" hangingPunct="1">
              <a:lnSpc>
                <a:spcPct val="90000"/>
              </a:lnSpc>
              <a:spcAft>
                <a:spcPts val="0"/>
              </a:spcAft>
              <a:buClr>
                <a:schemeClr val="accent6">
                  <a:lumMod val="75000"/>
                </a:schemeClr>
              </a:buClr>
              <a:buFont typeface="Wingdings 2"/>
              <a:buChar char=""/>
              <a:defRPr/>
            </a:pPr>
            <a:r>
              <a:rPr lang="he-IL" sz="2400" b="1" dirty="0" smtClean="0">
                <a:solidFill>
                  <a:schemeClr val="tx1">
                    <a:lumMod val="75000"/>
                    <a:lumOff val="25000"/>
                  </a:schemeClr>
                </a:solidFill>
              </a:rPr>
              <a:t>  </a:t>
            </a:r>
            <a:r>
              <a:rPr lang="he-IL" sz="3600" b="1" dirty="0" smtClean="0">
                <a:solidFill>
                  <a:schemeClr val="tx1">
                    <a:lumMod val="75000"/>
                    <a:lumOff val="25000"/>
                  </a:schemeClr>
                </a:solidFill>
              </a:rPr>
              <a:t>מקטינים הכנסות</a:t>
            </a:r>
            <a:r>
              <a:rPr lang="en-US" sz="3600" b="1" dirty="0" smtClean="0">
                <a:solidFill>
                  <a:schemeClr val="tx1">
                    <a:lumMod val="75000"/>
                    <a:lumOff val="25000"/>
                  </a:schemeClr>
                </a:solidFill>
              </a:rPr>
              <a:t> </a:t>
            </a:r>
          </a:p>
          <a:p>
            <a:pPr marL="274320" indent="-182880" algn="just" eaLnBrk="1" fontAlgn="auto" hangingPunct="1">
              <a:lnSpc>
                <a:spcPct val="90000"/>
              </a:lnSpc>
              <a:spcAft>
                <a:spcPts val="0"/>
              </a:spcAft>
              <a:buClr>
                <a:schemeClr val="accent6">
                  <a:lumMod val="75000"/>
                </a:schemeClr>
              </a:buClr>
              <a:buFont typeface="Wingdings 2"/>
              <a:buChar char=""/>
              <a:defRPr/>
            </a:pPr>
            <a:r>
              <a:rPr lang="en-US" sz="3600" b="1" dirty="0" smtClean="0">
                <a:solidFill>
                  <a:schemeClr val="tx1">
                    <a:lumMod val="75000"/>
                    <a:lumOff val="25000"/>
                  </a:schemeClr>
                </a:solidFill>
              </a:rPr>
              <a:t>  </a:t>
            </a:r>
            <a:r>
              <a:rPr lang="he-IL" sz="3600" b="1" dirty="0" smtClean="0">
                <a:solidFill>
                  <a:schemeClr val="tx1">
                    <a:lumMod val="75000"/>
                    <a:lumOff val="25000"/>
                  </a:schemeClr>
                </a:solidFill>
              </a:rPr>
              <a:t>נערכים ליום הקובע</a:t>
            </a:r>
            <a:endParaRPr lang="en-US" sz="3600" b="1" dirty="0" smtClean="0">
              <a:solidFill>
                <a:schemeClr val="tx1">
                  <a:lumMod val="75000"/>
                  <a:lumOff val="25000"/>
                </a:schemeClr>
              </a:solidFill>
            </a:endParaRPr>
          </a:p>
          <a:p>
            <a:pPr marL="274320" indent="-182880" algn="just" eaLnBrk="1" fontAlgn="auto" hangingPunct="1">
              <a:lnSpc>
                <a:spcPct val="90000"/>
              </a:lnSpc>
              <a:spcAft>
                <a:spcPts val="0"/>
              </a:spcAft>
              <a:buClr>
                <a:schemeClr val="accent6">
                  <a:lumMod val="75000"/>
                </a:schemeClr>
              </a:buClr>
              <a:buFont typeface="Wingdings 2"/>
              <a:buChar char=""/>
              <a:defRPr/>
            </a:pPr>
            <a:r>
              <a:rPr lang="en-US" sz="3600" b="1" dirty="0" smtClean="0">
                <a:solidFill>
                  <a:schemeClr val="tx1">
                    <a:lumMod val="75000"/>
                    <a:lumOff val="25000"/>
                  </a:schemeClr>
                </a:solidFill>
              </a:rPr>
              <a:t>  </a:t>
            </a:r>
            <a:r>
              <a:rPr lang="he-IL" sz="3600" b="1" dirty="0" smtClean="0">
                <a:solidFill>
                  <a:schemeClr val="tx1">
                    <a:lumMod val="75000"/>
                    <a:lumOff val="25000"/>
                  </a:schemeClr>
                </a:solidFill>
              </a:rPr>
              <a:t>קובעים פגישות חיוניות בחו”ל</a:t>
            </a:r>
            <a:endParaRPr lang="en-US" sz="3600" b="1" dirty="0" smtClean="0">
              <a:solidFill>
                <a:schemeClr val="tx1">
                  <a:lumMod val="75000"/>
                  <a:lumOff val="25000"/>
                </a:schemeClr>
              </a:solidFill>
            </a:endParaRPr>
          </a:p>
          <a:p>
            <a:pPr marL="274320" indent="-182880" algn="just" eaLnBrk="1" fontAlgn="auto" hangingPunct="1">
              <a:lnSpc>
                <a:spcPct val="90000"/>
              </a:lnSpc>
              <a:spcAft>
                <a:spcPts val="0"/>
              </a:spcAft>
              <a:buClr>
                <a:schemeClr val="accent6">
                  <a:lumMod val="75000"/>
                </a:schemeClr>
              </a:buClr>
              <a:buFont typeface="Wingdings 2"/>
              <a:buChar char=""/>
              <a:defRPr/>
            </a:pPr>
            <a:r>
              <a:rPr lang="en-US" sz="3600" b="1" dirty="0" smtClean="0">
                <a:solidFill>
                  <a:schemeClr val="tx1">
                    <a:lumMod val="75000"/>
                    <a:lumOff val="25000"/>
                  </a:schemeClr>
                </a:solidFill>
              </a:rPr>
              <a:t>  </a:t>
            </a:r>
            <a:r>
              <a:rPr lang="he-IL" sz="3600" b="1" dirty="0" smtClean="0">
                <a:solidFill>
                  <a:schemeClr val="tx1">
                    <a:lumMod val="75000"/>
                    <a:lumOff val="25000"/>
                  </a:schemeClr>
                </a:solidFill>
              </a:rPr>
              <a:t>תורמים  ושולחים מתנות לחג</a:t>
            </a:r>
          </a:p>
          <a:p>
            <a:pPr marL="274320" indent="-182880" algn="just" eaLnBrk="1" fontAlgn="auto" hangingPunct="1">
              <a:lnSpc>
                <a:spcPct val="90000"/>
              </a:lnSpc>
              <a:spcAft>
                <a:spcPts val="0"/>
              </a:spcAft>
              <a:buClr>
                <a:schemeClr val="accent6">
                  <a:lumMod val="75000"/>
                </a:schemeClr>
              </a:buClr>
              <a:buFont typeface="Wingdings 2"/>
              <a:buChar char=""/>
              <a:defRPr/>
            </a:pPr>
            <a:r>
              <a:rPr lang="en-US" sz="3600" b="1" dirty="0" smtClean="0">
                <a:solidFill>
                  <a:schemeClr val="tx1">
                    <a:lumMod val="75000"/>
                    <a:lumOff val="25000"/>
                  </a:schemeClr>
                </a:solidFill>
              </a:rPr>
              <a:t>.... </a:t>
            </a:r>
            <a:r>
              <a:rPr lang="he-IL" sz="3600" b="1" dirty="0" smtClean="0">
                <a:solidFill>
                  <a:schemeClr val="tx1">
                    <a:lumMod val="75000"/>
                    <a:lumOff val="25000"/>
                  </a:schemeClr>
                </a:solidFill>
              </a:rPr>
              <a:t>ואפילו נהנים  </a:t>
            </a:r>
          </a:p>
          <a:p>
            <a:pPr marL="274320" indent="-182880" eaLnBrk="1" fontAlgn="auto" hangingPunct="1">
              <a:lnSpc>
                <a:spcPct val="90000"/>
              </a:lnSpc>
              <a:spcAft>
                <a:spcPts val="0"/>
              </a:spcAft>
              <a:buClr>
                <a:schemeClr val="accent6">
                  <a:lumMod val="75000"/>
                </a:schemeClr>
              </a:buClr>
              <a:buFont typeface="Wingdings" pitchFamily="2" charset="2"/>
              <a:buNone/>
              <a:defRPr/>
            </a:pPr>
            <a:r>
              <a:rPr lang="he-IL" sz="4000" b="1" baseline="4000" dirty="0" smtClean="0">
                <a:solidFill>
                  <a:srgbClr val="C00000"/>
                </a:solidFill>
                <a:effectLst>
                  <a:outerShdw blurRad="38100" dist="38100" dir="2700000" algn="tl">
                    <a:srgbClr val="000000">
                      <a:alpha val="43137"/>
                    </a:srgbClr>
                  </a:outerShdw>
                </a:effectLst>
                <a:cs typeface="Guttman Yad-Brush" pitchFamily="2" charset="-79"/>
              </a:rPr>
              <a:t>       </a:t>
            </a:r>
            <a:r>
              <a:rPr lang="he-IL" sz="5400" b="1" baseline="4000" dirty="0" smtClean="0">
                <a:solidFill>
                  <a:srgbClr val="C00000"/>
                </a:solidFill>
                <a:effectLst>
                  <a:outerShdw blurRad="38100" dist="38100" dir="2700000" algn="tl">
                    <a:srgbClr val="000000">
                      <a:alpha val="43137"/>
                    </a:srgbClr>
                  </a:outerShdw>
                </a:effectLst>
                <a:cs typeface="Guttman Yad-Brush" pitchFamily="2" charset="-79"/>
              </a:rPr>
              <a:t>שנת כספים מוצלחת לכולנו</a:t>
            </a:r>
          </a:p>
          <a:p>
            <a:pPr marL="274320" indent="-182880" algn="ctr" eaLnBrk="1" fontAlgn="auto" hangingPunct="1">
              <a:lnSpc>
                <a:spcPct val="90000"/>
              </a:lnSpc>
              <a:spcAft>
                <a:spcPts val="0"/>
              </a:spcAft>
              <a:buClr>
                <a:schemeClr val="accent6">
                  <a:lumMod val="75000"/>
                </a:schemeClr>
              </a:buClr>
              <a:buFont typeface="Wingdings" pitchFamily="2" charset="2"/>
              <a:buNone/>
              <a:defRPr/>
            </a:pPr>
            <a:r>
              <a:rPr lang="he-IL" sz="4000" b="1" dirty="0" smtClean="0">
                <a:solidFill>
                  <a:schemeClr val="tx1">
                    <a:lumMod val="75000"/>
                    <a:lumOff val="25000"/>
                  </a:schemeClr>
                </a:solidFill>
                <a:cs typeface="Times New Roman" pitchFamily="18" charset="0"/>
              </a:rPr>
              <a:t>  </a:t>
            </a:r>
          </a:p>
        </p:txBody>
      </p:sp>
      <p:sp>
        <p:nvSpPr>
          <p:cNvPr id="3082" name="מציין מיקום של כותרת תחתונה 1"/>
          <p:cNvSpPr>
            <a:spLocks noGrp="1"/>
          </p:cNvSpPr>
          <p:nvPr>
            <p:ph type="ftr" sz="quarter" idx="11"/>
          </p:nvPr>
        </p:nvSpPr>
        <p:spPr bwMode="auto">
          <a:xfrm>
            <a:off x="468313" y="6372225"/>
            <a:ext cx="3352800" cy="365125"/>
          </a:xfrm>
          <a:noFill/>
          <a:ln>
            <a:miter lim="800000"/>
            <a:headEnd/>
            <a:tailEnd/>
          </a:ln>
        </p:spPr>
        <p:txBody>
          <a:bodyPr wrap="square" numCol="1" anchorCtr="0" compatLnSpc="1">
            <a:prstTxWarp prst="textNoShape">
              <a:avLst/>
            </a:prstTxWarp>
          </a:bodyPr>
          <a:lstStyle/>
          <a:p>
            <a:r>
              <a:rPr lang="he-IL" b="1" smtClean="0">
                <a:solidFill>
                  <a:schemeClr val="tx1"/>
                </a:solidFill>
              </a:rPr>
              <a:t>רמי אריה עו"ד רו"ח, מיסים ועסקים www.ralc.co.il     </a:t>
            </a:r>
            <a:endParaRPr lang="en-US" b="1" smtClean="0">
              <a:solidFill>
                <a:schemeClr val="tx1"/>
              </a:solidFill>
            </a:endParaRPr>
          </a:p>
        </p:txBody>
      </p:sp>
      <p:sp>
        <p:nvSpPr>
          <p:cNvPr id="115717" name="מציין מיקום של מספר שקופית 5"/>
          <p:cNvSpPr>
            <a:spLocks noGrp="1"/>
          </p:cNvSpPr>
          <p:nvPr>
            <p:ph type="sldNum" sz="quarter" idx="12"/>
          </p:nvPr>
        </p:nvSpPr>
        <p:spPr bwMode="auto">
          <a:xfrm>
            <a:off x="3995738" y="6308725"/>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ED5933F-8D81-45EE-B3C5-768B37608670}" type="slidenum">
              <a:rPr lang="he-IL" b="1" smtClean="0">
                <a:effectLst>
                  <a:outerShdw blurRad="38100" dist="38100" dir="2700000" algn="tl">
                    <a:srgbClr val="000000">
                      <a:alpha val="43137"/>
                    </a:srgbClr>
                  </a:outerShdw>
                </a:effectLst>
              </a:rPr>
              <a:pPr eaLnBrk="1" hangingPunct="1">
                <a:defRPr/>
              </a:pPr>
              <a:t>33</a:t>
            </a:fld>
            <a:endParaRPr lang="en-US" b="1" dirty="0" smtClean="0">
              <a:effectLst>
                <a:outerShdw blurRad="38100" dist="38100" dir="2700000" algn="tl">
                  <a:srgbClr val="000000">
                    <a:alpha val="43137"/>
                  </a:srgbClr>
                </a:outerShdw>
              </a:effectLst>
            </a:endParaRPr>
          </a:p>
        </p:txBody>
      </p:sp>
      <p:graphicFrame>
        <p:nvGraphicFramePr>
          <p:cNvPr id="3074" name="Object 4"/>
          <p:cNvGraphicFramePr>
            <a:graphicFrameLocks noChangeAspect="1"/>
          </p:cNvGraphicFramePr>
          <p:nvPr/>
        </p:nvGraphicFramePr>
        <p:xfrm>
          <a:off x="395288" y="765175"/>
          <a:ext cx="2287587" cy="1716088"/>
        </p:xfrm>
        <a:graphic>
          <a:graphicData uri="http://schemas.openxmlformats.org/presentationml/2006/ole">
            <p:oleObj spid="_x0000_s3074" name="Clip" r:id="rId4" imgW="2287228" imgH="1716649" progId="MS_ClipArt_Gallery.2">
              <p:embed/>
            </p:oleObj>
          </a:graphicData>
        </a:graphic>
      </p:graphicFrame>
      <p:graphicFrame>
        <p:nvGraphicFramePr>
          <p:cNvPr id="3075" name="Object 8"/>
          <p:cNvGraphicFramePr>
            <a:graphicFrameLocks noChangeAspect="1"/>
          </p:cNvGraphicFramePr>
          <p:nvPr/>
        </p:nvGraphicFramePr>
        <p:xfrm>
          <a:off x="0" y="2060575"/>
          <a:ext cx="1711325" cy="1284288"/>
        </p:xfrm>
        <a:graphic>
          <a:graphicData uri="http://schemas.openxmlformats.org/presentationml/2006/ole">
            <p:oleObj spid="_x0000_s3075" name="Clip" r:id="rId5" imgW="2287228" imgH="1716649" progId="MS_ClipArt_Gallery.2">
              <p:embed/>
            </p:oleObj>
          </a:graphicData>
        </a:graphic>
      </p:graphicFrame>
      <p:graphicFrame>
        <p:nvGraphicFramePr>
          <p:cNvPr id="3076" name="Object 9"/>
          <p:cNvGraphicFramePr>
            <a:graphicFrameLocks noChangeAspect="1"/>
          </p:cNvGraphicFramePr>
          <p:nvPr/>
        </p:nvGraphicFramePr>
        <p:xfrm>
          <a:off x="30163" y="2530475"/>
          <a:ext cx="1949450" cy="1462088"/>
        </p:xfrm>
        <a:graphic>
          <a:graphicData uri="http://schemas.openxmlformats.org/presentationml/2006/ole">
            <p:oleObj spid="_x0000_s3076" name="Clip" r:id="rId6" imgW="2287228" imgH="1716649" progId="MS_ClipArt_Gallery.2">
              <p:embed/>
            </p:oleObj>
          </a:graphicData>
        </a:graphic>
      </p:graphicFrame>
      <p:graphicFrame>
        <p:nvGraphicFramePr>
          <p:cNvPr id="3077" name="Object 10"/>
          <p:cNvGraphicFramePr>
            <a:graphicFrameLocks noChangeAspect="1"/>
          </p:cNvGraphicFramePr>
          <p:nvPr/>
        </p:nvGraphicFramePr>
        <p:xfrm>
          <a:off x="250825" y="260350"/>
          <a:ext cx="2287588" cy="1716088"/>
        </p:xfrm>
        <a:graphic>
          <a:graphicData uri="http://schemas.openxmlformats.org/presentationml/2006/ole">
            <p:oleObj spid="_x0000_s3077" name="Clip" r:id="rId7" imgW="2287228" imgH="1716649" progId="MS_ClipArt_Gallery.2">
              <p:embed/>
            </p:oleObj>
          </a:graphicData>
        </a:graphic>
      </p:graphicFrame>
      <p:graphicFrame>
        <p:nvGraphicFramePr>
          <p:cNvPr id="3078" name="Object 11"/>
          <p:cNvGraphicFramePr>
            <a:graphicFrameLocks noChangeAspect="1"/>
          </p:cNvGraphicFramePr>
          <p:nvPr/>
        </p:nvGraphicFramePr>
        <p:xfrm>
          <a:off x="1331913" y="5399088"/>
          <a:ext cx="1944687" cy="1458912"/>
        </p:xfrm>
        <a:graphic>
          <a:graphicData uri="http://schemas.openxmlformats.org/presentationml/2006/ole">
            <p:oleObj spid="_x0000_s3078" name="Clip" r:id="rId8" imgW="2287228" imgH="1716649" progId="MS_ClipArt_Gallery.2">
              <p:embed/>
            </p:oleObj>
          </a:graphicData>
        </a:graphic>
      </p:graphicFrame>
      <p:graphicFrame>
        <p:nvGraphicFramePr>
          <p:cNvPr id="3079" name="Object 12"/>
          <p:cNvGraphicFramePr>
            <a:graphicFrameLocks noChangeAspect="1"/>
          </p:cNvGraphicFramePr>
          <p:nvPr/>
        </p:nvGraphicFramePr>
        <p:xfrm>
          <a:off x="5940425" y="5292725"/>
          <a:ext cx="2087563" cy="1565275"/>
        </p:xfrm>
        <a:graphic>
          <a:graphicData uri="http://schemas.openxmlformats.org/presentationml/2006/ole">
            <p:oleObj spid="_x0000_s3079" name="Clip" r:id="rId9" imgW="2287228" imgH="1716649" progId="MS_ClipArt_Gallery.2">
              <p:embed/>
            </p:oleObj>
          </a:graphicData>
        </a:graphic>
      </p:graphicFrame>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107504" y="260921"/>
            <a:ext cx="9036496" cy="4897438"/>
          </a:xfrm>
          <a:ln>
            <a:solidFill>
              <a:schemeClr val="tx2"/>
            </a:solidFill>
          </a:ln>
          <a:extLst>
            <a:ext uri="{909E8E84-426E-40DD-AFC4-6F175D3DCCD1}"/>
          </a:extLst>
        </p:spPr>
        <p:txBody>
          <a:bodyPr/>
          <a:lstStyle/>
          <a:p>
            <a:pPr marL="639763" eaLnBrk="1" fontAlgn="auto" hangingPunct="1">
              <a:spcAft>
                <a:spcPts val="0"/>
              </a:spcAft>
              <a:defRPr/>
            </a:pPr>
            <a:r>
              <a:rPr lang="he-IL" dirty="0" smtClean="0">
                <a:solidFill>
                  <a:schemeClr val="tx1"/>
                </a:solidFill>
                <a:effectLst>
                  <a:outerShdw blurRad="38100" dist="38100" dir="2700000" algn="tl">
                    <a:srgbClr val="000000">
                      <a:alpha val="43137"/>
                    </a:srgbClr>
                  </a:outerShdw>
                </a:effectLst>
              </a:rPr>
              <a:t/>
            </a:r>
            <a:br>
              <a:rPr lang="he-IL" dirty="0" smtClean="0">
                <a:solidFill>
                  <a:schemeClr val="tx1"/>
                </a:solidFill>
                <a:effectLst>
                  <a:outerShdw blurRad="38100" dist="38100" dir="2700000" algn="tl">
                    <a:srgbClr val="000000">
                      <a:alpha val="43137"/>
                    </a:srgbClr>
                  </a:outerShdw>
                </a:effectLst>
              </a:rPr>
            </a:br>
            <a:r>
              <a:rPr lang="he-IL" dirty="0" smtClean="0">
                <a:solidFill>
                  <a:schemeClr val="tx1"/>
                </a:solidFill>
                <a:effectLst>
                  <a:outerShdw blurRad="38100" dist="38100" dir="2700000" algn="tl">
                    <a:srgbClr val="000000">
                      <a:alpha val="43137"/>
                    </a:srgbClr>
                  </a:outerShdw>
                </a:effectLst>
              </a:rPr>
              <a:t>שנת כספים 2014 מוצלחת ...</a:t>
            </a:r>
            <a:br>
              <a:rPr lang="he-IL" dirty="0" smtClean="0">
                <a:solidFill>
                  <a:schemeClr val="tx1"/>
                </a:solidFill>
                <a:effectLst>
                  <a:outerShdw blurRad="38100" dist="38100" dir="2700000" algn="tl">
                    <a:srgbClr val="000000">
                      <a:alpha val="43137"/>
                    </a:srgbClr>
                  </a:outerShdw>
                </a:effectLst>
              </a:rPr>
            </a:br>
            <a:r>
              <a:rPr lang="he-IL" dirty="0" smtClean="0">
                <a:solidFill>
                  <a:srgbClr val="FFFF00"/>
                </a:solidFill>
                <a:effectLst>
                  <a:outerShdw blurRad="38100" dist="38100" dir="2700000" algn="tl">
                    <a:srgbClr val="000000">
                      <a:alpha val="43137"/>
                    </a:srgbClr>
                  </a:outerShdw>
                </a:effectLst>
              </a:rPr>
              <a:t/>
            </a:r>
            <a:br>
              <a:rPr lang="he-IL" dirty="0" smtClean="0">
                <a:solidFill>
                  <a:srgbClr val="FFFF00"/>
                </a:solidFill>
                <a:effectLst>
                  <a:outerShdw blurRad="38100" dist="38100" dir="2700000" algn="tl">
                    <a:srgbClr val="000000">
                      <a:alpha val="43137"/>
                    </a:srgbClr>
                  </a:outerShdw>
                </a:effectLst>
              </a:rPr>
            </a:br>
            <a:r>
              <a:rPr lang="he-IL" sz="6000" dirty="0" smtClean="0">
                <a:solidFill>
                  <a:srgbClr val="C00000"/>
                </a:solidFill>
                <a:effectLst>
                  <a:outerShdw blurRad="38100" dist="38100" dir="2700000" algn="tl">
                    <a:srgbClr val="000000">
                      <a:alpha val="43137"/>
                    </a:srgbClr>
                  </a:outerShdw>
                </a:effectLst>
              </a:rPr>
              <a:t>תם ולא נשלם......  </a:t>
            </a:r>
            <a:endParaRPr lang="en-US" sz="6000" dirty="0" smtClean="0">
              <a:solidFill>
                <a:srgbClr val="C00000"/>
              </a:solidFill>
              <a:effectLst>
                <a:outerShdw blurRad="38100" dist="38100" dir="2700000" algn="tl">
                  <a:srgbClr val="000000">
                    <a:alpha val="43137"/>
                  </a:srgbClr>
                </a:outerShdw>
              </a:effectLst>
              <a:cs typeface="Gisha" pitchFamily="34" charset="-79"/>
            </a:endParaRPr>
          </a:p>
        </p:txBody>
      </p:sp>
      <p:sp>
        <p:nvSpPr>
          <p:cNvPr id="111619" name="Rectangle 3"/>
          <p:cNvSpPr>
            <a:spLocks noChangeArrowheads="1"/>
          </p:cNvSpPr>
          <p:nvPr/>
        </p:nvSpPr>
        <p:spPr bwMode="auto">
          <a:xfrm>
            <a:off x="5435600" y="5373688"/>
            <a:ext cx="3455988" cy="1081087"/>
          </a:xfrm>
          <a:prstGeom prst="rect">
            <a:avLst/>
          </a:prstGeom>
          <a:solidFill>
            <a:schemeClr val="accent1"/>
          </a:solidFill>
          <a:ln w="9525">
            <a:solidFill>
              <a:schemeClr val="tx1"/>
            </a:solidFill>
            <a:miter lim="800000"/>
            <a:headEnd/>
            <a:tailEnd/>
          </a:ln>
        </p:spPr>
        <p:txBody>
          <a:bodyPr wrap="none" anchor="ctr"/>
          <a:lstStyle/>
          <a:p>
            <a:pPr algn="ctr"/>
            <a:r>
              <a:rPr lang="he-IL" sz="3200" b="1">
                <a:solidFill>
                  <a:srgbClr val="FFFF00"/>
                </a:solidFill>
              </a:rPr>
              <a:t>רמי אריה עו"ד רו"ח</a:t>
            </a:r>
          </a:p>
          <a:p>
            <a:pPr algn="ctr"/>
            <a:r>
              <a:rPr lang="en-US" sz="2400" b="1"/>
              <a:t>rami@ralc.co.il</a:t>
            </a:r>
          </a:p>
        </p:txBody>
      </p:sp>
      <p:sp>
        <p:nvSpPr>
          <p:cNvPr id="111620" name="Rectangle 4"/>
          <p:cNvSpPr>
            <a:spLocks noChangeArrowheads="1"/>
          </p:cNvSpPr>
          <p:nvPr/>
        </p:nvSpPr>
        <p:spPr bwMode="auto">
          <a:xfrm>
            <a:off x="395288" y="5445125"/>
            <a:ext cx="3024187" cy="1006475"/>
          </a:xfrm>
          <a:prstGeom prst="rect">
            <a:avLst/>
          </a:prstGeom>
          <a:solidFill>
            <a:schemeClr val="accent1"/>
          </a:solidFill>
          <a:ln w="9525">
            <a:solidFill>
              <a:schemeClr val="tx1"/>
            </a:solidFill>
            <a:miter lim="800000"/>
            <a:headEnd/>
            <a:tailEnd/>
          </a:ln>
        </p:spPr>
        <p:txBody>
          <a:bodyPr wrap="none" anchor="ctr"/>
          <a:lstStyle/>
          <a:p>
            <a:pPr algn="ctr"/>
            <a:r>
              <a:rPr lang="he-IL" sz="2800" b="1">
                <a:solidFill>
                  <a:srgbClr val="FFFF00"/>
                </a:solidFill>
              </a:rPr>
              <a:t>מיסים ועסקים בע"מ</a:t>
            </a:r>
          </a:p>
          <a:p>
            <a:pPr algn="ctr"/>
            <a:r>
              <a:rPr lang="en-US" sz="2800" b="1"/>
              <a:t>www.ralc.co.il</a:t>
            </a:r>
          </a:p>
        </p:txBody>
      </p:sp>
      <p:pic>
        <p:nvPicPr>
          <p:cNvPr id="111621" name="Picture 5" descr="C:\Users\Admin\AppData\Local\Microsoft\Windows\Temporary Internet Files\Content.IE5\RS2P6II6\MP900385427[1].jpg"/>
          <p:cNvPicPr>
            <a:picLocks noChangeAspect="1" noChangeArrowheads="1"/>
          </p:cNvPicPr>
          <p:nvPr/>
        </p:nvPicPr>
        <p:blipFill>
          <a:blip r:embed="rId3" cstate="print"/>
          <a:srcRect/>
          <a:stretch>
            <a:fillRect/>
          </a:stretch>
        </p:blipFill>
        <p:spPr bwMode="auto">
          <a:xfrm>
            <a:off x="1547813" y="333375"/>
            <a:ext cx="5976937" cy="237648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823913" y="369888"/>
            <a:ext cx="7564437" cy="1258887"/>
          </a:xfrm>
        </p:spPr>
        <p:txBody>
          <a:bodyPr lIns="90000" tIns="46800" rIns="90000" bIns="46800" rtlCol="0">
            <a:normAutofit fontScale="90000"/>
          </a:bodyPr>
          <a:lstStyle/>
          <a:p>
            <a:pPr marL="320040" indent="-320040" algn="ctr" eaLnBrk="1" fontAlgn="auto" hangingPunct="1">
              <a:spcAft>
                <a:spcPts val="0"/>
              </a:spcAft>
              <a:buClr>
                <a:schemeClr val="accent6">
                  <a:lumMod val="75000"/>
                </a:schemeClr>
              </a:buClr>
              <a:defRPr/>
            </a:pPr>
            <a:r>
              <a:rPr lang="en-US" dirty="0" smtClean="0">
                <a:solidFill>
                  <a:srgbClr val="FF3300"/>
                </a:solidFill>
              </a:rPr>
              <a:t> </a:t>
            </a:r>
            <a:r>
              <a:rPr lang="he-IL" b="1" dirty="0" smtClean="0">
                <a:solidFill>
                  <a:schemeClr val="tx1"/>
                </a:solidFill>
              </a:rPr>
              <a:t>התארגנות עסקית </a:t>
            </a:r>
            <a:br>
              <a:rPr lang="he-IL" b="1" dirty="0" smtClean="0">
                <a:solidFill>
                  <a:schemeClr val="tx1"/>
                </a:solidFill>
              </a:rPr>
            </a:br>
            <a:r>
              <a:rPr lang="he-IL" b="1" dirty="0" smtClean="0">
                <a:solidFill>
                  <a:schemeClr val="tx1"/>
                </a:solidFill>
              </a:rPr>
              <a:t>לקראת סוף שנת המס 2013</a:t>
            </a:r>
            <a:r>
              <a:rPr lang="en-US" b="1" dirty="0" smtClean="0">
                <a:solidFill>
                  <a:schemeClr val="tx1"/>
                </a:solidFill>
              </a:rPr>
              <a:t> </a:t>
            </a:r>
          </a:p>
        </p:txBody>
      </p:sp>
      <p:sp>
        <p:nvSpPr>
          <p:cNvPr id="83971" name="Rectangle 3"/>
          <p:cNvSpPr>
            <a:spLocks noGrp="1" noChangeArrowheads="1"/>
          </p:cNvSpPr>
          <p:nvPr>
            <p:ph idx="1"/>
          </p:nvPr>
        </p:nvSpPr>
        <p:spPr>
          <a:xfrm>
            <a:off x="323850" y="2020888"/>
            <a:ext cx="8135938" cy="4321175"/>
          </a:xfrm>
        </p:spPr>
        <p:txBody>
          <a:bodyPr/>
          <a:lstStyle/>
          <a:p>
            <a:pPr eaLnBrk="1" hangingPunct="1"/>
            <a:r>
              <a:rPr lang="he-IL" sz="3600" b="1" smtClean="0"/>
              <a:t>בדיקת פעילות במהלך 2013 – רווח והפסד</a:t>
            </a:r>
          </a:p>
          <a:p>
            <a:pPr eaLnBrk="1" hangingPunct="1"/>
            <a:r>
              <a:rPr lang="he-IL" sz="3600" b="1" smtClean="0"/>
              <a:t>השוואת תוצאות הפעילות לשנים קודמות </a:t>
            </a:r>
          </a:p>
          <a:p>
            <a:pPr eaLnBrk="1" hangingPunct="1"/>
            <a:r>
              <a:rPr lang="he-IL" sz="3600" b="1" smtClean="0"/>
              <a:t>בדיקת מצבת כוח אדם </a:t>
            </a:r>
          </a:p>
          <a:p>
            <a:pPr eaLnBrk="1" hangingPunct="1"/>
            <a:r>
              <a:rPr lang="he-IL" sz="3600" b="1" smtClean="0"/>
              <a:t>הכנת תקציב פעילות לשנת 2014 </a:t>
            </a:r>
          </a:p>
          <a:p>
            <a:pPr eaLnBrk="1" hangingPunct="1"/>
            <a:r>
              <a:rPr lang="he-IL" sz="3600" b="1" smtClean="0"/>
              <a:t>הכנת תקציב פעילות רב-שנתי </a:t>
            </a:r>
          </a:p>
          <a:p>
            <a:pPr eaLnBrk="1" hangingPunct="1"/>
            <a:r>
              <a:rPr lang="he-IL" sz="3600" b="1" smtClean="0"/>
              <a:t>תוכנית עסקית ? </a:t>
            </a:r>
            <a:r>
              <a:rPr lang="en-US" sz="3600" b="1" smtClean="0">
                <a:cs typeface="Gisha" pitchFamily="34" charset="-79"/>
              </a:rPr>
              <a:t>                              </a:t>
            </a:r>
          </a:p>
        </p:txBody>
      </p:sp>
      <p:sp>
        <p:nvSpPr>
          <p:cNvPr id="81924" name="מציין מיקום של כותרת תחתונה 1"/>
          <p:cNvSpPr>
            <a:spLocks noGrp="1"/>
          </p:cNvSpPr>
          <p:nvPr>
            <p:ph type="ftr" sz="quarter" idx="11"/>
          </p:nvPr>
        </p:nvSpPr>
        <p:spPr bwMode="auto">
          <a:xfrm>
            <a:off x="468313" y="6464300"/>
            <a:ext cx="3352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81925" name="מציין מיקום של מספר שקופית 5"/>
          <p:cNvSpPr>
            <a:spLocks noGrp="1"/>
          </p:cNvSpPr>
          <p:nvPr>
            <p:ph type="sldNum" sz="quarter" idx="12"/>
          </p:nvPr>
        </p:nvSpPr>
        <p:spPr bwMode="auto">
          <a:xfrm>
            <a:off x="7019925" y="6316663"/>
            <a:ext cx="1828800" cy="365125"/>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9786ECB9-88A7-41DE-AFC0-300D176D05AE}" type="slidenum">
              <a:rPr lang="he-IL" b="1" smtClean="0">
                <a:effectLst>
                  <a:outerShdw blurRad="38100" dist="38100" dir="2700000" algn="tl">
                    <a:srgbClr val="000000">
                      <a:alpha val="43137"/>
                    </a:srgbClr>
                  </a:outerShdw>
                </a:effectLst>
              </a:rPr>
              <a:pPr eaLnBrk="1" hangingPunct="1">
                <a:defRPr/>
              </a:pPr>
              <a:t>4</a:t>
            </a:fld>
            <a:endParaRPr lang="en-US" b="1" dirty="0" smtClean="0">
              <a:effectLst>
                <a:outerShdw blurRad="38100" dist="38100" dir="2700000" algn="tl">
                  <a:srgbClr val="000000">
                    <a:alpha val="43137"/>
                  </a:srgbClr>
                </a:outerShdw>
              </a:effectLst>
            </a:endParaRPr>
          </a:p>
        </p:txBody>
      </p:sp>
      <p:pic>
        <p:nvPicPr>
          <p:cNvPr id="83974" name="Picture 4" descr="MCj02122710000[1]"/>
          <p:cNvPicPr>
            <a:picLocks noChangeAspect="1" noChangeArrowheads="1"/>
          </p:cNvPicPr>
          <p:nvPr/>
        </p:nvPicPr>
        <p:blipFill>
          <a:blip r:embed="rId3" cstate="print"/>
          <a:srcRect/>
          <a:stretch>
            <a:fillRect/>
          </a:stretch>
        </p:blipFill>
        <p:spPr bwMode="auto">
          <a:xfrm>
            <a:off x="179388" y="4664075"/>
            <a:ext cx="2592387" cy="165258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457200"/>
            <a:ext cx="7772400" cy="1387475"/>
          </a:xfrm>
        </p:spPr>
        <p:txBody>
          <a:bodyPr rtlCol="0">
            <a:normAutofit fontScale="90000"/>
          </a:bodyPr>
          <a:lstStyle/>
          <a:p>
            <a:pPr marL="320040" indent="-320040" algn="ctr" eaLnBrk="1" fontAlgn="auto" hangingPunct="1">
              <a:spcAft>
                <a:spcPts val="0"/>
              </a:spcAft>
              <a:buClr>
                <a:schemeClr val="accent6">
                  <a:lumMod val="75000"/>
                </a:schemeClr>
              </a:buClr>
              <a:defRPr/>
            </a:pPr>
            <a:r>
              <a:rPr lang="he-IL" b="1" dirty="0" smtClean="0">
                <a:solidFill>
                  <a:schemeClr val="tx1"/>
                </a:solidFill>
                <a:effectLst>
                  <a:outerShdw blurRad="38100" dist="38100" dir="2700000" algn="tl">
                    <a:srgbClr val="000000">
                      <a:alpha val="43137"/>
                    </a:srgbClr>
                  </a:outerShdw>
                </a:effectLst>
              </a:rPr>
              <a:t>דע מצבך בפני מס הכנסה</a:t>
            </a:r>
            <a:br>
              <a:rPr lang="he-IL" b="1" dirty="0" smtClean="0">
                <a:solidFill>
                  <a:schemeClr val="tx1"/>
                </a:solidFill>
                <a:effectLst>
                  <a:outerShdw blurRad="38100" dist="38100" dir="2700000" algn="tl">
                    <a:srgbClr val="000000">
                      <a:alpha val="43137"/>
                    </a:srgbClr>
                  </a:outerShdw>
                </a:effectLst>
              </a:rPr>
            </a:br>
            <a:r>
              <a:rPr lang="he-IL" b="1" dirty="0" smtClean="0">
                <a:solidFill>
                  <a:schemeClr val="tx1"/>
                </a:solidFill>
                <a:effectLst>
                  <a:outerShdw blurRad="38100" dist="38100" dir="2700000" algn="tl">
                    <a:srgbClr val="000000">
                      <a:alpha val="43137"/>
                    </a:srgbClr>
                  </a:outerShdw>
                </a:effectLst>
              </a:rPr>
              <a:t>וביטוח לאומי  </a:t>
            </a:r>
            <a:endParaRPr lang="en-US" b="1" dirty="0" smtClean="0">
              <a:solidFill>
                <a:schemeClr val="tx1"/>
              </a:solidFill>
              <a:effectLst>
                <a:outerShdw blurRad="38100" dist="38100" dir="2700000" algn="tl">
                  <a:srgbClr val="000000">
                    <a:alpha val="43137"/>
                  </a:srgbClr>
                </a:outerShdw>
              </a:effectLst>
            </a:endParaRPr>
          </a:p>
        </p:txBody>
      </p:sp>
      <p:sp>
        <p:nvSpPr>
          <p:cNvPr id="84996" name="Rectangle 3"/>
          <p:cNvSpPr>
            <a:spLocks noGrp="1" noChangeArrowheads="1"/>
          </p:cNvSpPr>
          <p:nvPr>
            <p:ph idx="1"/>
          </p:nvPr>
        </p:nvSpPr>
        <p:spPr>
          <a:xfrm>
            <a:off x="468313" y="2060575"/>
            <a:ext cx="7848600" cy="3336925"/>
          </a:xfrm>
        </p:spPr>
        <p:txBody>
          <a:bodyPr>
            <a:normAutofit fontScale="25000" lnSpcReduction="20000"/>
          </a:bodyPr>
          <a:lstStyle/>
          <a:p>
            <a:pPr marL="274320" indent="-274320" eaLnBrk="1" fontAlgn="auto" hangingPunct="1">
              <a:lnSpc>
                <a:spcPct val="90000"/>
              </a:lnSpc>
              <a:spcAft>
                <a:spcPts val="0"/>
              </a:spcAft>
              <a:buClr>
                <a:schemeClr val="accent3"/>
              </a:buClr>
              <a:buFont typeface="Wingdings 2"/>
              <a:buChar char=""/>
              <a:defRPr/>
            </a:pPr>
            <a:r>
              <a:rPr lang="he-IL" b="1" u="sng" dirty="0" smtClean="0"/>
              <a:t>  </a:t>
            </a:r>
            <a:r>
              <a:rPr lang="he-IL" sz="12300" b="1" u="sng" dirty="0" smtClean="0">
                <a:effectLst>
                  <a:outerShdw blurRad="38100" dist="38100" dir="2700000" algn="tl">
                    <a:srgbClr val="000000">
                      <a:alpha val="43137"/>
                    </a:srgbClr>
                  </a:outerShdw>
                </a:effectLst>
              </a:rPr>
              <a:t>עריכת תכנוני מס לסוף השנה </a:t>
            </a:r>
          </a:p>
          <a:p>
            <a:pPr marL="274320" indent="-274320" eaLnBrk="1" fontAlgn="auto" hangingPunct="1">
              <a:lnSpc>
                <a:spcPct val="90000"/>
              </a:lnSpc>
              <a:spcAft>
                <a:spcPts val="0"/>
              </a:spcAft>
              <a:buClr>
                <a:schemeClr val="accent3"/>
              </a:buClr>
              <a:buFont typeface="Wingdings 2"/>
              <a:buChar char=""/>
              <a:defRPr/>
            </a:pPr>
            <a:r>
              <a:rPr lang="he-IL" sz="12300" b="1" dirty="0" smtClean="0"/>
              <a:t> בדיקת החבות השנתית למס הכנסה</a:t>
            </a:r>
          </a:p>
          <a:p>
            <a:pPr marL="274320" indent="-274320" eaLnBrk="1" fontAlgn="auto" hangingPunct="1">
              <a:lnSpc>
                <a:spcPct val="90000"/>
              </a:lnSpc>
              <a:spcAft>
                <a:spcPts val="0"/>
              </a:spcAft>
              <a:buClr>
                <a:schemeClr val="accent3"/>
              </a:buClr>
              <a:buFont typeface="Wingdings 2"/>
              <a:buChar char=""/>
              <a:defRPr/>
            </a:pPr>
            <a:r>
              <a:rPr lang="en-US" sz="12300" b="1" dirty="0" smtClean="0"/>
              <a:t> </a:t>
            </a:r>
            <a:r>
              <a:rPr lang="he-IL" sz="12300" b="1" dirty="0" smtClean="0"/>
              <a:t>בדיקת יתרת התשלום/ החזר לסוף שנה </a:t>
            </a:r>
            <a:r>
              <a:rPr lang="en-US" sz="12300" b="1" dirty="0" smtClean="0"/>
              <a:t> </a:t>
            </a:r>
          </a:p>
          <a:p>
            <a:pPr marL="274320" indent="-274320" eaLnBrk="1" fontAlgn="auto" hangingPunct="1">
              <a:lnSpc>
                <a:spcPct val="90000"/>
              </a:lnSpc>
              <a:spcAft>
                <a:spcPts val="0"/>
              </a:spcAft>
              <a:buClr>
                <a:schemeClr val="accent3"/>
              </a:buClr>
              <a:buFont typeface="Wingdings 2"/>
              <a:buChar char=""/>
              <a:defRPr/>
            </a:pPr>
            <a:r>
              <a:rPr lang="he-IL" sz="12300" b="1" dirty="0" smtClean="0"/>
              <a:t> בדיקת החבות השנתית לביטוח לאומי </a:t>
            </a:r>
          </a:p>
          <a:p>
            <a:pPr marL="274320" indent="-274320" eaLnBrk="1" fontAlgn="auto" hangingPunct="1">
              <a:lnSpc>
                <a:spcPct val="90000"/>
              </a:lnSpc>
              <a:spcAft>
                <a:spcPts val="0"/>
              </a:spcAft>
              <a:buClr>
                <a:schemeClr val="accent3"/>
              </a:buClr>
              <a:buFont typeface="Wingdings 2"/>
              <a:buChar char=""/>
              <a:defRPr/>
            </a:pPr>
            <a:r>
              <a:rPr lang="he-IL" sz="12300" b="1" dirty="0" smtClean="0"/>
              <a:t> הצורך בהגדלה/הקטנת מקדמות המס</a:t>
            </a:r>
          </a:p>
          <a:p>
            <a:pPr marL="274320" indent="-274320" eaLnBrk="1" fontAlgn="auto" hangingPunct="1">
              <a:lnSpc>
                <a:spcPct val="90000"/>
              </a:lnSpc>
              <a:spcAft>
                <a:spcPts val="0"/>
              </a:spcAft>
              <a:buClr>
                <a:schemeClr val="accent3"/>
              </a:buClr>
              <a:buFont typeface="Wingdings 2"/>
              <a:buChar char=""/>
              <a:defRPr/>
            </a:pPr>
            <a:r>
              <a:rPr lang="he-IL" sz="12300" b="1" dirty="0" smtClean="0"/>
              <a:t> הצורך בהגדלה/הקטנה התשלום לביטוח לאומי</a:t>
            </a:r>
          </a:p>
          <a:p>
            <a:pPr marL="274320" indent="-274320" eaLnBrk="1" fontAlgn="auto" hangingPunct="1">
              <a:lnSpc>
                <a:spcPct val="90000"/>
              </a:lnSpc>
              <a:spcAft>
                <a:spcPts val="0"/>
              </a:spcAft>
              <a:buClr>
                <a:schemeClr val="accent3"/>
              </a:buClr>
              <a:buFont typeface="Wingdings" pitchFamily="2" charset="2"/>
              <a:buNone/>
              <a:defRPr/>
            </a:pPr>
            <a:r>
              <a:rPr lang="en-US" sz="12300" b="1" dirty="0" smtClean="0"/>
              <a:t>                              </a:t>
            </a:r>
          </a:p>
        </p:txBody>
      </p:sp>
      <p:sp>
        <p:nvSpPr>
          <p:cNvPr id="2" name="מציין מיקום של כותרת תחתונה 1"/>
          <p:cNvSpPr>
            <a:spLocks noGrp="1"/>
          </p:cNvSpPr>
          <p:nvPr>
            <p:ph type="ftr" sz="quarter" idx="11"/>
          </p:nvPr>
        </p:nvSpPr>
        <p:spPr/>
        <p:txBody>
          <a:bodyPr/>
          <a:lstStyle/>
          <a:p>
            <a:pPr>
              <a:defRPr/>
            </a:pPr>
            <a:r>
              <a:rPr lang="he-IL" b="1" dirty="0">
                <a:solidFill>
                  <a:schemeClr val="tx1"/>
                </a:solidFill>
                <a:effectLst>
                  <a:outerShdw blurRad="38100" dist="38100" dir="2700000" algn="tl">
                    <a:srgbClr val="000000">
                      <a:alpha val="43137"/>
                    </a:srgbClr>
                  </a:outerShdw>
                </a:effectLst>
              </a:rPr>
              <a:t>רמי אריה עו"ד רו"ח, מיסים ועסקים www.ralc.co.il</a:t>
            </a:r>
            <a:r>
              <a:rPr lang="he-IL"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84997"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273AEC5-46A9-4371-A7EE-3930BB27F744}" type="slidenum">
              <a:rPr lang="he-IL" b="1" smtClean="0">
                <a:effectLst>
                  <a:outerShdw blurRad="38100" dist="38100" dir="2700000" algn="tl">
                    <a:srgbClr val="000000">
                      <a:alpha val="43137"/>
                    </a:srgbClr>
                  </a:outerShdw>
                </a:effectLst>
              </a:rPr>
              <a:pPr eaLnBrk="1" hangingPunct="1">
                <a:defRPr/>
              </a:pPr>
              <a:t>5</a:t>
            </a:fld>
            <a:endParaRPr lang="en-US" b="1" dirty="0" smtClean="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12576" y="116632"/>
            <a:ext cx="9540552" cy="1143000"/>
          </a:xfrm>
          <a:extLst>
            <a:ext uri="{909E8E84-426E-40DD-AFC4-6F175D3DCCD1}"/>
            <a:ext uri="{91240B29-F687-4F45-9708-019B960494DF}"/>
          </a:extLst>
        </p:spPr>
        <p:txBody>
          <a:bodyPr rtlCol="0"/>
          <a:lstStyle/>
          <a:p>
            <a:pPr marL="182880" eaLnBrk="1" fontAlgn="auto" hangingPunct="1">
              <a:spcAft>
                <a:spcPts val="0"/>
              </a:spcAft>
              <a:buClr>
                <a:schemeClr val="accent6">
                  <a:lumMod val="75000"/>
                </a:schemeClr>
              </a:buClr>
              <a:buFont typeface="Georgia" pitchFamily="18" charset="0"/>
              <a:buNone/>
              <a:defRPr/>
            </a:pPr>
            <a:r>
              <a:rPr lang="he-IL" dirty="0" smtClean="0">
                <a:solidFill>
                  <a:schemeClr val="tx1"/>
                </a:solidFill>
              </a:rPr>
              <a:t>היבטי ביטוח לאומי לסוף שנה  </a:t>
            </a:r>
            <a:endParaRPr lang="en-US" sz="3200" dirty="0" smtClean="0">
              <a:solidFill>
                <a:schemeClr val="tx1"/>
              </a:solidFill>
            </a:endParaRPr>
          </a:p>
        </p:txBody>
      </p:sp>
      <p:sp>
        <p:nvSpPr>
          <p:cNvPr id="186371" name="Rectangle 3"/>
          <p:cNvSpPr>
            <a:spLocks noGrp="1" noChangeArrowheads="1"/>
          </p:cNvSpPr>
          <p:nvPr>
            <p:ph type="subTitle" idx="1"/>
          </p:nvPr>
        </p:nvSpPr>
        <p:spPr>
          <a:xfrm>
            <a:off x="250825" y="1844675"/>
            <a:ext cx="8713788" cy="4679950"/>
          </a:xfrm>
        </p:spPr>
        <p:txBody>
          <a:bodyPr rtlCol="0">
            <a:noAutofit/>
          </a:bodyPr>
          <a:lstStyle/>
          <a:p>
            <a:pPr marL="990600" lvl="1" indent="-533400" algn="r" eaLnBrk="1" fontAlgn="auto" hangingPunct="1">
              <a:spcAft>
                <a:spcPts val="0"/>
              </a:spcAft>
              <a:buClr>
                <a:schemeClr val="accent6">
                  <a:lumMod val="75000"/>
                </a:schemeClr>
              </a:buClr>
              <a:buFontTx/>
              <a:buNone/>
              <a:defRPr/>
            </a:pPr>
            <a:r>
              <a:rPr lang="he-IL" sz="4000" b="1" u="sng" dirty="0" smtClean="0">
                <a:solidFill>
                  <a:schemeClr val="bg1"/>
                </a:solidFill>
              </a:rPr>
              <a:t>תשלום לביטוח לאומי</a:t>
            </a:r>
            <a:r>
              <a:rPr lang="he-IL" sz="4000" b="1" u="sng" dirty="0" smtClean="0">
                <a:solidFill>
                  <a:srgbClr val="33CC33"/>
                </a:solidFill>
              </a:rPr>
              <a:t> </a:t>
            </a:r>
            <a:r>
              <a:rPr lang="he-IL" sz="4000" b="1" dirty="0" smtClean="0"/>
              <a:t>– 52% מוכר לניכוי מההכנסה החייבת (ס' 47א לפק)</a:t>
            </a:r>
          </a:p>
          <a:p>
            <a:pPr marL="990600" lvl="1" indent="-533400" algn="r" eaLnBrk="1" fontAlgn="auto" hangingPunct="1">
              <a:spcAft>
                <a:spcPts val="0"/>
              </a:spcAft>
              <a:buClr>
                <a:schemeClr val="accent6">
                  <a:lumMod val="75000"/>
                </a:schemeClr>
              </a:buClr>
              <a:buFontTx/>
              <a:buNone/>
              <a:defRPr/>
            </a:pPr>
            <a:r>
              <a:rPr lang="he-IL" sz="4000" b="1" u="sng" dirty="0" smtClean="0">
                <a:solidFill>
                  <a:schemeClr val="bg1"/>
                </a:solidFill>
              </a:rPr>
              <a:t>בדיקת חבות ביטוח לאומי </a:t>
            </a:r>
            <a:r>
              <a:rPr lang="he-IL" sz="4000" b="1" dirty="0" smtClean="0"/>
              <a:t>–אין משמעות למשוואת הכנסות אקטיביות לעומת פסיביות</a:t>
            </a:r>
          </a:p>
          <a:p>
            <a:pPr marL="990600" lvl="1" indent="-533400" algn="r" eaLnBrk="1" fontAlgn="auto" hangingPunct="1">
              <a:spcAft>
                <a:spcPts val="0"/>
              </a:spcAft>
              <a:buClr>
                <a:schemeClr val="accent6">
                  <a:lumMod val="75000"/>
                </a:schemeClr>
              </a:buClr>
              <a:buFontTx/>
              <a:buNone/>
              <a:defRPr/>
            </a:pPr>
            <a:r>
              <a:rPr lang="he-IL" sz="4000" b="1" u="sng" dirty="0" smtClean="0">
                <a:solidFill>
                  <a:schemeClr val="bg1"/>
                </a:solidFill>
              </a:rPr>
              <a:t>הגדלה של מקדמות – ניתן אחת לרבעון </a:t>
            </a:r>
            <a:r>
              <a:rPr lang="he-IL" sz="4000" b="1" dirty="0" smtClean="0">
                <a:solidFill>
                  <a:schemeClr val="bg1"/>
                </a:solidFill>
              </a:rPr>
              <a:t>– תקנה 11 (פס"ד סיבוני)</a:t>
            </a:r>
            <a:endParaRPr lang="en-US" sz="4000" dirty="0" smtClean="0">
              <a:solidFill>
                <a:schemeClr val="bg1"/>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619250" y="427038"/>
            <a:ext cx="7416800" cy="1633537"/>
          </a:xfrm>
        </p:spPr>
        <p:txBody>
          <a:bodyPr rtlCol="0">
            <a:normAutofit/>
          </a:bodyPr>
          <a:lstStyle/>
          <a:p>
            <a:pPr marL="320040" indent="-320040" algn="ctr" eaLnBrk="1" fontAlgn="auto" hangingPunct="1">
              <a:spcAft>
                <a:spcPts val="0"/>
              </a:spcAft>
              <a:buClr>
                <a:schemeClr val="accent6">
                  <a:lumMod val="75000"/>
                </a:schemeClr>
              </a:buClr>
              <a:defRPr/>
            </a:pPr>
            <a:r>
              <a:rPr lang="he-IL" sz="4000" b="1" dirty="0" smtClean="0">
                <a:solidFill>
                  <a:schemeClr val="tx1"/>
                </a:solidFill>
              </a:rPr>
              <a:t>להיות או לא להיות </a:t>
            </a:r>
            <a:r>
              <a:rPr lang="en-US" sz="4800" b="1" dirty="0" smtClean="0">
                <a:solidFill>
                  <a:schemeClr val="tx1"/>
                </a:solidFill>
              </a:rPr>
              <a:t>  </a:t>
            </a:r>
            <a:r>
              <a:rPr lang="he-IL" sz="4800" b="1" dirty="0" smtClean="0">
                <a:solidFill>
                  <a:schemeClr val="tx1"/>
                </a:solidFill>
              </a:rPr>
              <a:t/>
            </a:r>
            <a:br>
              <a:rPr lang="he-IL" sz="4800" b="1" dirty="0" smtClean="0">
                <a:solidFill>
                  <a:schemeClr val="tx1"/>
                </a:solidFill>
              </a:rPr>
            </a:br>
            <a:r>
              <a:rPr lang="he-IL" sz="4800" b="1" dirty="0" smtClean="0">
                <a:solidFill>
                  <a:schemeClr val="tx1"/>
                </a:solidFill>
              </a:rPr>
              <a:t>עצמאי או חברה בע"מ ?</a:t>
            </a:r>
            <a:endParaRPr lang="en-US" sz="4800" b="1" dirty="0" smtClean="0">
              <a:solidFill>
                <a:schemeClr val="tx1"/>
              </a:solidFill>
            </a:endParaRPr>
          </a:p>
        </p:txBody>
      </p:sp>
      <p:sp>
        <p:nvSpPr>
          <p:cNvPr id="188419" name="Rectangle 3"/>
          <p:cNvSpPr>
            <a:spLocks noGrp="1" noChangeArrowheads="1"/>
          </p:cNvSpPr>
          <p:nvPr>
            <p:ph idx="1"/>
          </p:nvPr>
        </p:nvSpPr>
        <p:spPr>
          <a:xfrm>
            <a:off x="395288" y="2205038"/>
            <a:ext cx="8435975" cy="4032250"/>
          </a:xfrm>
        </p:spPr>
        <p:txBody>
          <a:bodyPr rtlCol="0">
            <a:normAutofit lnSpcReduction="10000"/>
          </a:bodyPr>
          <a:lstStyle/>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כי רוצים</a:t>
            </a:r>
            <a:r>
              <a:rPr lang="he-IL" sz="2800" b="1" dirty="0" smtClean="0">
                <a:solidFill>
                  <a:schemeClr val="tx1">
                    <a:lumMod val="75000"/>
                    <a:lumOff val="25000"/>
                  </a:schemeClr>
                </a:solidFill>
                <a:cs typeface="Times New Roman" pitchFamily="18" charset="0"/>
              </a:rPr>
              <a:t>?</a:t>
            </a:r>
            <a:r>
              <a:rPr lang="he-IL" sz="2800" b="1" dirty="0" smtClean="0">
                <a:solidFill>
                  <a:schemeClr val="tx1">
                    <a:lumMod val="75000"/>
                    <a:lumOff val="25000"/>
                  </a:schemeClr>
                </a:solidFill>
              </a:rPr>
              <a:t> כי חייבים</a:t>
            </a:r>
            <a:r>
              <a:rPr lang="he-IL" sz="2800" b="1" dirty="0" smtClean="0">
                <a:solidFill>
                  <a:schemeClr val="tx1">
                    <a:lumMod val="75000"/>
                    <a:lumOff val="25000"/>
                  </a:schemeClr>
                </a:solidFill>
                <a:cs typeface="Times New Roman" pitchFamily="18" charset="0"/>
              </a:rPr>
              <a:t>?</a:t>
            </a:r>
            <a:r>
              <a:rPr lang="en-US" sz="2800" b="1" dirty="0" smtClean="0">
                <a:solidFill>
                  <a:schemeClr val="tx1">
                    <a:lumMod val="75000"/>
                    <a:lumOff val="25000"/>
                  </a:schemeClr>
                </a:solidFill>
              </a:rPr>
              <a:t>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בחינת ההבדלים בשיעורי המיסים   - יחיד / חברה ?</a:t>
            </a:r>
            <a:endParaRPr lang="en-US" sz="2800" b="1" dirty="0" smtClean="0">
              <a:solidFill>
                <a:schemeClr val="tx1">
                  <a:lumMod val="75000"/>
                  <a:lumOff val="25000"/>
                </a:schemeClr>
              </a:solidFill>
            </a:endParaRP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יצירת מגן מס על ידי העברת נכסי יחיד לחברה / לעומת מיסוי מוקטן על רווחי הון של יחיד .....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שיטת חשבונאות אחרת ועלותה</a:t>
            </a:r>
            <a:r>
              <a:rPr lang="en-US" sz="2800" b="1" dirty="0" smtClean="0">
                <a:solidFill>
                  <a:schemeClr val="tx1">
                    <a:lumMod val="75000"/>
                    <a:lumOff val="25000"/>
                  </a:schemeClr>
                </a:solidFill>
              </a:rPr>
              <a:t>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rPr>
              <a:t>הכרה בהוצאות מימון ? הפרשות ועתודות ?</a:t>
            </a:r>
            <a:r>
              <a:rPr lang="en-US" sz="2800" b="1" dirty="0" smtClean="0">
                <a:solidFill>
                  <a:schemeClr val="tx1">
                    <a:lumMod val="75000"/>
                    <a:lumOff val="25000"/>
                  </a:schemeClr>
                </a:solidFill>
              </a:rPr>
              <a:t>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chemeClr val="tx1">
                    <a:lumMod val="75000"/>
                    <a:lumOff val="25000"/>
                  </a:schemeClr>
                </a:solidFill>
                <a:cs typeface="Times New Roman" pitchFamily="18" charset="0"/>
              </a:rPr>
              <a:t>ובכל זאת לא כדאי תמיד</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rgbClr val="C00000"/>
                </a:solidFill>
                <a:cs typeface="Times New Roman" pitchFamily="18" charset="0"/>
              </a:rPr>
              <a:t>לשקול מכירת רכב, </a:t>
            </a:r>
            <a:r>
              <a:rPr lang="he-IL" sz="2800" b="1" u="sng" dirty="0" smtClean="0">
                <a:solidFill>
                  <a:srgbClr val="C00000"/>
                </a:solidFill>
                <a:cs typeface="Times New Roman" pitchFamily="18" charset="0"/>
              </a:rPr>
              <a:t>מוניטין</a:t>
            </a:r>
            <a:r>
              <a:rPr lang="he-IL" sz="2800" b="1" dirty="0" smtClean="0">
                <a:solidFill>
                  <a:srgbClr val="C00000"/>
                </a:solidFill>
                <a:cs typeface="Times New Roman" pitchFamily="18" charset="0"/>
              </a:rPr>
              <a:t>, מקרקעין/בית לחברה ??? </a:t>
            </a:r>
          </a:p>
          <a:p>
            <a:pPr marL="274320" indent="-182880" eaLnBrk="1" fontAlgn="auto" hangingPunct="1">
              <a:lnSpc>
                <a:spcPct val="90000"/>
              </a:lnSpc>
              <a:spcAft>
                <a:spcPts val="0"/>
              </a:spcAft>
              <a:buClr>
                <a:schemeClr val="accent6">
                  <a:lumMod val="75000"/>
                </a:schemeClr>
              </a:buClr>
              <a:buFont typeface="Wingdings 2"/>
              <a:buChar char=""/>
              <a:defRPr/>
            </a:pPr>
            <a:r>
              <a:rPr lang="he-IL" sz="2800" b="1" dirty="0" smtClean="0">
                <a:solidFill>
                  <a:srgbClr val="C00000"/>
                </a:solidFill>
                <a:cs typeface="Times New Roman" pitchFamily="18" charset="0"/>
              </a:rPr>
              <a:t>הוצאות רכב / שווי רכב צמוד </a:t>
            </a:r>
            <a:r>
              <a:rPr lang="en-US" sz="2800" b="1" dirty="0" smtClean="0">
                <a:solidFill>
                  <a:srgbClr val="C00000"/>
                </a:solidFill>
              </a:rPr>
              <a:t> </a:t>
            </a:r>
            <a:r>
              <a:rPr lang="he-IL" sz="2800" b="1" dirty="0" smtClean="0">
                <a:solidFill>
                  <a:srgbClr val="C00000"/>
                </a:solidFill>
              </a:rPr>
              <a:t>ליניארי משנת 2010</a:t>
            </a:r>
            <a:r>
              <a:rPr lang="en-US" sz="2800" b="1" dirty="0" smtClean="0">
                <a:solidFill>
                  <a:srgbClr val="C00000"/>
                </a:solidFill>
              </a:rPr>
              <a:t> </a:t>
            </a:r>
          </a:p>
        </p:txBody>
      </p:sp>
      <p:sp>
        <p:nvSpPr>
          <p:cNvPr id="87044"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87045"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8B6D504E-5492-4DF1-AB36-B897908DBBCB}" type="slidenum">
              <a:rPr lang="he-IL" b="1" smtClean="0">
                <a:effectLst>
                  <a:outerShdw blurRad="38100" dist="38100" dir="2700000" algn="tl">
                    <a:srgbClr val="000000">
                      <a:alpha val="43137"/>
                    </a:srgbClr>
                  </a:outerShdw>
                </a:effectLst>
              </a:rPr>
              <a:pPr eaLnBrk="1" hangingPunct="1">
                <a:defRPr/>
              </a:pPr>
              <a:t>7</a:t>
            </a:fld>
            <a:endParaRPr lang="en-US" b="1" dirty="0" smtClean="0">
              <a:effectLst>
                <a:outerShdw blurRad="38100" dist="38100" dir="2700000" algn="tl">
                  <a:srgbClr val="000000">
                    <a:alpha val="43137"/>
                  </a:srgbClr>
                </a:outerShdw>
              </a:effectLst>
            </a:endParaRPr>
          </a:p>
        </p:txBody>
      </p:sp>
      <p:pic>
        <p:nvPicPr>
          <p:cNvPr id="87046" name="Picture 4" descr="MCj03565450000[1]"/>
          <p:cNvPicPr>
            <a:picLocks noChangeAspect="1" noChangeArrowheads="1"/>
          </p:cNvPicPr>
          <p:nvPr/>
        </p:nvPicPr>
        <p:blipFill>
          <a:blip r:embed="rId3" cstate="print"/>
          <a:srcRect/>
          <a:stretch>
            <a:fillRect/>
          </a:stretch>
        </p:blipFill>
        <p:spPr bwMode="auto">
          <a:xfrm>
            <a:off x="0" y="0"/>
            <a:ext cx="1436688" cy="155733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476375" y="115888"/>
            <a:ext cx="6511925" cy="792162"/>
          </a:xfrm>
        </p:spPr>
        <p:txBody>
          <a:bodyPr rtlCol="0">
            <a:noAutofit/>
          </a:bodyPr>
          <a:lstStyle/>
          <a:p>
            <a:pPr marL="320040" indent="-320040" algn="ctr" eaLnBrk="1" fontAlgn="auto" hangingPunct="1">
              <a:spcAft>
                <a:spcPts val="0"/>
              </a:spcAft>
              <a:buClr>
                <a:schemeClr val="accent6">
                  <a:lumMod val="75000"/>
                </a:schemeClr>
              </a:buClr>
              <a:defRPr/>
            </a:pPr>
            <a:r>
              <a:rPr lang="he-IL" sz="5400" b="1" dirty="0" smtClean="0">
                <a:solidFill>
                  <a:schemeClr val="tx1"/>
                </a:solidFill>
              </a:rPr>
              <a:t>מהי נקודת האיזון ?</a:t>
            </a:r>
            <a:endParaRPr lang="en-US" sz="5400" b="1" dirty="0" smtClean="0">
              <a:solidFill>
                <a:schemeClr val="tx1"/>
              </a:solidFill>
            </a:endParaRPr>
          </a:p>
        </p:txBody>
      </p:sp>
      <p:sp>
        <p:nvSpPr>
          <p:cNvPr id="88067" name="Rectangle 3"/>
          <p:cNvSpPr>
            <a:spLocks noGrp="1" noChangeArrowheads="1"/>
          </p:cNvSpPr>
          <p:nvPr>
            <p:ph idx="1"/>
          </p:nvPr>
        </p:nvSpPr>
        <p:spPr>
          <a:xfrm>
            <a:off x="971550" y="2565400"/>
            <a:ext cx="7859713" cy="3636963"/>
          </a:xfrm>
        </p:spPr>
        <p:txBody>
          <a:bodyPr/>
          <a:lstStyle/>
          <a:p>
            <a:pPr eaLnBrk="1" hangingPunct="1">
              <a:lnSpc>
                <a:spcPct val="80000"/>
              </a:lnSpc>
            </a:pPr>
            <a:r>
              <a:rPr lang="he-IL" sz="3200" b="1" smtClean="0"/>
              <a:t>שיקולי מיסוי- מס חברות? עודפות? מס דיבידנד?</a:t>
            </a:r>
          </a:p>
          <a:p>
            <a:pPr eaLnBrk="1" hangingPunct="1">
              <a:lnSpc>
                <a:spcPct val="80000"/>
              </a:lnSpc>
            </a:pPr>
            <a:r>
              <a:rPr lang="he-IL" sz="3200" b="1" smtClean="0"/>
              <a:t>חיסכון ביטוח לאומי  - מול סיכון ביטוחי ?</a:t>
            </a:r>
          </a:p>
          <a:p>
            <a:pPr eaLnBrk="1" hangingPunct="1">
              <a:lnSpc>
                <a:spcPct val="80000"/>
              </a:lnSpc>
            </a:pPr>
            <a:r>
              <a:rPr lang="he-IL" sz="3200" b="1" smtClean="0"/>
              <a:t>שיקולי חיסכון פנסיוני  - קופת גמל, קרן השתלמות, פיצויים פטורים ?</a:t>
            </a:r>
          </a:p>
          <a:p>
            <a:pPr eaLnBrk="1" hangingPunct="1">
              <a:lnSpc>
                <a:spcPct val="80000"/>
              </a:lnSpc>
            </a:pPr>
            <a:r>
              <a:rPr lang="he-IL" sz="3200" b="1" smtClean="0"/>
              <a:t>חובת ניהול הנה"ח כפולה – עלות החברה ?   </a:t>
            </a:r>
          </a:p>
          <a:p>
            <a:pPr eaLnBrk="1" hangingPunct="1">
              <a:lnSpc>
                <a:spcPct val="80000"/>
              </a:lnSpc>
            </a:pPr>
            <a:r>
              <a:rPr lang="he-IL" sz="3200" b="1" smtClean="0"/>
              <a:t>שיקולים שאינם כספיים –  אחריות מוגבלת ? </a:t>
            </a:r>
          </a:p>
          <a:p>
            <a:pPr eaLnBrk="1" hangingPunct="1">
              <a:lnSpc>
                <a:spcPct val="80000"/>
              </a:lnSpc>
              <a:buFont typeface="Wingdings" pitchFamily="2" charset="2"/>
              <a:buNone/>
            </a:pPr>
            <a:r>
              <a:rPr lang="he-IL" sz="3200" b="1" smtClean="0"/>
              <a:t>    תדמית , חובה בדין ?   </a:t>
            </a:r>
            <a:endParaRPr lang="en-US" sz="3200" b="1" smtClean="0">
              <a:cs typeface="Gisha" pitchFamily="34" charset="-79"/>
            </a:endParaRPr>
          </a:p>
        </p:txBody>
      </p:sp>
      <p:sp>
        <p:nvSpPr>
          <p:cNvPr id="88068"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88069" name="מציין מיקום של מספר שקופית 5"/>
          <p:cNvSpPr>
            <a:spLocks noGrp="1"/>
          </p:cNvSpPr>
          <p:nvPr>
            <p:ph type="sldNum" sz="quarter" idx="12"/>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52DC0341-3FE9-4915-BDD5-6635EF4EC44D}" type="slidenum">
              <a:rPr lang="he-IL" b="1" smtClean="0">
                <a:effectLst>
                  <a:outerShdw blurRad="38100" dist="38100" dir="2700000" algn="tl">
                    <a:srgbClr val="000000">
                      <a:alpha val="43137"/>
                    </a:srgbClr>
                  </a:outerShdw>
                </a:effectLst>
              </a:rPr>
              <a:pPr eaLnBrk="1" hangingPunct="1">
                <a:defRPr/>
              </a:pPr>
              <a:t>8</a:t>
            </a:fld>
            <a:endParaRPr lang="en-US" b="1" dirty="0" smtClean="0">
              <a:effectLst>
                <a:outerShdw blurRad="38100" dist="38100" dir="2700000" algn="tl">
                  <a:srgbClr val="000000">
                    <a:alpha val="43137"/>
                  </a:srgbClr>
                </a:outerShdw>
              </a:effectLst>
            </a:endParaRPr>
          </a:p>
        </p:txBody>
      </p:sp>
      <p:sp>
        <p:nvSpPr>
          <p:cNvPr id="88070" name="Rectangle 4"/>
          <p:cNvSpPr>
            <a:spLocks noChangeArrowheads="1"/>
          </p:cNvSpPr>
          <p:nvPr/>
        </p:nvSpPr>
        <p:spPr bwMode="auto">
          <a:xfrm>
            <a:off x="487363" y="1125538"/>
            <a:ext cx="8135937" cy="1222375"/>
          </a:xfrm>
          <a:prstGeom prst="rect">
            <a:avLst/>
          </a:prstGeom>
          <a:gradFill rotWithShape="1">
            <a:gsLst>
              <a:gs pos="0">
                <a:srgbClr val="FFFF00"/>
              </a:gs>
              <a:gs pos="100000">
                <a:schemeClr val="folHlink"/>
              </a:gs>
            </a:gsLst>
            <a:path path="shape">
              <a:fillToRect l="50000" t="50000" r="50000" b="50000"/>
            </a:path>
          </a:gradFill>
          <a:ln w="9525">
            <a:solidFill>
              <a:schemeClr val="tx1"/>
            </a:solidFill>
            <a:miter lim="800000"/>
            <a:headEnd/>
            <a:tailEnd/>
          </a:ln>
        </p:spPr>
        <p:txBody>
          <a:bodyPr wrap="none" anchor="ctr"/>
          <a:lstStyle/>
          <a:p>
            <a:pPr algn="ctr"/>
            <a:r>
              <a:rPr lang="he-IL" sz="2800" b="1">
                <a:solidFill>
                  <a:srgbClr val="FF3300"/>
                </a:solidFill>
                <a:latin typeface="Garamond" pitchFamily="18" charset="0"/>
              </a:rPr>
              <a:t>הכדאי לפעול כחברה ברווח של  300,000 ש"ח לשנה ? </a:t>
            </a:r>
          </a:p>
          <a:p>
            <a:pPr algn="ctr"/>
            <a:r>
              <a:rPr lang="he-IL" sz="2800" b="1">
                <a:solidFill>
                  <a:srgbClr val="FF3300"/>
                </a:solidFill>
                <a:latin typeface="Garamond" pitchFamily="18" charset="0"/>
              </a:rPr>
              <a:t>או - 400,000 ₪    או - 500,000 ₪    ?  </a:t>
            </a:r>
            <a:endParaRPr lang="en-US" sz="2800" b="1">
              <a:solidFill>
                <a:srgbClr val="FF3300"/>
              </a:solidFill>
              <a:latin typeface="Garamond" pitchFamily="18"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מציין מיקום של כותרת תחתונה 1"/>
          <p:cNvSpPr>
            <a:spLocks noGrp="1"/>
          </p:cNvSpPr>
          <p:nvPr>
            <p:ph type="ftr" sz="quarter" idx="11"/>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b="1" dirty="0" smtClean="0">
                <a:effectLst>
                  <a:outerShdw blurRad="38100" dist="38100" dir="2700000" algn="tl">
                    <a:srgbClr val="000000">
                      <a:alpha val="43137"/>
                    </a:srgbClr>
                  </a:outerShdw>
                </a:effectLst>
              </a:rPr>
              <a:t>רמי אריה עו"ד רו"ח, מיסים ועסקים www.ralc.co.il     </a:t>
            </a:r>
            <a:endParaRPr lang="en-US" b="1" dirty="0" smtClean="0">
              <a:effectLst>
                <a:outerShdw blurRad="38100" dist="38100" dir="2700000" algn="tl">
                  <a:srgbClr val="000000">
                    <a:alpha val="43137"/>
                  </a:srgbClr>
                </a:outerShdw>
              </a:effectLst>
            </a:endParaRPr>
          </a:p>
        </p:txBody>
      </p:sp>
      <p:sp>
        <p:nvSpPr>
          <p:cNvPr id="89091" name="מציין מיקום של מספר שקופית 2"/>
          <p:cNvSpPr>
            <a:spLocks noGrp="1"/>
          </p:cNvSpPr>
          <p:nvPr>
            <p:ph type="sldNum" sz="quarter" idx="12"/>
          </p:nvPr>
        </p:nvSpPr>
        <p:spPr bwMode="auto">
          <a:xfrm>
            <a:off x="6588125" y="6237288"/>
            <a:ext cx="2133600" cy="457200"/>
          </a:xfrm>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fld id="{C013DB89-2A5D-4999-A485-28734CBF1F74}" type="slidenum">
              <a:rPr lang="he-IL" b="1" smtClean="0">
                <a:effectLst>
                  <a:outerShdw blurRad="38100" dist="38100" dir="2700000" algn="tl">
                    <a:srgbClr val="000000">
                      <a:alpha val="43137"/>
                    </a:srgbClr>
                  </a:outerShdw>
                </a:effectLst>
                <a:latin typeface="Arial Black" pitchFamily="34" charset="0"/>
              </a:rPr>
              <a:pPr eaLnBrk="1" hangingPunct="1">
                <a:defRPr/>
              </a:pPr>
              <a:t>9</a:t>
            </a:fld>
            <a:endParaRPr lang="en-US" b="1" dirty="0" smtClean="0">
              <a:effectLst>
                <a:outerShdw blurRad="38100" dist="38100" dir="2700000" algn="tl">
                  <a:srgbClr val="000000">
                    <a:alpha val="43137"/>
                  </a:srgbClr>
                </a:outerShdw>
              </a:effectLst>
              <a:latin typeface="Arial Black" pitchFamily="34" charset="0"/>
            </a:endParaRPr>
          </a:p>
        </p:txBody>
      </p:sp>
      <p:sp>
        <p:nvSpPr>
          <p:cNvPr id="89092" name="מלבן 13"/>
          <p:cNvSpPr>
            <a:spLocks noChangeArrowheads="1"/>
          </p:cNvSpPr>
          <p:nvPr/>
        </p:nvSpPr>
        <p:spPr bwMode="auto">
          <a:xfrm>
            <a:off x="631825" y="404813"/>
            <a:ext cx="7848600" cy="923925"/>
          </a:xfrm>
          <a:prstGeom prst="rect">
            <a:avLst/>
          </a:prstGeom>
          <a:noFill/>
          <a:ln w="9525">
            <a:noFill/>
            <a:miter lim="800000"/>
            <a:headEnd/>
            <a:tailEnd/>
          </a:ln>
        </p:spPr>
        <p:txBody>
          <a:bodyPr>
            <a:spAutoFit/>
          </a:bodyPr>
          <a:lstStyle/>
          <a:p>
            <a:pPr algn="ctr"/>
            <a:r>
              <a:rPr lang="he-IL" sz="5400" b="1">
                <a:cs typeface="David" pitchFamily="34" charset="-79"/>
              </a:rPr>
              <a:t>המס המצרפי בפעילות כחברה</a:t>
            </a:r>
            <a:endParaRPr lang="he-IL" sz="5400"/>
          </a:p>
        </p:txBody>
      </p:sp>
      <p:graphicFrame>
        <p:nvGraphicFramePr>
          <p:cNvPr id="15" name="Group 34"/>
          <p:cNvGraphicFramePr>
            <a:graphicFrameLocks noGrp="1"/>
          </p:cNvGraphicFramePr>
          <p:nvPr/>
        </p:nvGraphicFramePr>
        <p:xfrm>
          <a:off x="4629150" y="1268413"/>
          <a:ext cx="4276725" cy="3240087"/>
        </p:xfrm>
        <a:graphic>
          <a:graphicData uri="http://schemas.openxmlformats.org/drawingml/2006/table">
            <a:tbl>
              <a:tblPr rtl="1"/>
              <a:tblGrid>
                <a:gridCol w="2117639"/>
                <a:gridCol w="2159086"/>
              </a:tblGrid>
              <a:tr h="573802">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200" b="1" i="0" u="none" strike="noStrike" cap="none" normalizeH="0" baseline="0" dirty="0" smtClean="0">
                        <a:ln>
                          <a:noFill/>
                        </a:ln>
                        <a:solidFill>
                          <a:schemeClr val="bg2"/>
                        </a:solidFill>
                        <a:effectLst/>
                        <a:latin typeface="Arial" pitchFamily="34" charset="0"/>
                        <a:cs typeface="David" pitchFamily="34" charset="-79"/>
                      </a:endParaRPr>
                    </a:p>
                  </a:txBody>
                  <a:tcPr marL="91427" marR="91427"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3000" b="1" i="0" u="none" strike="noStrike" cap="none" normalizeH="0" baseline="0" dirty="0" smtClean="0">
                          <a:ln>
                            <a:noFill/>
                          </a:ln>
                          <a:solidFill>
                            <a:srgbClr val="FF3300"/>
                          </a:solidFill>
                          <a:effectLst/>
                          <a:latin typeface="Arial" pitchFamily="34" charset="0"/>
                          <a:cs typeface="David" pitchFamily="34" charset="-79"/>
                        </a:rPr>
                        <a:t>מס דו-שלבי</a:t>
                      </a:r>
                      <a:endParaRPr kumimoji="0" lang="en-US" sz="3000" b="1" i="0" u="none" strike="noStrike" cap="none" normalizeH="0" baseline="0" dirty="0" smtClean="0">
                        <a:ln>
                          <a:noFill/>
                        </a:ln>
                        <a:solidFill>
                          <a:srgbClr val="FF3300"/>
                        </a:solidFill>
                        <a:effectLst/>
                        <a:latin typeface="Arial" pitchFamily="34" charset="0"/>
                        <a:cs typeface="David" pitchFamily="34" charset="-79"/>
                      </a:endParaRPr>
                    </a:p>
                  </a:txBody>
                  <a:tcPr marL="91427" marR="91427"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84381">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מס חברות</a:t>
                      </a:r>
                      <a:endParaRPr kumimoji="0" lang="en-US" sz="2200" b="1" i="0" u="none" strike="noStrike" cap="none" normalizeH="0" baseline="0" dirty="0" smtClean="0">
                        <a:ln>
                          <a:noFill/>
                        </a:ln>
                        <a:solidFill>
                          <a:schemeClr val="tx1"/>
                        </a:solidFill>
                        <a:effectLst/>
                        <a:latin typeface="Arial" pitchFamily="34" charset="0"/>
                        <a:cs typeface="David" pitchFamily="34" charset="-79"/>
                      </a:endParaRPr>
                    </a:p>
                  </a:txBody>
                  <a:tcPr marL="91427" marR="91427"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25%</a:t>
                      </a:r>
                      <a:endParaRPr kumimoji="0" lang="en-US" sz="2200" b="1" i="0" u="none" strike="noStrike" cap="none" normalizeH="0" baseline="0" dirty="0" smtClean="0">
                        <a:ln>
                          <a:noFill/>
                        </a:ln>
                        <a:solidFill>
                          <a:schemeClr val="tx1"/>
                        </a:solidFill>
                        <a:effectLst/>
                        <a:latin typeface="Arial" pitchFamily="34" charset="0"/>
                        <a:cs typeface="David" pitchFamily="34" charset="-79"/>
                      </a:endParaRPr>
                    </a:p>
                  </a:txBody>
                  <a:tcPr marL="91427" marR="91427"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796929">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מס דיבידנד לבעל מניות מהותי</a:t>
                      </a:r>
                      <a:endParaRPr kumimoji="0" lang="en-US" sz="2200" b="1" i="0" u="none" strike="noStrike" cap="none" normalizeH="0" baseline="0" dirty="0" smtClean="0">
                        <a:ln>
                          <a:noFill/>
                        </a:ln>
                        <a:solidFill>
                          <a:schemeClr val="tx1"/>
                        </a:solidFill>
                        <a:effectLst/>
                        <a:latin typeface="Arial" pitchFamily="34" charset="0"/>
                        <a:cs typeface="David" pitchFamily="34" charset="-79"/>
                      </a:endParaRPr>
                    </a:p>
                  </a:txBody>
                  <a:tcPr marL="91427" marR="91427"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30%</a:t>
                      </a:r>
                      <a:endParaRPr kumimoji="0" lang="en-US" sz="2200" b="1" i="0" u="none" strike="noStrike" cap="none" normalizeH="0" baseline="0" dirty="0" smtClean="0">
                        <a:ln>
                          <a:noFill/>
                        </a:ln>
                        <a:solidFill>
                          <a:schemeClr val="tx1"/>
                        </a:solidFill>
                        <a:effectLst/>
                        <a:latin typeface="Arial" pitchFamily="34" charset="0"/>
                        <a:cs typeface="David" pitchFamily="34" charset="-79"/>
                      </a:endParaRPr>
                    </a:p>
                  </a:txBody>
                  <a:tcPr marL="91427" marR="91427"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284975">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נטל מס מצרפי</a:t>
                      </a:r>
                      <a:endParaRPr kumimoji="0" lang="en-US" sz="2200" b="1" i="0" u="none" strike="noStrike" cap="none" normalizeH="0" baseline="0" dirty="0" smtClean="0">
                        <a:ln>
                          <a:noFill/>
                        </a:ln>
                        <a:solidFill>
                          <a:schemeClr val="tx1"/>
                        </a:solidFill>
                        <a:effectLst/>
                        <a:latin typeface="Arial" pitchFamily="34" charset="0"/>
                        <a:cs typeface="David" pitchFamily="34" charset="-79"/>
                      </a:endParaRPr>
                    </a:p>
                  </a:txBody>
                  <a:tcPr marL="91427" marR="91427"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200" b="1" i="0" u="none" strike="noStrike" cap="none" normalizeH="0" baseline="0" dirty="0" smtClean="0">
                          <a:ln>
                            <a:noFill/>
                          </a:ln>
                          <a:solidFill>
                            <a:schemeClr val="tx1"/>
                          </a:solidFill>
                          <a:effectLst/>
                          <a:latin typeface="Arial" pitchFamily="34" charset="0"/>
                          <a:cs typeface="David" pitchFamily="34" charset="-79"/>
                        </a:rPr>
                        <a:t>47.5%</a:t>
                      </a:r>
                    </a:p>
                  </a:txBody>
                  <a:tcPr marL="91427" marR="91427"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89110" name="Rectangle 44"/>
          <p:cNvSpPr>
            <a:spLocks noChangeArrowheads="1"/>
          </p:cNvSpPr>
          <p:nvPr/>
        </p:nvSpPr>
        <p:spPr bwMode="auto">
          <a:xfrm>
            <a:off x="611188" y="4581525"/>
            <a:ext cx="8064500" cy="1727200"/>
          </a:xfrm>
          <a:prstGeom prst="rect">
            <a:avLst/>
          </a:prstGeom>
          <a:solidFill>
            <a:srgbClr val="FFCCFF"/>
          </a:solidFill>
          <a:ln w="9525">
            <a:solidFill>
              <a:schemeClr val="tx1"/>
            </a:solidFill>
            <a:miter lim="800000"/>
            <a:headEnd/>
            <a:tailEnd/>
          </a:ln>
        </p:spPr>
        <p:txBody>
          <a:bodyPr wrap="none" anchor="ctr"/>
          <a:lstStyle/>
          <a:p>
            <a:pPr algn="ctr"/>
            <a:r>
              <a:rPr lang="he-IL" sz="2000" b="1" u="sng">
                <a:solidFill>
                  <a:srgbClr val="000040"/>
                </a:solidFill>
                <a:cs typeface="David" pitchFamily="34" charset="-79"/>
              </a:rPr>
              <a:t>מסקנה</a:t>
            </a:r>
            <a:r>
              <a:rPr lang="he-IL" sz="2000" b="1">
                <a:solidFill>
                  <a:srgbClr val="000040"/>
                </a:solidFill>
                <a:cs typeface="David" pitchFamily="34" charset="-79"/>
              </a:rPr>
              <a:t>: כשהרווחים מחולקים במלואם לבעלי המניות – ברווחיות החל מ- 600,000 ₪ </a:t>
            </a:r>
          </a:p>
          <a:p>
            <a:pPr algn="ctr"/>
            <a:r>
              <a:rPr lang="he-IL" sz="2000" b="1">
                <a:solidFill>
                  <a:srgbClr val="000040"/>
                </a:solidFill>
                <a:cs typeface="David" pitchFamily="34" charset="-79"/>
              </a:rPr>
              <a:t>כשהרווחים </a:t>
            </a:r>
            <a:r>
              <a:rPr lang="he-IL" sz="2000" b="1" u="sng">
                <a:solidFill>
                  <a:srgbClr val="000040"/>
                </a:solidFill>
                <a:cs typeface="David" pitchFamily="34" charset="-79"/>
              </a:rPr>
              <a:t>לא מחולקים </a:t>
            </a:r>
            <a:r>
              <a:rPr lang="he-IL" sz="2000" b="1">
                <a:solidFill>
                  <a:srgbClr val="000040"/>
                </a:solidFill>
                <a:cs typeface="David" pitchFamily="34" charset="-79"/>
              </a:rPr>
              <a:t>לבעלי המניות – ברווחיות החל מ- 200,000 ₪ </a:t>
            </a:r>
          </a:p>
          <a:p>
            <a:pPr algn="ctr"/>
            <a:r>
              <a:rPr lang="he-IL" sz="2000" b="1">
                <a:solidFill>
                  <a:srgbClr val="000040"/>
                </a:solidFill>
                <a:cs typeface="David" pitchFamily="34" charset="-79"/>
              </a:rPr>
              <a:t>(כאשר נטל המס ליחיד עולה על 25% בתוספת עלויות החברה). </a:t>
            </a:r>
          </a:p>
          <a:p>
            <a:pPr algn="ctr"/>
            <a:endParaRPr lang="he-IL" sz="2000" b="1">
              <a:solidFill>
                <a:srgbClr val="000040"/>
              </a:solidFill>
              <a:cs typeface="David" pitchFamily="34" charset="-79"/>
            </a:endParaRPr>
          </a:p>
          <a:p>
            <a:pPr algn="ctr"/>
            <a:r>
              <a:rPr lang="he-IL" sz="2000" b="1">
                <a:solidFill>
                  <a:srgbClr val="000040"/>
                </a:solidFill>
                <a:cs typeface="David" pitchFamily="34" charset="-79"/>
              </a:rPr>
              <a:t>כדאי לבדוק רכישת בית המגורים בחברה – במקום משיכת דיבידנדים ב- 30% מס</a:t>
            </a:r>
            <a:endParaRPr lang="en-US" sz="2000">
              <a:solidFill>
                <a:srgbClr val="000040"/>
              </a:solidFill>
              <a:cs typeface="David" pitchFamily="34" charset="-79"/>
            </a:endParaRPr>
          </a:p>
        </p:txBody>
      </p:sp>
      <p:graphicFrame>
        <p:nvGraphicFramePr>
          <p:cNvPr id="4" name="טבלה 3"/>
          <p:cNvGraphicFramePr>
            <a:graphicFrameLocks noGrp="1"/>
          </p:cNvGraphicFramePr>
          <p:nvPr/>
        </p:nvGraphicFramePr>
        <p:xfrm>
          <a:off x="107950" y="1276350"/>
          <a:ext cx="4211638" cy="3232150"/>
        </p:xfrm>
        <a:graphic>
          <a:graphicData uri="http://schemas.openxmlformats.org/drawingml/2006/table">
            <a:tbl>
              <a:tblPr rtl="1" firstRow="1" bandRow="1">
                <a:tableStyleId>{5C22544A-7EE6-4342-B048-85BDC9FD1C3A}</a:tableStyleId>
              </a:tblPr>
              <a:tblGrid>
                <a:gridCol w="2470388"/>
                <a:gridCol w="1741250"/>
              </a:tblGrid>
              <a:tr h="404019">
                <a:tc>
                  <a:txBody>
                    <a:bodyPr/>
                    <a:lstStyle/>
                    <a:p>
                      <a:pPr rtl="1"/>
                      <a:r>
                        <a:rPr lang="he-IL" sz="1800" b="1" dirty="0" smtClean="0">
                          <a:solidFill>
                            <a:schemeClr val="tx1"/>
                          </a:solidFill>
                        </a:rPr>
                        <a:t>הכנסה</a:t>
                      </a:r>
                      <a:endParaRPr lang="he-IL" sz="1800" b="1" dirty="0">
                        <a:solidFill>
                          <a:schemeClr val="tx1"/>
                        </a:solidFill>
                      </a:endParaRPr>
                    </a:p>
                  </a:txBody>
                  <a:tcPr marL="91423" marR="91423" marT="45711" marB="45711">
                    <a:solidFill>
                      <a:schemeClr val="accent3">
                        <a:lumMod val="20000"/>
                        <a:lumOff val="80000"/>
                      </a:schemeClr>
                    </a:solidFill>
                  </a:tcPr>
                </a:tc>
                <a:tc>
                  <a:txBody>
                    <a:bodyPr/>
                    <a:lstStyle/>
                    <a:p>
                      <a:pPr rtl="1"/>
                      <a:r>
                        <a:rPr lang="he-IL" sz="1800" b="1" dirty="0" smtClean="0">
                          <a:solidFill>
                            <a:schemeClr val="tx1"/>
                          </a:solidFill>
                        </a:rPr>
                        <a:t>נטל</a:t>
                      </a:r>
                      <a:r>
                        <a:rPr lang="he-IL" sz="1800" b="1" baseline="0" dirty="0" smtClean="0">
                          <a:solidFill>
                            <a:schemeClr val="tx1"/>
                          </a:solidFill>
                        </a:rPr>
                        <a:t> המס הכולל</a:t>
                      </a:r>
                      <a:endParaRPr lang="he-IL" sz="1800" b="1" dirty="0">
                        <a:solidFill>
                          <a:schemeClr val="tx1"/>
                        </a:solidFill>
                      </a:endParaRPr>
                    </a:p>
                  </a:txBody>
                  <a:tcPr marL="91423" marR="91423" marT="45711" marB="45711">
                    <a:solidFill>
                      <a:schemeClr val="accent3">
                        <a:lumMod val="20000"/>
                        <a:lumOff val="80000"/>
                      </a:schemeClr>
                    </a:solidFill>
                  </a:tcPr>
                </a:tc>
              </a:tr>
              <a:tr h="404019">
                <a:tc>
                  <a:txBody>
                    <a:bodyPr/>
                    <a:lstStyle/>
                    <a:p>
                      <a:pPr rtl="1"/>
                      <a:r>
                        <a:rPr lang="he-IL" sz="1800" b="1" dirty="0" smtClean="0"/>
                        <a:t>עד 5,280</a:t>
                      </a:r>
                      <a:endParaRPr lang="he-IL" sz="1800" b="1" dirty="0"/>
                    </a:p>
                  </a:txBody>
                  <a:tcPr marL="91423" marR="91423" marT="45711" marB="45711"/>
                </a:tc>
                <a:tc>
                  <a:txBody>
                    <a:bodyPr/>
                    <a:lstStyle/>
                    <a:p>
                      <a:pPr rtl="1"/>
                      <a:r>
                        <a:rPr lang="he-IL" sz="1800" b="1" dirty="0" smtClean="0"/>
                        <a:t>22%</a:t>
                      </a:r>
                      <a:endParaRPr lang="he-IL" sz="1800" b="1" dirty="0"/>
                    </a:p>
                  </a:txBody>
                  <a:tcPr marL="91423" marR="91423" marT="45711" marB="45711"/>
                </a:tc>
              </a:tr>
              <a:tr h="404019">
                <a:tc>
                  <a:txBody>
                    <a:bodyPr/>
                    <a:lstStyle/>
                    <a:p>
                      <a:pPr rtl="1"/>
                      <a:r>
                        <a:rPr lang="he-IL" sz="1800" b="1" dirty="0" smtClean="0"/>
                        <a:t>מ-5,281 עד 9010</a:t>
                      </a:r>
                      <a:endParaRPr lang="he-IL" sz="1800" b="1" dirty="0"/>
                    </a:p>
                  </a:txBody>
                  <a:tcPr marL="91423" marR="91423" marT="45711" marB="45711"/>
                </a:tc>
                <a:tc>
                  <a:txBody>
                    <a:bodyPr/>
                    <a:lstStyle/>
                    <a:p>
                      <a:pPr rtl="1"/>
                      <a:r>
                        <a:rPr lang="he-IL" sz="1800" b="1" dirty="0" smtClean="0"/>
                        <a:t>26%</a:t>
                      </a:r>
                      <a:endParaRPr lang="he-IL" sz="1800" b="1" dirty="0"/>
                    </a:p>
                  </a:txBody>
                  <a:tcPr marL="91423" marR="91423" marT="45711" marB="45711"/>
                </a:tc>
              </a:tr>
              <a:tr h="404019">
                <a:tc>
                  <a:txBody>
                    <a:bodyPr/>
                    <a:lstStyle/>
                    <a:p>
                      <a:pPr rtl="1"/>
                      <a:r>
                        <a:rPr lang="he-IL" sz="1800" b="1" dirty="0" smtClean="0"/>
                        <a:t>מ-9,011</a:t>
                      </a:r>
                      <a:r>
                        <a:rPr lang="he-IL" sz="1800" b="1" baseline="0" dirty="0" smtClean="0"/>
                        <a:t> עד 14,000</a:t>
                      </a:r>
                      <a:endParaRPr lang="he-IL" sz="1800" b="1" dirty="0"/>
                    </a:p>
                  </a:txBody>
                  <a:tcPr marL="91423" marR="91423" marT="45711" marB="45711"/>
                </a:tc>
                <a:tc>
                  <a:txBody>
                    <a:bodyPr/>
                    <a:lstStyle/>
                    <a:p>
                      <a:pPr rtl="1"/>
                      <a:r>
                        <a:rPr lang="he-IL" sz="1800" b="1" dirty="0" smtClean="0"/>
                        <a:t>33%</a:t>
                      </a:r>
                      <a:endParaRPr lang="he-IL" sz="1800" b="1" dirty="0"/>
                    </a:p>
                  </a:txBody>
                  <a:tcPr marL="91423" marR="91423" marT="45711" marB="45711"/>
                </a:tc>
              </a:tr>
              <a:tr h="404019">
                <a:tc>
                  <a:txBody>
                    <a:bodyPr/>
                    <a:lstStyle/>
                    <a:p>
                      <a:pPr rtl="1"/>
                      <a:r>
                        <a:rPr lang="he-IL" sz="1800" b="1" dirty="0" smtClean="0"/>
                        <a:t>מ-14,001 עד   20,000</a:t>
                      </a:r>
                      <a:endParaRPr lang="he-IL" sz="1800" b="1" dirty="0"/>
                    </a:p>
                  </a:txBody>
                  <a:tcPr marL="91423" marR="91423" marT="45711" marB="45711"/>
                </a:tc>
                <a:tc>
                  <a:txBody>
                    <a:bodyPr/>
                    <a:lstStyle/>
                    <a:p>
                      <a:pPr rtl="1"/>
                      <a:r>
                        <a:rPr lang="he-IL" sz="1800" b="1" dirty="0" smtClean="0"/>
                        <a:t>43%</a:t>
                      </a:r>
                      <a:endParaRPr lang="he-IL" sz="1800" b="1" dirty="0"/>
                    </a:p>
                  </a:txBody>
                  <a:tcPr marL="91423" marR="91423" marT="45711" marB="45711"/>
                </a:tc>
              </a:tr>
              <a:tr h="404019">
                <a:tc>
                  <a:txBody>
                    <a:bodyPr/>
                    <a:lstStyle/>
                    <a:p>
                      <a:pPr rtl="1"/>
                      <a:r>
                        <a:rPr lang="he-IL" sz="1800" b="1" dirty="0" smtClean="0"/>
                        <a:t>מ-20,001 עד   41,830</a:t>
                      </a:r>
                      <a:endParaRPr lang="he-IL" sz="1800" b="1" dirty="0"/>
                    </a:p>
                  </a:txBody>
                  <a:tcPr marL="91423" marR="91423" marT="45711" marB="45711"/>
                </a:tc>
                <a:tc>
                  <a:txBody>
                    <a:bodyPr/>
                    <a:lstStyle/>
                    <a:p>
                      <a:pPr rtl="1"/>
                      <a:r>
                        <a:rPr lang="he-IL" sz="1800" b="1" dirty="0" smtClean="0"/>
                        <a:t>46%</a:t>
                      </a:r>
                      <a:endParaRPr lang="he-IL" sz="1800" b="1" dirty="0"/>
                    </a:p>
                  </a:txBody>
                  <a:tcPr marL="91423" marR="91423" marT="45711" marB="45711"/>
                </a:tc>
              </a:tr>
              <a:tr h="404019">
                <a:tc>
                  <a:txBody>
                    <a:bodyPr/>
                    <a:lstStyle/>
                    <a:p>
                      <a:pPr rtl="1"/>
                      <a:r>
                        <a:rPr lang="he-IL" sz="1800" b="1" dirty="0" smtClean="0"/>
                        <a:t>מ-41,830 עד   67,630</a:t>
                      </a:r>
                      <a:endParaRPr lang="he-IL" sz="1800" b="1" dirty="0"/>
                    </a:p>
                  </a:txBody>
                  <a:tcPr marL="91423" marR="91423" marT="45711" marB="45711"/>
                </a:tc>
                <a:tc>
                  <a:txBody>
                    <a:bodyPr/>
                    <a:lstStyle/>
                    <a:p>
                      <a:pPr rtl="1"/>
                      <a:r>
                        <a:rPr lang="he-IL" sz="1800" b="1" dirty="0" smtClean="0"/>
                        <a:t>48%</a:t>
                      </a:r>
                      <a:endParaRPr lang="he-IL" sz="1800" b="1" dirty="0"/>
                    </a:p>
                  </a:txBody>
                  <a:tcPr marL="91423" marR="91423" marT="45711" marB="45711"/>
                </a:tc>
              </a:tr>
              <a:tr h="404019">
                <a:tc>
                  <a:txBody>
                    <a:bodyPr/>
                    <a:lstStyle/>
                    <a:p>
                      <a:pPr rtl="1"/>
                      <a:r>
                        <a:rPr lang="he-IL" sz="1800" b="1" dirty="0" smtClean="0"/>
                        <a:t>כל שקל נוסף מעל  67,630</a:t>
                      </a:r>
                      <a:endParaRPr lang="he-IL" sz="1800" b="1" dirty="0"/>
                    </a:p>
                  </a:txBody>
                  <a:tcPr marL="91423" marR="91423" marT="45711" marB="45711"/>
                </a:tc>
                <a:tc>
                  <a:txBody>
                    <a:bodyPr/>
                    <a:lstStyle/>
                    <a:p>
                      <a:pPr rtl="1"/>
                      <a:r>
                        <a:rPr lang="he-IL" sz="1800" b="1" dirty="0" smtClean="0"/>
                        <a:t>50%</a:t>
                      </a:r>
                      <a:endParaRPr lang="he-IL" sz="1800" b="1" dirty="0"/>
                    </a:p>
                  </a:txBody>
                  <a:tcPr marL="91423" marR="91423" marT="45711" marB="45711"/>
                </a:tc>
              </a:tr>
            </a:tbl>
          </a:graphicData>
        </a:graphic>
      </p:graphicFrame>
    </p:spTree>
  </p:cSld>
  <p:clrMapOvr>
    <a:masterClrMapping/>
  </p:clrMapOvr>
  <p:transition spd="slow"/>
  <p:timing>
    <p:tnLst>
      <p:par>
        <p:cTn id="1" dur="indefinite" restart="never" nodeType="tmRoot"/>
      </p:par>
    </p:tn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2_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3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Slipstream</Template>
  <TotalTime>2898</TotalTime>
  <Words>3182</Words>
  <Application>Microsoft Office PowerPoint</Application>
  <PresentationFormat>‫הצגה על המסך (4:3)</PresentationFormat>
  <Paragraphs>431</Paragraphs>
  <Slides>34</Slides>
  <Notes>13</Notes>
  <HiddenSlides>0</HiddenSlides>
  <MMClips>0</MMClips>
  <ScaleCrop>false</ScaleCrop>
  <HeadingPairs>
    <vt:vector size="8" baseType="variant">
      <vt:variant>
        <vt:lpstr>גופנים בשימוש</vt:lpstr>
      </vt:variant>
      <vt:variant>
        <vt:i4>14</vt:i4>
      </vt:variant>
      <vt:variant>
        <vt:lpstr>ערכת נושא</vt:lpstr>
      </vt:variant>
      <vt:variant>
        <vt:i4>6</vt:i4>
      </vt:variant>
      <vt:variant>
        <vt:lpstr>שרתי OLE מוטבעים</vt:lpstr>
      </vt:variant>
      <vt:variant>
        <vt:i4>1</vt:i4>
      </vt:variant>
      <vt:variant>
        <vt:lpstr>כותרות שקופיות</vt:lpstr>
      </vt:variant>
      <vt:variant>
        <vt:i4>34</vt:i4>
      </vt:variant>
    </vt:vector>
  </HeadingPairs>
  <TitlesOfParts>
    <vt:vector size="55" baseType="lpstr">
      <vt:lpstr>Arial</vt:lpstr>
      <vt:lpstr>Wingdings</vt:lpstr>
      <vt:lpstr>Times New Roman</vt:lpstr>
      <vt:lpstr>Trebuchet MS</vt:lpstr>
      <vt:lpstr>Gisha</vt:lpstr>
      <vt:lpstr>Georgia</vt:lpstr>
      <vt:lpstr>Calibri</vt:lpstr>
      <vt:lpstr>Constantia</vt:lpstr>
      <vt:lpstr>David</vt:lpstr>
      <vt:lpstr>Wingdings 2</vt:lpstr>
      <vt:lpstr>Arial Black</vt:lpstr>
      <vt:lpstr>Garamond</vt:lpstr>
      <vt:lpstr>+mj-lt</vt:lpstr>
      <vt:lpstr>Guttman Yad-Brush</vt:lpstr>
      <vt:lpstr>Pixel</vt:lpstr>
      <vt:lpstr>1_Pixel</vt:lpstr>
      <vt:lpstr>1_זרם מדחף</vt:lpstr>
      <vt:lpstr>2_זרם מדחף</vt:lpstr>
      <vt:lpstr>3_Pixel</vt:lpstr>
      <vt:lpstr>זרימה</vt:lpstr>
      <vt:lpstr>Microsoft Clip Gallery</vt:lpstr>
      <vt:lpstr>  </vt:lpstr>
      <vt:lpstr>שקופית 2</vt:lpstr>
      <vt:lpstr>שקופית 3</vt:lpstr>
      <vt:lpstr> התארגנות עסקית  לקראת סוף שנת המס 2013 </vt:lpstr>
      <vt:lpstr>דע מצבך בפני מס הכנסה וביטוח לאומי  </vt:lpstr>
      <vt:lpstr>היבטי ביטוח לאומי לסוף שנה  </vt:lpstr>
      <vt:lpstr>להיות או לא להיות    עצמאי או חברה בע"מ ?</vt:lpstr>
      <vt:lpstr>מהי נקודת האיזון ?</vt:lpstr>
      <vt:lpstr>שקופית 9</vt:lpstr>
      <vt:lpstr>שקופית 10</vt:lpstr>
      <vt:lpstr>שקופית 11</vt:lpstr>
      <vt:lpstr>שקופית 12</vt:lpstr>
      <vt:lpstr>שקופית 13</vt:lpstr>
      <vt:lpstr>חובות אבודים-התחייבויות תלויות</vt:lpstr>
      <vt:lpstr>שקופית 15</vt:lpstr>
      <vt:lpstr>ספירות מלאי ביום 31.12.2013 </vt:lpstr>
      <vt:lpstr>ניהול ספרי החשבונות  בשנת 2014 </vt:lpstr>
      <vt:lpstr>מי עובד על העסק ? </vt:lpstr>
      <vt:lpstr>מימוש הפסדים בשנת 2013</vt:lpstr>
      <vt:lpstr>שקופית 20</vt:lpstr>
      <vt:lpstr>ניכויים וזיכויים אישיים ליחידים</vt:lpstr>
      <vt:lpstr>התיישנות הדיון לשנות מס </vt:lpstr>
      <vt:lpstr>שקופית 23</vt:lpstr>
      <vt:lpstr>שקופית 24</vt:lpstr>
      <vt:lpstr>התארגנות לשנת 2014 - חברות מיוחדות</vt:lpstr>
      <vt:lpstr>שקופית 26</vt:lpstr>
      <vt:lpstr>שקופית 27</vt:lpstr>
      <vt:lpstr>שקופית 28</vt:lpstr>
      <vt:lpstr>       המלצות למיסוי חברות "ארנק" של שכירים ואחרים </vt:lpstr>
      <vt:lpstr>  מס-הכנסה</vt:lpstr>
      <vt:lpstr>  מס-הכנסה</vt:lpstr>
      <vt:lpstr>מיסוי בינלאומי וסוף שנת המס</vt:lpstr>
      <vt:lpstr> … וכעת לסיום …….. </vt:lpstr>
      <vt:lpstr> שנת כספים 2014 מוצלחת ...  תם ולא נשלם......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מה עשינו בשנה שחלפה ? איך נתכונן לסוף השנה ? משנת 1997 לשנת 1998</dc:title>
  <dc:creator>***</dc:creator>
  <cp:lastModifiedBy>itayb</cp:lastModifiedBy>
  <cp:revision>294</cp:revision>
  <cp:lastPrinted>2013-11-05T12:06:56Z</cp:lastPrinted>
  <dcterms:created xsi:type="dcterms:W3CDTF">1997-12-13T20:40:26Z</dcterms:created>
  <dcterms:modified xsi:type="dcterms:W3CDTF">2013-11-13T07:40:58Z</dcterms:modified>
</cp:coreProperties>
</file>