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0104100" cy="11341100"/>
  <p:notesSz cx="20104100" cy="11341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08274" y="796848"/>
            <a:ext cx="14287550" cy="932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BB7829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51016"/>
            <a:ext cx="14072870" cy="2835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BB7829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BB7829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8453"/>
            <a:ext cx="8745284" cy="7485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8453"/>
            <a:ext cx="8745284" cy="7485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BB7829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368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5852" y="451377"/>
            <a:ext cx="5872395" cy="580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BB7829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6612" y="4786660"/>
            <a:ext cx="17015460" cy="2459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47223"/>
            <a:ext cx="6433312" cy="567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47223"/>
            <a:ext cx="4623943" cy="567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47223"/>
            <a:ext cx="4623943" cy="567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866380" marR="5080" indent="-3970020">
              <a:lnSpc>
                <a:spcPct val="100899"/>
              </a:lnSpc>
              <a:spcBef>
                <a:spcPts val="90"/>
              </a:spcBef>
            </a:pPr>
            <a:r>
              <a:rPr spc="0" dirty="0"/>
              <a:t>Ministry </a:t>
            </a:r>
            <a:r>
              <a:rPr spc="5" dirty="0"/>
              <a:t>of Investments and </a:t>
            </a:r>
            <a:r>
              <a:rPr spc="0" dirty="0"/>
              <a:t>Foreign </a:t>
            </a:r>
            <a:r>
              <a:rPr spc="5" dirty="0"/>
              <a:t>Trade of </a:t>
            </a:r>
            <a:r>
              <a:rPr spc="0" dirty="0"/>
              <a:t>the </a:t>
            </a:r>
            <a:r>
              <a:rPr spc="5" dirty="0"/>
              <a:t>Republic  of</a:t>
            </a:r>
            <a:r>
              <a:rPr dirty="0"/>
              <a:t> </a:t>
            </a:r>
            <a:r>
              <a:rPr spc="0" dirty="0"/>
              <a:t>Uzbekistan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87397" y="5628037"/>
            <a:ext cx="12846050" cy="706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50" b="1" dirty="0">
                <a:solidFill>
                  <a:srgbClr val="C78331"/>
                </a:solidFill>
                <a:latin typeface="Segoe UI Black"/>
                <a:cs typeface="Segoe UI Black"/>
              </a:rPr>
              <a:t>Uzbekistan: Livestock </a:t>
            </a:r>
            <a:r>
              <a:rPr sz="4450" b="1" spc="0" dirty="0">
                <a:solidFill>
                  <a:srgbClr val="C78331"/>
                </a:solidFill>
                <a:latin typeface="Segoe UI Black"/>
                <a:cs typeface="Segoe UI Black"/>
              </a:rPr>
              <a:t>Development</a:t>
            </a:r>
            <a:r>
              <a:rPr sz="4450" b="1" spc="-5" dirty="0">
                <a:solidFill>
                  <a:srgbClr val="C78331"/>
                </a:solidFill>
                <a:latin typeface="Segoe UI Black"/>
                <a:cs typeface="Segoe UI Black"/>
              </a:rPr>
              <a:t> </a:t>
            </a:r>
            <a:r>
              <a:rPr sz="4450" b="1" dirty="0">
                <a:solidFill>
                  <a:srgbClr val="C78331"/>
                </a:solidFill>
                <a:latin typeface="Segoe UI Black"/>
                <a:cs typeface="Segoe UI Black"/>
              </a:rPr>
              <a:t>Prospects</a:t>
            </a:r>
            <a:endParaRPr sz="4450">
              <a:latin typeface="Segoe UI Black"/>
              <a:cs typeface="Segoe UI Black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7061224" y="9997499"/>
            <a:ext cx="10134600" cy="470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72639" marR="5080" indent="-2060575">
              <a:lnSpc>
                <a:spcPct val="100899"/>
              </a:lnSpc>
              <a:spcBef>
                <a:spcPts val="90"/>
              </a:spcBef>
            </a:pPr>
            <a:r>
              <a:rPr lang="en-US" sz="2950" b="1" spc="5" dirty="0">
                <a:solidFill>
                  <a:srgbClr val="BB7829"/>
                </a:solidFill>
                <a:latin typeface="Segoe UI"/>
                <a:ea typeface="+mj-ea"/>
                <a:cs typeface="Segoe UI"/>
              </a:rPr>
              <a:t>CENTER </a:t>
            </a:r>
            <a:r>
              <a:rPr lang="en-US" sz="2950" b="1" spc="5" dirty="0">
                <a:solidFill>
                  <a:srgbClr val="BB7829"/>
                </a:solidFill>
                <a:latin typeface="Segoe UI"/>
                <a:ea typeface="+mj-ea"/>
                <a:cs typeface="Segoe UI"/>
              </a:rPr>
              <a:t>FOR DEVELOPMENT OF INVESTMENT PROJECTS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2606" y="318589"/>
            <a:ext cx="11421110" cy="580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Uzbekistan main socio-economic indicators</a:t>
            </a:r>
            <a:r>
              <a:rPr spc="-135" dirty="0"/>
              <a:t> </a:t>
            </a:r>
            <a:r>
              <a:rPr spc="-10" dirty="0"/>
              <a:t>(2019)</a:t>
            </a:r>
          </a:p>
        </p:txBody>
      </p:sp>
      <p:sp>
        <p:nvSpPr>
          <p:cNvPr id="3" name="object 3"/>
          <p:cNvSpPr/>
          <p:nvPr/>
        </p:nvSpPr>
        <p:spPr>
          <a:xfrm>
            <a:off x="2447510" y="3315413"/>
            <a:ext cx="1493951" cy="1493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07961" y="1276030"/>
            <a:ext cx="1492691" cy="1493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9952" y="7292145"/>
            <a:ext cx="1493951" cy="1493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09221" y="3316672"/>
            <a:ext cx="1493951" cy="1493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9952" y="5252763"/>
            <a:ext cx="1493951" cy="1493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28559" y="1276899"/>
            <a:ext cx="4790440" cy="731202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180"/>
              </a:spcBef>
            </a:pPr>
            <a:r>
              <a:rPr sz="3650" b="1" spc="-15" dirty="0">
                <a:solidFill>
                  <a:srgbClr val="BB7829"/>
                </a:solidFill>
                <a:latin typeface="Segoe UI"/>
                <a:cs typeface="Segoe UI"/>
              </a:rPr>
              <a:t>Area</a:t>
            </a:r>
            <a:endParaRPr sz="3650">
              <a:latin typeface="Segoe UI"/>
              <a:cs typeface="Segoe UI"/>
            </a:endParaRPr>
          </a:p>
          <a:p>
            <a:pPr marL="31115">
              <a:lnSpc>
                <a:spcPct val="100000"/>
              </a:lnSpc>
              <a:spcBef>
                <a:spcPts val="994"/>
              </a:spcBef>
            </a:pPr>
            <a:r>
              <a:rPr sz="3300" spc="-5" dirty="0">
                <a:latin typeface="Segoe UI"/>
                <a:cs typeface="Segoe UI"/>
              </a:rPr>
              <a:t>448,978</a:t>
            </a:r>
            <a:r>
              <a:rPr sz="3300" spc="-35" dirty="0">
                <a:latin typeface="Segoe UI"/>
                <a:cs typeface="Segoe UI"/>
              </a:rPr>
              <a:t> </a:t>
            </a:r>
            <a:r>
              <a:rPr sz="3300" dirty="0">
                <a:latin typeface="Segoe UI"/>
                <a:cs typeface="Segoe UI"/>
              </a:rPr>
              <a:t>km</a:t>
            </a:r>
            <a:r>
              <a:rPr sz="3300" baseline="25252" dirty="0">
                <a:latin typeface="Segoe UI"/>
                <a:cs typeface="Segoe UI"/>
              </a:rPr>
              <a:t>2</a:t>
            </a:r>
            <a:endParaRPr sz="3300" baseline="25252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  <a:spcBef>
                <a:spcPts val="5"/>
              </a:spcBef>
            </a:pPr>
            <a:r>
              <a:rPr sz="3650" b="1" spc="-25" dirty="0">
                <a:solidFill>
                  <a:srgbClr val="BB7829"/>
                </a:solidFill>
                <a:latin typeface="Segoe UI"/>
                <a:cs typeface="Segoe UI"/>
              </a:rPr>
              <a:t>Population</a:t>
            </a:r>
            <a:endParaRPr sz="3650">
              <a:latin typeface="Segoe UI"/>
              <a:cs typeface="Segoe UI"/>
            </a:endParaRPr>
          </a:p>
          <a:p>
            <a:pPr marL="25400">
              <a:lnSpc>
                <a:spcPts val="4375"/>
              </a:lnSpc>
              <a:spcBef>
                <a:spcPts val="330"/>
              </a:spcBef>
            </a:pPr>
            <a:r>
              <a:rPr sz="3650" spc="-10" dirty="0">
                <a:latin typeface="Segoe UI"/>
                <a:cs typeface="Segoe UI"/>
              </a:rPr>
              <a:t>33,5</a:t>
            </a:r>
            <a:r>
              <a:rPr sz="3650" spc="-15" dirty="0">
                <a:latin typeface="Segoe UI"/>
                <a:cs typeface="Segoe UI"/>
              </a:rPr>
              <a:t> </a:t>
            </a:r>
            <a:r>
              <a:rPr sz="3650" spc="-10" dirty="0">
                <a:latin typeface="Segoe UI"/>
                <a:cs typeface="Segoe UI"/>
              </a:rPr>
              <a:t>mln.</a:t>
            </a:r>
            <a:endParaRPr sz="3650">
              <a:latin typeface="Segoe UI"/>
              <a:cs typeface="Segoe UI"/>
            </a:endParaRPr>
          </a:p>
          <a:p>
            <a:pPr marL="25400">
              <a:lnSpc>
                <a:spcPts val="4375"/>
              </a:lnSpc>
            </a:pPr>
            <a:r>
              <a:rPr sz="3650" spc="-10" dirty="0">
                <a:latin typeface="Segoe UI"/>
                <a:cs typeface="Segoe UI"/>
              </a:rPr>
              <a:t>(average </a:t>
            </a:r>
            <a:r>
              <a:rPr sz="3650" spc="-5" dirty="0">
                <a:latin typeface="Segoe UI"/>
                <a:cs typeface="Segoe UI"/>
              </a:rPr>
              <a:t>age- </a:t>
            </a:r>
            <a:r>
              <a:rPr sz="3650" spc="-10" dirty="0">
                <a:latin typeface="Segoe UI"/>
                <a:cs typeface="Segoe UI"/>
              </a:rPr>
              <a:t>29</a:t>
            </a:r>
            <a:r>
              <a:rPr sz="3650" spc="-110" dirty="0">
                <a:latin typeface="Segoe UI"/>
                <a:cs typeface="Segoe UI"/>
              </a:rPr>
              <a:t> </a:t>
            </a:r>
            <a:r>
              <a:rPr sz="3650" spc="-5" dirty="0">
                <a:latin typeface="Segoe UI"/>
                <a:cs typeface="Segoe UI"/>
              </a:rPr>
              <a:t>years)</a:t>
            </a:r>
            <a:endParaRPr sz="36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3165"/>
              </a:spcBef>
            </a:pPr>
            <a:r>
              <a:rPr sz="3650" b="1" spc="-10" dirty="0">
                <a:solidFill>
                  <a:srgbClr val="BB7829"/>
                </a:solidFill>
                <a:latin typeface="Segoe UI"/>
                <a:cs typeface="Segoe UI"/>
              </a:rPr>
              <a:t>Income</a:t>
            </a:r>
            <a:r>
              <a:rPr sz="3650" b="1" spc="-25" dirty="0">
                <a:solidFill>
                  <a:srgbClr val="BB7829"/>
                </a:solidFill>
                <a:latin typeface="Segoe UI"/>
                <a:cs typeface="Segoe UI"/>
              </a:rPr>
              <a:t> </a:t>
            </a:r>
            <a:r>
              <a:rPr sz="3650" b="1" spc="-15" dirty="0">
                <a:solidFill>
                  <a:srgbClr val="BB7829"/>
                </a:solidFill>
                <a:latin typeface="Segoe UI"/>
                <a:cs typeface="Segoe UI"/>
              </a:rPr>
              <a:t>Growth</a:t>
            </a:r>
            <a:endParaRPr sz="3650">
              <a:latin typeface="Segoe UI"/>
              <a:cs typeface="Segoe UI"/>
            </a:endParaRPr>
          </a:p>
          <a:p>
            <a:pPr marL="88900">
              <a:lnSpc>
                <a:spcPct val="100000"/>
              </a:lnSpc>
              <a:spcBef>
                <a:spcPts val="550"/>
              </a:spcBef>
            </a:pPr>
            <a:r>
              <a:rPr sz="3650" spc="-10" dirty="0">
                <a:latin typeface="Segoe UI"/>
                <a:cs typeface="Segoe UI"/>
              </a:rPr>
              <a:t>7,1%</a:t>
            </a:r>
            <a:endParaRPr sz="36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</a:pPr>
            <a:r>
              <a:rPr sz="3650" b="1" spc="-15" dirty="0">
                <a:solidFill>
                  <a:srgbClr val="BB7829"/>
                </a:solidFill>
                <a:latin typeface="Segoe UI"/>
                <a:cs typeface="Segoe UI"/>
              </a:rPr>
              <a:t>Urbanization</a:t>
            </a:r>
            <a:endParaRPr sz="3650">
              <a:latin typeface="Segoe UI"/>
              <a:cs typeface="Segoe UI"/>
            </a:endParaRPr>
          </a:p>
          <a:p>
            <a:pPr marL="88900">
              <a:lnSpc>
                <a:spcPct val="100000"/>
              </a:lnSpc>
              <a:spcBef>
                <a:spcPts val="1714"/>
              </a:spcBef>
            </a:pPr>
            <a:r>
              <a:rPr sz="3300" dirty="0">
                <a:latin typeface="Segoe UI"/>
                <a:cs typeface="Segoe UI"/>
              </a:rPr>
              <a:t>~50%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13001" y="5356054"/>
            <a:ext cx="1493951" cy="1493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07961" y="7392917"/>
            <a:ext cx="1554414" cy="1493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9952" y="1276030"/>
            <a:ext cx="1493951" cy="1493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815464" y="1369628"/>
            <a:ext cx="6352540" cy="987044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3650" b="1" spc="-10" dirty="0">
                <a:solidFill>
                  <a:srgbClr val="BB7829"/>
                </a:solidFill>
                <a:latin typeface="Segoe UI"/>
                <a:cs typeface="Segoe UI"/>
              </a:rPr>
              <a:t>GDP</a:t>
            </a:r>
            <a:endParaRPr sz="36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3300" spc="-5" dirty="0">
                <a:latin typeface="Segoe UI"/>
                <a:cs typeface="Segoe UI"/>
              </a:rPr>
              <a:t>50,5 </a:t>
            </a:r>
            <a:r>
              <a:rPr sz="3300" dirty="0">
                <a:latin typeface="Segoe UI"/>
                <a:cs typeface="Segoe UI"/>
              </a:rPr>
              <a:t>billion US</a:t>
            </a:r>
            <a:r>
              <a:rPr sz="3300" spc="25" dirty="0">
                <a:latin typeface="Segoe UI"/>
                <a:cs typeface="Segoe UI"/>
              </a:rPr>
              <a:t> </a:t>
            </a:r>
            <a:r>
              <a:rPr sz="3300" dirty="0">
                <a:latin typeface="Segoe UI"/>
                <a:cs typeface="Segoe UI"/>
              </a:rPr>
              <a:t>dollars</a:t>
            </a:r>
            <a:endParaRPr sz="33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300" spc="-5" dirty="0">
                <a:latin typeface="Segoe UI"/>
                <a:cs typeface="Segoe UI"/>
              </a:rPr>
              <a:t>5,1% annual</a:t>
            </a:r>
            <a:r>
              <a:rPr sz="3300" spc="50" dirty="0">
                <a:latin typeface="Segoe UI"/>
                <a:cs typeface="Segoe UI"/>
              </a:rPr>
              <a:t> </a:t>
            </a:r>
            <a:r>
              <a:rPr sz="3300" spc="-10" dirty="0">
                <a:latin typeface="Segoe UI"/>
                <a:cs typeface="Segoe UI"/>
              </a:rPr>
              <a:t>growth</a:t>
            </a:r>
            <a:endParaRPr sz="33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3650" b="1" spc="-30" dirty="0">
                <a:solidFill>
                  <a:srgbClr val="BB7829"/>
                </a:solidFill>
                <a:latin typeface="Segoe UI"/>
                <a:cs typeface="Segoe UI"/>
              </a:rPr>
              <a:t>State</a:t>
            </a:r>
            <a:r>
              <a:rPr sz="3650" b="1" spc="-45" dirty="0">
                <a:solidFill>
                  <a:srgbClr val="BB7829"/>
                </a:solidFill>
                <a:latin typeface="Segoe UI"/>
                <a:cs typeface="Segoe UI"/>
              </a:rPr>
              <a:t> </a:t>
            </a:r>
            <a:r>
              <a:rPr sz="3650" b="1" spc="-15" dirty="0">
                <a:solidFill>
                  <a:srgbClr val="BB7829"/>
                </a:solidFill>
                <a:latin typeface="Segoe UI"/>
                <a:cs typeface="Segoe UI"/>
              </a:rPr>
              <a:t>debt</a:t>
            </a:r>
            <a:endParaRPr sz="3650">
              <a:latin typeface="Segoe UI"/>
              <a:cs typeface="Segoe UI"/>
            </a:endParaRPr>
          </a:p>
          <a:p>
            <a:pPr marL="12700" marR="111125">
              <a:lnSpc>
                <a:spcPct val="100000"/>
              </a:lnSpc>
              <a:spcBef>
                <a:spcPts val="975"/>
              </a:spcBef>
            </a:pPr>
            <a:r>
              <a:rPr sz="3300" dirty="0">
                <a:latin typeface="Segoe UI"/>
                <a:cs typeface="Segoe UI"/>
              </a:rPr>
              <a:t>21,8% </a:t>
            </a:r>
            <a:r>
              <a:rPr sz="3300" spc="-10" dirty="0">
                <a:latin typeface="Segoe UI"/>
                <a:cs typeface="Segoe UI"/>
              </a:rPr>
              <a:t>from </a:t>
            </a:r>
            <a:r>
              <a:rPr sz="3300" spc="-135" dirty="0">
                <a:latin typeface="Segoe UI"/>
                <a:cs typeface="Segoe UI"/>
              </a:rPr>
              <a:t>GDP, </a:t>
            </a:r>
            <a:r>
              <a:rPr sz="3300" spc="-5" dirty="0">
                <a:latin typeface="Segoe UI"/>
                <a:cs typeface="Segoe UI"/>
              </a:rPr>
              <a:t>according </a:t>
            </a:r>
            <a:r>
              <a:rPr sz="3300" spc="-15" dirty="0">
                <a:latin typeface="Segoe UI"/>
                <a:cs typeface="Segoe UI"/>
              </a:rPr>
              <a:t>to </a:t>
            </a:r>
            <a:r>
              <a:rPr sz="3300" dirty="0">
                <a:latin typeface="Segoe UI"/>
                <a:cs typeface="Segoe UI"/>
              </a:rPr>
              <a:t>the  ratings </a:t>
            </a:r>
            <a:r>
              <a:rPr sz="3300" spc="-30" dirty="0">
                <a:latin typeface="Segoe UI"/>
                <a:cs typeface="Segoe UI"/>
              </a:rPr>
              <a:t>of </a:t>
            </a:r>
            <a:r>
              <a:rPr sz="3300" dirty="0">
                <a:latin typeface="Segoe UI"/>
                <a:cs typeface="Segoe UI"/>
              </a:rPr>
              <a:t>the </a:t>
            </a:r>
            <a:r>
              <a:rPr sz="3300" spc="-20" dirty="0">
                <a:latin typeface="Segoe UI"/>
                <a:cs typeface="Segoe UI"/>
              </a:rPr>
              <a:t>World</a:t>
            </a:r>
            <a:r>
              <a:rPr sz="3300" spc="40" dirty="0">
                <a:latin typeface="Segoe UI"/>
                <a:cs typeface="Segoe UI"/>
              </a:rPr>
              <a:t> </a:t>
            </a:r>
            <a:r>
              <a:rPr sz="3300" spc="-5" dirty="0">
                <a:latin typeface="Segoe UI"/>
                <a:cs typeface="Segoe UI"/>
              </a:rPr>
              <a:t>Bank</a:t>
            </a:r>
            <a:endParaRPr sz="3300">
              <a:latin typeface="Segoe UI"/>
              <a:cs typeface="Segoe UI"/>
            </a:endParaRPr>
          </a:p>
          <a:p>
            <a:pPr marL="36830" marR="824230" indent="-24765">
              <a:lnSpc>
                <a:spcPct val="100000"/>
              </a:lnSpc>
              <a:spcBef>
                <a:spcPts val="3350"/>
              </a:spcBef>
            </a:pPr>
            <a:r>
              <a:rPr sz="3650" b="1" spc="-15" dirty="0">
                <a:solidFill>
                  <a:srgbClr val="BB7829"/>
                </a:solidFill>
                <a:latin typeface="Segoe UI"/>
                <a:cs typeface="Segoe UI"/>
              </a:rPr>
              <a:t>Dynamic </a:t>
            </a:r>
            <a:r>
              <a:rPr sz="3650" b="1" spc="0" dirty="0">
                <a:solidFill>
                  <a:srgbClr val="BB7829"/>
                </a:solidFill>
                <a:latin typeface="Segoe UI"/>
                <a:cs typeface="Segoe UI"/>
              </a:rPr>
              <a:t>export </a:t>
            </a:r>
            <a:r>
              <a:rPr sz="3650" b="1" spc="-15" dirty="0">
                <a:solidFill>
                  <a:srgbClr val="BB7829"/>
                </a:solidFill>
                <a:latin typeface="Segoe UI"/>
                <a:cs typeface="Segoe UI"/>
              </a:rPr>
              <a:t>growth</a:t>
            </a:r>
            <a:r>
              <a:rPr sz="3650" b="1" spc="-80" dirty="0">
                <a:solidFill>
                  <a:srgbClr val="BB7829"/>
                </a:solidFill>
                <a:latin typeface="Segoe UI"/>
                <a:cs typeface="Segoe UI"/>
              </a:rPr>
              <a:t> </a:t>
            </a:r>
            <a:r>
              <a:rPr sz="3650" b="1" spc="-5" dirty="0">
                <a:solidFill>
                  <a:srgbClr val="BB7829"/>
                </a:solidFill>
                <a:latin typeface="Segoe UI"/>
                <a:cs typeface="Segoe UI"/>
              </a:rPr>
              <a:t>*  </a:t>
            </a:r>
            <a:r>
              <a:rPr sz="3300" spc="10" dirty="0">
                <a:latin typeface="Segoe UI"/>
                <a:cs typeface="Segoe UI"/>
              </a:rPr>
              <a:t>Export </a:t>
            </a:r>
            <a:r>
              <a:rPr sz="3300" spc="-5" dirty="0">
                <a:latin typeface="Segoe UI"/>
                <a:cs typeface="Segoe UI"/>
              </a:rPr>
              <a:t>13.7 billion US </a:t>
            </a:r>
            <a:r>
              <a:rPr sz="3300" dirty="0">
                <a:latin typeface="Segoe UI"/>
                <a:cs typeface="Segoe UI"/>
              </a:rPr>
              <a:t>dollars  (22% </a:t>
            </a:r>
            <a:r>
              <a:rPr sz="3300" spc="-10" dirty="0">
                <a:latin typeface="Segoe UI"/>
                <a:cs typeface="Segoe UI"/>
              </a:rPr>
              <a:t>increase </a:t>
            </a:r>
            <a:r>
              <a:rPr sz="3300" dirty="0">
                <a:latin typeface="Segoe UI"/>
                <a:cs typeface="Segoe UI"/>
              </a:rPr>
              <a:t>by</a:t>
            </a:r>
            <a:r>
              <a:rPr sz="3300" spc="15" dirty="0">
                <a:latin typeface="Segoe UI"/>
                <a:cs typeface="Segoe UI"/>
              </a:rPr>
              <a:t> </a:t>
            </a:r>
            <a:r>
              <a:rPr sz="3300" spc="-5" dirty="0">
                <a:latin typeface="Segoe UI"/>
                <a:cs typeface="Segoe UI"/>
              </a:rPr>
              <a:t>2018)</a:t>
            </a:r>
            <a:endParaRPr sz="3300">
              <a:latin typeface="Segoe UI"/>
              <a:cs typeface="Segoe UI"/>
            </a:endParaRPr>
          </a:p>
          <a:p>
            <a:pPr marL="87630">
              <a:lnSpc>
                <a:spcPct val="100000"/>
              </a:lnSpc>
              <a:spcBef>
                <a:spcPts val="2045"/>
              </a:spcBef>
            </a:pPr>
            <a:r>
              <a:rPr sz="3650" b="1" spc="-25" dirty="0">
                <a:solidFill>
                  <a:srgbClr val="BB7829"/>
                </a:solidFill>
                <a:latin typeface="Segoe UI"/>
                <a:cs typeface="Segoe UI"/>
              </a:rPr>
              <a:t>Stable </a:t>
            </a:r>
            <a:r>
              <a:rPr sz="3650" b="1" spc="-10" dirty="0">
                <a:solidFill>
                  <a:srgbClr val="BB7829"/>
                </a:solidFill>
                <a:latin typeface="Segoe UI"/>
                <a:cs typeface="Segoe UI"/>
              </a:rPr>
              <a:t>fiscal</a:t>
            </a:r>
            <a:r>
              <a:rPr sz="3650" b="1" spc="-35" dirty="0">
                <a:solidFill>
                  <a:srgbClr val="BB7829"/>
                </a:solidFill>
                <a:latin typeface="Segoe UI"/>
                <a:cs typeface="Segoe UI"/>
              </a:rPr>
              <a:t> </a:t>
            </a:r>
            <a:r>
              <a:rPr sz="3650" b="1" spc="-10" dirty="0">
                <a:solidFill>
                  <a:srgbClr val="BB7829"/>
                </a:solidFill>
                <a:latin typeface="Segoe UI"/>
                <a:cs typeface="Segoe UI"/>
              </a:rPr>
              <a:t>position</a:t>
            </a:r>
            <a:endParaRPr sz="3650">
              <a:latin typeface="Segoe UI"/>
              <a:cs typeface="Segoe UI"/>
            </a:endParaRPr>
          </a:p>
          <a:p>
            <a:pPr marL="131445">
              <a:lnSpc>
                <a:spcPct val="100000"/>
              </a:lnSpc>
              <a:spcBef>
                <a:spcPts val="370"/>
              </a:spcBef>
              <a:tabLst>
                <a:tab pos="603885" algn="l"/>
              </a:tabLst>
            </a:pPr>
            <a:r>
              <a:rPr sz="3300" dirty="0">
                <a:latin typeface="Segoe UI"/>
                <a:cs typeface="Segoe UI"/>
              </a:rPr>
              <a:t>-	</a:t>
            </a:r>
            <a:r>
              <a:rPr sz="3300" spc="-5" dirty="0">
                <a:latin typeface="Segoe UI"/>
                <a:cs typeface="Segoe UI"/>
              </a:rPr>
              <a:t>1.1% </a:t>
            </a:r>
            <a:r>
              <a:rPr sz="3300" spc="-30" dirty="0">
                <a:latin typeface="Segoe UI"/>
                <a:cs typeface="Segoe UI"/>
              </a:rPr>
              <a:t>of </a:t>
            </a:r>
            <a:r>
              <a:rPr sz="3300" spc="-5" dirty="0">
                <a:latin typeface="Segoe UI"/>
                <a:cs typeface="Segoe UI"/>
              </a:rPr>
              <a:t>GDP</a:t>
            </a:r>
            <a:r>
              <a:rPr sz="3300" spc="50" dirty="0">
                <a:latin typeface="Segoe UI"/>
                <a:cs typeface="Segoe UI"/>
              </a:rPr>
              <a:t> </a:t>
            </a:r>
            <a:r>
              <a:rPr sz="3300" dirty="0">
                <a:latin typeface="Segoe UI"/>
                <a:cs typeface="Segoe UI"/>
              </a:rPr>
              <a:t>2018</a:t>
            </a:r>
            <a:endParaRPr sz="3300">
              <a:latin typeface="Segoe UI"/>
              <a:cs typeface="Segoe UI"/>
            </a:endParaRPr>
          </a:p>
          <a:p>
            <a:pPr marL="131445">
              <a:lnSpc>
                <a:spcPct val="100000"/>
              </a:lnSpc>
              <a:spcBef>
                <a:spcPts val="5"/>
              </a:spcBef>
              <a:tabLst>
                <a:tab pos="603885" algn="l"/>
              </a:tabLst>
            </a:pPr>
            <a:r>
              <a:rPr sz="3300" dirty="0">
                <a:latin typeface="Segoe UI"/>
                <a:cs typeface="Segoe UI"/>
              </a:rPr>
              <a:t>-	1% </a:t>
            </a:r>
            <a:r>
              <a:rPr sz="3300" spc="-30" dirty="0">
                <a:latin typeface="Segoe UI"/>
                <a:cs typeface="Segoe UI"/>
              </a:rPr>
              <a:t>of </a:t>
            </a:r>
            <a:r>
              <a:rPr sz="3300" spc="-5" dirty="0">
                <a:latin typeface="Segoe UI"/>
                <a:cs typeface="Segoe UI"/>
              </a:rPr>
              <a:t>GDP</a:t>
            </a:r>
            <a:r>
              <a:rPr sz="3300" spc="35" dirty="0">
                <a:latin typeface="Segoe UI"/>
                <a:cs typeface="Segoe UI"/>
              </a:rPr>
              <a:t> </a:t>
            </a:r>
            <a:r>
              <a:rPr sz="3300" spc="-5" dirty="0">
                <a:latin typeface="Segoe UI"/>
                <a:cs typeface="Segoe UI"/>
              </a:rPr>
              <a:t>2019</a:t>
            </a:r>
            <a:endParaRPr sz="3300">
              <a:latin typeface="Segoe UI"/>
              <a:cs typeface="Segoe UI"/>
            </a:endParaRPr>
          </a:p>
          <a:p>
            <a:pPr marL="131445">
              <a:lnSpc>
                <a:spcPct val="100000"/>
              </a:lnSpc>
              <a:spcBef>
                <a:spcPts val="3090"/>
              </a:spcBef>
            </a:pPr>
            <a:r>
              <a:rPr sz="3300" spc="-5" dirty="0">
                <a:latin typeface="Segoe UI"/>
                <a:cs typeface="Segoe UI"/>
              </a:rPr>
              <a:t>In 2020, 69</a:t>
            </a:r>
            <a:r>
              <a:rPr sz="3300" spc="10" dirty="0">
                <a:latin typeface="Segoe UI"/>
                <a:cs typeface="Segoe UI"/>
              </a:rPr>
              <a:t> </a:t>
            </a:r>
            <a:r>
              <a:rPr sz="3300" dirty="0">
                <a:latin typeface="Segoe UI"/>
                <a:cs typeface="Segoe UI"/>
              </a:rPr>
              <a:t>position</a:t>
            </a:r>
            <a:endParaRPr sz="3300">
              <a:latin typeface="Segoe UI"/>
              <a:cs typeface="Segoe UI"/>
            </a:endParaRPr>
          </a:p>
          <a:p>
            <a:pPr marL="131445">
              <a:lnSpc>
                <a:spcPct val="100000"/>
              </a:lnSpc>
              <a:spcBef>
                <a:spcPts val="5"/>
              </a:spcBef>
            </a:pPr>
            <a:r>
              <a:rPr sz="3300" spc="-5" dirty="0">
                <a:latin typeface="Segoe UI"/>
                <a:cs typeface="Segoe UI"/>
              </a:rPr>
              <a:t>In 2019, 76</a:t>
            </a:r>
            <a:r>
              <a:rPr sz="3300" spc="10" dirty="0">
                <a:latin typeface="Segoe UI"/>
                <a:cs typeface="Segoe UI"/>
              </a:rPr>
              <a:t> </a:t>
            </a:r>
            <a:r>
              <a:rPr sz="3300" dirty="0">
                <a:latin typeface="Segoe UI"/>
                <a:cs typeface="Segoe UI"/>
              </a:rPr>
              <a:t>positions</a:t>
            </a:r>
            <a:endParaRPr sz="3300">
              <a:latin typeface="Segoe UI"/>
              <a:cs typeface="Segoe UI"/>
            </a:endParaRPr>
          </a:p>
          <a:p>
            <a:pPr marL="131445">
              <a:lnSpc>
                <a:spcPts val="3550"/>
              </a:lnSpc>
              <a:spcBef>
                <a:spcPts val="10"/>
              </a:spcBef>
            </a:pPr>
            <a:r>
              <a:rPr sz="3300" spc="-5" dirty="0">
                <a:latin typeface="Segoe UI"/>
                <a:cs typeface="Segoe UI"/>
              </a:rPr>
              <a:t>In 2015, 141</a:t>
            </a:r>
            <a:r>
              <a:rPr sz="3300" spc="25" dirty="0">
                <a:latin typeface="Segoe UI"/>
                <a:cs typeface="Segoe UI"/>
              </a:rPr>
              <a:t> </a:t>
            </a:r>
            <a:r>
              <a:rPr sz="3300" dirty="0">
                <a:latin typeface="Segoe UI"/>
                <a:cs typeface="Segoe UI"/>
              </a:rPr>
              <a:t>positions</a:t>
            </a:r>
            <a:endParaRPr sz="3300">
              <a:latin typeface="Segoe UI"/>
              <a:cs typeface="Segoe UI"/>
            </a:endParaRPr>
          </a:p>
          <a:p>
            <a:pPr marL="3474720">
              <a:lnSpc>
                <a:spcPts val="3970"/>
              </a:lnSpc>
            </a:pPr>
            <a:r>
              <a:rPr sz="3650" b="1" spc="-5" dirty="0">
                <a:solidFill>
                  <a:srgbClr val="BB7829"/>
                </a:solidFill>
                <a:latin typeface="Segoe UI"/>
                <a:cs typeface="Segoe UI"/>
              </a:rPr>
              <a:t>* </a:t>
            </a:r>
            <a:r>
              <a:rPr sz="1650" b="1" spc="-5" dirty="0">
                <a:solidFill>
                  <a:srgbClr val="BB7829"/>
                </a:solidFill>
                <a:latin typeface="Segoe UI"/>
                <a:cs typeface="Segoe UI"/>
              </a:rPr>
              <a:t>(за </a:t>
            </a:r>
            <a:r>
              <a:rPr sz="1650" b="1" dirty="0">
                <a:solidFill>
                  <a:srgbClr val="BB7829"/>
                </a:solidFill>
                <a:latin typeface="Segoe UI"/>
                <a:cs typeface="Segoe UI"/>
              </a:rPr>
              <a:t>9 месяцев </a:t>
            </a:r>
            <a:r>
              <a:rPr sz="1650" b="1" spc="-5" dirty="0">
                <a:solidFill>
                  <a:srgbClr val="BB7829"/>
                </a:solidFill>
                <a:latin typeface="Segoe UI"/>
                <a:cs typeface="Segoe UI"/>
              </a:rPr>
              <a:t>2019</a:t>
            </a:r>
            <a:r>
              <a:rPr sz="1650" b="1" spc="-70" dirty="0">
                <a:solidFill>
                  <a:srgbClr val="BB7829"/>
                </a:solidFill>
                <a:latin typeface="Segoe UI"/>
                <a:cs typeface="Segoe UI"/>
              </a:rPr>
              <a:t> </a:t>
            </a:r>
            <a:r>
              <a:rPr sz="1650" b="1" spc="-10" dirty="0">
                <a:solidFill>
                  <a:srgbClr val="BB7829"/>
                </a:solidFill>
                <a:latin typeface="Segoe UI"/>
                <a:cs typeface="Segoe UI"/>
              </a:rPr>
              <a:t>года)</a:t>
            </a:r>
            <a:endParaRPr sz="165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88294" y="9962614"/>
            <a:ext cx="1793749" cy="5063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58692" y="451377"/>
            <a:ext cx="4050665" cy="580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About the</a:t>
            </a:r>
            <a:r>
              <a:rPr spc="-80" dirty="0"/>
              <a:t> </a:t>
            </a:r>
            <a:r>
              <a:rPr spc="-10" dirty="0"/>
              <a:t>project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6929" y="1484295"/>
            <a:ext cx="17819370" cy="81730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dirty="0">
                <a:latin typeface="Segoe UI"/>
                <a:cs typeface="Segoe UI"/>
              </a:rPr>
              <a:t>Livestock production </a:t>
            </a:r>
            <a:r>
              <a:rPr sz="2300" spc="0" dirty="0">
                <a:latin typeface="Segoe UI"/>
                <a:cs typeface="Segoe UI"/>
              </a:rPr>
              <a:t>accounts </a:t>
            </a:r>
            <a:r>
              <a:rPr sz="2300" dirty="0">
                <a:latin typeface="Segoe UI"/>
                <a:cs typeface="Segoe UI"/>
              </a:rPr>
              <a:t>for 31%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spc="0" dirty="0">
                <a:latin typeface="Segoe UI"/>
                <a:cs typeface="Segoe UI"/>
              </a:rPr>
              <a:t>the </a:t>
            </a:r>
            <a:r>
              <a:rPr sz="2300" dirty="0">
                <a:latin typeface="Segoe UI"/>
                <a:cs typeface="Segoe UI"/>
              </a:rPr>
              <a:t>total </a:t>
            </a:r>
            <a:r>
              <a:rPr sz="2300" spc="-5" dirty="0">
                <a:latin typeface="Segoe UI"/>
                <a:cs typeface="Segoe UI"/>
              </a:rPr>
              <a:t>gross </a:t>
            </a:r>
            <a:r>
              <a:rPr sz="2300" dirty="0">
                <a:latin typeface="Segoe UI"/>
                <a:cs typeface="Segoe UI"/>
              </a:rPr>
              <a:t>agricultural </a:t>
            </a:r>
            <a:r>
              <a:rPr sz="2300" spc="0" dirty="0">
                <a:latin typeface="Segoe UI"/>
                <a:cs typeface="Segoe UI"/>
              </a:rPr>
              <a:t>output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spc="0" dirty="0">
                <a:latin typeface="Segoe UI"/>
                <a:cs typeface="Segoe UI"/>
              </a:rPr>
              <a:t>the </a:t>
            </a:r>
            <a:r>
              <a:rPr sz="2300" spc="-5" dirty="0">
                <a:latin typeface="Segoe UI"/>
                <a:cs typeface="Segoe UI"/>
              </a:rPr>
              <a:t>Republic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dirty="0">
                <a:latin typeface="Segoe UI"/>
                <a:cs typeface="Segoe UI"/>
              </a:rPr>
              <a:t>Uzbekistan. This </a:t>
            </a:r>
            <a:r>
              <a:rPr sz="2300" spc="5" dirty="0">
                <a:latin typeface="Segoe UI"/>
                <a:cs typeface="Segoe UI"/>
              </a:rPr>
              <a:t>industry </a:t>
            </a:r>
            <a:r>
              <a:rPr sz="2300" dirty="0">
                <a:latin typeface="Segoe UI"/>
                <a:cs typeface="Segoe UI"/>
              </a:rPr>
              <a:t>plays </a:t>
            </a:r>
            <a:r>
              <a:rPr sz="2300" spc="0" dirty="0">
                <a:latin typeface="Segoe UI"/>
                <a:cs typeface="Segoe UI"/>
              </a:rPr>
              <a:t>a </a:t>
            </a:r>
            <a:r>
              <a:rPr sz="2300" spc="-5" dirty="0">
                <a:latin typeface="Segoe UI"/>
                <a:cs typeface="Segoe UI"/>
              </a:rPr>
              <a:t>large</a:t>
            </a:r>
            <a:r>
              <a:rPr sz="2300" spc="160" dirty="0">
                <a:latin typeface="Segoe UI"/>
                <a:cs typeface="Segoe UI"/>
              </a:rPr>
              <a:t> </a:t>
            </a:r>
            <a:r>
              <a:rPr sz="2300" spc="-5" dirty="0">
                <a:latin typeface="Segoe UI"/>
                <a:cs typeface="Segoe UI"/>
              </a:rPr>
              <a:t>role</a:t>
            </a:r>
            <a:endParaRPr sz="2300">
              <a:latin typeface="Segoe UI"/>
              <a:cs typeface="Segoe UI"/>
            </a:endParaRPr>
          </a:p>
          <a:p>
            <a:pPr marL="12700" marR="612775">
              <a:lnSpc>
                <a:spcPts val="4720"/>
              </a:lnSpc>
              <a:spcBef>
                <a:spcPts val="484"/>
              </a:spcBef>
            </a:pPr>
            <a:r>
              <a:rPr sz="2300" dirty="0">
                <a:latin typeface="Segoe UI"/>
                <a:cs typeface="Segoe UI"/>
              </a:rPr>
              <a:t>in </a:t>
            </a:r>
            <a:r>
              <a:rPr sz="2300" spc="0" dirty="0">
                <a:latin typeface="Segoe UI"/>
                <a:cs typeface="Segoe UI"/>
              </a:rPr>
              <a:t>generating </a:t>
            </a:r>
            <a:r>
              <a:rPr sz="2300" dirty="0">
                <a:latin typeface="Segoe UI"/>
                <a:cs typeface="Segoe UI"/>
              </a:rPr>
              <a:t>income for rural residents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spc="0" dirty="0">
                <a:latin typeface="Segoe UI"/>
                <a:cs typeface="Segoe UI"/>
              </a:rPr>
              <a:t>the </a:t>
            </a:r>
            <a:r>
              <a:rPr sz="2300" spc="-5" dirty="0">
                <a:latin typeface="Segoe UI"/>
                <a:cs typeface="Segoe UI"/>
              </a:rPr>
              <a:t>country, therefore, </a:t>
            </a:r>
            <a:r>
              <a:rPr sz="2300" spc="0" dirty="0">
                <a:latin typeface="Segoe UI"/>
                <a:cs typeface="Segoe UI"/>
              </a:rPr>
              <a:t>the </a:t>
            </a:r>
            <a:r>
              <a:rPr sz="2300" dirty="0">
                <a:latin typeface="Segoe UI"/>
                <a:cs typeface="Segoe UI"/>
              </a:rPr>
              <a:t>problems </a:t>
            </a:r>
            <a:r>
              <a:rPr sz="2300" spc="0" dirty="0">
                <a:latin typeface="Segoe UI"/>
                <a:cs typeface="Segoe UI"/>
              </a:rPr>
              <a:t>and </a:t>
            </a:r>
            <a:r>
              <a:rPr sz="2300" dirty="0">
                <a:latin typeface="Segoe UI"/>
                <a:cs typeface="Segoe UI"/>
              </a:rPr>
              <a:t>prospects </a:t>
            </a:r>
            <a:r>
              <a:rPr sz="2300" spc="-20" dirty="0">
                <a:latin typeface="Segoe UI"/>
                <a:cs typeface="Segoe UI"/>
              </a:rPr>
              <a:t>of </a:t>
            </a:r>
            <a:r>
              <a:rPr sz="2300" dirty="0">
                <a:latin typeface="Segoe UI"/>
                <a:cs typeface="Segoe UI"/>
              </a:rPr>
              <a:t>its development </a:t>
            </a:r>
            <a:r>
              <a:rPr sz="2300" spc="-5" dirty="0">
                <a:latin typeface="Segoe UI"/>
                <a:cs typeface="Segoe UI"/>
              </a:rPr>
              <a:t>are </a:t>
            </a:r>
            <a:r>
              <a:rPr sz="2300" spc="0" dirty="0">
                <a:latin typeface="Segoe UI"/>
                <a:cs typeface="Segoe UI"/>
              </a:rPr>
              <a:t>a priority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spc="0" dirty="0">
                <a:latin typeface="Segoe UI"/>
                <a:cs typeface="Segoe UI"/>
              </a:rPr>
              <a:t>the  country's </a:t>
            </a:r>
            <a:r>
              <a:rPr sz="2300" dirty="0">
                <a:latin typeface="Segoe UI"/>
                <a:cs typeface="Segoe UI"/>
              </a:rPr>
              <a:t>agricultural</a:t>
            </a:r>
            <a:r>
              <a:rPr sz="2300" spc="0" dirty="0">
                <a:latin typeface="Segoe UI"/>
                <a:cs typeface="Segoe UI"/>
              </a:rPr>
              <a:t> </a:t>
            </a:r>
            <a:r>
              <a:rPr sz="2300" spc="-15" dirty="0">
                <a:latin typeface="Segoe UI"/>
                <a:cs typeface="Segoe UI"/>
              </a:rPr>
              <a:t>policy.</a:t>
            </a:r>
            <a:endParaRPr sz="2300">
              <a:latin typeface="Segoe UI"/>
              <a:cs typeface="Segoe UI"/>
            </a:endParaRPr>
          </a:p>
          <a:p>
            <a:pPr marL="12700" marR="146050">
              <a:lnSpc>
                <a:spcPts val="4720"/>
              </a:lnSpc>
            </a:pPr>
            <a:r>
              <a:rPr sz="2300" spc="0" dirty="0">
                <a:latin typeface="Segoe UI"/>
                <a:cs typeface="Segoe UI"/>
              </a:rPr>
              <a:t>Over the years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dirty="0">
                <a:latin typeface="Segoe UI"/>
                <a:cs typeface="Segoe UI"/>
              </a:rPr>
              <a:t>independence, </a:t>
            </a:r>
            <a:r>
              <a:rPr sz="2300" spc="0" dirty="0">
                <a:latin typeface="Segoe UI"/>
                <a:cs typeface="Segoe UI"/>
              </a:rPr>
              <a:t>the country's </a:t>
            </a:r>
            <a:r>
              <a:rPr sz="2300" dirty="0">
                <a:latin typeface="Segoe UI"/>
                <a:cs typeface="Segoe UI"/>
              </a:rPr>
              <a:t>agricultural </a:t>
            </a:r>
            <a:r>
              <a:rPr sz="2300" spc="-5" dirty="0">
                <a:latin typeface="Segoe UI"/>
                <a:cs typeface="Segoe UI"/>
              </a:rPr>
              <a:t>sector </a:t>
            </a:r>
            <a:r>
              <a:rPr sz="2300" spc="0" dirty="0">
                <a:latin typeface="Segoe UI"/>
                <a:cs typeface="Segoe UI"/>
              </a:rPr>
              <a:t>has </a:t>
            </a:r>
            <a:r>
              <a:rPr sz="2300" dirty="0">
                <a:latin typeface="Segoe UI"/>
                <a:cs typeface="Segoe UI"/>
              </a:rPr>
              <a:t>undergone some significant </a:t>
            </a:r>
            <a:r>
              <a:rPr sz="2300" spc="0" dirty="0">
                <a:latin typeface="Segoe UI"/>
                <a:cs typeface="Segoe UI"/>
              </a:rPr>
              <a:t>changes. </a:t>
            </a:r>
            <a:r>
              <a:rPr sz="2300" dirty="0">
                <a:latin typeface="Segoe UI"/>
                <a:cs typeface="Segoe UI"/>
              </a:rPr>
              <a:t>Instead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spc="-5" dirty="0">
                <a:latin typeface="Segoe UI"/>
                <a:cs typeface="Segoe UI"/>
              </a:rPr>
              <a:t>state </a:t>
            </a:r>
            <a:r>
              <a:rPr sz="2300" spc="0" dirty="0">
                <a:latin typeface="Segoe UI"/>
                <a:cs typeface="Segoe UI"/>
              </a:rPr>
              <a:t>farms and  </a:t>
            </a:r>
            <a:r>
              <a:rPr sz="2300" dirty="0">
                <a:latin typeface="Segoe UI"/>
                <a:cs typeface="Segoe UI"/>
              </a:rPr>
              <a:t>shirkats, </a:t>
            </a:r>
            <a:r>
              <a:rPr sz="2300" spc="0" dirty="0">
                <a:latin typeface="Segoe UI"/>
                <a:cs typeface="Segoe UI"/>
              </a:rPr>
              <a:t>the </a:t>
            </a:r>
            <a:r>
              <a:rPr sz="2300" dirty="0">
                <a:latin typeface="Segoe UI"/>
                <a:cs typeface="Segoe UI"/>
              </a:rPr>
              <a:t>main agricultural producers </a:t>
            </a:r>
            <a:r>
              <a:rPr sz="2300" spc="-10" dirty="0">
                <a:latin typeface="Segoe UI"/>
                <a:cs typeface="Segoe UI"/>
              </a:rPr>
              <a:t>were </a:t>
            </a:r>
            <a:r>
              <a:rPr sz="2300" spc="0" dirty="0">
                <a:latin typeface="Segoe UI"/>
                <a:cs typeface="Segoe UI"/>
              </a:rPr>
              <a:t>dekhkans and farmers. </a:t>
            </a:r>
            <a:r>
              <a:rPr sz="2300" spc="-15" dirty="0">
                <a:latin typeface="Segoe UI"/>
                <a:cs typeface="Segoe UI"/>
              </a:rPr>
              <a:t>Currently, </a:t>
            </a:r>
            <a:r>
              <a:rPr sz="2300" spc="-5" dirty="0">
                <a:latin typeface="Segoe UI"/>
                <a:cs typeface="Segoe UI"/>
              </a:rPr>
              <a:t>more </a:t>
            </a:r>
            <a:r>
              <a:rPr sz="2300" spc="0" dirty="0">
                <a:latin typeface="Segoe UI"/>
                <a:cs typeface="Segoe UI"/>
              </a:rPr>
              <a:t>than 90% </a:t>
            </a:r>
            <a:r>
              <a:rPr sz="2300" spc="-20" dirty="0">
                <a:latin typeface="Segoe UI"/>
                <a:cs typeface="Segoe UI"/>
              </a:rPr>
              <a:t>of </a:t>
            </a:r>
            <a:r>
              <a:rPr sz="2300" dirty="0">
                <a:latin typeface="Segoe UI"/>
                <a:cs typeface="Segoe UI"/>
              </a:rPr>
              <a:t>all livestock production is produced </a:t>
            </a:r>
            <a:r>
              <a:rPr sz="2300" spc="0" dirty="0">
                <a:latin typeface="Segoe UI"/>
                <a:cs typeface="Segoe UI"/>
              </a:rPr>
              <a:t>by  </a:t>
            </a:r>
            <a:r>
              <a:rPr sz="2300" dirty="0">
                <a:latin typeface="Segoe UI"/>
                <a:cs typeface="Segoe UI"/>
              </a:rPr>
              <a:t>small </a:t>
            </a:r>
            <a:r>
              <a:rPr sz="2300" spc="0" dirty="0">
                <a:latin typeface="Segoe UI"/>
                <a:cs typeface="Segoe UI"/>
              </a:rPr>
              <a:t>dekhkan</a:t>
            </a:r>
            <a:r>
              <a:rPr sz="2300" spc="-10" dirty="0">
                <a:latin typeface="Segoe UI"/>
                <a:cs typeface="Segoe UI"/>
              </a:rPr>
              <a:t> </a:t>
            </a:r>
            <a:r>
              <a:rPr sz="2300" dirty="0">
                <a:latin typeface="Segoe UI"/>
                <a:cs typeface="Segoe UI"/>
              </a:rPr>
              <a:t>farms.</a:t>
            </a:r>
            <a:endParaRPr sz="2300">
              <a:latin typeface="Segoe UI"/>
              <a:cs typeface="Segoe UI"/>
            </a:endParaRPr>
          </a:p>
          <a:p>
            <a:pPr marL="12700" marR="788670">
              <a:lnSpc>
                <a:spcPts val="4720"/>
              </a:lnSpc>
              <a:spcBef>
                <a:spcPts val="10"/>
              </a:spcBef>
            </a:pPr>
            <a:r>
              <a:rPr sz="2300" spc="0" dirty="0">
                <a:latin typeface="Segoe UI"/>
                <a:cs typeface="Segoe UI"/>
              </a:rPr>
              <a:t>The main </a:t>
            </a:r>
            <a:r>
              <a:rPr sz="2300" dirty="0">
                <a:latin typeface="Segoe UI"/>
                <a:cs typeface="Segoe UI"/>
              </a:rPr>
              <a:t>problem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spc="0" dirty="0">
                <a:latin typeface="Segoe UI"/>
                <a:cs typeface="Segoe UI"/>
              </a:rPr>
              <a:t>the </a:t>
            </a:r>
            <a:r>
              <a:rPr sz="2300" spc="5" dirty="0">
                <a:latin typeface="Segoe UI"/>
                <a:cs typeface="Segoe UI"/>
              </a:rPr>
              <a:t>industry </a:t>
            </a:r>
            <a:r>
              <a:rPr sz="2300" dirty="0">
                <a:latin typeface="Segoe UI"/>
                <a:cs typeface="Segoe UI"/>
              </a:rPr>
              <a:t>is </a:t>
            </a:r>
            <a:r>
              <a:rPr sz="2300" spc="0" dirty="0">
                <a:latin typeface="Segoe UI"/>
                <a:cs typeface="Segoe UI"/>
              </a:rPr>
              <a:t>the </a:t>
            </a:r>
            <a:r>
              <a:rPr sz="2300" dirty="0">
                <a:latin typeface="Segoe UI"/>
                <a:cs typeface="Segoe UI"/>
              </a:rPr>
              <a:t>imbalance between </a:t>
            </a:r>
            <a:r>
              <a:rPr sz="2300" spc="0" dirty="0">
                <a:latin typeface="Segoe UI"/>
                <a:cs typeface="Segoe UI"/>
              </a:rPr>
              <a:t>the number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dirty="0">
                <a:latin typeface="Segoe UI"/>
                <a:cs typeface="Segoe UI"/>
              </a:rPr>
              <a:t>livestock </a:t>
            </a:r>
            <a:r>
              <a:rPr sz="2300" spc="0" dirty="0">
                <a:latin typeface="Segoe UI"/>
                <a:cs typeface="Segoe UI"/>
              </a:rPr>
              <a:t>and the amount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spc="-5" dirty="0">
                <a:latin typeface="Segoe UI"/>
                <a:cs typeface="Segoe UI"/>
              </a:rPr>
              <a:t>resources </a:t>
            </a:r>
            <a:r>
              <a:rPr sz="2300" dirty="0">
                <a:latin typeface="Segoe UI"/>
                <a:cs typeface="Segoe UI"/>
              </a:rPr>
              <a:t>available for its  maintenance. </a:t>
            </a:r>
            <a:r>
              <a:rPr sz="2300" spc="-5" dirty="0">
                <a:latin typeface="Segoe UI"/>
                <a:cs typeface="Segoe UI"/>
              </a:rPr>
              <a:t>From </a:t>
            </a:r>
            <a:r>
              <a:rPr sz="2300" dirty="0">
                <a:latin typeface="Segoe UI"/>
                <a:cs typeface="Segoe UI"/>
              </a:rPr>
              <a:t>1992 </a:t>
            </a:r>
            <a:r>
              <a:rPr sz="2300" spc="-5" dirty="0">
                <a:latin typeface="Segoe UI"/>
                <a:cs typeface="Segoe UI"/>
              </a:rPr>
              <a:t>to </a:t>
            </a:r>
            <a:r>
              <a:rPr sz="2300" dirty="0">
                <a:latin typeface="Segoe UI"/>
                <a:cs typeface="Segoe UI"/>
              </a:rPr>
              <a:t>2017, </a:t>
            </a:r>
            <a:r>
              <a:rPr sz="2300" spc="0" dirty="0">
                <a:latin typeface="Segoe UI"/>
                <a:cs typeface="Segoe UI"/>
              </a:rPr>
              <a:t>the number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dirty="0">
                <a:latin typeface="Segoe UI"/>
                <a:cs typeface="Segoe UI"/>
              </a:rPr>
              <a:t>cattle </a:t>
            </a:r>
            <a:r>
              <a:rPr sz="2300" spc="-5" dirty="0">
                <a:latin typeface="Segoe UI"/>
                <a:cs typeface="Segoe UI"/>
              </a:rPr>
              <a:t>increased </a:t>
            </a:r>
            <a:r>
              <a:rPr sz="2300" spc="0" dirty="0">
                <a:latin typeface="Segoe UI"/>
                <a:cs typeface="Segoe UI"/>
              </a:rPr>
              <a:t>by </a:t>
            </a:r>
            <a:r>
              <a:rPr sz="2300" dirty="0">
                <a:latin typeface="Segoe UI"/>
                <a:cs typeface="Segoe UI"/>
              </a:rPr>
              <a:t>2.3 times, meat production </a:t>
            </a:r>
            <a:r>
              <a:rPr sz="2300" spc="0" dirty="0">
                <a:latin typeface="Segoe UI"/>
                <a:cs typeface="Segoe UI"/>
              </a:rPr>
              <a:t>by </a:t>
            </a:r>
            <a:r>
              <a:rPr sz="2300" dirty="0">
                <a:latin typeface="Segoe UI"/>
                <a:cs typeface="Segoe UI"/>
              </a:rPr>
              <a:t>2.9 times, milk yield </a:t>
            </a:r>
            <a:r>
              <a:rPr sz="2300" spc="0" dirty="0">
                <a:latin typeface="Segoe UI"/>
                <a:cs typeface="Segoe UI"/>
              </a:rPr>
              <a:t>by </a:t>
            </a:r>
            <a:r>
              <a:rPr sz="2300" dirty="0">
                <a:latin typeface="Segoe UI"/>
                <a:cs typeface="Segoe UI"/>
              </a:rPr>
              <a:t>2.7</a:t>
            </a:r>
            <a:r>
              <a:rPr sz="2300" spc="290" dirty="0">
                <a:latin typeface="Segoe UI"/>
                <a:cs typeface="Segoe UI"/>
              </a:rPr>
              <a:t> </a:t>
            </a:r>
            <a:r>
              <a:rPr sz="2300" dirty="0">
                <a:latin typeface="Segoe UI"/>
                <a:cs typeface="Segoe UI"/>
              </a:rPr>
              <a:t>times.</a:t>
            </a:r>
            <a:endParaRPr sz="2300">
              <a:latin typeface="Segoe UI"/>
              <a:cs typeface="Segoe UI"/>
            </a:endParaRPr>
          </a:p>
          <a:p>
            <a:pPr marL="12700" marR="179705">
              <a:lnSpc>
                <a:spcPts val="4720"/>
              </a:lnSpc>
            </a:pPr>
            <a:r>
              <a:rPr sz="2300" spc="-15" dirty="0">
                <a:latin typeface="Segoe UI"/>
                <a:cs typeface="Segoe UI"/>
              </a:rPr>
              <a:t>At </a:t>
            </a:r>
            <a:r>
              <a:rPr sz="2300" spc="0" dirty="0">
                <a:latin typeface="Segoe UI"/>
                <a:cs typeface="Segoe UI"/>
              </a:rPr>
              <a:t>the </a:t>
            </a:r>
            <a:r>
              <a:rPr sz="2300" dirty="0">
                <a:latin typeface="Segoe UI"/>
                <a:cs typeface="Segoe UI"/>
              </a:rPr>
              <a:t>same time, </a:t>
            </a:r>
            <a:r>
              <a:rPr sz="2300" spc="0" dirty="0">
                <a:latin typeface="Segoe UI"/>
                <a:cs typeface="Segoe UI"/>
              </a:rPr>
              <a:t>the </a:t>
            </a:r>
            <a:r>
              <a:rPr sz="2300" spc="-5" dirty="0">
                <a:latin typeface="Segoe UI"/>
                <a:cs typeface="Segoe UI"/>
              </a:rPr>
              <a:t>cultivated area </a:t>
            </a:r>
            <a:r>
              <a:rPr sz="2300" spc="0" dirty="0">
                <a:latin typeface="Segoe UI"/>
                <a:cs typeface="Segoe UI"/>
              </a:rPr>
              <a:t>under fodder </a:t>
            </a:r>
            <a:r>
              <a:rPr sz="2300" spc="-5" dirty="0">
                <a:latin typeface="Segoe UI"/>
                <a:cs typeface="Segoe UI"/>
              </a:rPr>
              <a:t>crops </a:t>
            </a:r>
            <a:r>
              <a:rPr sz="2300" dirty="0">
                <a:latin typeface="Segoe UI"/>
                <a:cs typeface="Segoe UI"/>
              </a:rPr>
              <a:t>decreased </a:t>
            </a:r>
            <a:r>
              <a:rPr sz="2300" spc="0" dirty="0">
                <a:latin typeface="Segoe UI"/>
                <a:cs typeface="Segoe UI"/>
              </a:rPr>
              <a:t>by </a:t>
            </a:r>
            <a:r>
              <a:rPr sz="2300" dirty="0">
                <a:latin typeface="Segoe UI"/>
                <a:cs typeface="Segoe UI"/>
              </a:rPr>
              <a:t>73%. </a:t>
            </a:r>
            <a:r>
              <a:rPr sz="2300" spc="0" dirty="0">
                <a:latin typeface="Segoe UI"/>
                <a:cs typeface="Segoe UI"/>
              </a:rPr>
              <a:t>The </a:t>
            </a:r>
            <a:r>
              <a:rPr sz="2300" spc="-5" dirty="0">
                <a:latin typeface="Segoe UI"/>
                <a:cs typeface="Segoe UI"/>
              </a:rPr>
              <a:t>area </a:t>
            </a:r>
            <a:r>
              <a:rPr sz="2300" spc="-20" dirty="0">
                <a:latin typeface="Segoe UI"/>
                <a:cs typeface="Segoe UI"/>
              </a:rPr>
              <a:t>of </a:t>
            </a:r>
            <a:r>
              <a:rPr sz="2300" spc="-5" dirty="0">
                <a:latin typeface="Segoe UI"/>
                <a:cs typeface="Segoe UI"/>
              </a:rPr>
              <a:t>pastures </a:t>
            </a:r>
            <a:r>
              <a:rPr sz="2300" spc="0" dirty="0">
                <a:latin typeface="Segoe UI"/>
                <a:cs typeface="Segoe UI"/>
              </a:rPr>
              <a:t>managed by </a:t>
            </a:r>
            <a:r>
              <a:rPr sz="2300" dirty="0">
                <a:latin typeface="Segoe UI"/>
                <a:cs typeface="Segoe UI"/>
              </a:rPr>
              <a:t>agricultural </a:t>
            </a:r>
            <a:r>
              <a:rPr sz="2300" spc="0" dirty="0">
                <a:latin typeface="Segoe UI"/>
                <a:cs typeface="Segoe UI"/>
              </a:rPr>
              <a:t>producers has  </a:t>
            </a:r>
            <a:r>
              <a:rPr sz="2300" dirty="0">
                <a:latin typeface="Segoe UI"/>
                <a:cs typeface="Segoe UI"/>
              </a:rPr>
              <a:t>sharply</a:t>
            </a:r>
            <a:r>
              <a:rPr sz="2300" spc="-5" dirty="0">
                <a:latin typeface="Segoe UI"/>
                <a:cs typeface="Segoe UI"/>
              </a:rPr>
              <a:t> </a:t>
            </a:r>
            <a:r>
              <a:rPr sz="2300" dirty="0">
                <a:latin typeface="Segoe UI"/>
                <a:cs typeface="Segoe UI"/>
              </a:rPr>
              <a:t>decreased.</a:t>
            </a:r>
            <a:endParaRPr sz="2300">
              <a:latin typeface="Segoe UI"/>
              <a:cs typeface="Segoe UI"/>
            </a:endParaRPr>
          </a:p>
          <a:p>
            <a:pPr marL="12700" marR="5080">
              <a:lnSpc>
                <a:spcPts val="4720"/>
              </a:lnSpc>
              <a:spcBef>
                <a:spcPts val="5"/>
              </a:spcBef>
            </a:pPr>
            <a:r>
              <a:rPr sz="2300" spc="-10" dirty="0">
                <a:latin typeface="Segoe UI"/>
                <a:cs typeface="Segoe UI"/>
              </a:rPr>
              <a:t>Farmers </a:t>
            </a:r>
            <a:r>
              <a:rPr sz="2300" dirty="0">
                <a:latin typeface="Segoe UI"/>
                <a:cs typeface="Segoe UI"/>
              </a:rPr>
              <a:t>feel </a:t>
            </a:r>
            <a:r>
              <a:rPr sz="2300" spc="0" dirty="0">
                <a:latin typeface="Segoe UI"/>
                <a:cs typeface="Segoe UI"/>
              </a:rPr>
              <a:t>a </a:t>
            </a:r>
            <a:r>
              <a:rPr sz="2300" dirty="0">
                <a:latin typeface="Segoe UI"/>
                <a:cs typeface="Segoe UI"/>
              </a:rPr>
              <a:t>lack </a:t>
            </a:r>
            <a:r>
              <a:rPr sz="2300" spc="-20" dirty="0">
                <a:latin typeface="Segoe UI"/>
                <a:cs typeface="Segoe UI"/>
              </a:rPr>
              <a:t>of </a:t>
            </a:r>
            <a:r>
              <a:rPr sz="2300" spc="0" dirty="0">
                <a:latin typeface="Segoe UI"/>
                <a:cs typeface="Segoe UI"/>
              </a:rPr>
              <a:t>feed </a:t>
            </a:r>
            <a:r>
              <a:rPr sz="2300" dirty="0">
                <a:latin typeface="Segoe UI"/>
                <a:cs typeface="Segoe UI"/>
              </a:rPr>
              <a:t>for </a:t>
            </a:r>
            <a:r>
              <a:rPr sz="2300" spc="-5" dirty="0">
                <a:latin typeface="Segoe UI"/>
                <a:cs typeface="Segoe UI"/>
              </a:rPr>
              <a:t>proper </a:t>
            </a:r>
            <a:r>
              <a:rPr sz="2300" dirty="0">
                <a:latin typeface="Segoe UI"/>
                <a:cs typeface="Segoe UI"/>
              </a:rPr>
              <a:t>nutrition </a:t>
            </a:r>
            <a:r>
              <a:rPr sz="2300" spc="0" dirty="0">
                <a:latin typeface="Segoe UI"/>
                <a:cs typeface="Segoe UI"/>
              </a:rPr>
              <a:t>and </a:t>
            </a:r>
            <a:r>
              <a:rPr sz="2300" spc="15" dirty="0">
                <a:latin typeface="Segoe UI"/>
                <a:cs typeface="Segoe UI"/>
              </a:rPr>
              <a:t>dairy </a:t>
            </a:r>
            <a:r>
              <a:rPr sz="2300" dirty="0">
                <a:latin typeface="Segoe UI"/>
                <a:cs typeface="Segoe UI"/>
              </a:rPr>
              <a:t>production. </a:t>
            </a:r>
            <a:r>
              <a:rPr sz="2300" spc="0" dirty="0">
                <a:latin typeface="Segoe UI"/>
                <a:cs typeface="Segoe UI"/>
              </a:rPr>
              <a:t>One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spc="0" dirty="0">
                <a:latin typeface="Segoe UI"/>
                <a:cs typeface="Segoe UI"/>
              </a:rPr>
              <a:t>the </a:t>
            </a:r>
            <a:r>
              <a:rPr sz="2300" dirty="0">
                <a:latin typeface="Segoe UI"/>
                <a:cs typeface="Segoe UI"/>
              </a:rPr>
              <a:t>factors hindering </a:t>
            </a:r>
            <a:r>
              <a:rPr sz="2300" spc="0" dirty="0">
                <a:latin typeface="Segoe UI"/>
                <a:cs typeface="Segoe UI"/>
              </a:rPr>
              <a:t>the development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spc="10" dirty="0">
                <a:latin typeface="Segoe UI"/>
                <a:cs typeface="Segoe UI"/>
              </a:rPr>
              <a:t>dairy </a:t>
            </a:r>
            <a:r>
              <a:rPr sz="2300" dirty="0">
                <a:latin typeface="Segoe UI"/>
                <a:cs typeface="Segoe UI"/>
              </a:rPr>
              <a:t>farming is </a:t>
            </a:r>
            <a:r>
              <a:rPr sz="2300" spc="0" dirty="0">
                <a:latin typeface="Segoe UI"/>
                <a:cs typeface="Segoe UI"/>
              </a:rPr>
              <a:t>the  </a:t>
            </a:r>
            <a:r>
              <a:rPr sz="2300" spc="-5" dirty="0">
                <a:latin typeface="Segoe UI"/>
                <a:cs typeface="Segoe UI"/>
              </a:rPr>
              <a:t>too </a:t>
            </a:r>
            <a:r>
              <a:rPr sz="2300" dirty="0">
                <a:latin typeface="Segoe UI"/>
                <a:cs typeface="Segoe UI"/>
              </a:rPr>
              <a:t>small size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spc="0" dirty="0">
                <a:latin typeface="Segoe UI"/>
                <a:cs typeface="Segoe UI"/>
              </a:rPr>
              <a:t>the bulk </a:t>
            </a:r>
            <a:r>
              <a:rPr sz="2300" spc="-15" dirty="0">
                <a:latin typeface="Segoe UI"/>
                <a:cs typeface="Segoe UI"/>
              </a:rPr>
              <a:t>of </a:t>
            </a:r>
            <a:r>
              <a:rPr sz="2300" dirty="0">
                <a:latin typeface="Segoe UI"/>
                <a:cs typeface="Segoe UI"/>
              </a:rPr>
              <a:t>producers </a:t>
            </a:r>
            <a:r>
              <a:rPr sz="2300" spc="-5" dirty="0">
                <a:latin typeface="Segoe UI"/>
                <a:cs typeface="Segoe UI"/>
              </a:rPr>
              <a:t>in </a:t>
            </a:r>
            <a:r>
              <a:rPr sz="2300" dirty="0">
                <a:latin typeface="Segoe UI"/>
                <a:cs typeface="Segoe UI"/>
              </a:rPr>
              <a:t>this </a:t>
            </a:r>
            <a:r>
              <a:rPr sz="2300" spc="-30" dirty="0">
                <a:latin typeface="Segoe UI"/>
                <a:cs typeface="Segoe UI"/>
              </a:rPr>
              <a:t>sector. </a:t>
            </a:r>
            <a:r>
              <a:rPr sz="2300" spc="0" dirty="0">
                <a:latin typeface="Segoe UI"/>
                <a:cs typeface="Segoe UI"/>
              </a:rPr>
              <a:t>Mostly </a:t>
            </a:r>
            <a:r>
              <a:rPr sz="2300" dirty="0">
                <a:latin typeface="Segoe UI"/>
                <a:cs typeface="Segoe UI"/>
              </a:rPr>
              <a:t>milk is produced at homestead </a:t>
            </a:r>
            <a:r>
              <a:rPr sz="2300" spc="0" dirty="0">
                <a:latin typeface="Segoe UI"/>
                <a:cs typeface="Segoe UI"/>
              </a:rPr>
              <a:t>farms and used </a:t>
            </a:r>
            <a:r>
              <a:rPr sz="2300" dirty="0">
                <a:latin typeface="Segoe UI"/>
                <a:cs typeface="Segoe UI"/>
              </a:rPr>
              <a:t>for </a:t>
            </a:r>
            <a:r>
              <a:rPr sz="2300" spc="0" dirty="0">
                <a:latin typeface="Segoe UI"/>
                <a:cs typeface="Segoe UI"/>
              </a:rPr>
              <a:t>personal</a:t>
            </a:r>
            <a:r>
              <a:rPr sz="2300" spc="135" dirty="0">
                <a:latin typeface="Segoe UI"/>
                <a:cs typeface="Segoe UI"/>
              </a:rPr>
              <a:t> </a:t>
            </a:r>
            <a:r>
              <a:rPr sz="2300" spc="0" dirty="0">
                <a:latin typeface="Segoe UI"/>
                <a:cs typeface="Segoe UI"/>
              </a:rPr>
              <a:t>consumption.</a:t>
            </a:r>
            <a:endParaRPr sz="2300">
              <a:latin typeface="Segoe UI"/>
              <a:cs typeface="Segoe UI"/>
            </a:endParaRPr>
          </a:p>
          <a:p>
            <a:pPr marL="12700" marR="635000">
              <a:lnSpc>
                <a:spcPts val="4720"/>
              </a:lnSpc>
              <a:spcBef>
                <a:spcPts val="5"/>
              </a:spcBef>
            </a:pPr>
            <a:r>
              <a:rPr sz="2300" dirty="0">
                <a:latin typeface="Segoe UI"/>
                <a:cs typeface="Segoe UI"/>
              </a:rPr>
              <a:t>Small producers do </a:t>
            </a:r>
            <a:r>
              <a:rPr sz="2300" spc="0" dirty="0">
                <a:latin typeface="Segoe UI"/>
                <a:cs typeface="Segoe UI"/>
              </a:rPr>
              <a:t>not have the </a:t>
            </a:r>
            <a:r>
              <a:rPr sz="2300" dirty="0">
                <a:latin typeface="Segoe UI"/>
                <a:cs typeface="Segoe UI"/>
              </a:rPr>
              <a:t>ability </a:t>
            </a:r>
            <a:r>
              <a:rPr sz="2300" spc="-5" dirty="0">
                <a:latin typeface="Segoe UI"/>
                <a:cs typeface="Segoe UI"/>
              </a:rPr>
              <a:t>to </a:t>
            </a:r>
            <a:r>
              <a:rPr sz="2300" dirty="0">
                <a:latin typeface="Segoe UI"/>
                <a:cs typeface="Segoe UI"/>
              </a:rPr>
              <a:t>implement advanced livestock standards, sell their products </a:t>
            </a:r>
            <a:r>
              <a:rPr sz="2300" spc="-10" dirty="0">
                <a:latin typeface="Segoe UI"/>
                <a:cs typeface="Segoe UI"/>
              </a:rPr>
              <a:t>efficiently, </a:t>
            </a:r>
            <a:r>
              <a:rPr sz="2300" spc="0" dirty="0">
                <a:latin typeface="Segoe UI"/>
                <a:cs typeface="Segoe UI"/>
              </a:rPr>
              <a:t>and purchase good  fodder</a:t>
            </a:r>
            <a:r>
              <a:rPr sz="2300" spc="-5" dirty="0">
                <a:latin typeface="Segoe UI"/>
                <a:cs typeface="Segoe UI"/>
              </a:rPr>
              <a:t> crops.</a:t>
            </a:r>
            <a:endParaRPr sz="23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6133" y="357386"/>
            <a:ext cx="16955770" cy="982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765"/>
              </a:lnSpc>
              <a:spcBef>
                <a:spcPts val="105"/>
              </a:spcBef>
            </a:pPr>
            <a:r>
              <a:rPr sz="3300" spc="-5" dirty="0"/>
              <a:t>Project "Organization </a:t>
            </a:r>
            <a:r>
              <a:rPr sz="3300" dirty="0"/>
              <a:t>of the </a:t>
            </a:r>
            <a:r>
              <a:rPr sz="3300" spc="-5" dirty="0"/>
              <a:t>livestock complex meat and dairy directions with</a:t>
            </a:r>
            <a:r>
              <a:rPr sz="3300" spc="240" dirty="0"/>
              <a:t> </a:t>
            </a:r>
            <a:r>
              <a:rPr sz="3300" dirty="0"/>
              <a:t>the</a:t>
            </a:r>
            <a:endParaRPr sz="3300"/>
          </a:p>
          <a:p>
            <a:pPr algn="ctr">
              <a:lnSpc>
                <a:spcPts val="3765"/>
              </a:lnSpc>
            </a:pPr>
            <a:r>
              <a:rPr sz="3300" spc="-5" dirty="0"/>
              <a:t>production </a:t>
            </a:r>
            <a:r>
              <a:rPr sz="3300" dirty="0"/>
              <a:t>of </a:t>
            </a:r>
            <a:r>
              <a:rPr sz="3300" spc="-5" dirty="0"/>
              <a:t>animal feed, with </a:t>
            </a:r>
            <a:r>
              <a:rPr sz="3300" dirty="0"/>
              <a:t>a </a:t>
            </a:r>
            <a:r>
              <a:rPr sz="3300" spc="-5" dirty="0"/>
              <a:t>capacity </a:t>
            </a:r>
            <a:r>
              <a:rPr sz="3300" dirty="0"/>
              <a:t>of </a:t>
            </a:r>
            <a:r>
              <a:rPr sz="3300" spc="-5" dirty="0"/>
              <a:t>14 </a:t>
            </a:r>
            <a:r>
              <a:rPr sz="3300" dirty="0"/>
              <a:t>thousand tons </a:t>
            </a:r>
            <a:r>
              <a:rPr sz="3300" spc="-5" dirty="0"/>
              <a:t>per</a:t>
            </a:r>
            <a:r>
              <a:rPr sz="3300" spc="125" dirty="0"/>
              <a:t> </a:t>
            </a:r>
            <a:r>
              <a:rPr sz="3300" spc="-5" dirty="0"/>
              <a:t>year"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1786612" y="1555781"/>
            <a:ext cx="1533525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b="1" u="heavy" spc="-10" dirty="0">
                <a:solidFill>
                  <a:srgbClr val="BB7829"/>
                </a:solidFill>
                <a:uFill>
                  <a:solidFill>
                    <a:srgbClr val="BB7829"/>
                  </a:solidFill>
                </a:uFill>
                <a:latin typeface="Segoe UI"/>
                <a:cs typeface="Segoe UI"/>
              </a:rPr>
              <a:t>Purpose:</a:t>
            </a:r>
            <a:endParaRPr sz="29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6612" y="2073499"/>
            <a:ext cx="1653413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89255" algn="l"/>
                <a:tab pos="389890" algn="l"/>
              </a:tabLst>
            </a:pPr>
            <a:r>
              <a:rPr sz="2900" spc="-10" dirty="0">
                <a:latin typeface="Segoe UI"/>
                <a:cs typeface="Segoe UI"/>
              </a:rPr>
              <a:t>Production </a:t>
            </a:r>
            <a:r>
              <a:rPr sz="2900" spc="-5" dirty="0">
                <a:latin typeface="Segoe UI"/>
                <a:cs typeface="Segoe UI"/>
              </a:rPr>
              <a:t>and </a:t>
            </a:r>
            <a:r>
              <a:rPr sz="2900" spc="-10" dirty="0">
                <a:latin typeface="Segoe UI"/>
                <a:cs typeface="Segoe UI"/>
              </a:rPr>
              <a:t>processing </a:t>
            </a:r>
            <a:r>
              <a:rPr sz="2900" spc="-30" dirty="0">
                <a:latin typeface="Segoe UI"/>
                <a:cs typeface="Segoe UI"/>
              </a:rPr>
              <a:t>of </a:t>
            </a:r>
            <a:r>
              <a:rPr sz="2900" spc="-10" dirty="0">
                <a:latin typeface="Segoe UI"/>
                <a:cs typeface="Segoe UI"/>
              </a:rPr>
              <a:t>livestock products, </a:t>
            </a:r>
            <a:r>
              <a:rPr sz="2900" spc="-5" dirty="0">
                <a:latin typeface="Segoe UI"/>
                <a:cs typeface="Segoe UI"/>
              </a:rPr>
              <a:t>the </a:t>
            </a:r>
            <a:r>
              <a:rPr sz="2900" spc="-10" dirty="0">
                <a:latin typeface="Segoe UI"/>
                <a:cs typeface="Segoe UI"/>
              </a:rPr>
              <a:t>creation </a:t>
            </a:r>
            <a:r>
              <a:rPr sz="2900" spc="-30" dirty="0">
                <a:latin typeface="Segoe UI"/>
                <a:cs typeface="Segoe UI"/>
              </a:rPr>
              <a:t>of </a:t>
            </a:r>
            <a:r>
              <a:rPr sz="2900" spc="-5" dirty="0">
                <a:latin typeface="Segoe UI"/>
                <a:cs typeface="Segoe UI"/>
              </a:rPr>
              <a:t>a </a:t>
            </a:r>
            <a:r>
              <a:rPr sz="2900" spc="-15" dirty="0">
                <a:latin typeface="Segoe UI"/>
                <a:cs typeface="Segoe UI"/>
              </a:rPr>
              <a:t>value </a:t>
            </a:r>
            <a:r>
              <a:rPr sz="2900" spc="-5" dirty="0">
                <a:latin typeface="Segoe UI"/>
                <a:cs typeface="Segoe UI"/>
              </a:rPr>
              <a:t>chain, </a:t>
            </a:r>
            <a:r>
              <a:rPr sz="2900" spc="-10" dirty="0">
                <a:latin typeface="Segoe UI"/>
                <a:cs typeface="Segoe UI"/>
              </a:rPr>
              <a:t>advanced </a:t>
            </a:r>
            <a:r>
              <a:rPr sz="2900" spc="-5" dirty="0">
                <a:latin typeface="Segoe UI"/>
                <a:cs typeface="Segoe UI"/>
              </a:rPr>
              <a:t>training</a:t>
            </a:r>
            <a:r>
              <a:rPr sz="2900" spc="25" dirty="0">
                <a:latin typeface="Segoe UI"/>
                <a:cs typeface="Segoe UI"/>
              </a:rPr>
              <a:t> </a:t>
            </a:r>
            <a:r>
              <a:rPr sz="2900" spc="-5" dirty="0">
                <a:latin typeface="Segoe UI"/>
                <a:cs typeface="Segoe UI"/>
              </a:rPr>
              <a:t>for</a:t>
            </a:r>
            <a:endParaRPr sz="29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3249" y="2382115"/>
            <a:ext cx="504063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0" dirty="0">
                <a:latin typeface="Segoe UI"/>
                <a:cs typeface="Segoe UI"/>
              </a:rPr>
              <a:t>industry </a:t>
            </a:r>
            <a:r>
              <a:rPr sz="2900" spc="-10" dirty="0">
                <a:latin typeface="Segoe UI"/>
                <a:cs typeface="Segoe UI"/>
              </a:rPr>
              <a:t>professionals,</a:t>
            </a:r>
            <a:r>
              <a:rPr sz="2900" spc="-100" dirty="0">
                <a:latin typeface="Segoe UI"/>
                <a:cs typeface="Segoe UI"/>
              </a:rPr>
              <a:t> </a:t>
            </a:r>
            <a:r>
              <a:rPr sz="2900" spc="-10" dirty="0">
                <a:latin typeface="Segoe UI"/>
                <a:cs typeface="Segoe UI"/>
              </a:rPr>
              <a:t>through</a:t>
            </a:r>
            <a:endParaRPr sz="29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6612" y="2900840"/>
            <a:ext cx="16722725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5" dirty="0">
                <a:latin typeface="Segoe UI"/>
                <a:cs typeface="Segoe UI"/>
              </a:rPr>
              <a:t>the </a:t>
            </a:r>
            <a:r>
              <a:rPr sz="2900" spc="-10" dirty="0">
                <a:latin typeface="Segoe UI"/>
                <a:cs typeface="Segoe UI"/>
              </a:rPr>
              <a:t>creation </a:t>
            </a:r>
            <a:r>
              <a:rPr sz="2900" spc="-30" dirty="0">
                <a:latin typeface="Segoe UI"/>
                <a:cs typeface="Segoe UI"/>
              </a:rPr>
              <a:t>of </a:t>
            </a:r>
            <a:r>
              <a:rPr sz="2900" spc="-5" dirty="0">
                <a:latin typeface="Segoe UI"/>
                <a:cs typeface="Segoe UI"/>
              </a:rPr>
              <a:t>a </a:t>
            </a:r>
            <a:r>
              <a:rPr sz="2900" spc="-10" dirty="0">
                <a:latin typeface="Segoe UI"/>
                <a:cs typeface="Segoe UI"/>
              </a:rPr>
              <a:t>livestock </a:t>
            </a:r>
            <a:r>
              <a:rPr sz="2900" spc="-5" dirty="0">
                <a:latin typeface="Segoe UI"/>
                <a:cs typeface="Segoe UI"/>
              </a:rPr>
              <a:t>complex meat and </a:t>
            </a:r>
            <a:r>
              <a:rPr sz="2900" spc="15" dirty="0">
                <a:latin typeface="Segoe UI"/>
                <a:cs typeface="Segoe UI"/>
              </a:rPr>
              <a:t>dairy </a:t>
            </a:r>
            <a:r>
              <a:rPr sz="2900" spc="-5" dirty="0">
                <a:latin typeface="Segoe UI"/>
                <a:cs typeface="Segoe UI"/>
              </a:rPr>
              <a:t>directions with the production </a:t>
            </a:r>
            <a:r>
              <a:rPr sz="2900" spc="-30" dirty="0">
                <a:latin typeface="Segoe UI"/>
                <a:cs typeface="Segoe UI"/>
              </a:rPr>
              <a:t>of </a:t>
            </a:r>
            <a:r>
              <a:rPr sz="2900" spc="-5" dirty="0">
                <a:latin typeface="Segoe UI"/>
                <a:cs typeface="Segoe UI"/>
              </a:rPr>
              <a:t>animal feed, with</a:t>
            </a:r>
            <a:r>
              <a:rPr sz="2900" spc="-120" dirty="0">
                <a:latin typeface="Segoe UI"/>
                <a:cs typeface="Segoe UI"/>
              </a:rPr>
              <a:t> </a:t>
            </a:r>
            <a:r>
              <a:rPr sz="2900" spc="-5" dirty="0">
                <a:latin typeface="Segoe UI"/>
                <a:cs typeface="Segoe UI"/>
              </a:rPr>
              <a:t>a</a:t>
            </a:r>
            <a:endParaRPr sz="29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6612" y="3210023"/>
            <a:ext cx="6200775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10" dirty="0">
                <a:latin typeface="Segoe UI"/>
                <a:cs typeface="Segoe UI"/>
              </a:rPr>
              <a:t>capacity </a:t>
            </a:r>
            <a:r>
              <a:rPr sz="2900" spc="-30" dirty="0">
                <a:latin typeface="Segoe UI"/>
                <a:cs typeface="Segoe UI"/>
              </a:rPr>
              <a:t>of </a:t>
            </a:r>
            <a:r>
              <a:rPr sz="2900" spc="-5" dirty="0">
                <a:latin typeface="Segoe UI"/>
                <a:cs typeface="Segoe UI"/>
              </a:rPr>
              <a:t>14 thousand </a:t>
            </a:r>
            <a:r>
              <a:rPr sz="2900" spc="-10" dirty="0">
                <a:latin typeface="Segoe UI"/>
                <a:cs typeface="Segoe UI"/>
              </a:rPr>
              <a:t>tons </a:t>
            </a:r>
            <a:r>
              <a:rPr sz="2900" spc="-5" dirty="0">
                <a:latin typeface="Segoe UI"/>
                <a:cs typeface="Segoe UI"/>
              </a:rPr>
              <a:t>per</a:t>
            </a:r>
            <a:r>
              <a:rPr sz="2900" spc="-50" dirty="0">
                <a:latin typeface="Segoe UI"/>
                <a:cs typeface="Segoe UI"/>
              </a:rPr>
              <a:t> </a:t>
            </a:r>
            <a:r>
              <a:rPr sz="2900" spc="10" dirty="0">
                <a:latin typeface="Segoe UI"/>
                <a:cs typeface="Segoe UI"/>
              </a:rPr>
              <a:t>year;</a:t>
            </a:r>
            <a:endParaRPr sz="29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86612" y="3729001"/>
            <a:ext cx="16191865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89255" algn="l"/>
                <a:tab pos="389890" algn="l"/>
              </a:tabLst>
            </a:pPr>
            <a:r>
              <a:rPr sz="2900" spc="-10" dirty="0">
                <a:latin typeface="Segoe UI"/>
                <a:cs typeface="Segoe UI"/>
              </a:rPr>
              <a:t>Improvement </a:t>
            </a:r>
            <a:r>
              <a:rPr sz="2900" spc="-30" dirty="0">
                <a:latin typeface="Segoe UI"/>
                <a:cs typeface="Segoe UI"/>
              </a:rPr>
              <a:t>of </a:t>
            </a:r>
            <a:r>
              <a:rPr sz="2900" spc="-10" dirty="0">
                <a:latin typeface="Segoe UI"/>
                <a:cs typeface="Segoe UI"/>
              </a:rPr>
              <a:t>livestock breeding, </a:t>
            </a:r>
            <a:r>
              <a:rPr sz="2900" spc="-5" dirty="0">
                <a:latin typeface="Segoe UI"/>
                <a:cs typeface="Segoe UI"/>
              </a:rPr>
              <a:t>the </a:t>
            </a:r>
            <a:r>
              <a:rPr sz="2900" spc="-10" dirty="0">
                <a:latin typeface="Segoe UI"/>
                <a:cs typeface="Segoe UI"/>
              </a:rPr>
              <a:t>introduction </a:t>
            </a:r>
            <a:r>
              <a:rPr sz="2900" spc="-30" dirty="0">
                <a:latin typeface="Segoe UI"/>
                <a:cs typeface="Segoe UI"/>
              </a:rPr>
              <a:t>of </a:t>
            </a:r>
            <a:r>
              <a:rPr sz="2900" spc="-5" dirty="0">
                <a:latin typeface="Segoe UI"/>
                <a:cs typeface="Segoe UI"/>
              </a:rPr>
              <a:t>new technologies for feeding and</a:t>
            </a:r>
            <a:r>
              <a:rPr sz="2900" spc="15" dirty="0">
                <a:latin typeface="Segoe UI"/>
                <a:cs typeface="Segoe UI"/>
              </a:rPr>
              <a:t> </a:t>
            </a:r>
            <a:r>
              <a:rPr sz="2900" spc="-15" dirty="0">
                <a:latin typeface="Segoe UI"/>
                <a:cs typeface="Segoe UI"/>
              </a:rPr>
              <a:t>keeping</a:t>
            </a:r>
            <a:endParaRPr sz="29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3249" y="4037617"/>
            <a:ext cx="889000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0" dirty="0">
                <a:latin typeface="Segoe UI"/>
                <a:cs typeface="Segoe UI"/>
              </a:rPr>
              <a:t>livestock, </a:t>
            </a:r>
            <a:r>
              <a:rPr sz="2900" spc="-5" dirty="0">
                <a:latin typeface="Segoe UI"/>
                <a:cs typeface="Segoe UI"/>
              </a:rPr>
              <a:t>the acquisition and sale </a:t>
            </a:r>
            <a:r>
              <a:rPr sz="2900" spc="-30" dirty="0">
                <a:latin typeface="Segoe UI"/>
                <a:cs typeface="Segoe UI"/>
              </a:rPr>
              <a:t>of </a:t>
            </a:r>
            <a:r>
              <a:rPr sz="2900" spc="-10" dirty="0">
                <a:latin typeface="Segoe UI"/>
                <a:cs typeface="Segoe UI"/>
              </a:rPr>
              <a:t>breeding</a:t>
            </a:r>
            <a:r>
              <a:rPr sz="2900" spc="-65" dirty="0">
                <a:latin typeface="Segoe UI"/>
                <a:cs typeface="Segoe UI"/>
              </a:rPr>
              <a:t> </a:t>
            </a:r>
            <a:r>
              <a:rPr sz="2900" spc="-10" dirty="0">
                <a:latin typeface="Segoe UI"/>
                <a:cs typeface="Segoe UI"/>
              </a:rPr>
              <a:t>material;</a:t>
            </a:r>
            <a:endParaRPr sz="29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6612" y="4555335"/>
            <a:ext cx="1693418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89255" algn="l"/>
                <a:tab pos="389890" algn="l"/>
              </a:tabLst>
            </a:pPr>
            <a:r>
              <a:rPr sz="2900" spc="-10" dirty="0">
                <a:latin typeface="Segoe UI"/>
                <a:cs typeface="Segoe UI"/>
              </a:rPr>
              <a:t>Achievements </a:t>
            </a:r>
            <a:r>
              <a:rPr sz="2900" spc="-30" dirty="0">
                <a:latin typeface="Segoe UI"/>
                <a:cs typeface="Segoe UI"/>
              </a:rPr>
              <a:t>of </a:t>
            </a:r>
            <a:r>
              <a:rPr sz="2900" spc="-5" dirty="0">
                <a:latin typeface="Segoe UI"/>
                <a:cs typeface="Segoe UI"/>
              </a:rPr>
              <a:t>best practices in the </a:t>
            </a:r>
            <a:r>
              <a:rPr sz="2900" spc="-10" dirty="0">
                <a:latin typeface="Segoe UI"/>
                <a:cs typeface="Segoe UI"/>
              </a:rPr>
              <a:t>region </a:t>
            </a:r>
            <a:r>
              <a:rPr sz="2900" spc="-5" dirty="0">
                <a:latin typeface="Segoe UI"/>
                <a:cs typeface="Segoe UI"/>
              </a:rPr>
              <a:t>aimed at </a:t>
            </a:r>
            <a:r>
              <a:rPr sz="2900" spc="-10" dirty="0">
                <a:latin typeface="Segoe UI"/>
                <a:cs typeface="Segoe UI"/>
              </a:rPr>
              <a:t>increasing </a:t>
            </a:r>
            <a:r>
              <a:rPr sz="2900" spc="-20" dirty="0">
                <a:latin typeface="Segoe UI"/>
                <a:cs typeface="Segoe UI"/>
              </a:rPr>
              <a:t>productivity, </a:t>
            </a:r>
            <a:r>
              <a:rPr sz="2900" spc="-10" dirty="0">
                <a:latin typeface="Segoe UI"/>
                <a:cs typeface="Segoe UI"/>
              </a:rPr>
              <a:t>intensive </a:t>
            </a:r>
            <a:r>
              <a:rPr sz="2900" spc="-5" dirty="0">
                <a:latin typeface="Segoe UI"/>
                <a:cs typeface="Segoe UI"/>
              </a:rPr>
              <a:t>use </a:t>
            </a:r>
            <a:r>
              <a:rPr sz="2900" spc="-35" dirty="0">
                <a:latin typeface="Segoe UI"/>
                <a:cs typeface="Segoe UI"/>
              </a:rPr>
              <a:t>of</a:t>
            </a:r>
            <a:r>
              <a:rPr sz="2900" spc="15" dirty="0">
                <a:latin typeface="Segoe UI"/>
                <a:cs typeface="Segoe UI"/>
              </a:rPr>
              <a:t> </a:t>
            </a:r>
            <a:r>
              <a:rPr sz="2900" spc="-5" dirty="0">
                <a:latin typeface="Segoe UI"/>
                <a:cs typeface="Segoe UI"/>
              </a:rPr>
              <a:t>animals,</a:t>
            </a:r>
            <a:endParaRPr sz="2900">
              <a:latin typeface="Segoe UI"/>
              <a:cs typeface="Segoe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705"/>
              </a:spcBef>
            </a:pPr>
            <a:r>
              <a:rPr spc="-10" dirty="0"/>
              <a:t>improving </a:t>
            </a:r>
            <a:r>
              <a:rPr spc="-5" dirty="0"/>
              <a:t>the </a:t>
            </a:r>
            <a:r>
              <a:rPr spc="-15" dirty="0"/>
              <a:t>structure </a:t>
            </a:r>
            <a:r>
              <a:rPr spc="-10" dirty="0"/>
              <a:t>and reproduction </a:t>
            </a:r>
            <a:r>
              <a:rPr spc="-30" dirty="0"/>
              <a:t>of </a:t>
            </a:r>
            <a:r>
              <a:rPr spc="-5" dirty="0"/>
              <a:t>the</a:t>
            </a:r>
            <a:r>
              <a:rPr spc="-45" dirty="0"/>
              <a:t> </a:t>
            </a:r>
            <a:r>
              <a:rPr spc="-10" dirty="0"/>
              <a:t>herd;</a:t>
            </a:r>
          </a:p>
          <a:p>
            <a:pPr marL="389255" indent="-37655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89255" algn="l"/>
                <a:tab pos="389890" algn="l"/>
              </a:tabLst>
            </a:pPr>
            <a:r>
              <a:rPr spc="-5" dirty="0"/>
              <a:t>Production adjustment and efficient use </a:t>
            </a:r>
            <a:r>
              <a:rPr spc="-30" dirty="0"/>
              <a:t>of </a:t>
            </a:r>
            <a:r>
              <a:rPr spc="-5" dirty="0"/>
              <a:t>feed and</a:t>
            </a:r>
            <a:r>
              <a:rPr spc="-95" dirty="0"/>
              <a:t> </a:t>
            </a:r>
            <a:r>
              <a:rPr spc="-5" dirty="0"/>
              <a:t>additives;</a:t>
            </a:r>
          </a:p>
          <a:p>
            <a:pPr marL="389255" indent="-376555">
              <a:lnSpc>
                <a:spcPts val="3450"/>
              </a:lnSpc>
              <a:spcBef>
                <a:spcPts val="610"/>
              </a:spcBef>
              <a:buFont typeface="Arial"/>
              <a:buChar char="•"/>
              <a:tabLst>
                <a:tab pos="389255" algn="l"/>
                <a:tab pos="389890" algn="l"/>
              </a:tabLst>
            </a:pPr>
            <a:r>
              <a:rPr spc="-5" dirty="0"/>
              <a:t>Meeting the needs </a:t>
            </a:r>
            <a:r>
              <a:rPr spc="-30" dirty="0"/>
              <a:t>of </a:t>
            </a:r>
            <a:r>
              <a:rPr spc="-5" dirty="0"/>
              <a:t>the </a:t>
            </a:r>
            <a:r>
              <a:rPr spc="-30" dirty="0"/>
              <a:t>region’s </a:t>
            </a:r>
            <a:r>
              <a:rPr spc="-5" dirty="0"/>
              <a:t>population for meat and </a:t>
            </a:r>
            <a:r>
              <a:rPr spc="15" dirty="0"/>
              <a:t>dairy</a:t>
            </a:r>
            <a:r>
              <a:rPr spc="-95" dirty="0"/>
              <a:t> </a:t>
            </a:r>
            <a:r>
              <a:rPr spc="-10" dirty="0"/>
              <a:t>products.</a:t>
            </a:r>
          </a:p>
          <a:p>
            <a:pPr marL="12700">
              <a:lnSpc>
                <a:spcPts val="3420"/>
              </a:lnSpc>
            </a:pPr>
            <a:r>
              <a:rPr b="1" u="heavy" spc="-50" dirty="0">
                <a:solidFill>
                  <a:srgbClr val="BB7829"/>
                </a:solidFill>
                <a:uFill>
                  <a:solidFill>
                    <a:srgbClr val="BB7829"/>
                  </a:solidFill>
                </a:uFill>
                <a:latin typeface="Segoe UI"/>
                <a:cs typeface="Segoe UI"/>
              </a:rPr>
              <a:t>Tasks:</a:t>
            </a:r>
          </a:p>
          <a:p>
            <a:pPr marL="12700">
              <a:lnSpc>
                <a:spcPts val="3510"/>
              </a:lnSpc>
            </a:pPr>
            <a:r>
              <a:rPr sz="2950" spc="10" dirty="0"/>
              <a:t>An important </a:t>
            </a:r>
            <a:r>
              <a:rPr sz="2950" spc="5" dirty="0"/>
              <a:t>task in the development </a:t>
            </a:r>
            <a:r>
              <a:rPr sz="2950" spc="-15" dirty="0"/>
              <a:t>of </a:t>
            </a:r>
            <a:r>
              <a:rPr sz="2950" spc="5" dirty="0"/>
              <a:t>animal </a:t>
            </a:r>
            <a:r>
              <a:rPr sz="2950" spc="15" dirty="0"/>
              <a:t>husbandry </a:t>
            </a:r>
            <a:r>
              <a:rPr sz="2950" spc="0" dirty="0"/>
              <a:t>is </a:t>
            </a:r>
            <a:r>
              <a:rPr sz="2950" spc="5" dirty="0"/>
              <a:t>the </a:t>
            </a:r>
            <a:r>
              <a:rPr sz="2950" spc="0" dirty="0"/>
              <a:t>improvement </a:t>
            </a:r>
            <a:r>
              <a:rPr sz="2950" spc="-15" dirty="0"/>
              <a:t>of </a:t>
            </a:r>
            <a:r>
              <a:rPr sz="2950" spc="5" dirty="0"/>
              <a:t>the </a:t>
            </a:r>
            <a:r>
              <a:rPr sz="2950" spc="0" dirty="0"/>
              <a:t>product</a:t>
            </a:r>
            <a:r>
              <a:rPr sz="2950" spc="125" dirty="0"/>
              <a:t> </a:t>
            </a:r>
            <a:r>
              <a:rPr sz="2950" spc="-15" dirty="0"/>
              <a:t>quality.</a:t>
            </a:r>
            <a:endParaRPr sz="2950"/>
          </a:p>
        </p:txBody>
      </p:sp>
      <p:sp>
        <p:nvSpPr>
          <p:cNvPr id="12" name="object 12"/>
          <p:cNvSpPr txBox="1"/>
          <p:nvPr/>
        </p:nvSpPr>
        <p:spPr>
          <a:xfrm>
            <a:off x="1786612" y="7210899"/>
            <a:ext cx="1775396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5" dirty="0">
                <a:latin typeface="Segoe UI"/>
                <a:cs typeface="Segoe UI"/>
              </a:rPr>
              <a:t>This</a:t>
            </a:r>
            <a:r>
              <a:rPr sz="2950" spc="200" dirty="0">
                <a:latin typeface="Segoe UI"/>
                <a:cs typeface="Segoe UI"/>
              </a:rPr>
              <a:t> </a:t>
            </a:r>
            <a:r>
              <a:rPr sz="2950" spc="0" dirty="0">
                <a:latin typeface="Segoe UI"/>
                <a:cs typeface="Segoe UI"/>
              </a:rPr>
              <a:t>is</a:t>
            </a:r>
            <a:r>
              <a:rPr sz="2950" spc="204" dirty="0">
                <a:latin typeface="Segoe UI"/>
                <a:cs typeface="Segoe UI"/>
              </a:rPr>
              <a:t> </a:t>
            </a:r>
            <a:r>
              <a:rPr sz="2950" spc="0" dirty="0">
                <a:latin typeface="Segoe UI"/>
                <a:cs typeface="Segoe UI"/>
              </a:rPr>
              <a:t>facilitated</a:t>
            </a:r>
            <a:r>
              <a:rPr sz="2950" spc="204" dirty="0">
                <a:latin typeface="Segoe UI"/>
                <a:cs typeface="Segoe UI"/>
              </a:rPr>
              <a:t> </a:t>
            </a:r>
            <a:r>
              <a:rPr sz="2950" spc="5" dirty="0">
                <a:latin typeface="Segoe UI"/>
                <a:cs typeface="Segoe UI"/>
              </a:rPr>
              <a:t>by</a:t>
            </a:r>
            <a:r>
              <a:rPr sz="2950" spc="204" dirty="0">
                <a:latin typeface="Segoe UI"/>
                <a:cs typeface="Segoe UI"/>
              </a:rPr>
              <a:t> </a:t>
            </a:r>
            <a:r>
              <a:rPr sz="2950" spc="0" dirty="0">
                <a:latin typeface="Segoe UI"/>
                <a:cs typeface="Segoe UI"/>
              </a:rPr>
              <a:t>breeding</a:t>
            </a:r>
            <a:r>
              <a:rPr sz="2950" spc="204" dirty="0">
                <a:latin typeface="Segoe UI"/>
                <a:cs typeface="Segoe UI"/>
              </a:rPr>
              <a:t> </a:t>
            </a:r>
            <a:r>
              <a:rPr sz="2950" spc="5" dirty="0">
                <a:latin typeface="Segoe UI"/>
                <a:cs typeface="Segoe UI"/>
              </a:rPr>
              <a:t>methods</a:t>
            </a:r>
            <a:r>
              <a:rPr sz="2950" spc="204" dirty="0">
                <a:latin typeface="Segoe UI"/>
                <a:cs typeface="Segoe UI"/>
              </a:rPr>
              <a:t> </a:t>
            </a:r>
            <a:r>
              <a:rPr sz="2950" spc="10" dirty="0">
                <a:latin typeface="Segoe UI"/>
                <a:cs typeface="Segoe UI"/>
              </a:rPr>
              <a:t>and</a:t>
            </a:r>
            <a:r>
              <a:rPr sz="2950" spc="200" dirty="0">
                <a:latin typeface="Segoe UI"/>
                <a:cs typeface="Segoe UI"/>
              </a:rPr>
              <a:t> </a:t>
            </a:r>
            <a:r>
              <a:rPr sz="2950" spc="0" dirty="0">
                <a:latin typeface="Segoe UI"/>
                <a:cs typeface="Segoe UI"/>
              </a:rPr>
              <a:t>scientifically</a:t>
            </a:r>
            <a:r>
              <a:rPr sz="2950" spc="200" dirty="0">
                <a:latin typeface="Segoe UI"/>
                <a:cs typeface="Segoe UI"/>
              </a:rPr>
              <a:t> </a:t>
            </a:r>
            <a:r>
              <a:rPr sz="2950" dirty="0">
                <a:latin typeface="Segoe UI"/>
                <a:cs typeface="Segoe UI"/>
              </a:rPr>
              <a:t>based</a:t>
            </a:r>
            <a:r>
              <a:rPr sz="2950" spc="225" dirty="0">
                <a:latin typeface="Segoe UI"/>
                <a:cs typeface="Segoe UI"/>
              </a:rPr>
              <a:t> </a:t>
            </a:r>
            <a:r>
              <a:rPr sz="2950" spc="5" dirty="0">
                <a:latin typeface="Segoe UI"/>
                <a:cs typeface="Segoe UI"/>
              </a:rPr>
              <a:t>norms</a:t>
            </a:r>
            <a:r>
              <a:rPr sz="2950" spc="200" dirty="0">
                <a:latin typeface="Segoe UI"/>
                <a:cs typeface="Segoe UI"/>
              </a:rPr>
              <a:t> </a:t>
            </a:r>
            <a:r>
              <a:rPr sz="2950" spc="-15" dirty="0">
                <a:latin typeface="Segoe UI"/>
                <a:cs typeface="Segoe UI"/>
              </a:rPr>
              <a:t>of</a:t>
            </a:r>
            <a:r>
              <a:rPr sz="2950" spc="200" dirty="0">
                <a:latin typeface="Segoe UI"/>
                <a:cs typeface="Segoe UI"/>
              </a:rPr>
              <a:t> </a:t>
            </a:r>
            <a:r>
              <a:rPr sz="2950" spc="5" dirty="0">
                <a:latin typeface="Segoe UI"/>
                <a:cs typeface="Segoe UI"/>
              </a:rPr>
              <a:t>animal</a:t>
            </a:r>
            <a:r>
              <a:rPr sz="2950" spc="204" dirty="0">
                <a:latin typeface="Segoe UI"/>
                <a:cs typeface="Segoe UI"/>
              </a:rPr>
              <a:t> </a:t>
            </a:r>
            <a:r>
              <a:rPr sz="2950" spc="5" dirty="0">
                <a:latin typeface="Segoe UI"/>
                <a:cs typeface="Segoe UI"/>
              </a:rPr>
              <a:t>feeding,</a:t>
            </a:r>
            <a:r>
              <a:rPr sz="2950" spc="204" dirty="0">
                <a:latin typeface="Segoe UI"/>
                <a:cs typeface="Segoe UI"/>
              </a:rPr>
              <a:t> </a:t>
            </a:r>
            <a:r>
              <a:rPr sz="2950" spc="0" dirty="0">
                <a:latin typeface="Segoe UI"/>
                <a:cs typeface="Segoe UI"/>
              </a:rPr>
              <a:t>improvement</a:t>
            </a:r>
            <a:r>
              <a:rPr sz="2950" spc="204" dirty="0">
                <a:latin typeface="Segoe UI"/>
                <a:cs typeface="Segoe UI"/>
              </a:rPr>
              <a:t> </a:t>
            </a:r>
            <a:r>
              <a:rPr sz="2950" spc="-40" dirty="0">
                <a:latin typeface="Segoe UI"/>
                <a:cs typeface="Segoe UI"/>
              </a:rPr>
              <a:t>of</a:t>
            </a:r>
            <a:endParaRPr sz="295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86612" y="7528080"/>
            <a:ext cx="1775968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663700" algn="l"/>
                <a:tab pos="3654425" algn="l"/>
                <a:tab pos="4161790" algn="l"/>
                <a:tab pos="5344795" algn="l"/>
                <a:tab pos="6868795" algn="l"/>
                <a:tab pos="8693150" algn="l"/>
                <a:tab pos="9338310" algn="l"/>
                <a:tab pos="10810875" algn="l"/>
                <a:tab pos="11332210" algn="l"/>
                <a:tab pos="12870180" algn="l"/>
                <a:tab pos="14355444" algn="l"/>
                <a:tab pos="15712440" algn="l"/>
                <a:tab pos="16497300" algn="l"/>
              </a:tabLst>
            </a:pPr>
            <a:r>
              <a:rPr sz="2950" spc="-15" dirty="0">
                <a:latin typeface="Segoe UI"/>
                <a:cs typeface="Segoe UI"/>
              </a:rPr>
              <a:t>t</a:t>
            </a:r>
            <a:r>
              <a:rPr sz="2950" spc="5" dirty="0">
                <a:latin typeface="Segoe UI"/>
                <a:cs typeface="Segoe UI"/>
              </a:rPr>
              <a:t>echnical</a:t>
            </a:r>
            <a:r>
              <a:rPr sz="2950" dirty="0">
                <a:latin typeface="Segoe UI"/>
                <a:cs typeface="Segoe UI"/>
              </a:rPr>
              <a:t>	</a:t>
            </a:r>
            <a:r>
              <a:rPr sz="2950" spc="10" dirty="0">
                <a:latin typeface="Segoe UI"/>
                <a:cs typeface="Segoe UI"/>
              </a:rPr>
              <a:t>equip</a:t>
            </a:r>
            <a:r>
              <a:rPr sz="2950" spc="5" dirty="0">
                <a:latin typeface="Segoe UI"/>
                <a:cs typeface="Segoe UI"/>
              </a:rPr>
              <a:t>ment</a:t>
            </a:r>
            <a:r>
              <a:rPr sz="2950" dirty="0">
                <a:latin typeface="Segoe UI"/>
                <a:cs typeface="Segoe UI"/>
              </a:rPr>
              <a:t>	</a:t>
            </a:r>
            <a:r>
              <a:rPr sz="2950" spc="-35" dirty="0">
                <a:latin typeface="Segoe UI"/>
                <a:cs typeface="Segoe UI"/>
              </a:rPr>
              <a:t>o</a:t>
            </a:r>
            <a:r>
              <a:rPr sz="2950" spc="0" dirty="0">
                <a:latin typeface="Segoe UI"/>
                <a:cs typeface="Segoe UI"/>
              </a:rPr>
              <a:t>f</a:t>
            </a:r>
            <a:r>
              <a:rPr sz="2950" dirty="0">
                <a:latin typeface="Segoe UI"/>
                <a:cs typeface="Segoe UI"/>
              </a:rPr>
              <a:t>	</a:t>
            </a:r>
            <a:r>
              <a:rPr sz="2950" spc="5" dirty="0">
                <a:latin typeface="Segoe UI"/>
                <a:cs typeface="Segoe UI"/>
              </a:rPr>
              <a:t>fa</a:t>
            </a:r>
            <a:r>
              <a:rPr sz="2950" spc="-10" dirty="0">
                <a:latin typeface="Segoe UI"/>
                <a:cs typeface="Segoe UI"/>
              </a:rPr>
              <a:t>r</a:t>
            </a:r>
            <a:r>
              <a:rPr sz="2950" spc="5" dirty="0">
                <a:latin typeface="Segoe UI"/>
                <a:cs typeface="Segoe UI"/>
              </a:rPr>
              <a:t>ms</a:t>
            </a:r>
            <a:r>
              <a:rPr sz="2950" spc="0" dirty="0">
                <a:latin typeface="Segoe UI"/>
                <a:cs typeface="Segoe UI"/>
              </a:rPr>
              <a:t>,</a:t>
            </a:r>
            <a:r>
              <a:rPr sz="2950" dirty="0">
                <a:latin typeface="Segoe UI"/>
                <a:cs typeface="Segoe UI"/>
              </a:rPr>
              <a:t>	</a:t>
            </a:r>
            <a:r>
              <a:rPr sz="2950" spc="5" dirty="0">
                <a:latin typeface="Segoe UI"/>
                <a:cs typeface="Segoe UI"/>
              </a:rPr>
              <a:t>ma</a:t>
            </a:r>
            <a:r>
              <a:rPr sz="2950" spc="-20" dirty="0">
                <a:latin typeface="Segoe UI"/>
                <a:cs typeface="Segoe UI"/>
              </a:rPr>
              <a:t>t</a:t>
            </a:r>
            <a:r>
              <a:rPr sz="2950" spc="10" dirty="0">
                <a:latin typeface="Segoe UI"/>
                <a:cs typeface="Segoe UI"/>
              </a:rPr>
              <a:t>e</a:t>
            </a:r>
            <a:r>
              <a:rPr sz="2950" spc="0" dirty="0">
                <a:latin typeface="Segoe UI"/>
                <a:cs typeface="Segoe UI"/>
              </a:rPr>
              <a:t>rial</a:t>
            </a:r>
            <a:r>
              <a:rPr sz="2950" dirty="0">
                <a:latin typeface="Segoe UI"/>
                <a:cs typeface="Segoe UI"/>
              </a:rPr>
              <a:t>	</a:t>
            </a:r>
            <a:r>
              <a:rPr sz="2950" spc="0" dirty="0">
                <a:latin typeface="Segoe UI"/>
                <a:cs typeface="Segoe UI"/>
              </a:rPr>
              <a:t>incen</a:t>
            </a:r>
            <a:r>
              <a:rPr sz="2950" spc="5" dirty="0">
                <a:latin typeface="Segoe UI"/>
                <a:cs typeface="Segoe UI"/>
              </a:rPr>
              <a:t>t</a:t>
            </a:r>
            <a:r>
              <a:rPr sz="2950" dirty="0">
                <a:latin typeface="Segoe UI"/>
                <a:cs typeface="Segoe UI"/>
              </a:rPr>
              <a:t>i</a:t>
            </a:r>
            <a:r>
              <a:rPr sz="2950" spc="-10" dirty="0">
                <a:latin typeface="Segoe UI"/>
                <a:cs typeface="Segoe UI"/>
              </a:rPr>
              <a:t>v</a:t>
            </a:r>
            <a:r>
              <a:rPr sz="2950" spc="5" dirty="0">
                <a:latin typeface="Segoe UI"/>
                <a:cs typeface="Segoe UI"/>
              </a:rPr>
              <a:t>es</a:t>
            </a:r>
            <a:r>
              <a:rPr sz="2950" dirty="0">
                <a:latin typeface="Segoe UI"/>
                <a:cs typeface="Segoe UI"/>
              </a:rPr>
              <a:t>	</a:t>
            </a:r>
            <a:r>
              <a:rPr sz="2950" spc="5" dirty="0">
                <a:latin typeface="Segoe UI"/>
                <a:cs typeface="Segoe UI"/>
              </a:rPr>
              <a:t>for</a:t>
            </a:r>
            <a:r>
              <a:rPr sz="2950" dirty="0">
                <a:latin typeface="Segoe UI"/>
                <a:cs typeface="Segoe UI"/>
              </a:rPr>
              <a:t>	</a:t>
            </a:r>
            <a:r>
              <a:rPr sz="2950" spc="10" dirty="0">
                <a:latin typeface="Segoe UI"/>
                <a:cs typeface="Segoe UI"/>
              </a:rPr>
              <a:t>wor</a:t>
            </a:r>
            <a:r>
              <a:rPr sz="2950" spc="-55" dirty="0">
                <a:latin typeface="Segoe UI"/>
                <a:cs typeface="Segoe UI"/>
              </a:rPr>
              <a:t>k</a:t>
            </a:r>
            <a:r>
              <a:rPr sz="2950" spc="5" dirty="0">
                <a:latin typeface="Segoe UI"/>
                <a:cs typeface="Segoe UI"/>
              </a:rPr>
              <a:t>e</a:t>
            </a:r>
            <a:r>
              <a:rPr sz="2950" spc="10" dirty="0">
                <a:latin typeface="Segoe UI"/>
                <a:cs typeface="Segoe UI"/>
              </a:rPr>
              <a:t>r</a:t>
            </a:r>
            <a:r>
              <a:rPr sz="2950" spc="5" dirty="0">
                <a:latin typeface="Segoe UI"/>
                <a:cs typeface="Segoe UI"/>
              </a:rPr>
              <a:t>s</a:t>
            </a:r>
            <a:r>
              <a:rPr sz="2950" dirty="0">
                <a:latin typeface="Segoe UI"/>
                <a:cs typeface="Segoe UI"/>
              </a:rPr>
              <a:t>	</a:t>
            </a:r>
            <a:r>
              <a:rPr sz="2950" spc="-15" dirty="0">
                <a:latin typeface="Segoe UI"/>
                <a:cs typeface="Segoe UI"/>
              </a:rPr>
              <a:t>t</a:t>
            </a:r>
            <a:r>
              <a:rPr sz="2950" spc="10" dirty="0">
                <a:latin typeface="Segoe UI"/>
                <a:cs typeface="Segoe UI"/>
              </a:rPr>
              <a:t>o</a:t>
            </a:r>
            <a:r>
              <a:rPr sz="2950" dirty="0">
                <a:latin typeface="Segoe UI"/>
                <a:cs typeface="Segoe UI"/>
              </a:rPr>
              <a:t>	</a:t>
            </a:r>
            <a:r>
              <a:rPr sz="2950" spc="5" dirty="0">
                <a:latin typeface="Segoe UI"/>
                <a:cs typeface="Segoe UI"/>
              </a:rPr>
              <a:t>imp</a:t>
            </a:r>
            <a:r>
              <a:rPr sz="2950" spc="-40" dirty="0">
                <a:latin typeface="Segoe UI"/>
                <a:cs typeface="Segoe UI"/>
              </a:rPr>
              <a:t>r</a:t>
            </a:r>
            <a:r>
              <a:rPr sz="2950" spc="10" dirty="0">
                <a:latin typeface="Segoe UI"/>
                <a:cs typeface="Segoe UI"/>
              </a:rPr>
              <a:t>o</a:t>
            </a:r>
            <a:r>
              <a:rPr sz="2950" spc="-10" dirty="0">
                <a:latin typeface="Segoe UI"/>
                <a:cs typeface="Segoe UI"/>
              </a:rPr>
              <a:t>v</a:t>
            </a:r>
            <a:r>
              <a:rPr sz="2950" spc="5" dirty="0">
                <a:latin typeface="Segoe UI"/>
                <a:cs typeface="Segoe UI"/>
              </a:rPr>
              <a:t>e</a:t>
            </a:r>
            <a:r>
              <a:rPr sz="2950" dirty="0">
                <a:latin typeface="Segoe UI"/>
                <a:cs typeface="Segoe UI"/>
              </a:rPr>
              <a:t>	</a:t>
            </a:r>
            <a:r>
              <a:rPr sz="2950" spc="10" dirty="0">
                <a:latin typeface="Segoe UI"/>
                <a:cs typeface="Segoe UI"/>
              </a:rPr>
              <a:t>p</a:t>
            </a:r>
            <a:r>
              <a:rPr sz="2950" spc="-35" dirty="0">
                <a:latin typeface="Segoe UI"/>
                <a:cs typeface="Segoe UI"/>
              </a:rPr>
              <a:t>r</a:t>
            </a:r>
            <a:r>
              <a:rPr sz="2950" spc="5" dirty="0">
                <a:latin typeface="Segoe UI"/>
                <a:cs typeface="Segoe UI"/>
              </a:rPr>
              <a:t>oduct</a:t>
            </a:r>
            <a:r>
              <a:rPr sz="2950" dirty="0">
                <a:latin typeface="Segoe UI"/>
                <a:cs typeface="Segoe UI"/>
              </a:rPr>
              <a:t>	</a:t>
            </a:r>
            <a:r>
              <a:rPr sz="2950" spc="5" dirty="0">
                <a:latin typeface="Segoe UI"/>
                <a:cs typeface="Segoe UI"/>
              </a:rPr>
              <a:t>quali</a:t>
            </a:r>
            <a:r>
              <a:rPr sz="2950" spc="0" dirty="0">
                <a:latin typeface="Segoe UI"/>
                <a:cs typeface="Segoe UI"/>
              </a:rPr>
              <a:t>t</a:t>
            </a:r>
            <a:r>
              <a:rPr sz="2950" spc="-180" dirty="0">
                <a:latin typeface="Segoe UI"/>
                <a:cs typeface="Segoe UI"/>
              </a:rPr>
              <a:t>y</a:t>
            </a:r>
            <a:r>
              <a:rPr sz="2950" spc="0" dirty="0">
                <a:latin typeface="Segoe UI"/>
                <a:cs typeface="Segoe UI"/>
              </a:rPr>
              <a:t>.</a:t>
            </a:r>
            <a:r>
              <a:rPr sz="2950" dirty="0">
                <a:latin typeface="Segoe UI"/>
                <a:cs typeface="Segoe UI"/>
              </a:rPr>
              <a:t>	</a:t>
            </a:r>
            <a:r>
              <a:rPr sz="2950" spc="5" dirty="0">
                <a:latin typeface="Segoe UI"/>
                <a:cs typeface="Segoe UI"/>
              </a:rPr>
              <a:t>The</a:t>
            </a:r>
            <a:r>
              <a:rPr sz="2950" dirty="0">
                <a:latin typeface="Segoe UI"/>
                <a:cs typeface="Segoe UI"/>
              </a:rPr>
              <a:t>	</a:t>
            </a:r>
            <a:r>
              <a:rPr sz="2950" spc="15" dirty="0">
                <a:latin typeface="Segoe UI"/>
                <a:cs typeface="Segoe UI"/>
              </a:rPr>
              <a:t>g</a:t>
            </a:r>
            <a:r>
              <a:rPr sz="2950" spc="5" dirty="0">
                <a:latin typeface="Segoe UI"/>
                <a:cs typeface="Segoe UI"/>
              </a:rPr>
              <a:t>eneral</a:t>
            </a:r>
            <a:endParaRPr sz="295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86612" y="7845513"/>
            <a:ext cx="1776095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5" dirty="0">
                <a:latin typeface="Segoe UI"/>
                <a:cs typeface="Segoe UI"/>
              </a:rPr>
              <a:t>tasks</a:t>
            </a:r>
            <a:r>
              <a:rPr sz="2950" spc="360" dirty="0">
                <a:latin typeface="Segoe UI"/>
                <a:cs typeface="Segoe UI"/>
              </a:rPr>
              <a:t> </a:t>
            </a:r>
            <a:r>
              <a:rPr sz="2950" spc="5" dirty="0">
                <a:latin typeface="Segoe UI"/>
                <a:cs typeface="Segoe UI"/>
              </a:rPr>
              <a:t>that</a:t>
            </a:r>
            <a:r>
              <a:rPr sz="2950" spc="375" dirty="0">
                <a:latin typeface="Segoe UI"/>
                <a:cs typeface="Segoe UI"/>
              </a:rPr>
              <a:t> </a:t>
            </a:r>
            <a:r>
              <a:rPr sz="2950" spc="5" dirty="0">
                <a:latin typeface="Segoe UI"/>
                <a:cs typeface="Segoe UI"/>
              </a:rPr>
              <a:t>must</a:t>
            </a:r>
            <a:r>
              <a:rPr sz="2950" spc="360" dirty="0">
                <a:latin typeface="Segoe UI"/>
                <a:cs typeface="Segoe UI"/>
              </a:rPr>
              <a:t> </a:t>
            </a:r>
            <a:r>
              <a:rPr sz="2950" spc="5" dirty="0">
                <a:latin typeface="Segoe UI"/>
                <a:cs typeface="Segoe UI"/>
              </a:rPr>
              <a:t>be</a:t>
            </a:r>
            <a:r>
              <a:rPr sz="2950" spc="365" dirty="0">
                <a:latin typeface="Segoe UI"/>
                <a:cs typeface="Segoe UI"/>
              </a:rPr>
              <a:t> </a:t>
            </a:r>
            <a:r>
              <a:rPr sz="2950" spc="0" dirty="0">
                <a:latin typeface="Segoe UI"/>
                <a:cs typeface="Segoe UI"/>
              </a:rPr>
              <a:t>solved</a:t>
            </a:r>
            <a:r>
              <a:rPr sz="2950" spc="375" dirty="0">
                <a:latin typeface="Segoe UI"/>
                <a:cs typeface="Segoe UI"/>
              </a:rPr>
              <a:t> </a:t>
            </a:r>
            <a:r>
              <a:rPr sz="2950" spc="5" dirty="0">
                <a:latin typeface="Segoe UI"/>
                <a:cs typeface="Segoe UI"/>
              </a:rPr>
              <a:t>in</a:t>
            </a:r>
            <a:r>
              <a:rPr sz="2950" spc="365" dirty="0">
                <a:latin typeface="Segoe UI"/>
                <a:cs typeface="Segoe UI"/>
              </a:rPr>
              <a:t> </a:t>
            </a:r>
            <a:r>
              <a:rPr sz="2950" spc="5" dirty="0">
                <a:latin typeface="Segoe UI"/>
                <a:cs typeface="Segoe UI"/>
              </a:rPr>
              <a:t>the</a:t>
            </a:r>
            <a:r>
              <a:rPr sz="2950" spc="375" dirty="0">
                <a:latin typeface="Segoe UI"/>
                <a:cs typeface="Segoe UI"/>
              </a:rPr>
              <a:t> </a:t>
            </a:r>
            <a:r>
              <a:rPr sz="2950" spc="0" dirty="0">
                <a:latin typeface="Segoe UI"/>
                <a:cs typeface="Segoe UI"/>
              </a:rPr>
              <a:t>livestock</a:t>
            </a:r>
            <a:r>
              <a:rPr sz="2950" spc="375" dirty="0">
                <a:latin typeface="Segoe UI"/>
                <a:cs typeface="Segoe UI"/>
              </a:rPr>
              <a:t> </a:t>
            </a:r>
            <a:r>
              <a:rPr sz="2950" spc="0" dirty="0">
                <a:latin typeface="Segoe UI"/>
                <a:cs typeface="Segoe UI"/>
              </a:rPr>
              <a:t>sector</a:t>
            </a:r>
            <a:r>
              <a:rPr sz="2950" spc="365" dirty="0">
                <a:latin typeface="Segoe UI"/>
                <a:cs typeface="Segoe UI"/>
              </a:rPr>
              <a:t> </a:t>
            </a:r>
            <a:r>
              <a:rPr sz="2950" spc="-5" dirty="0">
                <a:latin typeface="Segoe UI"/>
                <a:cs typeface="Segoe UI"/>
              </a:rPr>
              <a:t>are</a:t>
            </a:r>
            <a:r>
              <a:rPr sz="2950" spc="365" dirty="0">
                <a:latin typeface="Segoe UI"/>
                <a:cs typeface="Segoe UI"/>
              </a:rPr>
              <a:t> </a:t>
            </a:r>
            <a:r>
              <a:rPr sz="2950" dirty="0">
                <a:latin typeface="Segoe UI"/>
                <a:cs typeface="Segoe UI"/>
              </a:rPr>
              <a:t>to</a:t>
            </a:r>
            <a:r>
              <a:rPr sz="2950" spc="375" dirty="0">
                <a:latin typeface="Segoe UI"/>
                <a:cs typeface="Segoe UI"/>
              </a:rPr>
              <a:t> </a:t>
            </a:r>
            <a:r>
              <a:rPr sz="2950" spc="0" dirty="0">
                <a:latin typeface="Segoe UI"/>
                <a:cs typeface="Segoe UI"/>
              </a:rPr>
              <a:t>ensure</a:t>
            </a:r>
            <a:r>
              <a:rPr sz="2950" spc="375" dirty="0">
                <a:latin typeface="Segoe UI"/>
                <a:cs typeface="Segoe UI"/>
              </a:rPr>
              <a:t> </a:t>
            </a:r>
            <a:r>
              <a:rPr sz="2950" spc="5" dirty="0">
                <a:latin typeface="Segoe UI"/>
                <a:cs typeface="Segoe UI"/>
              </a:rPr>
              <a:t>the</a:t>
            </a:r>
            <a:r>
              <a:rPr sz="2950" spc="375" dirty="0">
                <a:latin typeface="Segoe UI"/>
                <a:cs typeface="Segoe UI"/>
              </a:rPr>
              <a:t> </a:t>
            </a:r>
            <a:r>
              <a:rPr sz="2950" spc="0" dirty="0">
                <a:latin typeface="Segoe UI"/>
                <a:cs typeface="Segoe UI"/>
              </a:rPr>
              <a:t>growth</a:t>
            </a:r>
            <a:r>
              <a:rPr sz="2950" spc="375" dirty="0">
                <a:latin typeface="Segoe UI"/>
                <a:cs typeface="Segoe UI"/>
              </a:rPr>
              <a:t> </a:t>
            </a:r>
            <a:r>
              <a:rPr sz="2950" spc="-20" dirty="0">
                <a:latin typeface="Segoe UI"/>
                <a:cs typeface="Segoe UI"/>
              </a:rPr>
              <a:t>of</a:t>
            </a:r>
            <a:r>
              <a:rPr sz="2950" spc="365" dirty="0">
                <a:latin typeface="Segoe UI"/>
                <a:cs typeface="Segoe UI"/>
              </a:rPr>
              <a:t> </a:t>
            </a:r>
            <a:r>
              <a:rPr sz="2950" spc="0" dirty="0">
                <a:latin typeface="Segoe UI"/>
                <a:cs typeface="Segoe UI"/>
              </a:rPr>
              <a:t>productivity</a:t>
            </a:r>
            <a:r>
              <a:rPr sz="2950" spc="365" dirty="0">
                <a:latin typeface="Segoe UI"/>
                <a:cs typeface="Segoe UI"/>
              </a:rPr>
              <a:t> </a:t>
            </a:r>
            <a:r>
              <a:rPr sz="2950" spc="10" dirty="0">
                <a:latin typeface="Segoe UI"/>
                <a:cs typeface="Segoe UI"/>
              </a:rPr>
              <a:t>and</a:t>
            </a:r>
            <a:r>
              <a:rPr sz="2950" spc="375" dirty="0">
                <a:latin typeface="Segoe UI"/>
                <a:cs typeface="Segoe UI"/>
              </a:rPr>
              <a:t> </a:t>
            </a:r>
            <a:r>
              <a:rPr sz="2950" spc="0" dirty="0">
                <a:latin typeface="Segoe UI"/>
                <a:cs typeface="Segoe UI"/>
              </a:rPr>
              <a:t>livestock</a:t>
            </a:r>
            <a:endParaRPr sz="295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86612" y="8163513"/>
            <a:ext cx="17759045" cy="212661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5080">
              <a:lnSpc>
                <a:spcPct val="70600"/>
              </a:lnSpc>
              <a:spcBef>
                <a:spcPts val="1165"/>
              </a:spcBef>
            </a:pPr>
            <a:r>
              <a:rPr sz="2950" spc="5" dirty="0">
                <a:latin typeface="Segoe UI"/>
                <a:cs typeface="Segoe UI"/>
              </a:rPr>
              <a:t>and, on this </a:t>
            </a:r>
            <a:r>
              <a:rPr sz="2950" dirty="0">
                <a:latin typeface="Segoe UI"/>
                <a:cs typeface="Segoe UI"/>
              </a:rPr>
              <a:t>basis, to increase </a:t>
            </a:r>
            <a:r>
              <a:rPr sz="2950" spc="5" dirty="0">
                <a:latin typeface="Segoe UI"/>
                <a:cs typeface="Segoe UI"/>
              </a:rPr>
              <a:t>the </a:t>
            </a:r>
            <a:r>
              <a:rPr sz="2950" spc="0" dirty="0">
                <a:latin typeface="Segoe UI"/>
                <a:cs typeface="Segoe UI"/>
              </a:rPr>
              <a:t>production </a:t>
            </a:r>
            <a:r>
              <a:rPr sz="2950" spc="-15" dirty="0">
                <a:latin typeface="Segoe UI"/>
                <a:cs typeface="Segoe UI"/>
              </a:rPr>
              <a:t>of </a:t>
            </a:r>
            <a:r>
              <a:rPr sz="2950" spc="5" dirty="0">
                <a:latin typeface="Segoe UI"/>
                <a:cs typeface="Segoe UI"/>
              </a:rPr>
              <a:t>high-quality </a:t>
            </a:r>
            <a:r>
              <a:rPr sz="2950" spc="0" dirty="0">
                <a:latin typeface="Segoe UI"/>
                <a:cs typeface="Segoe UI"/>
              </a:rPr>
              <a:t>products </a:t>
            </a:r>
            <a:r>
              <a:rPr sz="2950" spc="5" dirty="0">
                <a:latin typeface="Segoe UI"/>
                <a:cs typeface="Segoe UI"/>
              </a:rPr>
              <a:t>with the </a:t>
            </a:r>
            <a:r>
              <a:rPr sz="2950" spc="0" dirty="0">
                <a:latin typeface="Segoe UI"/>
                <a:cs typeface="Segoe UI"/>
              </a:rPr>
              <a:t>lowest </a:t>
            </a:r>
            <a:r>
              <a:rPr sz="2950" spc="5" dirty="0">
                <a:latin typeface="Segoe UI"/>
                <a:cs typeface="Segoe UI"/>
              </a:rPr>
              <a:t>cost </a:t>
            </a:r>
            <a:r>
              <a:rPr sz="2950" spc="-15" dirty="0">
                <a:latin typeface="Segoe UI"/>
                <a:cs typeface="Segoe UI"/>
              </a:rPr>
              <a:t>of </a:t>
            </a:r>
            <a:r>
              <a:rPr sz="2950" spc="0" dirty="0">
                <a:latin typeface="Segoe UI"/>
                <a:cs typeface="Segoe UI"/>
              </a:rPr>
              <a:t>labor </a:t>
            </a:r>
            <a:r>
              <a:rPr sz="2950" spc="5" dirty="0">
                <a:latin typeface="Segoe UI"/>
                <a:cs typeface="Segoe UI"/>
              </a:rPr>
              <a:t>and  </a:t>
            </a:r>
            <a:r>
              <a:rPr sz="2950" dirty="0">
                <a:latin typeface="Segoe UI"/>
                <a:cs typeface="Segoe UI"/>
              </a:rPr>
              <a:t>resources.</a:t>
            </a:r>
            <a:endParaRPr sz="2950">
              <a:latin typeface="Segoe UI"/>
              <a:cs typeface="Segoe UI"/>
            </a:endParaRPr>
          </a:p>
          <a:p>
            <a:pPr marL="12700">
              <a:lnSpc>
                <a:spcPts val="3465"/>
              </a:lnSpc>
            </a:pPr>
            <a:r>
              <a:rPr sz="2950" dirty="0">
                <a:latin typeface="Segoe UI"/>
                <a:cs typeface="Segoe UI"/>
              </a:rPr>
              <a:t>There </a:t>
            </a:r>
            <a:r>
              <a:rPr sz="2950" spc="-5" dirty="0">
                <a:latin typeface="Segoe UI"/>
                <a:cs typeface="Segoe UI"/>
              </a:rPr>
              <a:t>are </a:t>
            </a:r>
            <a:r>
              <a:rPr sz="2950" spc="5" dirty="0">
                <a:latin typeface="Segoe UI"/>
                <a:cs typeface="Segoe UI"/>
              </a:rPr>
              <a:t>two main </a:t>
            </a:r>
            <a:r>
              <a:rPr sz="2950" dirty="0">
                <a:latin typeface="Segoe UI"/>
                <a:cs typeface="Segoe UI"/>
              </a:rPr>
              <a:t>approaches to </a:t>
            </a:r>
            <a:r>
              <a:rPr sz="2950" spc="0" dirty="0">
                <a:latin typeface="Segoe UI"/>
                <a:cs typeface="Segoe UI"/>
              </a:rPr>
              <a:t>improving production</a:t>
            </a:r>
            <a:r>
              <a:rPr sz="2950" spc="80" dirty="0">
                <a:latin typeface="Segoe UI"/>
                <a:cs typeface="Segoe UI"/>
              </a:rPr>
              <a:t> </a:t>
            </a:r>
            <a:r>
              <a:rPr sz="2950" spc="0" dirty="0">
                <a:latin typeface="Segoe UI"/>
                <a:cs typeface="Segoe UI"/>
              </a:rPr>
              <a:t>efficiency:</a:t>
            </a:r>
            <a:endParaRPr sz="2950">
              <a:latin typeface="Segoe UI"/>
              <a:cs typeface="Segoe UI"/>
            </a:endParaRPr>
          </a:p>
          <a:p>
            <a:pPr marL="389255" indent="-376555">
              <a:lnSpc>
                <a:spcPts val="3490"/>
              </a:lnSpc>
              <a:buFont typeface="Arial"/>
              <a:buChar char="•"/>
              <a:tabLst>
                <a:tab pos="389255" algn="l"/>
                <a:tab pos="389890" algn="l"/>
              </a:tabLst>
            </a:pPr>
            <a:r>
              <a:rPr sz="2950" spc="5" dirty="0">
                <a:latin typeface="Segoe UI"/>
                <a:cs typeface="Segoe UI"/>
              </a:rPr>
              <a:t>the </a:t>
            </a:r>
            <a:r>
              <a:rPr sz="2950" spc="0" dirty="0">
                <a:latin typeface="Segoe UI"/>
                <a:cs typeface="Segoe UI"/>
              </a:rPr>
              <a:t>introduction </a:t>
            </a:r>
            <a:r>
              <a:rPr sz="2950" spc="-15" dirty="0">
                <a:latin typeface="Segoe UI"/>
                <a:cs typeface="Segoe UI"/>
              </a:rPr>
              <a:t>of </a:t>
            </a:r>
            <a:r>
              <a:rPr sz="2950" spc="-5" dirty="0">
                <a:latin typeface="Segoe UI"/>
                <a:cs typeface="Segoe UI"/>
              </a:rPr>
              <a:t>more </a:t>
            </a:r>
            <a:r>
              <a:rPr sz="2950" spc="0" dirty="0">
                <a:latin typeface="Segoe UI"/>
                <a:cs typeface="Segoe UI"/>
              </a:rPr>
              <a:t>advanced methods </a:t>
            </a:r>
            <a:r>
              <a:rPr sz="2950" spc="-15" dirty="0">
                <a:latin typeface="Segoe UI"/>
                <a:cs typeface="Segoe UI"/>
              </a:rPr>
              <a:t>of </a:t>
            </a:r>
            <a:r>
              <a:rPr sz="2950" spc="5" dirty="0">
                <a:latin typeface="Segoe UI"/>
                <a:cs typeface="Segoe UI"/>
              </a:rPr>
              <a:t>management and analysis </a:t>
            </a:r>
            <a:r>
              <a:rPr sz="2950" spc="-15" dirty="0">
                <a:latin typeface="Segoe UI"/>
                <a:cs typeface="Segoe UI"/>
              </a:rPr>
              <a:t>of </a:t>
            </a:r>
            <a:r>
              <a:rPr sz="2950" spc="0" dirty="0">
                <a:latin typeface="Segoe UI"/>
                <a:cs typeface="Segoe UI"/>
              </a:rPr>
              <a:t>production</a:t>
            </a:r>
            <a:r>
              <a:rPr sz="2950" spc="200" dirty="0">
                <a:latin typeface="Segoe UI"/>
                <a:cs typeface="Segoe UI"/>
              </a:rPr>
              <a:t> </a:t>
            </a:r>
            <a:r>
              <a:rPr sz="2950" dirty="0">
                <a:latin typeface="Segoe UI"/>
                <a:cs typeface="Segoe UI"/>
              </a:rPr>
              <a:t>results;</a:t>
            </a:r>
            <a:endParaRPr sz="2950">
              <a:latin typeface="Segoe UI"/>
              <a:cs typeface="Segoe UI"/>
            </a:endParaRPr>
          </a:p>
          <a:p>
            <a:pPr marL="389255" indent="-376555">
              <a:lnSpc>
                <a:spcPts val="3515"/>
              </a:lnSpc>
              <a:buFont typeface="Arial"/>
              <a:buChar char="•"/>
              <a:tabLst>
                <a:tab pos="389255" algn="l"/>
                <a:tab pos="389890" algn="l"/>
              </a:tabLst>
            </a:pPr>
            <a:r>
              <a:rPr sz="2950" spc="5" dirty="0">
                <a:latin typeface="Segoe UI"/>
                <a:cs typeface="Segoe UI"/>
              </a:rPr>
              <a:t>modernization </a:t>
            </a:r>
            <a:r>
              <a:rPr sz="2950" spc="-15" dirty="0">
                <a:latin typeface="Segoe UI"/>
                <a:cs typeface="Segoe UI"/>
              </a:rPr>
              <a:t>of </a:t>
            </a:r>
            <a:r>
              <a:rPr sz="2950" spc="0" dirty="0">
                <a:latin typeface="Segoe UI"/>
                <a:cs typeface="Segoe UI"/>
              </a:rPr>
              <a:t>production </a:t>
            </a:r>
            <a:r>
              <a:rPr sz="2950" spc="5" dirty="0">
                <a:latin typeface="Segoe UI"/>
                <a:cs typeface="Segoe UI"/>
              </a:rPr>
              <a:t>by </a:t>
            </a:r>
            <a:r>
              <a:rPr sz="2950" spc="0" dirty="0">
                <a:latin typeface="Segoe UI"/>
                <a:cs typeface="Segoe UI"/>
              </a:rPr>
              <a:t>introducing </a:t>
            </a:r>
            <a:r>
              <a:rPr sz="2950" dirty="0">
                <a:latin typeface="Segoe UI"/>
                <a:cs typeface="Segoe UI"/>
              </a:rPr>
              <a:t>more </a:t>
            </a:r>
            <a:r>
              <a:rPr sz="2950" spc="0" dirty="0">
                <a:latin typeface="Segoe UI"/>
                <a:cs typeface="Segoe UI"/>
              </a:rPr>
              <a:t>modern </a:t>
            </a:r>
            <a:r>
              <a:rPr sz="2950" spc="5" dirty="0">
                <a:latin typeface="Segoe UI"/>
                <a:cs typeface="Segoe UI"/>
              </a:rPr>
              <a:t>technologies </a:t>
            </a:r>
            <a:r>
              <a:rPr sz="2950" spc="10" dirty="0">
                <a:latin typeface="Segoe UI"/>
                <a:cs typeface="Segoe UI"/>
              </a:rPr>
              <a:t>and </a:t>
            </a:r>
            <a:r>
              <a:rPr sz="2950" spc="5" dirty="0">
                <a:latin typeface="Segoe UI"/>
                <a:cs typeface="Segoe UI"/>
              </a:rPr>
              <a:t>using the </a:t>
            </a:r>
            <a:r>
              <a:rPr sz="2950" spc="0" dirty="0">
                <a:latin typeface="Segoe UI"/>
                <a:cs typeface="Segoe UI"/>
              </a:rPr>
              <a:t>latest</a:t>
            </a:r>
            <a:r>
              <a:rPr sz="2950" spc="175" dirty="0">
                <a:latin typeface="Segoe UI"/>
                <a:cs typeface="Segoe UI"/>
              </a:rPr>
              <a:t> </a:t>
            </a:r>
            <a:r>
              <a:rPr sz="2950" spc="5" dirty="0">
                <a:latin typeface="Segoe UI"/>
                <a:cs typeface="Segoe UI"/>
              </a:rPr>
              <a:t>equipment.</a:t>
            </a:r>
            <a:endParaRPr sz="295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6668" y="1040456"/>
            <a:ext cx="16636365" cy="98926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650" b="1" u="heavy" spc="-10" dirty="0">
                <a:solidFill>
                  <a:srgbClr val="BB7829"/>
                </a:solidFill>
                <a:uFill>
                  <a:solidFill>
                    <a:srgbClr val="BB7829"/>
                  </a:solidFill>
                </a:uFill>
                <a:latin typeface="Segoe UI"/>
                <a:cs typeface="Segoe UI"/>
              </a:rPr>
              <a:t>The</a:t>
            </a:r>
            <a:r>
              <a:rPr sz="3650" b="1" u="heavy" spc="-30" dirty="0">
                <a:solidFill>
                  <a:srgbClr val="BB7829"/>
                </a:solidFill>
                <a:uFill>
                  <a:solidFill>
                    <a:srgbClr val="BB7829"/>
                  </a:solidFill>
                </a:uFill>
                <a:latin typeface="Segoe UI"/>
                <a:cs typeface="Segoe UI"/>
              </a:rPr>
              <a:t> </a:t>
            </a:r>
            <a:r>
              <a:rPr sz="3650" b="1" u="heavy" spc="-10" dirty="0">
                <a:solidFill>
                  <a:srgbClr val="BB7829"/>
                </a:solidFill>
                <a:uFill>
                  <a:solidFill>
                    <a:srgbClr val="BB7829"/>
                  </a:solidFill>
                </a:uFill>
                <a:latin typeface="Segoe UI"/>
                <a:cs typeface="Segoe UI"/>
              </a:rPr>
              <a:t>effect:</a:t>
            </a:r>
            <a:endParaRPr sz="3650">
              <a:latin typeface="Segoe UI"/>
              <a:cs typeface="Segoe UI"/>
            </a:endParaRPr>
          </a:p>
          <a:p>
            <a:pPr marL="12700" marR="337820">
              <a:lnSpc>
                <a:spcPct val="119600"/>
              </a:lnSpc>
            </a:pPr>
            <a:r>
              <a:rPr sz="3650" spc="-5" dirty="0">
                <a:latin typeface="Segoe UI"/>
                <a:cs typeface="Segoe UI"/>
              </a:rPr>
              <a:t>the </a:t>
            </a:r>
            <a:r>
              <a:rPr sz="3650" spc="-15" dirty="0">
                <a:latin typeface="Segoe UI"/>
                <a:cs typeface="Segoe UI"/>
              </a:rPr>
              <a:t>creation </a:t>
            </a:r>
            <a:r>
              <a:rPr sz="3650" spc="-40" dirty="0">
                <a:latin typeface="Segoe UI"/>
                <a:cs typeface="Segoe UI"/>
              </a:rPr>
              <a:t>of </a:t>
            </a:r>
            <a:r>
              <a:rPr sz="3650" spc="-10" dirty="0">
                <a:latin typeface="Segoe UI"/>
                <a:cs typeface="Segoe UI"/>
              </a:rPr>
              <a:t>new </a:t>
            </a:r>
            <a:r>
              <a:rPr sz="3650" spc="-5" dirty="0">
                <a:latin typeface="Segoe UI"/>
                <a:cs typeface="Segoe UI"/>
              </a:rPr>
              <a:t>highly </a:t>
            </a:r>
            <a:r>
              <a:rPr sz="3650" spc="-15" dirty="0">
                <a:latin typeface="Segoe UI"/>
                <a:cs typeface="Segoe UI"/>
              </a:rPr>
              <a:t>productive breeding </a:t>
            </a:r>
            <a:r>
              <a:rPr sz="3650" spc="-10" dirty="0">
                <a:latin typeface="Segoe UI"/>
                <a:cs typeface="Segoe UI"/>
              </a:rPr>
              <a:t>forms </a:t>
            </a:r>
            <a:r>
              <a:rPr sz="3650" spc="-40" dirty="0">
                <a:latin typeface="Segoe UI"/>
                <a:cs typeface="Segoe UI"/>
              </a:rPr>
              <a:t>of </a:t>
            </a:r>
            <a:r>
              <a:rPr sz="3650" spc="-5" dirty="0">
                <a:latin typeface="Segoe UI"/>
                <a:cs typeface="Segoe UI"/>
              </a:rPr>
              <a:t>animals </a:t>
            </a:r>
            <a:r>
              <a:rPr sz="3650" spc="-40" dirty="0">
                <a:latin typeface="Segoe UI"/>
                <a:cs typeface="Segoe UI"/>
              </a:rPr>
              <a:t>of </a:t>
            </a:r>
            <a:r>
              <a:rPr sz="3650" spc="-5" dirty="0">
                <a:latin typeface="Segoe UI"/>
                <a:cs typeface="Segoe UI"/>
              </a:rPr>
              <a:t>the </a:t>
            </a:r>
            <a:r>
              <a:rPr sz="3650" spc="-15" dirty="0">
                <a:latin typeface="Segoe UI"/>
                <a:cs typeface="Segoe UI"/>
              </a:rPr>
              <a:t>intensive  </a:t>
            </a:r>
            <a:r>
              <a:rPr sz="3650" spc="-5" dirty="0">
                <a:latin typeface="Segoe UI"/>
                <a:cs typeface="Segoe UI"/>
              </a:rPr>
              <a:t>type, </a:t>
            </a:r>
            <a:r>
              <a:rPr sz="3650" spc="-10" dirty="0">
                <a:latin typeface="Segoe UI"/>
                <a:cs typeface="Segoe UI"/>
              </a:rPr>
              <a:t>which </a:t>
            </a:r>
            <a:r>
              <a:rPr sz="3650" spc="-5" dirty="0">
                <a:latin typeface="Segoe UI"/>
                <a:cs typeface="Segoe UI"/>
              </a:rPr>
              <a:t>will </a:t>
            </a:r>
            <a:r>
              <a:rPr sz="3650" spc="-15" dirty="0">
                <a:latin typeface="Segoe UI"/>
                <a:cs typeface="Segoe UI"/>
              </a:rPr>
              <a:t>ensure </a:t>
            </a:r>
            <a:r>
              <a:rPr sz="3650" spc="0" dirty="0">
                <a:latin typeface="Segoe UI"/>
                <a:cs typeface="Segoe UI"/>
              </a:rPr>
              <a:t>import </a:t>
            </a:r>
            <a:r>
              <a:rPr sz="3650" spc="-10" dirty="0">
                <a:latin typeface="Segoe UI"/>
                <a:cs typeface="Segoe UI"/>
              </a:rPr>
              <a:t>substitution </a:t>
            </a:r>
            <a:r>
              <a:rPr sz="3650" spc="-40" dirty="0">
                <a:latin typeface="Segoe UI"/>
                <a:cs typeface="Segoe UI"/>
              </a:rPr>
              <a:t>of </a:t>
            </a:r>
            <a:r>
              <a:rPr sz="3650" spc="-5" dirty="0">
                <a:latin typeface="Segoe UI"/>
                <a:cs typeface="Segoe UI"/>
              </a:rPr>
              <a:t>animal genetic </a:t>
            </a:r>
            <a:r>
              <a:rPr sz="3650" spc="-20" dirty="0">
                <a:latin typeface="Segoe UI"/>
                <a:cs typeface="Segoe UI"/>
              </a:rPr>
              <a:t>resources </a:t>
            </a:r>
            <a:r>
              <a:rPr sz="3650" spc="-5" dirty="0">
                <a:latin typeface="Segoe UI"/>
                <a:cs typeface="Segoe UI"/>
              </a:rPr>
              <a:t>for the  </a:t>
            </a:r>
            <a:r>
              <a:rPr sz="3650" spc="10" dirty="0">
                <a:latin typeface="Segoe UI"/>
                <a:cs typeface="Segoe UI"/>
              </a:rPr>
              <a:t>country </a:t>
            </a:r>
            <a:r>
              <a:rPr sz="3650" spc="-5" dirty="0">
                <a:latin typeface="Segoe UI"/>
                <a:cs typeface="Segoe UI"/>
              </a:rPr>
              <a:t>and, </a:t>
            </a:r>
            <a:r>
              <a:rPr sz="3650" spc="-25" dirty="0">
                <a:latin typeface="Segoe UI"/>
                <a:cs typeface="Segoe UI"/>
              </a:rPr>
              <a:t>ultimately, </a:t>
            </a:r>
            <a:r>
              <a:rPr sz="3650" spc="-10" dirty="0">
                <a:latin typeface="Segoe UI"/>
                <a:cs typeface="Segoe UI"/>
              </a:rPr>
              <a:t>achieve food security in the</a:t>
            </a:r>
            <a:r>
              <a:rPr sz="3650" spc="-204" dirty="0">
                <a:latin typeface="Segoe UI"/>
                <a:cs typeface="Segoe UI"/>
              </a:rPr>
              <a:t> </a:t>
            </a:r>
            <a:r>
              <a:rPr sz="3650" spc="-15" dirty="0">
                <a:latin typeface="Segoe UI"/>
                <a:cs typeface="Segoe UI"/>
              </a:rPr>
              <a:t>region;</a:t>
            </a:r>
            <a:endParaRPr sz="36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3650" spc="-5" dirty="0">
                <a:latin typeface="Segoe UI"/>
                <a:cs typeface="Segoe UI"/>
              </a:rPr>
              <a:t>ensuring </a:t>
            </a:r>
            <a:r>
              <a:rPr sz="3650" spc="-10" dirty="0">
                <a:latin typeface="Segoe UI"/>
                <a:cs typeface="Segoe UI"/>
              </a:rPr>
              <a:t>sustainable </a:t>
            </a:r>
            <a:r>
              <a:rPr sz="3650" spc="-20" dirty="0">
                <a:latin typeface="Segoe UI"/>
                <a:cs typeface="Segoe UI"/>
              </a:rPr>
              <a:t>growth </a:t>
            </a:r>
            <a:r>
              <a:rPr sz="3650" spc="-10" dirty="0">
                <a:latin typeface="Segoe UI"/>
                <a:cs typeface="Segoe UI"/>
              </a:rPr>
              <a:t>in </a:t>
            </a:r>
            <a:r>
              <a:rPr sz="3650" spc="-5" dirty="0">
                <a:latin typeface="Segoe UI"/>
                <a:cs typeface="Segoe UI"/>
              </a:rPr>
              <a:t>the </a:t>
            </a:r>
            <a:r>
              <a:rPr sz="3650" spc="-10" dirty="0">
                <a:latin typeface="Segoe UI"/>
                <a:cs typeface="Segoe UI"/>
              </a:rPr>
              <a:t>production </a:t>
            </a:r>
            <a:r>
              <a:rPr sz="3650" spc="-45" dirty="0">
                <a:latin typeface="Segoe UI"/>
                <a:cs typeface="Segoe UI"/>
              </a:rPr>
              <a:t>of </a:t>
            </a:r>
            <a:r>
              <a:rPr sz="3650" spc="-10" dirty="0">
                <a:latin typeface="Segoe UI"/>
                <a:cs typeface="Segoe UI"/>
              </a:rPr>
              <a:t>meat </a:t>
            </a:r>
            <a:r>
              <a:rPr sz="3650" spc="-5" dirty="0">
                <a:latin typeface="Segoe UI"/>
                <a:cs typeface="Segoe UI"/>
              </a:rPr>
              <a:t>and </a:t>
            </a:r>
            <a:r>
              <a:rPr sz="3650" spc="15" dirty="0">
                <a:latin typeface="Segoe UI"/>
                <a:cs typeface="Segoe UI"/>
              </a:rPr>
              <a:t>dairy </a:t>
            </a:r>
            <a:r>
              <a:rPr sz="3650" spc="-15" dirty="0">
                <a:latin typeface="Segoe UI"/>
                <a:cs typeface="Segoe UI"/>
              </a:rPr>
              <a:t>products </a:t>
            </a:r>
            <a:r>
              <a:rPr sz="3650" spc="-10" dirty="0">
                <a:latin typeface="Segoe UI"/>
                <a:cs typeface="Segoe UI"/>
              </a:rPr>
              <a:t>in</a:t>
            </a:r>
            <a:r>
              <a:rPr sz="3650" spc="-240" dirty="0">
                <a:latin typeface="Segoe UI"/>
                <a:cs typeface="Segoe UI"/>
              </a:rPr>
              <a:t> </a:t>
            </a:r>
            <a:r>
              <a:rPr sz="3650" spc="-5" dirty="0">
                <a:latin typeface="Segoe UI"/>
                <a:cs typeface="Segoe UI"/>
              </a:rPr>
              <a:t>the</a:t>
            </a:r>
            <a:endParaRPr sz="36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3650" spc="-15" dirty="0">
                <a:latin typeface="Segoe UI"/>
                <a:cs typeface="Segoe UI"/>
              </a:rPr>
              <a:t>project</a:t>
            </a:r>
            <a:r>
              <a:rPr sz="3650" spc="-40" dirty="0">
                <a:latin typeface="Segoe UI"/>
                <a:cs typeface="Segoe UI"/>
              </a:rPr>
              <a:t> </a:t>
            </a:r>
            <a:r>
              <a:rPr sz="3650" spc="-15" dirty="0">
                <a:latin typeface="Segoe UI"/>
                <a:cs typeface="Segoe UI"/>
              </a:rPr>
              <a:t>area;</a:t>
            </a:r>
            <a:endParaRPr sz="3650">
              <a:latin typeface="Segoe UI"/>
              <a:cs typeface="Segoe UI"/>
            </a:endParaRPr>
          </a:p>
          <a:p>
            <a:pPr marL="12700" marR="970915">
              <a:lnSpc>
                <a:spcPts val="5240"/>
              </a:lnSpc>
              <a:spcBef>
                <a:spcPts val="315"/>
              </a:spcBef>
            </a:pPr>
            <a:r>
              <a:rPr sz="3650" spc="-10" dirty="0">
                <a:latin typeface="Segoe UI"/>
                <a:cs typeface="Segoe UI"/>
              </a:rPr>
              <a:t>Along </a:t>
            </a:r>
            <a:r>
              <a:rPr sz="3650" spc="-5" dirty="0">
                <a:latin typeface="Segoe UI"/>
                <a:cs typeface="Segoe UI"/>
              </a:rPr>
              <a:t>with this, the </a:t>
            </a:r>
            <a:r>
              <a:rPr sz="3650" spc="-10" dirty="0">
                <a:latin typeface="Segoe UI"/>
                <a:cs typeface="Segoe UI"/>
              </a:rPr>
              <a:t>solution </a:t>
            </a:r>
            <a:r>
              <a:rPr sz="3650" spc="-25" dirty="0">
                <a:latin typeface="Segoe UI"/>
                <a:cs typeface="Segoe UI"/>
              </a:rPr>
              <a:t>to </a:t>
            </a:r>
            <a:r>
              <a:rPr sz="3650" spc="-5" dirty="0">
                <a:latin typeface="Segoe UI"/>
                <a:cs typeface="Segoe UI"/>
              </a:rPr>
              <a:t>the </a:t>
            </a:r>
            <a:r>
              <a:rPr sz="3650" spc="-10" dirty="0">
                <a:latin typeface="Segoe UI"/>
                <a:cs typeface="Segoe UI"/>
              </a:rPr>
              <a:t>issue </a:t>
            </a:r>
            <a:r>
              <a:rPr sz="3650" spc="-40" dirty="0">
                <a:latin typeface="Segoe UI"/>
                <a:cs typeface="Segoe UI"/>
              </a:rPr>
              <a:t>of </a:t>
            </a:r>
            <a:r>
              <a:rPr sz="3650" spc="-15" dirty="0">
                <a:latin typeface="Segoe UI"/>
                <a:cs typeface="Segoe UI"/>
              </a:rPr>
              <a:t>providing livestock </a:t>
            </a:r>
            <a:r>
              <a:rPr sz="3650" spc="-5" dirty="0">
                <a:latin typeface="Segoe UI"/>
                <a:cs typeface="Segoe UI"/>
              </a:rPr>
              <a:t>with </a:t>
            </a:r>
            <a:r>
              <a:rPr sz="3650" spc="-10" dirty="0">
                <a:latin typeface="Segoe UI"/>
                <a:cs typeface="Segoe UI"/>
              </a:rPr>
              <a:t>own</a:t>
            </a:r>
            <a:r>
              <a:rPr sz="3650" spc="-180" dirty="0">
                <a:latin typeface="Segoe UI"/>
                <a:cs typeface="Segoe UI"/>
              </a:rPr>
              <a:t> </a:t>
            </a:r>
            <a:r>
              <a:rPr sz="3650" spc="-5" dirty="0">
                <a:latin typeface="Segoe UI"/>
                <a:cs typeface="Segoe UI"/>
              </a:rPr>
              <a:t>feed  </a:t>
            </a:r>
            <a:r>
              <a:rPr sz="3650" spc="-15" dirty="0">
                <a:latin typeface="Segoe UI"/>
                <a:cs typeface="Segoe UI"/>
              </a:rPr>
              <a:t>products remains </a:t>
            </a:r>
            <a:r>
              <a:rPr sz="3650" spc="-10" dirty="0">
                <a:latin typeface="Segoe UI"/>
                <a:cs typeface="Segoe UI"/>
              </a:rPr>
              <a:t>an </a:t>
            </a:r>
            <a:r>
              <a:rPr sz="3650" spc="-15" dirty="0">
                <a:latin typeface="Segoe UI"/>
                <a:cs typeface="Segoe UI"/>
              </a:rPr>
              <a:t>acute problem </a:t>
            </a:r>
            <a:r>
              <a:rPr sz="3650" spc="-10" dirty="0">
                <a:latin typeface="Segoe UI"/>
                <a:cs typeface="Segoe UI"/>
              </a:rPr>
              <a:t>in the</a:t>
            </a:r>
            <a:r>
              <a:rPr sz="3650" spc="-90" dirty="0">
                <a:latin typeface="Segoe UI"/>
                <a:cs typeface="Segoe UI"/>
              </a:rPr>
              <a:t> </a:t>
            </a:r>
            <a:r>
              <a:rPr sz="3650" spc="-15" dirty="0">
                <a:latin typeface="Segoe UI"/>
                <a:cs typeface="Segoe UI"/>
              </a:rPr>
              <a:t>region.</a:t>
            </a:r>
            <a:endParaRPr sz="36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650" b="1" u="heavy" spc="-20" dirty="0">
                <a:solidFill>
                  <a:srgbClr val="BB7829"/>
                </a:solidFill>
                <a:uFill>
                  <a:solidFill>
                    <a:srgbClr val="BB7829"/>
                  </a:solidFill>
                </a:uFill>
                <a:latin typeface="Segoe UI"/>
                <a:cs typeface="Segoe UI"/>
              </a:rPr>
              <a:t>Market</a:t>
            </a:r>
            <a:r>
              <a:rPr sz="3650" b="1" u="heavy" spc="-25" dirty="0">
                <a:solidFill>
                  <a:srgbClr val="BB7829"/>
                </a:solidFill>
                <a:uFill>
                  <a:solidFill>
                    <a:srgbClr val="BB7829"/>
                  </a:solidFill>
                </a:uFill>
                <a:latin typeface="Segoe UI"/>
                <a:cs typeface="Segoe UI"/>
              </a:rPr>
              <a:t> Position:</a:t>
            </a:r>
            <a:endParaRPr sz="36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3650" spc="-10" dirty="0">
                <a:latin typeface="Segoe UI"/>
                <a:cs typeface="Segoe UI"/>
              </a:rPr>
              <a:t>In 2018, </a:t>
            </a:r>
            <a:r>
              <a:rPr sz="3650" spc="-5" dirty="0">
                <a:latin typeface="Segoe UI"/>
                <a:cs typeface="Segoe UI"/>
              </a:rPr>
              <a:t>the </a:t>
            </a:r>
            <a:r>
              <a:rPr sz="3650" spc="-10" dirty="0">
                <a:latin typeface="Segoe UI"/>
                <a:cs typeface="Segoe UI"/>
              </a:rPr>
              <a:t>volume </a:t>
            </a:r>
            <a:r>
              <a:rPr sz="3650" spc="-40" dirty="0">
                <a:latin typeface="Segoe UI"/>
                <a:cs typeface="Segoe UI"/>
              </a:rPr>
              <a:t>of </a:t>
            </a:r>
            <a:r>
              <a:rPr sz="3650" spc="-10" dirty="0">
                <a:latin typeface="Segoe UI"/>
                <a:cs typeface="Segoe UI"/>
              </a:rPr>
              <a:t>meat production in </a:t>
            </a:r>
            <a:r>
              <a:rPr sz="3650" spc="-15" dirty="0">
                <a:latin typeface="Segoe UI"/>
                <a:cs typeface="Segoe UI"/>
              </a:rPr>
              <a:t>Uzbekistan </a:t>
            </a:r>
            <a:r>
              <a:rPr sz="3650" spc="-10" dirty="0">
                <a:latin typeface="Segoe UI"/>
                <a:cs typeface="Segoe UI"/>
              </a:rPr>
              <a:t>amounted </a:t>
            </a:r>
            <a:r>
              <a:rPr sz="3650" spc="-25" dirty="0">
                <a:latin typeface="Segoe UI"/>
                <a:cs typeface="Segoe UI"/>
              </a:rPr>
              <a:t>to </a:t>
            </a:r>
            <a:r>
              <a:rPr sz="3650" spc="-10" dirty="0">
                <a:latin typeface="Segoe UI"/>
                <a:cs typeface="Segoe UI"/>
              </a:rPr>
              <a:t>1.43</a:t>
            </a:r>
            <a:r>
              <a:rPr sz="3650" spc="-110" dirty="0">
                <a:latin typeface="Segoe UI"/>
                <a:cs typeface="Segoe UI"/>
              </a:rPr>
              <a:t> </a:t>
            </a:r>
            <a:r>
              <a:rPr sz="3650" spc="-10" dirty="0">
                <a:latin typeface="Segoe UI"/>
                <a:cs typeface="Segoe UI"/>
              </a:rPr>
              <a:t>million</a:t>
            </a:r>
            <a:endParaRPr sz="36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3650" spc="-15" dirty="0">
                <a:latin typeface="Segoe UI"/>
                <a:cs typeface="Segoe UI"/>
              </a:rPr>
              <a:t>tons, </a:t>
            </a:r>
            <a:r>
              <a:rPr sz="3650" spc="-5" dirty="0">
                <a:latin typeface="Segoe UI"/>
                <a:cs typeface="Segoe UI"/>
              </a:rPr>
              <a:t>the </a:t>
            </a:r>
            <a:r>
              <a:rPr sz="3650" spc="-35" dirty="0">
                <a:latin typeface="Segoe UI"/>
                <a:cs typeface="Segoe UI"/>
              </a:rPr>
              <a:t>population's </a:t>
            </a:r>
            <a:r>
              <a:rPr sz="3650" spc="-10" dirty="0">
                <a:latin typeface="Segoe UI"/>
                <a:cs typeface="Segoe UI"/>
              </a:rPr>
              <a:t>demand </a:t>
            </a:r>
            <a:r>
              <a:rPr sz="3650" spc="-5" dirty="0">
                <a:latin typeface="Segoe UI"/>
                <a:cs typeface="Segoe UI"/>
              </a:rPr>
              <a:t>for </a:t>
            </a:r>
            <a:r>
              <a:rPr sz="3650" spc="-10" dirty="0">
                <a:latin typeface="Segoe UI"/>
                <a:cs typeface="Segoe UI"/>
              </a:rPr>
              <a:t>meat products, according </a:t>
            </a:r>
            <a:r>
              <a:rPr sz="3650" spc="-25" dirty="0">
                <a:latin typeface="Segoe UI"/>
                <a:cs typeface="Segoe UI"/>
              </a:rPr>
              <a:t>to </a:t>
            </a:r>
            <a:r>
              <a:rPr sz="3650" spc="-5" dirty="0">
                <a:latin typeface="Segoe UI"/>
                <a:cs typeface="Segoe UI"/>
              </a:rPr>
              <a:t>the</a:t>
            </a:r>
            <a:r>
              <a:rPr sz="3650" spc="-114" dirty="0">
                <a:latin typeface="Segoe UI"/>
                <a:cs typeface="Segoe UI"/>
              </a:rPr>
              <a:t> </a:t>
            </a:r>
            <a:r>
              <a:rPr sz="3650" spc="-15" dirty="0">
                <a:latin typeface="Segoe UI"/>
                <a:cs typeface="Segoe UI"/>
              </a:rPr>
              <a:t>recommended</a:t>
            </a:r>
            <a:endParaRPr sz="36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3650" spc="-10" dirty="0">
                <a:latin typeface="Segoe UI"/>
                <a:cs typeface="Segoe UI"/>
              </a:rPr>
              <a:t>medical </a:t>
            </a:r>
            <a:r>
              <a:rPr sz="3650" spc="-5" dirty="0">
                <a:latin typeface="Segoe UI"/>
                <a:cs typeface="Segoe UI"/>
              </a:rPr>
              <a:t>norm, was </a:t>
            </a:r>
            <a:r>
              <a:rPr sz="3650" spc="-10" dirty="0">
                <a:latin typeface="Segoe UI"/>
                <a:cs typeface="Segoe UI"/>
              </a:rPr>
              <a:t>satisfied </a:t>
            </a:r>
            <a:r>
              <a:rPr sz="3650" spc="-5" dirty="0">
                <a:latin typeface="Segoe UI"/>
                <a:cs typeface="Segoe UI"/>
              </a:rPr>
              <a:t>by</a:t>
            </a:r>
            <a:r>
              <a:rPr sz="3650" spc="-155" dirty="0">
                <a:latin typeface="Segoe UI"/>
                <a:cs typeface="Segoe UI"/>
              </a:rPr>
              <a:t> </a:t>
            </a:r>
            <a:r>
              <a:rPr sz="3650" spc="-10" dirty="0">
                <a:latin typeface="Segoe UI"/>
                <a:cs typeface="Segoe UI"/>
              </a:rPr>
              <a:t>101%.</a:t>
            </a:r>
            <a:endParaRPr sz="3650">
              <a:latin typeface="Segoe UI"/>
              <a:cs typeface="Segoe UI"/>
            </a:endParaRPr>
          </a:p>
          <a:p>
            <a:pPr marL="12700" marR="53975">
              <a:lnSpc>
                <a:spcPct val="119600"/>
              </a:lnSpc>
            </a:pPr>
            <a:r>
              <a:rPr sz="3650" spc="-10" dirty="0">
                <a:latin typeface="Segoe UI"/>
                <a:cs typeface="Segoe UI"/>
              </a:rPr>
              <a:t>In </a:t>
            </a:r>
            <a:r>
              <a:rPr sz="3650" dirty="0">
                <a:latin typeface="Segoe UI"/>
                <a:cs typeface="Segoe UI"/>
              </a:rPr>
              <a:t>January-June </a:t>
            </a:r>
            <a:r>
              <a:rPr sz="3650" spc="-10" dirty="0">
                <a:latin typeface="Segoe UI"/>
                <a:cs typeface="Segoe UI"/>
              </a:rPr>
              <a:t>2018, Uzbekistan </a:t>
            </a:r>
            <a:r>
              <a:rPr sz="3650" dirty="0">
                <a:latin typeface="Segoe UI"/>
                <a:cs typeface="Segoe UI"/>
              </a:rPr>
              <a:t>imported </a:t>
            </a:r>
            <a:r>
              <a:rPr sz="3650" spc="-10" dirty="0">
                <a:latin typeface="Segoe UI"/>
                <a:cs typeface="Segoe UI"/>
              </a:rPr>
              <a:t>72,208 head </a:t>
            </a:r>
            <a:r>
              <a:rPr sz="3650" spc="-40" dirty="0">
                <a:latin typeface="Segoe UI"/>
                <a:cs typeface="Segoe UI"/>
              </a:rPr>
              <a:t>of </a:t>
            </a:r>
            <a:r>
              <a:rPr sz="3650" spc="-5" dirty="0">
                <a:latin typeface="Segoe UI"/>
                <a:cs typeface="Segoe UI"/>
              </a:rPr>
              <a:t>cattle </a:t>
            </a:r>
            <a:r>
              <a:rPr sz="3650" spc="5" dirty="0">
                <a:latin typeface="Segoe UI"/>
                <a:cs typeface="Segoe UI"/>
              </a:rPr>
              <a:t>worth </a:t>
            </a:r>
            <a:r>
              <a:rPr sz="3650" spc="-10" dirty="0">
                <a:latin typeface="Segoe UI"/>
                <a:cs typeface="Segoe UI"/>
              </a:rPr>
              <a:t>$ 59.3  million, including 24,549 head </a:t>
            </a:r>
            <a:r>
              <a:rPr sz="3650" spc="5" dirty="0">
                <a:latin typeface="Segoe UI"/>
                <a:cs typeface="Segoe UI"/>
              </a:rPr>
              <a:t>worth </a:t>
            </a:r>
            <a:r>
              <a:rPr sz="3650" spc="-10" dirty="0">
                <a:latin typeface="Segoe UI"/>
                <a:cs typeface="Segoe UI"/>
              </a:rPr>
              <a:t>17.1 million in May and 19,380 head </a:t>
            </a:r>
            <a:r>
              <a:rPr sz="3650" spc="5" dirty="0">
                <a:latin typeface="Segoe UI"/>
                <a:cs typeface="Segoe UI"/>
              </a:rPr>
              <a:t>worth</a:t>
            </a:r>
            <a:r>
              <a:rPr sz="3650" spc="-180" dirty="0">
                <a:latin typeface="Segoe UI"/>
                <a:cs typeface="Segoe UI"/>
              </a:rPr>
              <a:t> </a:t>
            </a:r>
            <a:r>
              <a:rPr sz="3650" spc="-10" dirty="0">
                <a:latin typeface="Segoe UI"/>
                <a:cs typeface="Segoe UI"/>
              </a:rPr>
              <a:t>$</a:t>
            </a:r>
            <a:endParaRPr sz="36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3650" spc="-10" dirty="0">
                <a:latin typeface="Segoe UI"/>
                <a:cs typeface="Segoe UI"/>
              </a:rPr>
              <a:t>15.2 million in </a:t>
            </a:r>
            <a:r>
              <a:rPr sz="3650" spc="-5" dirty="0">
                <a:latin typeface="Segoe UI"/>
                <a:cs typeface="Segoe UI"/>
              </a:rPr>
              <a:t>June. </a:t>
            </a:r>
            <a:r>
              <a:rPr sz="3650" spc="-10" dirty="0">
                <a:latin typeface="Segoe UI"/>
                <a:cs typeface="Segoe UI"/>
              </a:rPr>
              <a:t>On average, </a:t>
            </a:r>
            <a:r>
              <a:rPr sz="3650" spc="-5" dirty="0">
                <a:latin typeface="Segoe UI"/>
                <a:cs typeface="Segoe UI"/>
              </a:rPr>
              <a:t>buying </a:t>
            </a:r>
            <a:r>
              <a:rPr sz="3650" spc="-10" dirty="0">
                <a:latin typeface="Segoe UI"/>
                <a:cs typeface="Segoe UI"/>
              </a:rPr>
              <a:t>one head </a:t>
            </a:r>
            <a:r>
              <a:rPr sz="3650" spc="-40" dirty="0">
                <a:latin typeface="Segoe UI"/>
                <a:cs typeface="Segoe UI"/>
              </a:rPr>
              <a:t>of </a:t>
            </a:r>
            <a:r>
              <a:rPr sz="3650" spc="-5" dirty="0">
                <a:latin typeface="Segoe UI"/>
                <a:cs typeface="Segoe UI"/>
              </a:rPr>
              <a:t>cattle (cattle) costs </a:t>
            </a:r>
            <a:r>
              <a:rPr sz="3650" spc="-10" dirty="0">
                <a:latin typeface="Segoe UI"/>
                <a:cs typeface="Segoe UI"/>
              </a:rPr>
              <a:t>$</a:t>
            </a:r>
            <a:r>
              <a:rPr sz="3650" spc="-195" dirty="0">
                <a:latin typeface="Segoe UI"/>
                <a:cs typeface="Segoe UI"/>
              </a:rPr>
              <a:t> </a:t>
            </a:r>
            <a:r>
              <a:rPr sz="3650" spc="-10" dirty="0">
                <a:latin typeface="Segoe UI"/>
                <a:cs typeface="Segoe UI"/>
              </a:rPr>
              <a:t>788.</a:t>
            </a:r>
            <a:endParaRPr sz="365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4117" y="1519144"/>
            <a:ext cx="13327380" cy="1590040"/>
          </a:xfrm>
          <a:custGeom>
            <a:avLst/>
            <a:gdLst/>
            <a:ahLst/>
            <a:cxnLst/>
            <a:rect l="l" t="t" r="r" b="b"/>
            <a:pathLst>
              <a:path w="13327380" h="1590039">
                <a:moveTo>
                  <a:pt x="13058847" y="0"/>
                </a:moveTo>
                <a:lnTo>
                  <a:pt x="0" y="0"/>
                </a:lnTo>
                <a:lnTo>
                  <a:pt x="0" y="1589685"/>
                </a:lnTo>
                <a:lnTo>
                  <a:pt x="13058847" y="1589685"/>
                </a:lnTo>
                <a:lnTo>
                  <a:pt x="13058847" y="1043939"/>
                </a:lnTo>
                <a:lnTo>
                  <a:pt x="13327154" y="806809"/>
                </a:lnTo>
                <a:lnTo>
                  <a:pt x="13058847" y="545745"/>
                </a:lnTo>
                <a:lnTo>
                  <a:pt x="13058847" y="0"/>
                </a:lnTo>
                <a:close/>
              </a:path>
            </a:pathLst>
          </a:custGeom>
          <a:solidFill>
            <a:srgbClr val="D09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55178" y="1717331"/>
            <a:ext cx="11926570" cy="123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presence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demand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in physical volume, </a:t>
            </a: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for products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high added value. There are opportunities for export.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Provision of </a:t>
            </a: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qualified 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personnel.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8924" y="3597575"/>
            <a:ext cx="13365480" cy="1587500"/>
          </a:xfrm>
          <a:custGeom>
            <a:avLst/>
            <a:gdLst/>
            <a:ahLst/>
            <a:cxnLst/>
            <a:rect l="l" t="t" r="r" b="b"/>
            <a:pathLst>
              <a:path w="13365480" h="1587500">
                <a:moveTo>
                  <a:pt x="13083620" y="0"/>
                </a:moveTo>
                <a:lnTo>
                  <a:pt x="0" y="0"/>
                </a:lnTo>
                <a:lnTo>
                  <a:pt x="0" y="1587165"/>
                </a:lnTo>
                <a:lnTo>
                  <a:pt x="13083620" y="1587165"/>
                </a:lnTo>
                <a:lnTo>
                  <a:pt x="13083620" y="1041630"/>
                </a:lnTo>
                <a:lnTo>
                  <a:pt x="13364944" y="804185"/>
                </a:lnTo>
                <a:lnTo>
                  <a:pt x="13083620" y="543436"/>
                </a:lnTo>
                <a:lnTo>
                  <a:pt x="13083620" y="0"/>
                </a:lnTo>
                <a:close/>
              </a:path>
            </a:pathLst>
          </a:custGeom>
          <a:solidFill>
            <a:srgbClr val="6D4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9952" y="5801972"/>
            <a:ext cx="13397865" cy="1588770"/>
          </a:xfrm>
          <a:custGeom>
            <a:avLst/>
            <a:gdLst/>
            <a:ahLst/>
            <a:cxnLst/>
            <a:rect l="l" t="t" r="r" b="b"/>
            <a:pathLst>
              <a:path w="13397865" h="1588770">
                <a:moveTo>
                  <a:pt x="13032814" y="0"/>
                </a:moveTo>
                <a:lnTo>
                  <a:pt x="0" y="0"/>
                </a:lnTo>
                <a:lnTo>
                  <a:pt x="0" y="1588425"/>
                </a:lnTo>
                <a:lnTo>
                  <a:pt x="13032814" y="1588425"/>
                </a:lnTo>
                <a:lnTo>
                  <a:pt x="13032814" y="1043099"/>
                </a:lnTo>
                <a:lnTo>
                  <a:pt x="13397695" y="762616"/>
                </a:lnTo>
                <a:lnTo>
                  <a:pt x="13032814" y="545325"/>
                </a:lnTo>
                <a:lnTo>
                  <a:pt x="13032814" y="0"/>
                </a:lnTo>
                <a:close/>
              </a:path>
            </a:pathLst>
          </a:custGeom>
          <a:solidFill>
            <a:srgbClr val="D59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9952" y="8001330"/>
            <a:ext cx="13388975" cy="1590040"/>
          </a:xfrm>
          <a:custGeom>
            <a:avLst/>
            <a:gdLst/>
            <a:ahLst/>
            <a:cxnLst/>
            <a:rect l="l" t="t" r="r" b="b"/>
            <a:pathLst>
              <a:path w="13388975" h="1590040">
                <a:moveTo>
                  <a:pt x="13032290" y="0"/>
                </a:moveTo>
                <a:lnTo>
                  <a:pt x="0" y="0"/>
                </a:lnTo>
                <a:lnTo>
                  <a:pt x="0" y="1589685"/>
                </a:lnTo>
                <a:lnTo>
                  <a:pt x="13032290" y="1589685"/>
                </a:lnTo>
                <a:lnTo>
                  <a:pt x="13032290" y="1043939"/>
                </a:lnTo>
                <a:lnTo>
                  <a:pt x="13388877" y="790853"/>
                </a:lnTo>
                <a:lnTo>
                  <a:pt x="13032290" y="545745"/>
                </a:lnTo>
                <a:lnTo>
                  <a:pt x="13032290" y="0"/>
                </a:lnTo>
                <a:close/>
              </a:path>
            </a:pathLst>
          </a:custGeom>
          <a:solidFill>
            <a:srgbClr val="2F1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8051" y="1530481"/>
            <a:ext cx="1860511" cy="1598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4117" y="3617730"/>
            <a:ext cx="1860511" cy="1598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8693" y="5799453"/>
            <a:ext cx="1860511" cy="1597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8693" y="8061794"/>
            <a:ext cx="1860511" cy="1529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8579" y="3398130"/>
            <a:ext cx="2919095" cy="2141855"/>
          </a:xfrm>
          <a:custGeom>
            <a:avLst/>
            <a:gdLst/>
            <a:ahLst/>
            <a:cxnLst/>
            <a:rect l="l" t="t" r="r" b="b"/>
            <a:pathLst>
              <a:path w="2919095" h="2141854">
                <a:moveTo>
                  <a:pt x="2522904" y="2135857"/>
                </a:moveTo>
                <a:lnTo>
                  <a:pt x="1800929" y="2135857"/>
                </a:lnTo>
                <a:lnTo>
                  <a:pt x="2484540" y="2141415"/>
                </a:lnTo>
                <a:lnTo>
                  <a:pt x="2512375" y="2141089"/>
                </a:lnTo>
                <a:lnTo>
                  <a:pt x="2522879" y="2140364"/>
                </a:lnTo>
                <a:lnTo>
                  <a:pt x="2522904" y="2135857"/>
                </a:lnTo>
                <a:close/>
              </a:path>
              <a:path w="2919095" h="2141854">
                <a:moveTo>
                  <a:pt x="2525284" y="1705993"/>
                </a:moveTo>
                <a:lnTo>
                  <a:pt x="1447763" y="1705993"/>
                </a:lnTo>
                <a:lnTo>
                  <a:pt x="1454880" y="1714399"/>
                </a:lnTo>
                <a:lnTo>
                  <a:pt x="1475133" y="1740723"/>
                </a:lnTo>
                <a:lnTo>
                  <a:pt x="1505591" y="1781042"/>
                </a:lnTo>
                <a:lnTo>
                  <a:pt x="1585399" y="1887975"/>
                </a:lnTo>
                <a:lnTo>
                  <a:pt x="1670851" y="2003816"/>
                </a:lnTo>
                <a:lnTo>
                  <a:pt x="1708365" y="2055270"/>
                </a:lnTo>
                <a:lnTo>
                  <a:pt x="1738496" y="2097182"/>
                </a:lnTo>
                <a:lnTo>
                  <a:pt x="1764882" y="2136690"/>
                </a:lnTo>
                <a:lnTo>
                  <a:pt x="1774151" y="2136082"/>
                </a:lnTo>
                <a:lnTo>
                  <a:pt x="2522904" y="2135857"/>
                </a:lnTo>
                <a:lnTo>
                  <a:pt x="2525284" y="1705993"/>
                </a:lnTo>
                <a:close/>
              </a:path>
              <a:path w="2919095" h="2141854">
                <a:moveTo>
                  <a:pt x="1120463" y="0"/>
                </a:moveTo>
                <a:lnTo>
                  <a:pt x="406028" y="524"/>
                </a:lnTo>
                <a:lnTo>
                  <a:pt x="401935" y="780251"/>
                </a:lnTo>
                <a:lnTo>
                  <a:pt x="392610" y="789605"/>
                </a:lnTo>
                <a:lnTo>
                  <a:pt x="318708" y="845890"/>
                </a:lnTo>
                <a:lnTo>
                  <a:pt x="204156" y="929127"/>
                </a:lnTo>
                <a:lnTo>
                  <a:pt x="42798" y="1043741"/>
                </a:lnTo>
                <a:lnTo>
                  <a:pt x="0" y="1072806"/>
                </a:lnTo>
                <a:lnTo>
                  <a:pt x="12848" y="1080493"/>
                </a:lnTo>
                <a:lnTo>
                  <a:pt x="45034" y="1102169"/>
                </a:lnTo>
                <a:lnTo>
                  <a:pt x="147771" y="1173510"/>
                </a:lnTo>
                <a:lnTo>
                  <a:pt x="399211" y="1352025"/>
                </a:lnTo>
                <a:lnTo>
                  <a:pt x="409283" y="1359798"/>
                </a:lnTo>
                <a:lnTo>
                  <a:pt x="406553" y="2132701"/>
                </a:lnTo>
                <a:lnTo>
                  <a:pt x="412614" y="2132794"/>
                </a:lnTo>
                <a:lnTo>
                  <a:pt x="1124137" y="2134905"/>
                </a:lnTo>
                <a:lnTo>
                  <a:pt x="1131289" y="2124185"/>
                </a:lnTo>
                <a:lnTo>
                  <a:pt x="1151797" y="2095923"/>
                </a:lnTo>
                <a:lnTo>
                  <a:pt x="1182693" y="2054084"/>
                </a:lnTo>
                <a:lnTo>
                  <a:pt x="1263782" y="1945517"/>
                </a:lnTo>
                <a:lnTo>
                  <a:pt x="1350817" y="1830182"/>
                </a:lnTo>
                <a:lnTo>
                  <a:pt x="1389145" y="1779881"/>
                </a:lnTo>
                <a:lnTo>
                  <a:pt x="1420057" y="1739775"/>
                </a:lnTo>
                <a:lnTo>
                  <a:pt x="1447763" y="1705993"/>
                </a:lnTo>
                <a:lnTo>
                  <a:pt x="2525284" y="1705993"/>
                </a:lnTo>
                <a:lnTo>
                  <a:pt x="2527078" y="1381737"/>
                </a:lnTo>
                <a:lnTo>
                  <a:pt x="2535542" y="1374914"/>
                </a:lnTo>
                <a:lnTo>
                  <a:pt x="2853792" y="1131398"/>
                </a:lnTo>
                <a:lnTo>
                  <a:pt x="2890370" y="1102703"/>
                </a:lnTo>
                <a:lnTo>
                  <a:pt x="2913254" y="1084046"/>
                </a:lnTo>
                <a:lnTo>
                  <a:pt x="2918621" y="1078265"/>
                </a:lnTo>
                <a:lnTo>
                  <a:pt x="2908980" y="1069708"/>
                </a:lnTo>
                <a:lnTo>
                  <a:pt x="2879395" y="1047227"/>
                </a:lnTo>
                <a:lnTo>
                  <a:pt x="2560775" y="813535"/>
                </a:lnTo>
                <a:lnTo>
                  <a:pt x="2530440" y="790392"/>
                </a:lnTo>
                <a:lnTo>
                  <a:pt x="2519835" y="780986"/>
                </a:lnTo>
                <a:lnTo>
                  <a:pt x="2526752" y="419045"/>
                </a:lnTo>
                <a:lnTo>
                  <a:pt x="1454377" y="419045"/>
                </a:lnTo>
                <a:lnTo>
                  <a:pt x="1447170" y="409843"/>
                </a:lnTo>
                <a:lnTo>
                  <a:pt x="1262487" y="182882"/>
                </a:lnTo>
                <a:lnTo>
                  <a:pt x="1217997" y="127696"/>
                </a:lnTo>
                <a:lnTo>
                  <a:pt x="1178382" y="78043"/>
                </a:lnTo>
                <a:lnTo>
                  <a:pt x="1146809" y="37696"/>
                </a:lnTo>
                <a:lnTo>
                  <a:pt x="1126447" y="10424"/>
                </a:lnTo>
                <a:lnTo>
                  <a:pt x="1120463" y="0"/>
                </a:lnTo>
                <a:close/>
              </a:path>
              <a:path w="2919095" h="2141854">
                <a:moveTo>
                  <a:pt x="2534531" y="11966"/>
                </a:moveTo>
                <a:lnTo>
                  <a:pt x="1777688" y="15430"/>
                </a:lnTo>
                <a:lnTo>
                  <a:pt x="1767995" y="28304"/>
                </a:lnTo>
                <a:lnTo>
                  <a:pt x="1743348" y="60077"/>
                </a:lnTo>
                <a:lnTo>
                  <a:pt x="1664079" y="161130"/>
                </a:lnTo>
                <a:lnTo>
                  <a:pt x="1569649" y="280222"/>
                </a:lnTo>
                <a:lnTo>
                  <a:pt x="1526050" y="334542"/>
                </a:lnTo>
                <a:lnTo>
                  <a:pt x="1489825" y="378984"/>
                </a:lnTo>
                <a:lnTo>
                  <a:pt x="1464693" y="408750"/>
                </a:lnTo>
                <a:lnTo>
                  <a:pt x="1454377" y="419045"/>
                </a:lnTo>
                <a:lnTo>
                  <a:pt x="2526752" y="419045"/>
                </a:lnTo>
                <a:lnTo>
                  <a:pt x="2534531" y="11966"/>
                </a:lnTo>
                <a:close/>
              </a:path>
            </a:pathLst>
          </a:custGeom>
          <a:solidFill>
            <a:srgbClr val="6D4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85989" y="807858"/>
            <a:ext cx="2971800" cy="2919095"/>
          </a:xfrm>
          <a:custGeom>
            <a:avLst/>
            <a:gdLst/>
            <a:ahLst/>
            <a:cxnLst/>
            <a:rect l="l" t="t" r="r" b="b"/>
            <a:pathLst>
              <a:path w="2971800" h="2919095">
                <a:moveTo>
                  <a:pt x="2581842" y="2510377"/>
                </a:moveTo>
                <a:lnTo>
                  <a:pt x="589845" y="2510377"/>
                </a:lnTo>
                <a:lnTo>
                  <a:pt x="1206689" y="2515877"/>
                </a:lnTo>
                <a:lnTo>
                  <a:pt x="1216512" y="2516581"/>
                </a:lnTo>
                <a:lnTo>
                  <a:pt x="1509592" y="2918831"/>
                </a:lnTo>
                <a:lnTo>
                  <a:pt x="1518737" y="2907588"/>
                </a:lnTo>
                <a:lnTo>
                  <a:pt x="1541667" y="2876984"/>
                </a:lnTo>
                <a:lnTo>
                  <a:pt x="1742159" y="2604103"/>
                </a:lnTo>
                <a:lnTo>
                  <a:pt x="1775244" y="2559671"/>
                </a:lnTo>
                <a:lnTo>
                  <a:pt x="1797931" y="2529992"/>
                </a:lnTo>
                <a:lnTo>
                  <a:pt x="1806765" y="2519940"/>
                </a:lnTo>
                <a:lnTo>
                  <a:pt x="2581873" y="2518681"/>
                </a:lnTo>
                <a:lnTo>
                  <a:pt x="2581842" y="2510377"/>
                </a:lnTo>
                <a:close/>
              </a:path>
              <a:path w="2971800" h="2919095">
                <a:moveTo>
                  <a:pt x="469221" y="405084"/>
                </a:moveTo>
                <a:lnTo>
                  <a:pt x="465022" y="1184915"/>
                </a:lnTo>
                <a:lnTo>
                  <a:pt x="0" y="1456371"/>
                </a:lnTo>
                <a:lnTo>
                  <a:pt x="9770" y="1461197"/>
                </a:lnTo>
                <a:lnTo>
                  <a:pt x="38763" y="1477890"/>
                </a:lnTo>
                <a:lnTo>
                  <a:pt x="82719" y="1503848"/>
                </a:lnTo>
                <a:lnTo>
                  <a:pt x="461978" y="1732656"/>
                </a:lnTo>
                <a:lnTo>
                  <a:pt x="457884" y="2512487"/>
                </a:lnTo>
                <a:lnTo>
                  <a:pt x="467138" y="2511565"/>
                </a:lnTo>
                <a:lnTo>
                  <a:pt x="494020" y="2510922"/>
                </a:lnTo>
                <a:lnTo>
                  <a:pt x="2581842" y="2510377"/>
                </a:lnTo>
                <a:lnTo>
                  <a:pt x="2579459" y="1881505"/>
                </a:lnTo>
                <a:lnTo>
                  <a:pt x="2579379" y="1817784"/>
                </a:lnTo>
                <a:lnTo>
                  <a:pt x="2579525" y="1795533"/>
                </a:lnTo>
                <a:lnTo>
                  <a:pt x="2579769" y="1789894"/>
                </a:lnTo>
                <a:lnTo>
                  <a:pt x="2579984" y="1776009"/>
                </a:lnTo>
                <a:lnTo>
                  <a:pt x="2696586" y="1686928"/>
                </a:lnTo>
                <a:lnTo>
                  <a:pt x="2893260" y="1538962"/>
                </a:lnTo>
                <a:lnTo>
                  <a:pt x="2927195" y="1512788"/>
                </a:lnTo>
                <a:lnTo>
                  <a:pt x="2952422" y="1492492"/>
                </a:lnTo>
                <a:lnTo>
                  <a:pt x="2967635" y="1478852"/>
                </a:lnTo>
                <a:lnTo>
                  <a:pt x="2971527" y="1472642"/>
                </a:lnTo>
                <a:lnTo>
                  <a:pt x="2964285" y="1465546"/>
                </a:lnTo>
                <a:lnTo>
                  <a:pt x="2940324" y="1446699"/>
                </a:lnTo>
                <a:lnTo>
                  <a:pt x="2750019" y="1302445"/>
                </a:lnTo>
                <a:lnTo>
                  <a:pt x="2697010" y="1261327"/>
                </a:lnTo>
                <a:lnTo>
                  <a:pt x="2649102" y="1223052"/>
                </a:lnTo>
                <a:lnTo>
                  <a:pt x="2609931" y="1190052"/>
                </a:lnTo>
                <a:lnTo>
                  <a:pt x="2583133" y="1164761"/>
                </a:lnTo>
                <a:lnTo>
                  <a:pt x="2587227" y="427338"/>
                </a:lnTo>
                <a:lnTo>
                  <a:pt x="1796793" y="412222"/>
                </a:lnTo>
                <a:lnTo>
                  <a:pt x="1796278" y="411469"/>
                </a:lnTo>
                <a:lnTo>
                  <a:pt x="1135605" y="411469"/>
                </a:lnTo>
                <a:lnTo>
                  <a:pt x="469221" y="405084"/>
                </a:lnTo>
                <a:close/>
              </a:path>
              <a:path w="2971800" h="2919095">
                <a:moveTo>
                  <a:pt x="1514735" y="0"/>
                </a:moveTo>
                <a:lnTo>
                  <a:pt x="1507128" y="10840"/>
                </a:lnTo>
                <a:lnTo>
                  <a:pt x="1389727" y="186444"/>
                </a:lnTo>
                <a:lnTo>
                  <a:pt x="1351139" y="243528"/>
                </a:lnTo>
                <a:lnTo>
                  <a:pt x="1313860" y="297935"/>
                </a:lnTo>
                <a:lnTo>
                  <a:pt x="1280390" y="345690"/>
                </a:lnTo>
                <a:lnTo>
                  <a:pt x="1253231" y="382816"/>
                </a:lnTo>
                <a:lnTo>
                  <a:pt x="1221842" y="410343"/>
                </a:lnTo>
                <a:lnTo>
                  <a:pt x="1174356" y="411395"/>
                </a:lnTo>
                <a:lnTo>
                  <a:pt x="1135605" y="411469"/>
                </a:lnTo>
                <a:lnTo>
                  <a:pt x="1796278" y="411469"/>
                </a:lnTo>
                <a:lnTo>
                  <a:pt x="1514735" y="0"/>
                </a:lnTo>
                <a:close/>
              </a:path>
            </a:pathLst>
          </a:custGeom>
          <a:solidFill>
            <a:srgbClr val="D09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0552" y="7762386"/>
            <a:ext cx="2919095" cy="2520950"/>
          </a:xfrm>
          <a:custGeom>
            <a:avLst/>
            <a:gdLst/>
            <a:ahLst/>
            <a:cxnLst/>
            <a:rect l="l" t="t" r="r" b="b"/>
            <a:pathLst>
              <a:path w="2919095" h="2520950">
                <a:moveTo>
                  <a:pt x="508956" y="0"/>
                </a:moveTo>
                <a:lnTo>
                  <a:pt x="434311" y="556"/>
                </a:lnTo>
                <a:lnTo>
                  <a:pt x="405393" y="29839"/>
                </a:lnTo>
                <a:lnTo>
                  <a:pt x="404752" y="100812"/>
                </a:lnTo>
                <a:lnTo>
                  <a:pt x="404399" y="161745"/>
                </a:lnTo>
                <a:lnTo>
                  <a:pt x="403925" y="264878"/>
                </a:lnTo>
                <a:lnTo>
                  <a:pt x="402443" y="669554"/>
                </a:lnTo>
                <a:lnTo>
                  <a:pt x="402191" y="728881"/>
                </a:lnTo>
                <a:lnTo>
                  <a:pt x="401935" y="782065"/>
                </a:lnTo>
                <a:lnTo>
                  <a:pt x="363811" y="815484"/>
                </a:lnTo>
                <a:lnTo>
                  <a:pt x="319878" y="848537"/>
                </a:lnTo>
                <a:lnTo>
                  <a:pt x="265820" y="888053"/>
                </a:lnTo>
                <a:lnTo>
                  <a:pt x="146696" y="973168"/>
                </a:lnTo>
                <a:lnTo>
                  <a:pt x="45177" y="1044225"/>
                </a:lnTo>
                <a:lnTo>
                  <a:pt x="13124" y="1066168"/>
                </a:lnTo>
                <a:lnTo>
                  <a:pt x="0" y="1074620"/>
                </a:lnTo>
                <a:lnTo>
                  <a:pt x="12443" y="1079997"/>
                </a:lnTo>
                <a:lnTo>
                  <a:pt x="90927" y="1130828"/>
                </a:lnTo>
                <a:lnTo>
                  <a:pt x="147082" y="1169271"/>
                </a:lnTo>
                <a:lnTo>
                  <a:pt x="207921" y="1211726"/>
                </a:lnTo>
                <a:lnTo>
                  <a:pt x="268503" y="1254688"/>
                </a:lnTo>
                <a:lnTo>
                  <a:pt x="323883" y="1294652"/>
                </a:lnTo>
                <a:lnTo>
                  <a:pt x="369119" y="1328113"/>
                </a:lnTo>
                <a:lnTo>
                  <a:pt x="399268" y="1351566"/>
                </a:lnTo>
                <a:lnTo>
                  <a:pt x="409388" y="1361507"/>
                </a:lnTo>
                <a:lnTo>
                  <a:pt x="394587" y="2130631"/>
                </a:lnTo>
                <a:lnTo>
                  <a:pt x="1048033" y="2134095"/>
                </a:lnTo>
                <a:lnTo>
                  <a:pt x="1101503" y="2176548"/>
                </a:lnTo>
                <a:lnTo>
                  <a:pt x="1155064" y="2222148"/>
                </a:lnTo>
                <a:lnTo>
                  <a:pt x="1207671" y="2269359"/>
                </a:lnTo>
                <a:lnTo>
                  <a:pt x="1258280" y="2316644"/>
                </a:lnTo>
                <a:lnTo>
                  <a:pt x="1305846" y="2362465"/>
                </a:lnTo>
                <a:lnTo>
                  <a:pt x="1349325" y="2405287"/>
                </a:lnTo>
                <a:lnTo>
                  <a:pt x="1419845" y="2475782"/>
                </a:lnTo>
                <a:lnTo>
                  <a:pt x="1444797" y="2500381"/>
                </a:lnTo>
                <a:lnTo>
                  <a:pt x="1461484" y="2515833"/>
                </a:lnTo>
                <a:lnTo>
                  <a:pt x="1468863" y="2520600"/>
                </a:lnTo>
                <a:lnTo>
                  <a:pt x="1472915" y="2519505"/>
                </a:lnTo>
                <a:lnTo>
                  <a:pt x="1489685" y="2505320"/>
                </a:lnTo>
                <a:lnTo>
                  <a:pt x="1516958" y="2480294"/>
                </a:lnTo>
                <a:lnTo>
                  <a:pt x="1552517" y="2446679"/>
                </a:lnTo>
                <a:lnTo>
                  <a:pt x="1869538" y="2138609"/>
                </a:lnTo>
                <a:lnTo>
                  <a:pt x="2523004" y="2138609"/>
                </a:lnTo>
                <a:lnTo>
                  <a:pt x="2527078" y="1383656"/>
                </a:lnTo>
                <a:lnTo>
                  <a:pt x="2918621" y="1080079"/>
                </a:lnTo>
                <a:lnTo>
                  <a:pt x="2908036" y="1071307"/>
                </a:lnTo>
                <a:lnTo>
                  <a:pt x="2877902" y="1048275"/>
                </a:lnTo>
                <a:lnTo>
                  <a:pt x="2560348" y="812286"/>
                </a:lnTo>
                <a:lnTo>
                  <a:pt x="2530259" y="790268"/>
                </a:lnTo>
                <a:lnTo>
                  <a:pt x="2519730" y="782800"/>
                </a:lnTo>
                <a:lnTo>
                  <a:pt x="2520775" y="726883"/>
                </a:lnTo>
                <a:lnTo>
                  <a:pt x="2521807" y="666287"/>
                </a:lnTo>
                <a:lnTo>
                  <a:pt x="2522770" y="606172"/>
                </a:lnTo>
                <a:lnTo>
                  <a:pt x="2525609" y="418760"/>
                </a:lnTo>
                <a:lnTo>
                  <a:pt x="1468128" y="418760"/>
                </a:lnTo>
                <a:lnTo>
                  <a:pt x="1460783" y="410058"/>
                </a:lnTo>
                <a:lnTo>
                  <a:pt x="1279429" y="185483"/>
                </a:lnTo>
                <a:lnTo>
                  <a:pt x="1196139" y="81238"/>
                </a:lnTo>
                <a:lnTo>
                  <a:pt x="1164351" y="41043"/>
                </a:lnTo>
                <a:lnTo>
                  <a:pt x="1135684" y="3283"/>
                </a:lnTo>
                <a:lnTo>
                  <a:pt x="508956" y="0"/>
                </a:lnTo>
                <a:close/>
              </a:path>
              <a:path w="2919095" h="2520950">
                <a:moveTo>
                  <a:pt x="2523004" y="2138609"/>
                </a:moveTo>
                <a:lnTo>
                  <a:pt x="1869538" y="2138609"/>
                </a:lnTo>
                <a:lnTo>
                  <a:pt x="2522984" y="2142178"/>
                </a:lnTo>
                <a:lnTo>
                  <a:pt x="2523004" y="2138609"/>
                </a:lnTo>
                <a:close/>
              </a:path>
              <a:path w="2919095" h="2520950">
                <a:moveTo>
                  <a:pt x="1783777" y="20918"/>
                </a:moveTo>
                <a:lnTo>
                  <a:pt x="1749317" y="62758"/>
                </a:lnTo>
                <a:lnTo>
                  <a:pt x="1713573" y="107500"/>
                </a:lnTo>
                <a:lnTo>
                  <a:pt x="1476405" y="408000"/>
                </a:lnTo>
                <a:lnTo>
                  <a:pt x="1468128" y="418760"/>
                </a:lnTo>
                <a:lnTo>
                  <a:pt x="2525609" y="418760"/>
                </a:lnTo>
                <a:lnTo>
                  <a:pt x="2526901" y="333633"/>
                </a:lnTo>
                <a:lnTo>
                  <a:pt x="2527812" y="275751"/>
                </a:lnTo>
                <a:lnTo>
                  <a:pt x="2528800" y="216431"/>
                </a:lnTo>
                <a:lnTo>
                  <a:pt x="2529792" y="161745"/>
                </a:lnTo>
                <a:lnTo>
                  <a:pt x="2530740" y="115372"/>
                </a:lnTo>
                <a:lnTo>
                  <a:pt x="2531689" y="76338"/>
                </a:lnTo>
                <a:lnTo>
                  <a:pt x="2533534" y="28021"/>
                </a:lnTo>
                <a:lnTo>
                  <a:pt x="2534426" y="21443"/>
                </a:lnTo>
                <a:lnTo>
                  <a:pt x="1783777" y="20918"/>
                </a:lnTo>
                <a:close/>
              </a:path>
            </a:pathLst>
          </a:custGeom>
          <a:solidFill>
            <a:srgbClr val="2F1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0348" y="5170045"/>
            <a:ext cx="2971800" cy="2919095"/>
          </a:xfrm>
          <a:custGeom>
            <a:avLst/>
            <a:gdLst/>
            <a:ahLst/>
            <a:cxnLst/>
            <a:rect l="l" t="t" r="r" b="b"/>
            <a:pathLst>
              <a:path w="2971800" h="2919095">
                <a:moveTo>
                  <a:pt x="469326" y="405084"/>
                </a:moveTo>
                <a:lnTo>
                  <a:pt x="465337" y="1184915"/>
                </a:lnTo>
                <a:lnTo>
                  <a:pt x="0" y="1456161"/>
                </a:lnTo>
                <a:lnTo>
                  <a:pt x="9955" y="1463493"/>
                </a:lnTo>
                <a:lnTo>
                  <a:pt x="39429" y="1481409"/>
                </a:lnTo>
                <a:lnTo>
                  <a:pt x="381549" y="1680104"/>
                </a:lnTo>
                <a:lnTo>
                  <a:pt x="425346" y="1706576"/>
                </a:lnTo>
                <a:lnTo>
                  <a:pt x="453717" y="1724908"/>
                </a:lnTo>
                <a:lnTo>
                  <a:pt x="462293" y="1732761"/>
                </a:lnTo>
                <a:lnTo>
                  <a:pt x="457989" y="2512382"/>
                </a:lnTo>
                <a:lnTo>
                  <a:pt x="1216827" y="2516686"/>
                </a:lnTo>
                <a:lnTo>
                  <a:pt x="1509697" y="2918726"/>
                </a:lnTo>
                <a:lnTo>
                  <a:pt x="1517578" y="2912275"/>
                </a:lnTo>
                <a:lnTo>
                  <a:pt x="1537367" y="2888327"/>
                </a:lnTo>
                <a:lnTo>
                  <a:pt x="1566368" y="2850727"/>
                </a:lnTo>
                <a:lnTo>
                  <a:pt x="1601888" y="2803321"/>
                </a:lnTo>
                <a:lnTo>
                  <a:pt x="1641233" y="2749952"/>
                </a:lnTo>
                <a:lnTo>
                  <a:pt x="1681709" y="2694465"/>
                </a:lnTo>
                <a:lnTo>
                  <a:pt x="1755278" y="2592519"/>
                </a:lnTo>
                <a:lnTo>
                  <a:pt x="1782983" y="2553748"/>
                </a:lnTo>
                <a:lnTo>
                  <a:pt x="1806765" y="2519835"/>
                </a:lnTo>
                <a:lnTo>
                  <a:pt x="2576110" y="2519835"/>
                </a:lnTo>
                <a:lnTo>
                  <a:pt x="2580194" y="1776114"/>
                </a:lnTo>
                <a:lnTo>
                  <a:pt x="2591199" y="1769090"/>
                </a:lnTo>
                <a:lnTo>
                  <a:pt x="2621568" y="1747071"/>
                </a:lnTo>
                <a:lnTo>
                  <a:pt x="2666384" y="1713735"/>
                </a:lnTo>
                <a:lnTo>
                  <a:pt x="2779692" y="1627829"/>
                </a:lnTo>
                <a:lnTo>
                  <a:pt x="2838350" y="1582615"/>
                </a:lnTo>
                <a:lnTo>
                  <a:pt x="2891790" y="1540801"/>
                </a:lnTo>
                <a:lnTo>
                  <a:pt x="2935094" y="1506064"/>
                </a:lnTo>
                <a:lnTo>
                  <a:pt x="2971632" y="1472537"/>
                </a:lnTo>
                <a:lnTo>
                  <a:pt x="2965362" y="1467331"/>
                </a:lnTo>
                <a:lnTo>
                  <a:pt x="2806144" y="1346834"/>
                </a:lnTo>
                <a:lnTo>
                  <a:pt x="2751341" y="1304645"/>
                </a:lnTo>
                <a:lnTo>
                  <a:pt x="2697951" y="1262772"/>
                </a:lnTo>
                <a:lnTo>
                  <a:pt x="2649684" y="1223787"/>
                </a:lnTo>
                <a:lnTo>
                  <a:pt x="2610245" y="1190259"/>
                </a:lnTo>
                <a:lnTo>
                  <a:pt x="2583343" y="1164761"/>
                </a:lnTo>
                <a:lnTo>
                  <a:pt x="2587437" y="427338"/>
                </a:lnTo>
                <a:lnTo>
                  <a:pt x="1797003" y="412327"/>
                </a:lnTo>
                <a:lnTo>
                  <a:pt x="1794200" y="409283"/>
                </a:lnTo>
                <a:lnTo>
                  <a:pt x="1228164" y="409283"/>
                </a:lnTo>
                <a:lnTo>
                  <a:pt x="469326" y="405084"/>
                </a:lnTo>
                <a:close/>
              </a:path>
              <a:path w="2971800" h="2919095">
                <a:moveTo>
                  <a:pt x="2576110" y="2519835"/>
                </a:moveTo>
                <a:lnTo>
                  <a:pt x="1806765" y="2519835"/>
                </a:lnTo>
                <a:lnTo>
                  <a:pt x="2576100" y="2521620"/>
                </a:lnTo>
                <a:lnTo>
                  <a:pt x="2576110" y="2519835"/>
                </a:lnTo>
                <a:close/>
              </a:path>
              <a:path w="2971800" h="2919095">
                <a:moveTo>
                  <a:pt x="1514945" y="0"/>
                </a:moveTo>
                <a:lnTo>
                  <a:pt x="1480394" y="41477"/>
                </a:lnTo>
                <a:lnTo>
                  <a:pt x="1447035" y="87221"/>
                </a:lnTo>
                <a:lnTo>
                  <a:pt x="1407453" y="142994"/>
                </a:lnTo>
                <a:lnTo>
                  <a:pt x="1365020" y="203814"/>
                </a:lnTo>
                <a:lnTo>
                  <a:pt x="1323110" y="264701"/>
                </a:lnTo>
                <a:lnTo>
                  <a:pt x="1285096" y="320672"/>
                </a:lnTo>
                <a:lnTo>
                  <a:pt x="1254351" y="366747"/>
                </a:lnTo>
                <a:lnTo>
                  <a:pt x="1228164" y="409283"/>
                </a:lnTo>
                <a:lnTo>
                  <a:pt x="1794200" y="409283"/>
                </a:lnTo>
                <a:lnTo>
                  <a:pt x="1786642" y="401076"/>
                </a:lnTo>
                <a:lnTo>
                  <a:pt x="1763547" y="369888"/>
                </a:lnTo>
                <a:lnTo>
                  <a:pt x="1731006" y="323740"/>
                </a:lnTo>
                <a:lnTo>
                  <a:pt x="1692307" y="267611"/>
                </a:lnTo>
                <a:lnTo>
                  <a:pt x="1650739" y="206478"/>
                </a:lnTo>
                <a:lnTo>
                  <a:pt x="1609589" y="145320"/>
                </a:lnTo>
                <a:lnTo>
                  <a:pt x="1572146" y="89115"/>
                </a:lnTo>
                <a:lnTo>
                  <a:pt x="1541699" y="42841"/>
                </a:lnTo>
                <a:lnTo>
                  <a:pt x="1521536" y="11477"/>
                </a:lnTo>
                <a:lnTo>
                  <a:pt x="1514945" y="0"/>
                </a:lnTo>
                <a:close/>
              </a:path>
            </a:pathLst>
          </a:custGeom>
          <a:solidFill>
            <a:srgbClr val="D59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11808" y="1561344"/>
            <a:ext cx="725805" cy="1284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25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82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2875" y="3790682"/>
            <a:ext cx="1016635" cy="12852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250" b="1" spc="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8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7349" y="5967933"/>
            <a:ext cx="842010" cy="3392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825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8250">
              <a:latin typeface="Arial"/>
              <a:cs typeface="Arial"/>
            </a:endParaRPr>
          </a:p>
          <a:p>
            <a:pPr marR="22225" algn="ctr">
              <a:lnSpc>
                <a:spcPct val="100000"/>
              </a:lnSpc>
              <a:spcBef>
                <a:spcPts val="6700"/>
              </a:spcBef>
            </a:pPr>
            <a:r>
              <a:rPr sz="825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8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5178" y="8091398"/>
            <a:ext cx="1157795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Rising energy </a:t>
            </a: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tariffs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and tax payments. A sharp drop </a:t>
            </a: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the competitiveness</a:t>
            </a:r>
            <a:r>
              <a:rPr sz="2650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of  enterprises. Filling the market with genetically </a:t>
            </a: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modified,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cheaper</a:t>
            </a:r>
            <a:r>
              <a:rPr sz="26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products.</a:t>
            </a:r>
            <a:endParaRPr sz="2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7040" y="3731478"/>
            <a:ext cx="6886575" cy="123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80"/>
              </a:lnSpc>
              <a:spcBef>
                <a:spcPts val="100"/>
              </a:spcBef>
            </a:pP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Inability </a:t>
            </a:r>
            <a:r>
              <a:rPr sz="26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integrate farming</a:t>
            </a:r>
            <a:r>
              <a:rPr sz="26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endParaRPr sz="2650">
              <a:latin typeface="Arial"/>
              <a:cs typeface="Arial"/>
            </a:endParaRPr>
          </a:p>
          <a:p>
            <a:pPr marL="12700" marR="5080">
              <a:lnSpc>
                <a:spcPts val="3170"/>
              </a:lnSpc>
              <a:spcBef>
                <a:spcPts val="110"/>
              </a:spcBef>
            </a:pP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formal economy and fully engage this group</a:t>
            </a:r>
            <a:r>
              <a:rPr sz="26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in  modernization</a:t>
            </a:r>
            <a:r>
              <a:rPr sz="26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-5" dirty="0">
                <a:solidFill>
                  <a:srgbClr val="FFFFFF"/>
                </a:solidFill>
                <a:latin typeface="Arial"/>
                <a:cs typeface="Arial"/>
              </a:rPr>
              <a:t>process.</a:t>
            </a:r>
            <a:endParaRPr sz="2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72528" y="5798090"/>
            <a:ext cx="12176760" cy="1587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2550" dirty="0">
                <a:solidFill>
                  <a:srgbClr val="FFFFFF"/>
                </a:solidFill>
                <a:latin typeface="Arial"/>
                <a:cs typeface="Arial"/>
              </a:rPr>
              <a:t>Improving the </a:t>
            </a:r>
            <a:r>
              <a:rPr sz="2550" spc="-5" dirty="0">
                <a:solidFill>
                  <a:srgbClr val="FFFFFF"/>
                </a:solidFill>
                <a:latin typeface="Arial"/>
                <a:cs typeface="Arial"/>
              </a:rPr>
              <a:t>efficiency </a:t>
            </a:r>
            <a:r>
              <a:rPr sz="2550" dirty="0">
                <a:solidFill>
                  <a:srgbClr val="FFFFFF"/>
                </a:solidFill>
                <a:latin typeface="Arial"/>
                <a:cs typeface="Arial"/>
              </a:rPr>
              <a:t>of using existing resources. Involvement in the turnover of  existing pastures. </a:t>
            </a:r>
            <a:r>
              <a:rPr sz="2550" spc="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550" dirty="0">
                <a:solidFill>
                  <a:srgbClr val="FFFFFF"/>
                </a:solidFill>
                <a:latin typeface="Arial"/>
                <a:cs typeface="Arial"/>
              </a:rPr>
              <a:t>possibility of increasing production volumes with relatively low  investment costs. Low level of competition in the meat and dairy cattle breeding  </a:t>
            </a:r>
            <a:r>
              <a:rPr sz="2550" spc="-20" dirty="0">
                <a:solidFill>
                  <a:srgbClr val="FFFFFF"/>
                </a:solidFill>
                <a:latin typeface="Arial"/>
                <a:cs typeface="Arial"/>
              </a:rPr>
              <a:t>industry.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83273" y="6248306"/>
          <a:ext cx="16880840" cy="1807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0815"/>
                <a:gridCol w="2580005"/>
                <a:gridCol w="2580004"/>
                <a:gridCol w="2580004"/>
                <a:gridCol w="2580004"/>
                <a:gridCol w="2580005"/>
              </a:tblGrid>
              <a:tr h="581660">
                <a:tc rowSpan="3">
                  <a:txBody>
                    <a:bodyPr/>
                    <a:lstStyle/>
                    <a:p>
                      <a:pPr marR="45339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3300" spc="-10" dirty="0">
                          <a:latin typeface="Segoe UI"/>
                          <a:cs typeface="Segoe UI"/>
                        </a:rPr>
                        <a:t>Forecast</a:t>
                      </a:r>
                      <a:r>
                        <a:rPr sz="33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3300" spc="-15" dirty="0">
                          <a:latin typeface="Segoe UI"/>
                          <a:cs typeface="Segoe UI"/>
                        </a:rPr>
                        <a:t>Results</a:t>
                      </a:r>
                      <a:endParaRPr sz="3300">
                        <a:latin typeface="Segoe UI"/>
                        <a:cs typeface="Segoe UI"/>
                      </a:endParaRPr>
                    </a:p>
                    <a:p>
                      <a:pPr marR="4533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300" dirty="0">
                          <a:latin typeface="Segoe UI"/>
                          <a:cs typeface="Segoe UI"/>
                        </a:rPr>
                        <a:t>(million </a:t>
                      </a:r>
                      <a:r>
                        <a:rPr sz="3300" spc="-5" dirty="0">
                          <a:latin typeface="Segoe UI"/>
                          <a:cs typeface="Segoe UI"/>
                        </a:rPr>
                        <a:t>US</a:t>
                      </a:r>
                      <a:r>
                        <a:rPr sz="33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3300" dirty="0">
                          <a:latin typeface="Segoe UI"/>
                          <a:cs typeface="Segoe UI"/>
                        </a:rPr>
                        <a:t>dollars)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85725" marB="0">
                    <a:lnR w="12700">
                      <a:solidFill>
                        <a:srgbClr val="BB78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B7829"/>
                      </a:solidFill>
                      <a:prstDash val="solid"/>
                    </a:lnL>
                    <a:lnR w="12700">
                      <a:solidFill>
                        <a:srgbClr val="BB7829"/>
                      </a:solidFill>
                      <a:prstDash val="solid"/>
                    </a:lnR>
                    <a:lnB w="12700">
                      <a:solidFill>
                        <a:srgbClr val="BB78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300" dirty="0">
                          <a:latin typeface="Segoe UI"/>
                          <a:cs typeface="Segoe UI"/>
                        </a:rPr>
                        <a:t>1</a:t>
                      </a:r>
                      <a:r>
                        <a:rPr sz="3300" spc="-5" dirty="0">
                          <a:latin typeface="Segoe UI"/>
                          <a:cs typeface="Segoe UI"/>
                        </a:rPr>
                        <a:t> year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BB7829"/>
                      </a:solidFill>
                      <a:prstDash val="solid"/>
                    </a:lnL>
                    <a:lnR w="12700">
                      <a:solidFill>
                        <a:srgbClr val="BB7829"/>
                      </a:solidFill>
                      <a:prstDash val="solid"/>
                    </a:lnR>
                    <a:lnB w="12700">
                      <a:solidFill>
                        <a:srgbClr val="BB78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300" dirty="0">
                          <a:latin typeface="Segoe UI"/>
                          <a:cs typeface="Segoe UI"/>
                        </a:rPr>
                        <a:t>2</a:t>
                      </a:r>
                      <a:r>
                        <a:rPr sz="3300" spc="-5" dirty="0">
                          <a:latin typeface="Segoe UI"/>
                          <a:cs typeface="Segoe UI"/>
                        </a:rPr>
                        <a:t> year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BB7829"/>
                      </a:solidFill>
                      <a:prstDash val="solid"/>
                    </a:lnL>
                    <a:lnR w="12700">
                      <a:solidFill>
                        <a:srgbClr val="BB7829"/>
                      </a:solidFill>
                      <a:prstDash val="solid"/>
                    </a:lnR>
                    <a:lnB w="12700">
                      <a:solidFill>
                        <a:srgbClr val="BB78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300" dirty="0">
                          <a:latin typeface="Segoe UI"/>
                          <a:cs typeface="Segoe UI"/>
                        </a:rPr>
                        <a:t>3</a:t>
                      </a:r>
                      <a:r>
                        <a:rPr sz="3300" spc="-5" dirty="0">
                          <a:latin typeface="Segoe UI"/>
                          <a:cs typeface="Segoe UI"/>
                        </a:rPr>
                        <a:t> year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BB7829"/>
                      </a:solidFill>
                      <a:prstDash val="solid"/>
                    </a:lnL>
                    <a:lnR w="12700">
                      <a:solidFill>
                        <a:srgbClr val="BB7829"/>
                      </a:solidFill>
                      <a:prstDash val="solid"/>
                    </a:lnR>
                    <a:lnB w="12700">
                      <a:solidFill>
                        <a:srgbClr val="BB78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300" dirty="0">
                          <a:latin typeface="Segoe UI"/>
                          <a:cs typeface="Segoe UI"/>
                        </a:rPr>
                        <a:t>4</a:t>
                      </a:r>
                      <a:r>
                        <a:rPr sz="3300" spc="-5" dirty="0">
                          <a:latin typeface="Segoe UI"/>
                          <a:cs typeface="Segoe UI"/>
                        </a:rPr>
                        <a:t> year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BB7829"/>
                      </a:solidFill>
                      <a:prstDash val="solid"/>
                    </a:lnL>
                    <a:lnB w="12700">
                      <a:solidFill>
                        <a:srgbClr val="BB7829"/>
                      </a:solidFill>
                      <a:prstDash val="solid"/>
                    </a:lnB>
                  </a:tcPr>
                </a:tc>
              </a:tr>
              <a:tr h="612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R w="12700">
                      <a:solidFill>
                        <a:srgbClr val="BB78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3300" spc="-20" dirty="0">
                          <a:latin typeface="Segoe UI"/>
                          <a:cs typeface="Segoe UI"/>
                        </a:rPr>
                        <a:t>Revenue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BB7829"/>
                      </a:solidFill>
                      <a:prstDash val="solid"/>
                    </a:lnL>
                    <a:lnR w="12700">
                      <a:solidFill>
                        <a:srgbClr val="BB7829"/>
                      </a:solidFill>
                      <a:prstDash val="solid"/>
                    </a:lnR>
                    <a:lnT w="12700">
                      <a:solidFill>
                        <a:srgbClr val="BB7829"/>
                      </a:solidFill>
                      <a:prstDash val="solid"/>
                    </a:lnT>
                    <a:lnB w="12700">
                      <a:solidFill>
                        <a:srgbClr val="BB78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3300" spc="-5" dirty="0">
                          <a:latin typeface="Segoe UI"/>
                          <a:cs typeface="Segoe UI"/>
                        </a:rPr>
                        <a:t>2,4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BB7829"/>
                      </a:solidFill>
                      <a:prstDash val="solid"/>
                    </a:lnL>
                    <a:lnR w="12700">
                      <a:solidFill>
                        <a:srgbClr val="BB7829"/>
                      </a:solidFill>
                      <a:prstDash val="solid"/>
                    </a:lnR>
                    <a:lnT w="12700">
                      <a:solidFill>
                        <a:srgbClr val="BB7829"/>
                      </a:solidFill>
                      <a:prstDash val="solid"/>
                    </a:lnT>
                    <a:lnB w="12700">
                      <a:solidFill>
                        <a:srgbClr val="BB78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3300" spc="-5" dirty="0">
                          <a:latin typeface="Segoe UI"/>
                          <a:cs typeface="Segoe UI"/>
                        </a:rPr>
                        <a:t>2,6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BB7829"/>
                      </a:solidFill>
                      <a:prstDash val="solid"/>
                    </a:lnL>
                    <a:lnR w="12700">
                      <a:solidFill>
                        <a:srgbClr val="BB7829"/>
                      </a:solidFill>
                      <a:prstDash val="solid"/>
                    </a:lnR>
                    <a:lnT w="12700">
                      <a:solidFill>
                        <a:srgbClr val="BB7829"/>
                      </a:solidFill>
                      <a:prstDash val="solid"/>
                    </a:lnT>
                    <a:lnB w="12700">
                      <a:solidFill>
                        <a:srgbClr val="BB78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3300" spc="-5" dirty="0">
                          <a:latin typeface="Segoe UI"/>
                          <a:cs typeface="Segoe UI"/>
                        </a:rPr>
                        <a:t>2,8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BB7829"/>
                      </a:solidFill>
                      <a:prstDash val="solid"/>
                    </a:lnL>
                    <a:lnR w="12700">
                      <a:solidFill>
                        <a:srgbClr val="BB7829"/>
                      </a:solidFill>
                      <a:prstDash val="solid"/>
                    </a:lnR>
                    <a:lnT w="12700">
                      <a:solidFill>
                        <a:srgbClr val="BB7829"/>
                      </a:solidFill>
                      <a:prstDash val="solid"/>
                    </a:lnT>
                    <a:lnB w="12700">
                      <a:solidFill>
                        <a:srgbClr val="BB78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3300" spc="-5" dirty="0">
                          <a:latin typeface="Segoe UI"/>
                          <a:cs typeface="Segoe UI"/>
                        </a:rPr>
                        <a:t>3,1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BB7829"/>
                      </a:solidFill>
                      <a:prstDash val="solid"/>
                    </a:lnL>
                    <a:lnT w="12700">
                      <a:solidFill>
                        <a:srgbClr val="BB7829"/>
                      </a:solidFill>
                      <a:prstDash val="solid"/>
                    </a:lnT>
                    <a:lnB w="12700">
                      <a:solidFill>
                        <a:srgbClr val="BB7829"/>
                      </a:solidFill>
                      <a:prstDash val="solid"/>
                    </a:lnB>
                  </a:tcPr>
                </a:tc>
              </a:tr>
              <a:tr h="612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R w="12700">
                      <a:solidFill>
                        <a:srgbClr val="BB78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3300" spc="-10" dirty="0">
                          <a:latin typeface="Segoe UI"/>
                          <a:cs typeface="Segoe UI"/>
                        </a:rPr>
                        <a:t>EBITDA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BB7829"/>
                      </a:solidFill>
                      <a:prstDash val="solid"/>
                    </a:lnL>
                    <a:lnR w="12700">
                      <a:solidFill>
                        <a:srgbClr val="BB7829"/>
                      </a:solidFill>
                      <a:prstDash val="solid"/>
                    </a:lnR>
                    <a:lnT w="12700">
                      <a:solidFill>
                        <a:srgbClr val="BB78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3300" spc="-5" dirty="0">
                          <a:latin typeface="Segoe UI"/>
                          <a:cs typeface="Segoe UI"/>
                        </a:rPr>
                        <a:t>1,8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BB7829"/>
                      </a:solidFill>
                      <a:prstDash val="solid"/>
                    </a:lnL>
                    <a:lnR w="12700">
                      <a:solidFill>
                        <a:srgbClr val="BB7829"/>
                      </a:solidFill>
                      <a:prstDash val="solid"/>
                    </a:lnR>
                    <a:lnT w="12700">
                      <a:solidFill>
                        <a:srgbClr val="BB78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3300" spc="-5" dirty="0">
                          <a:latin typeface="Segoe UI"/>
                          <a:cs typeface="Segoe UI"/>
                        </a:rPr>
                        <a:t>1,9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BB7829"/>
                      </a:solidFill>
                      <a:prstDash val="solid"/>
                    </a:lnL>
                    <a:lnR w="12700">
                      <a:solidFill>
                        <a:srgbClr val="BB7829"/>
                      </a:solidFill>
                      <a:prstDash val="solid"/>
                    </a:lnR>
                    <a:lnT w="12700">
                      <a:solidFill>
                        <a:srgbClr val="BB78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3300" spc="-5" dirty="0">
                          <a:latin typeface="Segoe UI"/>
                          <a:cs typeface="Segoe UI"/>
                        </a:rPr>
                        <a:t>2,0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BB7829"/>
                      </a:solidFill>
                      <a:prstDash val="solid"/>
                    </a:lnL>
                    <a:lnR w="12700">
                      <a:solidFill>
                        <a:srgbClr val="BB7829"/>
                      </a:solidFill>
                      <a:prstDash val="solid"/>
                    </a:lnR>
                    <a:lnT w="12700">
                      <a:solidFill>
                        <a:srgbClr val="BB78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3300" spc="-5" dirty="0">
                          <a:latin typeface="Segoe UI"/>
                          <a:cs typeface="Segoe UI"/>
                        </a:rPr>
                        <a:t>2,1</a:t>
                      </a:r>
                      <a:endParaRPr sz="3300">
                        <a:latin typeface="Segoe UI"/>
                        <a:cs typeface="Segoe U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BB7829"/>
                      </a:solidFill>
                      <a:prstDash val="solid"/>
                    </a:lnL>
                    <a:lnT w="12700">
                      <a:solidFill>
                        <a:srgbClr val="BB782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602448" y="8931941"/>
            <a:ext cx="1075055" cy="1116330"/>
          </a:xfrm>
          <a:custGeom>
            <a:avLst/>
            <a:gdLst/>
            <a:ahLst/>
            <a:cxnLst/>
            <a:rect l="l" t="t" r="r" b="b"/>
            <a:pathLst>
              <a:path w="1075054" h="1116329">
                <a:moveTo>
                  <a:pt x="107910" y="0"/>
                </a:moveTo>
                <a:lnTo>
                  <a:pt x="0" y="0"/>
                </a:lnTo>
                <a:lnTo>
                  <a:pt x="0" y="1116330"/>
                </a:lnTo>
                <a:lnTo>
                  <a:pt x="1074486" y="1116330"/>
                </a:lnTo>
                <a:lnTo>
                  <a:pt x="1074486" y="1004570"/>
                </a:lnTo>
                <a:lnTo>
                  <a:pt x="107910" y="1004570"/>
                </a:lnTo>
                <a:lnTo>
                  <a:pt x="107910" y="0"/>
                </a:lnTo>
                <a:close/>
              </a:path>
              <a:path w="1075054" h="1116329">
                <a:moveTo>
                  <a:pt x="323836" y="944880"/>
                </a:moveTo>
                <a:lnTo>
                  <a:pt x="308510" y="944880"/>
                </a:lnTo>
                <a:lnTo>
                  <a:pt x="308510" y="961390"/>
                </a:lnTo>
                <a:lnTo>
                  <a:pt x="323836" y="961390"/>
                </a:lnTo>
                <a:lnTo>
                  <a:pt x="323836" y="944880"/>
                </a:lnTo>
                <a:close/>
              </a:path>
              <a:path w="1075054" h="1116329">
                <a:moveTo>
                  <a:pt x="534723" y="944880"/>
                </a:moveTo>
                <a:lnTo>
                  <a:pt x="524436" y="944880"/>
                </a:lnTo>
                <a:lnTo>
                  <a:pt x="524436" y="961390"/>
                </a:lnTo>
                <a:lnTo>
                  <a:pt x="534723" y="961390"/>
                </a:lnTo>
                <a:lnTo>
                  <a:pt x="534723" y="944880"/>
                </a:lnTo>
                <a:close/>
              </a:path>
              <a:path w="1075054" h="1116329">
                <a:moveTo>
                  <a:pt x="750649" y="944880"/>
                </a:moveTo>
                <a:lnTo>
                  <a:pt x="735218" y="944880"/>
                </a:lnTo>
                <a:lnTo>
                  <a:pt x="735218" y="961390"/>
                </a:lnTo>
                <a:lnTo>
                  <a:pt x="750649" y="961390"/>
                </a:lnTo>
                <a:lnTo>
                  <a:pt x="750649" y="944880"/>
                </a:lnTo>
                <a:close/>
              </a:path>
              <a:path w="1075054" h="1116329">
                <a:moveTo>
                  <a:pt x="966575" y="944880"/>
                </a:moveTo>
                <a:lnTo>
                  <a:pt x="951144" y="944880"/>
                </a:lnTo>
                <a:lnTo>
                  <a:pt x="951144" y="961390"/>
                </a:lnTo>
                <a:lnTo>
                  <a:pt x="966575" y="961390"/>
                </a:lnTo>
                <a:lnTo>
                  <a:pt x="966575" y="944880"/>
                </a:lnTo>
                <a:close/>
              </a:path>
              <a:path w="1075054" h="1116329">
                <a:moveTo>
                  <a:pt x="323836" y="891540"/>
                </a:moveTo>
                <a:lnTo>
                  <a:pt x="308510" y="891540"/>
                </a:lnTo>
                <a:lnTo>
                  <a:pt x="308510" y="908050"/>
                </a:lnTo>
                <a:lnTo>
                  <a:pt x="323836" y="908050"/>
                </a:lnTo>
                <a:lnTo>
                  <a:pt x="323836" y="891540"/>
                </a:lnTo>
                <a:close/>
              </a:path>
              <a:path w="1075054" h="1116329">
                <a:moveTo>
                  <a:pt x="534723" y="891540"/>
                </a:moveTo>
                <a:lnTo>
                  <a:pt x="524436" y="891540"/>
                </a:lnTo>
                <a:lnTo>
                  <a:pt x="524436" y="908050"/>
                </a:lnTo>
                <a:lnTo>
                  <a:pt x="534723" y="908050"/>
                </a:lnTo>
                <a:lnTo>
                  <a:pt x="534723" y="891540"/>
                </a:lnTo>
                <a:close/>
              </a:path>
              <a:path w="1075054" h="1116329">
                <a:moveTo>
                  <a:pt x="750649" y="891540"/>
                </a:moveTo>
                <a:lnTo>
                  <a:pt x="735218" y="891540"/>
                </a:lnTo>
                <a:lnTo>
                  <a:pt x="735218" y="908050"/>
                </a:lnTo>
                <a:lnTo>
                  <a:pt x="750649" y="908050"/>
                </a:lnTo>
                <a:lnTo>
                  <a:pt x="750649" y="891540"/>
                </a:lnTo>
                <a:close/>
              </a:path>
              <a:path w="1075054" h="1116329">
                <a:moveTo>
                  <a:pt x="966575" y="891540"/>
                </a:moveTo>
                <a:lnTo>
                  <a:pt x="951144" y="891540"/>
                </a:lnTo>
                <a:lnTo>
                  <a:pt x="951144" y="908050"/>
                </a:lnTo>
                <a:lnTo>
                  <a:pt x="966575" y="908050"/>
                </a:lnTo>
                <a:lnTo>
                  <a:pt x="966575" y="891540"/>
                </a:lnTo>
                <a:close/>
              </a:path>
              <a:path w="1075054" h="1116329">
                <a:moveTo>
                  <a:pt x="323836" y="838200"/>
                </a:moveTo>
                <a:lnTo>
                  <a:pt x="308510" y="838200"/>
                </a:lnTo>
                <a:lnTo>
                  <a:pt x="308510" y="848360"/>
                </a:lnTo>
                <a:lnTo>
                  <a:pt x="323836" y="848360"/>
                </a:lnTo>
                <a:lnTo>
                  <a:pt x="323836" y="838200"/>
                </a:lnTo>
                <a:close/>
              </a:path>
              <a:path w="1075054" h="1116329">
                <a:moveTo>
                  <a:pt x="534723" y="838200"/>
                </a:moveTo>
                <a:lnTo>
                  <a:pt x="524436" y="838200"/>
                </a:lnTo>
                <a:lnTo>
                  <a:pt x="524436" y="848360"/>
                </a:lnTo>
                <a:lnTo>
                  <a:pt x="534723" y="848360"/>
                </a:lnTo>
                <a:lnTo>
                  <a:pt x="534723" y="838200"/>
                </a:lnTo>
                <a:close/>
              </a:path>
              <a:path w="1075054" h="1116329">
                <a:moveTo>
                  <a:pt x="750649" y="838200"/>
                </a:moveTo>
                <a:lnTo>
                  <a:pt x="735218" y="838200"/>
                </a:lnTo>
                <a:lnTo>
                  <a:pt x="735218" y="848360"/>
                </a:lnTo>
                <a:lnTo>
                  <a:pt x="750649" y="848360"/>
                </a:lnTo>
                <a:lnTo>
                  <a:pt x="750649" y="838200"/>
                </a:lnTo>
                <a:close/>
              </a:path>
              <a:path w="1075054" h="1116329">
                <a:moveTo>
                  <a:pt x="966575" y="838200"/>
                </a:moveTo>
                <a:lnTo>
                  <a:pt x="951144" y="838200"/>
                </a:lnTo>
                <a:lnTo>
                  <a:pt x="951144" y="848360"/>
                </a:lnTo>
                <a:lnTo>
                  <a:pt x="966575" y="848360"/>
                </a:lnTo>
                <a:lnTo>
                  <a:pt x="966575" y="838200"/>
                </a:lnTo>
                <a:close/>
              </a:path>
              <a:path w="1075054" h="1116329">
                <a:moveTo>
                  <a:pt x="164490" y="778510"/>
                </a:moveTo>
                <a:lnTo>
                  <a:pt x="149059" y="778510"/>
                </a:lnTo>
                <a:lnTo>
                  <a:pt x="149059" y="795020"/>
                </a:lnTo>
                <a:lnTo>
                  <a:pt x="164490" y="795020"/>
                </a:lnTo>
                <a:lnTo>
                  <a:pt x="164490" y="778510"/>
                </a:lnTo>
                <a:close/>
              </a:path>
              <a:path w="1075054" h="1116329">
                <a:moveTo>
                  <a:pt x="215925" y="778510"/>
                </a:moveTo>
                <a:lnTo>
                  <a:pt x="205638" y="778510"/>
                </a:lnTo>
                <a:lnTo>
                  <a:pt x="205638" y="795020"/>
                </a:lnTo>
                <a:lnTo>
                  <a:pt x="215925" y="795020"/>
                </a:lnTo>
                <a:lnTo>
                  <a:pt x="215925" y="778510"/>
                </a:lnTo>
                <a:close/>
              </a:path>
              <a:path w="1075054" h="1116329">
                <a:moveTo>
                  <a:pt x="272505" y="778510"/>
                </a:moveTo>
                <a:lnTo>
                  <a:pt x="257074" y="778510"/>
                </a:lnTo>
                <a:lnTo>
                  <a:pt x="257074" y="795020"/>
                </a:lnTo>
                <a:lnTo>
                  <a:pt x="272505" y="795020"/>
                </a:lnTo>
                <a:lnTo>
                  <a:pt x="272505" y="778510"/>
                </a:lnTo>
                <a:close/>
              </a:path>
              <a:path w="1075054" h="1116329">
                <a:moveTo>
                  <a:pt x="323836" y="778510"/>
                </a:moveTo>
                <a:lnTo>
                  <a:pt x="308510" y="778510"/>
                </a:lnTo>
                <a:lnTo>
                  <a:pt x="308510" y="795020"/>
                </a:lnTo>
                <a:lnTo>
                  <a:pt x="323836" y="795020"/>
                </a:lnTo>
                <a:lnTo>
                  <a:pt x="323836" y="778510"/>
                </a:lnTo>
                <a:close/>
              </a:path>
              <a:path w="1075054" h="1116329">
                <a:moveTo>
                  <a:pt x="375272" y="778510"/>
                </a:moveTo>
                <a:lnTo>
                  <a:pt x="364985" y="778510"/>
                </a:lnTo>
                <a:lnTo>
                  <a:pt x="364985" y="795020"/>
                </a:lnTo>
                <a:lnTo>
                  <a:pt x="375272" y="795020"/>
                </a:lnTo>
                <a:lnTo>
                  <a:pt x="375272" y="778510"/>
                </a:lnTo>
                <a:close/>
              </a:path>
              <a:path w="1075054" h="1116329">
                <a:moveTo>
                  <a:pt x="431851" y="778510"/>
                </a:moveTo>
                <a:lnTo>
                  <a:pt x="416421" y="778510"/>
                </a:lnTo>
                <a:lnTo>
                  <a:pt x="416421" y="795020"/>
                </a:lnTo>
                <a:lnTo>
                  <a:pt x="431851" y="795020"/>
                </a:lnTo>
                <a:lnTo>
                  <a:pt x="431851" y="778510"/>
                </a:lnTo>
                <a:close/>
              </a:path>
              <a:path w="1075054" h="1116329">
                <a:moveTo>
                  <a:pt x="483287" y="778510"/>
                </a:moveTo>
                <a:lnTo>
                  <a:pt x="473000" y="778510"/>
                </a:lnTo>
                <a:lnTo>
                  <a:pt x="473000" y="795020"/>
                </a:lnTo>
                <a:lnTo>
                  <a:pt x="483287" y="795020"/>
                </a:lnTo>
                <a:lnTo>
                  <a:pt x="483287" y="778510"/>
                </a:lnTo>
                <a:close/>
              </a:path>
              <a:path w="1075054" h="1116329">
                <a:moveTo>
                  <a:pt x="534723" y="778510"/>
                </a:moveTo>
                <a:lnTo>
                  <a:pt x="524436" y="778510"/>
                </a:lnTo>
                <a:lnTo>
                  <a:pt x="524436" y="795020"/>
                </a:lnTo>
                <a:lnTo>
                  <a:pt x="534723" y="795020"/>
                </a:lnTo>
                <a:lnTo>
                  <a:pt x="534723" y="778510"/>
                </a:lnTo>
                <a:close/>
              </a:path>
              <a:path w="1075054" h="1116329">
                <a:moveTo>
                  <a:pt x="591198" y="778510"/>
                </a:moveTo>
                <a:lnTo>
                  <a:pt x="575767" y="778510"/>
                </a:lnTo>
                <a:lnTo>
                  <a:pt x="575767" y="795020"/>
                </a:lnTo>
                <a:lnTo>
                  <a:pt x="591198" y="795020"/>
                </a:lnTo>
                <a:lnTo>
                  <a:pt x="591198" y="778510"/>
                </a:lnTo>
                <a:close/>
              </a:path>
              <a:path w="1075054" h="1116329">
                <a:moveTo>
                  <a:pt x="642634" y="778510"/>
                </a:moveTo>
                <a:lnTo>
                  <a:pt x="632347" y="778510"/>
                </a:lnTo>
                <a:lnTo>
                  <a:pt x="632347" y="795020"/>
                </a:lnTo>
                <a:lnTo>
                  <a:pt x="642634" y="795020"/>
                </a:lnTo>
                <a:lnTo>
                  <a:pt x="642634" y="778510"/>
                </a:lnTo>
                <a:close/>
              </a:path>
              <a:path w="1075054" h="1116329">
                <a:moveTo>
                  <a:pt x="699213" y="778510"/>
                </a:moveTo>
                <a:lnTo>
                  <a:pt x="683782" y="778510"/>
                </a:lnTo>
                <a:lnTo>
                  <a:pt x="683782" y="795020"/>
                </a:lnTo>
                <a:lnTo>
                  <a:pt x="699213" y="795020"/>
                </a:lnTo>
                <a:lnTo>
                  <a:pt x="699213" y="778510"/>
                </a:lnTo>
                <a:close/>
              </a:path>
              <a:path w="1075054" h="1116329">
                <a:moveTo>
                  <a:pt x="750649" y="778510"/>
                </a:moveTo>
                <a:lnTo>
                  <a:pt x="735218" y="778510"/>
                </a:lnTo>
                <a:lnTo>
                  <a:pt x="735218" y="795020"/>
                </a:lnTo>
                <a:lnTo>
                  <a:pt x="750649" y="795020"/>
                </a:lnTo>
                <a:lnTo>
                  <a:pt x="750649" y="778510"/>
                </a:lnTo>
                <a:close/>
              </a:path>
              <a:path w="1075054" h="1116329">
                <a:moveTo>
                  <a:pt x="801980" y="778510"/>
                </a:moveTo>
                <a:lnTo>
                  <a:pt x="791693" y="778510"/>
                </a:lnTo>
                <a:lnTo>
                  <a:pt x="791693" y="795020"/>
                </a:lnTo>
                <a:lnTo>
                  <a:pt x="801980" y="795020"/>
                </a:lnTo>
                <a:lnTo>
                  <a:pt x="801980" y="778510"/>
                </a:lnTo>
                <a:close/>
              </a:path>
              <a:path w="1075054" h="1116329">
                <a:moveTo>
                  <a:pt x="858560" y="778510"/>
                </a:moveTo>
                <a:lnTo>
                  <a:pt x="843129" y="778510"/>
                </a:lnTo>
                <a:lnTo>
                  <a:pt x="843129" y="795020"/>
                </a:lnTo>
                <a:lnTo>
                  <a:pt x="858560" y="795020"/>
                </a:lnTo>
                <a:lnTo>
                  <a:pt x="858560" y="778510"/>
                </a:lnTo>
                <a:close/>
              </a:path>
              <a:path w="1075054" h="1116329">
                <a:moveTo>
                  <a:pt x="909996" y="778510"/>
                </a:moveTo>
                <a:lnTo>
                  <a:pt x="899708" y="778510"/>
                </a:lnTo>
                <a:lnTo>
                  <a:pt x="899708" y="795020"/>
                </a:lnTo>
                <a:lnTo>
                  <a:pt x="909996" y="795020"/>
                </a:lnTo>
                <a:lnTo>
                  <a:pt x="909996" y="778510"/>
                </a:lnTo>
                <a:close/>
              </a:path>
              <a:path w="1075054" h="1116329">
                <a:moveTo>
                  <a:pt x="966575" y="778510"/>
                </a:moveTo>
                <a:lnTo>
                  <a:pt x="951144" y="778510"/>
                </a:lnTo>
                <a:lnTo>
                  <a:pt x="951144" y="795020"/>
                </a:lnTo>
                <a:lnTo>
                  <a:pt x="966575" y="795020"/>
                </a:lnTo>
                <a:lnTo>
                  <a:pt x="966575" y="778510"/>
                </a:lnTo>
                <a:close/>
              </a:path>
              <a:path w="1075054" h="1116329">
                <a:moveTo>
                  <a:pt x="1017906" y="778510"/>
                </a:moveTo>
                <a:lnTo>
                  <a:pt x="1007619" y="778510"/>
                </a:lnTo>
                <a:lnTo>
                  <a:pt x="1007619" y="795020"/>
                </a:lnTo>
                <a:lnTo>
                  <a:pt x="1017906" y="795020"/>
                </a:lnTo>
                <a:lnTo>
                  <a:pt x="1017906" y="778510"/>
                </a:lnTo>
                <a:close/>
              </a:path>
              <a:path w="1075054" h="1116329">
                <a:moveTo>
                  <a:pt x="457569" y="402590"/>
                </a:moveTo>
                <a:lnTo>
                  <a:pt x="446961" y="403860"/>
                </a:lnTo>
                <a:lnTo>
                  <a:pt x="438281" y="408940"/>
                </a:lnTo>
                <a:lnTo>
                  <a:pt x="431530" y="416560"/>
                </a:lnTo>
                <a:lnTo>
                  <a:pt x="426708" y="424180"/>
                </a:lnTo>
                <a:lnTo>
                  <a:pt x="179920" y="681990"/>
                </a:lnTo>
                <a:lnTo>
                  <a:pt x="173169" y="687070"/>
                </a:lnTo>
                <a:lnTo>
                  <a:pt x="168347" y="693420"/>
                </a:lnTo>
                <a:lnTo>
                  <a:pt x="165454" y="703580"/>
                </a:lnTo>
                <a:lnTo>
                  <a:pt x="164490" y="713740"/>
                </a:lnTo>
                <a:lnTo>
                  <a:pt x="164650" y="722630"/>
                </a:lnTo>
                <a:lnTo>
                  <a:pt x="192860" y="750570"/>
                </a:lnTo>
                <a:lnTo>
                  <a:pt x="200495" y="751840"/>
                </a:lnTo>
                <a:lnTo>
                  <a:pt x="215925" y="751840"/>
                </a:lnTo>
                <a:lnTo>
                  <a:pt x="215925" y="746760"/>
                </a:lnTo>
                <a:lnTo>
                  <a:pt x="221069" y="746760"/>
                </a:lnTo>
                <a:lnTo>
                  <a:pt x="226213" y="740410"/>
                </a:lnTo>
                <a:lnTo>
                  <a:pt x="457569" y="499110"/>
                </a:lnTo>
                <a:lnTo>
                  <a:pt x="565660" y="499110"/>
                </a:lnTo>
                <a:lnTo>
                  <a:pt x="524436" y="455930"/>
                </a:lnTo>
                <a:lnTo>
                  <a:pt x="488431" y="419100"/>
                </a:lnTo>
                <a:lnTo>
                  <a:pt x="481439" y="411480"/>
                </a:lnTo>
                <a:lnTo>
                  <a:pt x="474929" y="406400"/>
                </a:lnTo>
                <a:lnTo>
                  <a:pt x="467455" y="403860"/>
                </a:lnTo>
                <a:lnTo>
                  <a:pt x="457569" y="402590"/>
                </a:lnTo>
                <a:close/>
              </a:path>
              <a:path w="1075054" h="1116329">
                <a:moveTo>
                  <a:pt x="323836" y="725170"/>
                </a:moveTo>
                <a:lnTo>
                  <a:pt x="308510" y="725170"/>
                </a:lnTo>
                <a:lnTo>
                  <a:pt x="308510" y="735330"/>
                </a:lnTo>
                <a:lnTo>
                  <a:pt x="323836" y="735330"/>
                </a:lnTo>
                <a:lnTo>
                  <a:pt x="323836" y="725170"/>
                </a:lnTo>
                <a:close/>
              </a:path>
              <a:path w="1075054" h="1116329">
                <a:moveTo>
                  <a:pt x="534723" y="725170"/>
                </a:moveTo>
                <a:lnTo>
                  <a:pt x="524436" y="725170"/>
                </a:lnTo>
                <a:lnTo>
                  <a:pt x="524436" y="735330"/>
                </a:lnTo>
                <a:lnTo>
                  <a:pt x="534723" y="735330"/>
                </a:lnTo>
                <a:lnTo>
                  <a:pt x="534723" y="725170"/>
                </a:lnTo>
                <a:close/>
              </a:path>
              <a:path w="1075054" h="1116329">
                <a:moveTo>
                  <a:pt x="750649" y="725170"/>
                </a:moveTo>
                <a:lnTo>
                  <a:pt x="735218" y="725170"/>
                </a:lnTo>
                <a:lnTo>
                  <a:pt x="735218" y="735330"/>
                </a:lnTo>
                <a:lnTo>
                  <a:pt x="750649" y="735330"/>
                </a:lnTo>
                <a:lnTo>
                  <a:pt x="750649" y="725170"/>
                </a:lnTo>
                <a:close/>
              </a:path>
              <a:path w="1075054" h="1116329">
                <a:moveTo>
                  <a:pt x="966575" y="725170"/>
                </a:moveTo>
                <a:lnTo>
                  <a:pt x="951144" y="725170"/>
                </a:lnTo>
                <a:lnTo>
                  <a:pt x="951144" y="735330"/>
                </a:lnTo>
                <a:lnTo>
                  <a:pt x="966575" y="735330"/>
                </a:lnTo>
                <a:lnTo>
                  <a:pt x="966575" y="725170"/>
                </a:lnTo>
                <a:close/>
              </a:path>
              <a:path w="1075054" h="1116329">
                <a:moveTo>
                  <a:pt x="323836" y="665480"/>
                </a:moveTo>
                <a:lnTo>
                  <a:pt x="308510" y="665480"/>
                </a:lnTo>
                <a:lnTo>
                  <a:pt x="308510" y="681990"/>
                </a:lnTo>
                <a:lnTo>
                  <a:pt x="323836" y="681990"/>
                </a:lnTo>
                <a:lnTo>
                  <a:pt x="323836" y="665480"/>
                </a:lnTo>
                <a:close/>
              </a:path>
              <a:path w="1075054" h="1116329">
                <a:moveTo>
                  <a:pt x="534723" y="665480"/>
                </a:moveTo>
                <a:lnTo>
                  <a:pt x="524436" y="665480"/>
                </a:lnTo>
                <a:lnTo>
                  <a:pt x="524436" y="681990"/>
                </a:lnTo>
                <a:lnTo>
                  <a:pt x="534723" y="681990"/>
                </a:lnTo>
                <a:lnTo>
                  <a:pt x="534723" y="665480"/>
                </a:lnTo>
                <a:close/>
              </a:path>
              <a:path w="1075054" h="1116329">
                <a:moveTo>
                  <a:pt x="750649" y="665480"/>
                </a:moveTo>
                <a:lnTo>
                  <a:pt x="735218" y="665480"/>
                </a:lnTo>
                <a:lnTo>
                  <a:pt x="735218" y="681990"/>
                </a:lnTo>
                <a:lnTo>
                  <a:pt x="750649" y="681990"/>
                </a:lnTo>
                <a:lnTo>
                  <a:pt x="750649" y="665480"/>
                </a:lnTo>
                <a:close/>
              </a:path>
              <a:path w="1075054" h="1116329">
                <a:moveTo>
                  <a:pt x="966575" y="665480"/>
                </a:moveTo>
                <a:lnTo>
                  <a:pt x="951144" y="665480"/>
                </a:lnTo>
                <a:lnTo>
                  <a:pt x="951144" y="681990"/>
                </a:lnTo>
                <a:lnTo>
                  <a:pt x="966575" y="681990"/>
                </a:lnTo>
                <a:lnTo>
                  <a:pt x="966575" y="665480"/>
                </a:lnTo>
                <a:close/>
              </a:path>
              <a:path w="1075054" h="1116329">
                <a:moveTo>
                  <a:pt x="565660" y="499110"/>
                </a:moveTo>
                <a:lnTo>
                  <a:pt x="457569" y="499110"/>
                </a:lnTo>
                <a:lnTo>
                  <a:pt x="616916" y="665480"/>
                </a:lnTo>
                <a:lnTo>
                  <a:pt x="621657" y="669290"/>
                </a:lnTo>
                <a:lnTo>
                  <a:pt x="627846" y="673100"/>
                </a:lnTo>
                <a:lnTo>
                  <a:pt x="634999" y="675640"/>
                </a:lnTo>
                <a:lnTo>
                  <a:pt x="642634" y="676910"/>
                </a:lnTo>
                <a:lnTo>
                  <a:pt x="650269" y="676910"/>
                </a:lnTo>
                <a:lnTo>
                  <a:pt x="657422" y="675640"/>
                </a:lnTo>
                <a:lnTo>
                  <a:pt x="663610" y="671830"/>
                </a:lnTo>
                <a:lnTo>
                  <a:pt x="668352" y="665480"/>
                </a:lnTo>
                <a:lnTo>
                  <a:pt x="745032" y="585470"/>
                </a:lnTo>
                <a:lnTo>
                  <a:pt x="642634" y="585470"/>
                </a:lnTo>
                <a:lnTo>
                  <a:pt x="632347" y="568960"/>
                </a:lnTo>
                <a:lnTo>
                  <a:pt x="565660" y="499110"/>
                </a:lnTo>
                <a:close/>
              </a:path>
              <a:path w="1075054" h="1116329">
                <a:moveTo>
                  <a:pt x="534723" y="612140"/>
                </a:moveTo>
                <a:lnTo>
                  <a:pt x="524436" y="612140"/>
                </a:lnTo>
                <a:lnTo>
                  <a:pt x="524436" y="628650"/>
                </a:lnTo>
                <a:lnTo>
                  <a:pt x="534723" y="628650"/>
                </a:lnTo>
                <a:lnTo>
                  <a:pt x="534723" y="612140"/>
                </a:lnTo>
                <a:close/>
              </a:path>
              <a:path w="1075054" h="1116329">
                <a:moveTo>
                  <a:pt x="750649" y="612140"/>
                </a:moveTo>
                <a:lnTo>
                  <a:pt x="735218" y="612140"/>
                </a:lnTo>
                <a:lnTo>
                  <a:pt x="735218" y="628650"/>
                </a:lnTo>
                <a:lnTo>
                  <a:pt x="750649" y="628650"/>
                </a:lnTo>
                <a:lnTo>
                  <a:pt x="750649" y="612140"/>
                </a:lnTo>
                <a:close/>
              </a:path>
              <a:path w="1075054" h="1116329">
                <a:moveTo>
                  <a:pt x="966575" y="612140"/>
                </a:moveTo>
                <a:lnTo>
                  <a:pt x="951144" y="612140"/>
                </a:lnTo>
                <a:lnTo>
                  <a:pt x="951144" y="628650"/>
                </a:lnTo>
                <a:lnTo>
                  <a:pt x="966575" y="628650"/>
                </a:lnTo>
                <a:lnTo>
                  <a:pt x="966575" y="612140"/>
                </a:lnTo>
                <a:close/>
              </a:path>
              <a:path w="1075054" h="1116329">
                <a:moveTo>
                  <a:pt x="1048768" y="193040"/>
                </a:moveTo>
                <a:lnTo>
                  <a:pt x="1023050" y="193040"/>
                </a:lnTo>
                <a:lnTo>
                  <a:pt x="1012762" y="198120"/>
                </a:lnTo>
                <a:lnTo>
                  <a:pt x="1007619" y="203200"/>
                </a:lnTo>
                <a:lnTo>
                  <a:pt x="642634" y="585470"/>
                </a:lnTo>
                <a:lnTo>
                  <a:pt x="745032" y="585470"/>
                </a:lnTo>
                <a:lnTo>
                  <a:pt x="1059055" y="257810"/>
                </a:lnTo>
                <a:lnTo>
                  <a:pt x="1065806" y="252730"/>
                </a:lnTo>
                <a:lnTo>
                  <a:pt x="1070628" y="246380"/>
                </a:lnTo>
                <a:lnTo>
                  <a:pt x="1073521" y="238760"/>
                </a:lnTo>
                <a:lnTo>
                  <a:pt x="1074486" y="231140"/>
                </a:lnTo>
                <a:lnTo>
                  <a:pt x="1074486" y="219710"/>
                </a:lnTo>
                <a:lnTo>
                  <a:pt x="1059055" y="203200"/>
                </a:lnTo>
                <a:lnTo>
                  <a:pt x="1048768" y="193040"/>
                </a:lnTo>
                <a:close/>
              </a:path>
              <a:path w="1075054" h="1116329">
                <a:moveTo>
                  <a:pt x="164490" y="558800"/>
                </a:moveTo>
                <a:lnTo>
                  <a:pt x="149059" y="558800"/>
                </a:lnTo>
                <a:lnTo>
                  <a:pt x="149059" y="568960"/>
                </a:lnTo>
                <a:lnTo>
                  <a:pt x="164490" y="568960"/>
                </a:lnTo>
                <a:lnTo>
                  <a:pt x="164490" y="558800"/>
                </a:lnTo>
                <a:close/>
              </a:path>
              <a:path w="1075054" h="1116329">
                <a:moveTo>
                  <a:pt x="215925" y="558800"/>
                </a:moveTo>
                <a:lnTo>
                  <a:pt x="205638" y="558800"/>
                </a:lnTo>
                <a:lnTo>
                  <a:pt x="205638" y="568960"/>
                </a:lnTo>
                <a:lnTo>
                  <a:pt x="215925" y="568960"/>
                </a:lnTo>
                <a:lnTo>
                  <a:pt x="215925" y="558800"/>
                </a:lnTo>
                <a:close/>
              </a:path>
              <a:path w="1075054" h="1116329">
                <a:moveTo>
                  <a:pt x="272505" y="558800"/>
                </a:moveTo>
                <a:lnTo>
                  <a:pt x="257074" y="558800"/>
                </a:lnTo>
                <a:lnTo>
                  <a:pt x="257074" y="568960"/>
                </a:lnTo>
                <a:lnTo>
                  <a:pt x="272505" y="568960"/>
                </a:lnTo>
                <a:lnTo>
                  <a:pt x="272505" y="558800"/>
                </a:lnTo>
                <a:close/>
              </a:path>
              <a:path w="1075054" h="1116329">
                <a:moveTo>
                  <a:pt x="431851" y="558800"/>
                </a:moveTo>
                <a:lnTo>
                  <a:pt x="416421" y="558800"/>
                </a:lnTo>
                <a:lnTo>
                  <a:pt x="416421" y="568960"/>
                </a:lnTo>
                <a:lnTo>
                  <a:pt x="431851" y="568960"/>
                </a:lnTo>
                <a:lnTo>
                  <a:pt x="431851" y="558800"/>
                </a:lnTo>
                <a:close/>
              </a:path>
              <a:path w="1075054" h="1116329">
                <a:moveTo>
                  <a:pt x="483287" y="558800"/>
                </a:moveTo>
                <a:lnTo>
                  <a:pt x="473000" y="558800"/>
                </a:lnTo>
                <a:lnTo>
                  <a:pt x="473000" y="568960"/>
                </a:lnTo>
                <a:lnTo>
                  <a:pt x="483287" y="568960"/>
                </a:lnTo>
                <a:lnTo>
                  <a:pt x="483287" y="558800"/>
                </a:lnTo>
                <a:close/>
              </a:path>
              <a:path w="1075054" h="1116329">
                <a:moveTo>
                  <a:pt x="642634" y="558800"/>
                </a:moveTo>
                <a:lnTo>
                  <a:pt x="632347" y="558800"/>
                </a:lnTo>
                <a:lnTo>
                  <a:pt x="632347" y="568960"/>
                </a:lnTo>
                <a:lnTo>
                  <a:pt x="642634" y="568960"/>
                </a:lnTo>
                <a:lnTo>
                  <a:pt x="642634" y="558800"/>
                </a:lnTo>
                <a:close/>
              </a:path>
              <a:path w="1075054" h="1116329">
                <a:moveTo>
                  <a:pt x="801980" y="558800"/>
                </a:moveTo>
                <a:lnTo>
                  <a:pt x="791693" y="558800"/>
                </a:lnTo>
                <a:lnTo>
                  <a:pt x="791693" y="568960"/>
                </a:lnTo>
                <a:lnTo>
                  <a:pt x="801980" y="568960"/>
                </a:lnTo>
                <a:lnTo>
                  <a:pt x="801980" y="558800"/>
                </a:lnTo>
                <a:close/>
              </a:path>
              <a:path w="1075054" h="1116329">
                <a:moveTo>
                  <a:pt x="858560" y="558800"/>
                </a:moveTo>
                <a:lnTo>
                  <a:pt x="843129" y="558800"/>
                </a:lnTo>
                <a:lnTo>
                  <a:pt x="843129" y="568960"/>
                </a:lnTo>
                <a:lnTo>
                  <a:pt x="858560" y="568960"/>
                </a:lnTo>
                <a:lnTo>
                  <a:pt x="858560" y="558800"/>
                </a:lnTo>
                <a:close/>
              </a:path>
              <a:path w="1075054" h="1116329">
                <a:moveTo>
                  <a:pt x="909996" y="558800"/>
                </a:moveTo>
                <a:lnTo>
                  <a:pt x="899708" y="558800"/>
                </a:lnTo>
                <a:lnTo>
                  <a:pt x="899708" y="568960"/>
                </a:lnTo>
                <a:lnTo>
                  <a:pt x="909996" y="568960"/>
                </a:lnTo>
                <a:lnTo>
                  <a:pt x="909996" y="558800"/>
                </a:lnTo>
                <a:close/>
              </a:path>
              <a:path w="1075054" h="1116329">
                <a:moveTo>
                  <a:pt x="966575" y="558800"/>
                </a:moveTo>
                <a:lnTo>
                  <a:pt x="951144" y="558800"/>
                </a:lnTo>
                <a:lnTo>
                  <a:pt x="951144" y="568960"/>
                </a:lnTo>
                <a:lnTo>
                  <a:pt x="966575" y="568960"/>
                </a:lnTo>
                <a:lnTo>
                  <a:pt x="966575" y="558800"/>
                </a:lnTo>
                <a:close/>
              </a:path>
              <a:path w="1075054" h="1116329">
                <a:moveTo>
                  <a:pt x="1017906" y="558800"/>
                </a:moveTo>
                <a:lnTo>
                  <a:pt x="1007619" y="558800"/>
                </a:lnTo>
                <a:lnTo>
                  <a:pt x="1007619" y="568960"/>
                </a:lnTo>
                <a:lnTo>
                  <a:pt x="1017906" y="568960"/>
                </a:lnTo>
                <a:lnTo>
                  <a:pt x="1017906" y="558800"/>
                </a:lnTo>
                <a:close/>
              </a:path>
              <a:path w="1075054" h="1116329">
                <a:moveTo>
                  <a:pt x="323836" y="499110"/>
                </a:moveTo>
                <a:lnTo>
                  <a:pt x="308510" y="499110"/>
                </a:lnTo>
                <a:lnTo>
                  <a:pt x="308510" y="515620"/>
                </a:lnTo>
                <a:lnTo>
                  <a:pt x="323836" y="515620"/>
                </a:lnTo>
                <a:lnTo>
                  <a:pt x="323836" y="499110"/>
                </a:lnTo>
                <a:close/>
              </a:path>
              <a:path w="1075054" h="1116329">
                <a:moveTo>
                  <a:pt x="966575" y="499110"/>
                </a:moveTo>
                <a:lnTo>
                  <a:pt x="951144" y="499110"/>
                </a:lnTo>
                <a:lnTo>
                  <a:pt x="951144" y="515620"/>
                </a:lnTo>
                <a:lnTo>
                  <a:pt x="966575" y="515620"/>
                </a:lnTo>
                <a:lnTo>
                  <a:pt x="966575" y="499110"/>
                </a:lnTo>
                <a:close/>
              </a:path>
              <a:path w="1075054" h="1116329">
                <a:moveTo>
                  <a:pt x="323836" y="445770"/>
                </a:moveTo>
                <a:lnTo>
                  <a:pt x="308510" y="445770"/>
                </a:lnTo>
                <a:lnTo>
                  <a:pt x="308510" y="455930"/>
                </a:lnTo>
                <a:lnTo>
                  <a:pt x="323836" y="455930"/>
                </a:lnTo>
                <a:lnTo>
                  <a:pt x="323836" y="445770"/>
                </a:lnTo>
                <a:close/>
              </a:path>
              <a:path w="1075054" h="1116329">
                <a:moveTo>
                  <a:pt x="534723" y="445770"/>
                </a:moveTo>
                <a:lnTo>
                  <a:pt x="524436" y="445770"/>
                </a:lnTo>
                <a:lnTo>
                  <a:pt x="524436" y="455930"/>
                </a:lnTo>
                <a:lnTo>
                  <a:pt x="534723" y="455930"/>
                </a:lnTo>
                <a:lnTo>
                  <a:pt x="534723" y="445770"/>
                </a:lnTo>
                <a:close/>
              </a:path>
              <a:path w="1075054" h="1116329">
                <a:moveTo>
                  <a:pt x="750649" y="445770"/>
                </a:moveTo>
                <a:lnTo>
                  <a:pt x="735218" y="445770"/>
                </a:lnTo>
                <a:lnTo>
                  <a:pt x="735218" y="455930"/>
                </a:lnTo>
                <a:lnTo>
                  <a:pt x="750649" y="455930"/>
                </a:lnTo>
                <a:lnTo>
                  <a:pt x="750649" y="445770"/>
                </a:lnTo>
                <a:close/>
              </a:path>
              <a:path w="1075054" h="1116329">
                <a:moveTo>
                  <a:pt x="966575" y="445770"/>
                </a:moveTo>
                <a:lnTo>
                  <a:pt x="951144" y="445770"/>
                </a:lnTo>
                <a:lnTo>
                  <a:pt x="951144" y="455930"/>
                </a:lnTo>
                <a:lnTo>
                  <a:pt x="966575" y="455930"/>
                </a:lnTo>
                <a:lnTo>
                  <a:pt x="966575" y="445770"/>
                </a:lnTo>
                <a:close/>
              </a:path>
              <a:path w="1075054" h="1116329">
                <a:moveTo>
                  <a:pt x="323836" y="386080"/>
                </a:moveTo>
                <a:lnTo>
                  <a:pt x="308510" y="386080"/>
                </a:lnTo>
                <a:lnTo>
                  <a:pt x="308510" y="402590"/>
                </a:lnTo>
                <a:lnTo>
                  <a:pt x="323836" y="402590"/>
                </a:lnTo>
                <a:lnTo>
                  <a:pt x="323836" y="386080"/>
                </a:lnTo>
                <a:close/>
              </a:path>
              <a:path w="1075054" h="1116329">
                <a:moveTo>
                  <a:pt x="534723" y="386080"/>
                </a:moveTo>
                <a:lnTo>
                  <a:pt x="524436" y="386080"/>
                </a:lnTo>
                <a:lnTo>
                  <a:pt x="524436" y="402590"/>
                </a:lnTo>
                <a:lnTo>
                  <a:pt x="534723" y="402590"/>
                </a:lnTo>
                <a:lnTo>
                  <a:pt x="534723" y="386080"/>
                </a:lnTo>
                <a:close/>
              </a:path>
              <a:path w="1075054" h="1116329">
                <a:moveTo>
                  <a:pt x="750649" y="386080"/>
                </a:moveTo>
                <a:lnTo>
                  <a:pt x="735218" y="386080"/>
                </a:lnTo>
                <a:lnTo>
                  <a:pt x="735218" y="402590"/>
                </a:lnTo>
                <a:lnTo>
                  <a:pt x="750649" y="402590"/>
                </a:lnTo>
                <a:lnTo>
                  <a:pt x="750649" y="386080"/>
                </a:lnTo>
                <a:close/>
              </a:path>
              <a:path w="1075054" h="1116329">
                <a:moveTo>
                  <a:pt x="966575" y="386080"/>
                </a:moveTo>
                <a:lnTo>
                  <a:pt x="951144" y="386080"/>
                </a:lnTo>
                <a:lnTo>
                  <a:pt x="951144" y="402590"/>
                </a:lnTo>
                <a:lnTo>
                  <a:pt x="966575" y="402590"/>
                </a:lnTo>
                <a:lnTo>
                  <a:pt x="966575" y="386080"/>
                </a:lnTo>
                <a:close/>
              </a:path>
              <a:path w="1075054" h="1116329">
                <a:moveTo>
                  <a:pt x="164490" y="332740"/>
                </a:moveTo>
                <a:lnTo>
                  <a:pt x="149059" y="332740"/>
                </a:lnTo>
                <a:lnTo>
                  <a:pt x="149059" y="349250"/>
                </a:lnTo>
                <a:lnTo>
                  <a:pt x="164490" y="349250"/>
                </a:lnTo>
                <a:lnTo>
                  <a:pt x="164490" y="332740"/>
                </a:lnTo>
                <a:close/>
              </a:path>
              <a:path w="1075054" h="1116329">
                <a:moveTo>
                  <a:pt x="215925" y="332740"/>
                </a:moveTo>
                <a:lnTo>
                  <a:pt x="205638" y="332740"/>
                </a:lnTo>
                <a:lnTo>
                  <a:pt x="205638" y="349250"/>
                </a:lnTo>
                <a:lnTo>
                  <a:pt x="215925" y="349250"/>
                </a:lnTo>
                <a:lnTo>
                  <a:pt x="215925" y="332740"/>
                </a:lnTo>
                <a:close/>
              </a:path>
              <a:path w="1075054" h="1116329">
                <a:moveTo>
                  <a:pt x="272505" y="332740"/>
                </a:moveTo>
                <a:lnTo>
                  <a:pt x="257074" y="332740"/>
                </a:lnTo>
                <a:lnTo>
                  <a:pt x="257074" y="349250"/>
                </a:lnTo>
                <a:lnTo>
                  <a:pt x="272505" y="349250"/>
                </a:lnTo>
                <a:lnTo>
                  <a:pt x="272505" y="332740"/>
                </a:lnTo>
                <a:close/>
              </a:path>
              <a:path w="1075054" h="1116329">
                <a:moveTo>
                  <a:pt x="323836" y="332740"/>
                </a:moveTo>
                <a:lnTo>
                  <a:pt x="308510" y="332740"/>
                </a:lnTo>
                <a:lnTo>
                  <a:pt x="308510" y="349250"/>
                </a:lnTo>
                <a:lnTo>
                  <a:pt x="323836" y="349250"/>
                </a:lnTo>
                <a:lnTo>
                  <a:pt x="323836" y="332740"/>
                </a:lnTo>
                <a:close/>
              </a:path>
              <a:path w="1075054" h="1116329">
                <a:moveTo>
                  <a:pt x="375272" y="332740"/>
                </a:moveTo>
                <a:lnTo>
                  <a:pt x="364985" y="332740"/>
                </a:lnTo>
                <a:lnTo>
                  <a:pt x="364985" y="349250"/>
                </a:lnTo>
                <a:lnTo>
                  <a:pt x="375272" y="349250"/>
                </a:lnTo>
                <a:lnTo>
                  <a:pt x="375272" y="332740"/>
                </a:lnTo>
                <a:close/>
              </a:path>
              <a:path w="1075054" h="1116329">
                <a:moveTo>
                  <a:pt x="431851" y="332740"/>
                </a:moveTo>
                <a:lnTo>
                  <a:pt x="416421" y="332740"/>
                </a:lnTo>
                <a:lnTo>
                  <a:pt x="416421" y="349250"/>
                </a:lnTo>
                <a:lnTo>
                  <a:pt x="431851" y="349250"/>
                </a:lnTo>
                <a:lnTo>
                  <a:pt x="431851" y="332740"/>
                </a:lnTo>
                <a:close/>
              </a:path>
              <a:path w="1075054" h="1116329">
                <a:moveTo>
                  <a:pt x="483287" y="332740"/>
                </a:moveTo>
                <a:lnTo>
                  <a:pt x="473000" y="332740"/>
                </a:lnTo>
                <a:lnTo>
                  <a:pt x="473000" y="349250"/>
                </a:lnTo>
                <a:lnTo>
                  <a:pt x="483287" y="349250"/>
                </a:lnTo>
                <a:lnTo>
                  <a:pt x="483287" y="332740"/>
                </a:lnTo>
                <a:close/>
              </a:path>
              <a:path w="1075054" h="1116329">
                <a:moveTo>
                  <a:pt x="534723" y="332740"/>
                </a:moveTo>
                <a:lnTo>
                  <a:pt x="524436" y="332740"/>
                </a:lnTo>
                <a:lnTo>
                  <a:pt x="524436" y="349250"/>
                </a:lnTo>
                <a:lnTo>
                  <a:pt x="534723" y="349250"/>
                </a:lnTo>
                <a:lnTo>
                  <a:pt x="534723" y="332740"/>
                </a:lnTo>
                <a:close/>
              </a:path>
              <a:path w="1075054" h="1116329">
                <a:moveTo>
                  <a:pt x="591198" y="332740"/>
                </a:moveTo>
                <a:lnTo>
                  <a:pt x="575767" y="332740"/>
                </a:lnTo>
                <a:lnTo>
                  <a:pt x="575767" y="349250"/>
                </a:lnTo>
                <a:lnTo>
                  <a:pt x="591198" y="349250"/>
                </a:lnTo>
                <a:lnTo>
                  <a:pt x="591198" y="332740"/>
                </a:lnTo>
                <a:close/>
              </a:path>
              <a:path w="1075054" h="1116329">
                <a:moveTo>
                  <a:pt x="642634" y="332740"/>
                </a:moveTo>
                <a:lnTo>
                  <a:pt x="632347" y="332740"/>
                </a:lnTo>
                <a:lnTo>
                  <a:pt x="632347" y="349250"/>
                </a:lnTo>
                <a:lnTo>
                  <a:pt x="642634" y="349250"/>
                </a:lnTo>
                <a:lnTo>
                  <a:pt x="642634" y="332740"/>
                </a:lnTo>
                <a:close/>
              </a:path>
              <a:path w="1075054" h="1116329">
                <a:moveTo>
                  <a:pt x="699213" y="332740"/>
                </a:moveTo>
                <a:lnTo>
                  <a:pt x="683782" y="332740"/>
                </a:lnTo>
                <a:lnTo>
                  <a:pt x="683782" y="349250"/>
                </a:lnTo>
                <a:lnTo>
                  <a:pt x="699213" y="349250"/>
                </a:lnTo>
                <a:lnTo>
                  <a:pt x="699213" y="332740"/>
                </a:lnTo>
                <a:close/>
              </a:path>
              <a:path w="1075054" h="1116329">
                <a:moveTo>
                  <a:pt x="750649" y="332740"/>
                </a:moveTo>
                <a:lnTo>
                  <a:pt x="735218" y="332740"/>
                </a:lnTo>
                <a:lnTo>
                  <a:pt x="735218" y="349250"/>
                </a:lnTo>
                <a:lnTo>
                  <a:pt x="750649" y="349250"/>
                </a:lnTo>
                <a:lnTo>
                  <a:pt x="750649" y="332740"/>
                </a:lnTo>
                <a:close/>
              </a:path>
              <a:path w="1075054" h="1116329">
                <a:moveTo>
                  <a:pt x="801980" y="332740"/>
                </a:moveTo>
                <a:lnTo>
                  <a:pt x="791693" y="332740"/>
                </a:lnTo>
                <a:lnTo>
                  <a:pt x="791693" y="349250"/>
                </a:lnTo>
                <a:lnTo>
                  <a:pt x="801980" y="349250"/>
                </a:lnTo>
                <a:lnTo>
                  <a:pt x="801980" y="332740"/>
                </a:lnTo>
                <a:close/>
              </a:path>
              <a:path w="1075054" h="1116329">
                <a:moveTo>
                  <a:pt x="858560" y="332740"/>
                </a:moveTo>
                <a:lnTo>
                  <a:pt x="843129" y="332740"/>
                </a:lnTo>
                <a:lnTo>
                  <a:pt x="843129" y="349250"/>
                </a:lnTo>
                <a:lnTo>
                  <a:pt x="858560" y="349250"/>
                </a:lnTo>
                <a:lnTo>
                  <a:pt x="858560" y="332740"/>
                </a:lnTo>
                <a:close/>
              </a:path>
              <a:path w="1075054" h="1116329">
                <a:moveTo>
                  <a:pt x="1017906" y="332740"/>
                </a:moveTo>
                <a:lnTo>
                  <a:pt x="1007619" y="332740"/>
                </a:lnTo>
                <a:lnTo>
                  <a:pt x="1007619" y="349250"/>
                </a:lnTo>
                <a:lnTo>
                  <a:pt x="1017906" y="349250"/>
                </a:lnTo>
                <a:lnTo>
                  <a:pt x="1017906" y="332740"/>
                </a:lnTo>
                <a:close/>
              </a:path>
              <a:path w="1075054" h="1116329">
                <a:moveTo>
                  <a:pt x="323836" y="279400"/>
                </a:moveTo>
                <a:lnTo>
                  <a:pt x="308510" y="279400"/>
                </a:lnTo>
                <a:lnTo>
                  <a:pt x="308510" y="289560"/>
                </a:lnTo>
                <a:lnTo>
                  <a:pt x="323836" y="289560"/>
                </a:lnTo>
                <a:lnTo>
                  <a:pt x="323836" y="279400"/>
                </a:lnTo>
                <a:close/>
              </a:path>
              <a:path w="1075054" h="1116329">
                <a:moveTo>
                  <a:pt x="534723" y="279400"/>
                </a:moveTo>
                <a:lnTo>
                  <a:pt x="524436" y="279400"/>
                </a:lnTo>
                <a:lnTo>
                  <a:pt x="524436" y="289560"/>
                </a:lnTo>
                <a:lnTo>
                  <a:pt x="534723" y="289560"/>
                </a:lnTo>
                <a:lnTo>
                  <a:pt x="534723" y="279400"/>
                </a:lnTo>
                <a:close/>
              </a:path>
              <a:path w="1075054" h="1116329">
                <a:moveTo>
                  <a:pt x="750649" y="279400"/>
                </a:moveTo>
                <a:lnTo>
                  <a:pt x="735218" y="279400"/>
                </a:lnTo>
                <a:lnTo>
                  <a:pt x="735218" y="289560"/>
                </a:lnTo>
                <a:lnTo>
                  <a:pt x="750649" y="289560"/>
                </a:lnTo>
                <a:lnTo>
                  <a:pt x="750649" y="279400"/>
                </a:lnTo>
                <a:close/>
              </a:path>
              <a:path w="1075054" h="1116329">
                <a:moveTo>
                  <a:pt x="323836" y="219710"/>
                </a:moveTo>
                <a:lnTo>
                  <a:pt x="308510" y="219710"/>
                </a:lnTo>
                <a:lnTo>
                  <a:pt x="308510" y="236220"/>
                </a:lnTo>
                <a:lnTo>
                  <a:pt x="323836" y="236220"/>
                </a:lnTo>
                <a:lnTo>
                  <a:pt x="323836" y="219710"/>
                </a:lnTo>
                <a:close/>
              </a:path>
              <a:path w="1075054" h="1116329">
                <a:moveTo>
                  <a:pt x="534723" y="219710"/>
                </a:moveTo>
                <a:lnTo>
                  <a:pt x="524436" y="219710"/>
                </a:lnTo>
                <a:lnTo>
                  <a:pt x="524436" y="236220"/>
                </a:lnTo>
                <a:lnTo>
                  <a:pt x="534723" y="236220"/>
                </a:lnTo>
                <a:lnTo>
                  <a:pt x="534723" y="219710"/>
                </a:lnTo>
                <a:close/>
              </a:path>
              <a:path w="1075054" h="1116329">
                <a:moveTo>
                  <a:pt x="750649" y="219710"/>
                </a:moveTo>
                <a:lnTo>
                  <a:pt x="735218" y="219710"/>
                </a:lnTo>
                <a:lnTo>
                  <a:pt x="735218" y="236220"/>
                </a:lnTo>
                <a:lnTo>
                  <a:pt x="750649" y="236220"/>
                </a:lnTo>
                <a:lnTo>
                  <a:pt x="750649" y="219710"/>
                </a:lnTo>
                <a:close/>
              </a:path>
              <a:path w="1075054" h="1116329">
                <a:moveTo>
                  <a:pt x="966575" y="219710"/>
                </a:moveTo>
                <a:lnTo>
                  <a:pt x="951144" y="219710"/>
                </a:lnTo>
                <a:lnTo>
                  <a:pt x="951144" y="236220"/>
                </a:lnTo>
                <a:lnTo>
                  <a:pt x="966575" y="236220"/>
                </a:lnTo>
                <a:lnTo>
                  <a:pt x="966575" y="219710"/>
                </a:lnTo>
                <a:close/>
              </a:path>
              <a:path w="1075054" h="1116329">
                <a:moveTo>
                  <a:pt x="323836" y="166370"/>
                </a:moveTo>
                <a:lnTo>
                  <a:pt x="308510" y="166370"/>
                </a:lnTo>
                <a:lnTo>
                  <a:pt x="308510" y="182880"/>
                </a:lnTo>
                <a:lnTo>
                  <a:pt x="323836" y="182880"/>
                </a:lnTo>
                <a:lnTo>
                  <a:pt x="323836" y="166370"/>
                </a:lnTo>
                <a:close/>
              </a:path>
              <a:path w="1075054" h="1116329">
                <a:moveTo>
                  <a:pt x="534723" y="166370"/>
                </a:moveTo>
                <a:lnTo>
                  <a:pt x="524436" y="166370"/>
                </a:lnTo>
                <a:lnTo>
                  <a:pt x="524436" y="182880"/>
                </a:lnTo>
                <a:lnTo>
                  <a:pt x="534723" y="182880"/>
                </a:lnTo>
                <a:lnTo>
                  <a:pt x="534723" y="166370"/>
                </a:lnTo>
                <a:close/>
              </a:path>
              <a:path w="1075054" h="1116329">
                <a:moveTo>
                  <a:pt x="750649" y="166370"/>
                </a:moveTo>
                <a:lnTo>
                  <a:pt x="735218" y="166370"/>
                </a:lnTo>
                <a:lnTo>
                  <a:pt x="735218" y="182880"/>
                </a:lnTo>
                <a:lnTo>
                  <a:pt x="750649" y="182880"/>
                </a:lnTo>
                <a:lnTo>
                  <a:pt x="750649" y="166370"/>
                </a:lnTo>
                <a:close/>
              </a:path>
              <a:path w="1075054" h="1116329">
                <a:moveTo>
                  <a:pt x="966575" y="166370"/>
                </a:moveTo>
                <a:lnTo>
                  <a:pt x="951144" y="166370"/>
                </a:lnTo>
                <a:lnTo>
                  <a:pt x="951144" y="182880"/>
                </a:lnTo>
                <a:lnTo>
                  <a:pt x="966575" y="182880"/>
                </a:lnTo>
                <a:lnTo>
                  <a:pt x="966575" y="166370"/>
                </a:lnTo>
                <a:close/>
              </a:path>
              <a:path w="1075054" h="1116329">
                <a:moveTo>
                  <a:pt x="164490" y="113030"/>
                </a:moveTo>
                <a:lnTo>
                  <a:pt x="149059" y="113030"/>
                </a:lnTo>
                <a:lnTo>
                  <a:pt x="149059" y="123190"/>
                </a:lnTo>
                <a:lnTo>
                  <a:pt x="164490" y="123190"/>
                </a:lnTo>
                <a:lnTo>
                  <a:pt x="164490" y="113030"/>
                </a:lnTo>
                <a:close/>
              </a:path>
              <a:path w="1075054" h="1116329">
                <a:moveTo>
                  <a:pt x="215925" y="113030"/>
                </a:moveTo>
                <a:lnTo>
                  <a:pt x="205638" y="113030"/>
                </a:lnTo>
                <a:lnTo>
                  <a:pt x="205638" y="123190"/>
                </a:lnTo>
                <a:lnTo>
                  <a:pt x="215925" y="123190"/>
                </a:lnTo>
                <a:lnTo>
                  <a:pt x="215925" y="113030"/>
                </a:lnTo>
                <a:close/>
              </a:path>
              <a:path w="1075054" h="1116329">
                <a:moveTo>
                  <a:pt x="272505" y="113030"/>
                </a:moveTo>
                <a:lnTo>
                  <a:pt x="257074" y="113030"/>
                </a:lnTo>
                <a:lnTo>
                  <a:pt x="257074" y="123190"/>
                </a:lnTo>
                <a:lnTo>
                  <a:pt x="272505" y="123190"/>
                </a:lnTo>
                <a:lnTo>
                  <a:pt x="272505" y="113030"/>
                </a:lnTo>
                <a:close/>
              </a:path>
              <a:path w="1075054" h="1116329">
                <a:moveTo>
                  <a:pt x="323836" y="113030"/>
                </a:moveTo>
                <a:lnTo>
                  <a:pt x="308510" y="113030"/>
                </a:lnTo>
                <a:lnTo>
                  <a:pt x="308510" y="123190"/>
                </a:lnTo>
                <a:lnTo>
                  <a:pt x="323836" y="123190"/>
                </a:lnTo>
                <a:lnTo>
                  <a:pt x="323836" y="113030"/>
                </a:lnTo>
                <a:close/>
              </a:path>
              <a:path w="1075054" h="1116329">
                <a:moveTo>
                  <a:pt x="375272" y="113030"/>
                </a:moveTo>
                <a:lnTo>
                  <a:pt x="364985" y="113030"/>
                </a:lnTo>
                <a:lnTo>
                  <a:pt x="364985" y="123190"/>
                </a:lnTo>
                <a:lnTo>
                  <a:pt x="375272" y="123190"/>
                </a:lnTo>
                <a:lnTo>
                  <a:pt x="375272" y="113030"/>
                </a:lnTo>
                <a:close/>
              </a:path>
              <a:path w="1075054" h="1116329">
                <a:moveTo>
                  <a:pt x="431851" y="113030"/>
                </a:moveTo>
                <a:lnTo>
                  <a:pt x="416421" y="113030"/>
                </a:lnTo>
                <a:lnTo>
                  <a:pt x="416421" y="123190"/>
                </a:lnTo>
                <a:lnTo>
                  <a:pt x="431851" y="123190"/>
                </a:lnTo>
                <a:lnTo>
                  <a:pt x="431851" y="113030"/>
                </a:lnTo>
                <a:close/>
              </a:path>
              <a:path w="1075054" h="1116329">
                <a:moveTo>
                  <a:pt x="483287" y="113030"/>
                </a:moveTo>
                <a:lnTo>
                  <a:pt x="473000" y="113030"/>
                </a:lnTo>
                <a:lnTo>
                  <a:pt x="473000" y="123190"/>
                </a:lnTo>
                <a:lnTo>
                  <a:pt x="483287" y="123190"/>
                </a:lnTo>
                <a:lnTo>
                  <a:pt x="483287" y="113030"/>
                </a:lnTo>
                <a:close/>
              </a:path>
              <a:path w="1075054" h="1116329">
                <a:moveTo>
                  <a:pt x="534723" y="113030"/>
                </a:moveTo>
                <a:lnTo>
                  <a:pt x="524436" y="113030"/>
                </a:lnTo>
                <a:lnTo>
                  <a:pt x="524436" y="123190"/>
                </a:lnTo>
                <a:lnTo>
                  <a:pt x="534723" y="123190"/>
                </a:lnTo>
                <a:lnTo>
                  <a:pt x="534723" y="113030"/>
                </a:lnTo>
                <a:close/>
              </a:path>
              <a:path w="1075054" h="1116329">
                <a:moveTo>
                  <a:pt x="591198" y="113030"/>
                </a:moveTo>
                <a:lnTo>
                  <a:pt x="575767" y="113030"/>
                </a:lnTo>
                <a:lnTo>
                  <a:pt x="575767" y="123190"/>
                </a:lnTo>
                <a:lnTo>
                  <a:pt x="591198" y="123190"/>
                </a:lnTo>
                <a:lnTo>
                  <a:pt x="591198" y="113030"/>
                </a:lnTo>
                <a:close/>
              </a:path>
              <a:path w="1075054" h="1116329">
                <a:moveTo>
                  <a:pt x="642634" y="113030"/>
                </a:moveTo>
                <a:lnTo>
                  <a:pt x="632347" y="113030"/>
                </a:lnTo>
                <a:lnTo>
                  <a:pt x="632347" y="123190"/>
                </a:lnTo>
                <a:lnTo>
                  <a:pt x="642634" y="123190"/>
                </a:lnTo>
                <a:lnTo>
                  <a:pt x="642634" y="113030"/>
                </a:lnTo>
                <a:close/>
              </a:path>
              <a:path w="1075054" h="1116329">
                <a:moveTo>
                  <a:pt x="699213" y="113030"/>
                </a:moveTo>
                <a:lnTo>
                  <a:pt x="683782" y="113030"/>
                </a:lnTo>
                <a:lnTo>
                  <a:pt x="683782" y="123190"/>
                </a:lnTo>
                <a:lnTo>
                  <a:pt x="699213" y="123190"/>
                </a:lnTo>
                <a:lnTo>
                  <a:pt x="699213" y="113030"/>
                </a:lnTo>
                <a:close/>
              </a:path>
              <a:path w="1075054" h="1116329">
                <a:moveTo>
                  <a:pt x="750649" y="113030"/>
                </a:moveTo>
                <a:lnTo>
                  <a:pt x="735218" y="113030"/>
                </a:lnTo>
                <a:lnTo>
                  <a:pt x="735218" y="123190"/>
                </a:lnTo>
                <a:lnTo>
                  <a:pt x="750649" y="123190"/>
                </a:lnTo>
                <a:lnTo>
                  <a:pt x="750649" y="113030"/>
                </a:lnTo>
                <a:close/>
              </a:path>
              <a:path w="1075054" h="1116329">
                <a:moveTo>
                  <a:pt x="801980" y="113030"/>
                </a:moveTo>
                <a:lnTo>
                  <a:pt x="791693" y="113030"/>
                </a:lnTo>
                <a:lnTo>
                  <a:pt x="791693" y="123190"/>
                </a:lnTo>
                <a:lnTo>
                  <a:pt x="801980" y="123190"/>
                </a:lnTo>
                <a:lnTo>
                  <a:pt x="801980" y="113030"/>
                </a:lnTo>
                <a:close/>
              </a:path>
              <a:path w="1075054" h="1116329">
                <a:moveTo>
                  <a:pt x="858560" y="113030"/>
                </a:moveTo>
                <a:lnTo>
                  <a:pt x="843129" y="113030"/>
                </a:lnTo>
                <a:lnTo>
                  <a:pt x="843129" y="123190"/>
                </a:lnTo>
                <a:lnTo>
                  <a:pt x="858560" y="123190"/>
                </a:lnTo>
                <a:lnTo>
                  <a:pt x="858560" y="113030"/>
                </a:lnTo>
                <a:close/>
              </a:path>
              <a:path w="1075054" h="1116329">
                <a:moveTo>
                  <a:pt x="909996" y="113030"/>
                </a:moveTo>
                <a:lnTo>
                  <a:pt x="899708" y="113030"/>
                </a:lnTo>
                <a:lnTo>
                  <a:pt x="899708" y="123190"/>
                </a:lnTo>
                <a:lnTo>
                  <a:pt x="909996" y="123190"/>
                </a:lnTo>
                <a:lnTo>
                  <a:pt x="909996" y="113030"/>
                </a:lnTo>
                <a:close/>
              </a:path>
              <a:path w="1075054" h="1116329">
                <a:moveTo>
                  <a:pt x="966575" y="113030"/>
                </a:moveTo>
                <a:lnTo>
                  <a:pt x="951144" y="113030"/>
                </a:lnTo>
                <a:lnTo>
                  <a:pt x="951144" y="123190"/>
                </a:lnTo>
                <a:lnTo>
                  <a:pt x="966575" y="123190"/>
                </a:lnTo>
                <a:lnTo>
                  <a:pt x="966575" y="113030"/>
                </a:lnTo>
                <a:close/>
              </a:path>
              <a:path w="1075054" h="1116329">
                <a:moveTo>
                  <a:pt x="1017906" y="113030"/>
                </a:moveTo>
                <a:lnTo>
                  <a:pt x="1007619" y="113030"/>
                </a:lnTo>
                <a:lnTo>
                  <a:pt x="1007619" y="123190"/>
                </a:lnTo>
                <a:lnTo>
                  <a:pt x="1017906" y="123190"/>
                </a:lnTo>
                <a:lnTo>
                  <a:pt x="1017906" y="113030"/>
                </a:lnTo>
                <a:close/>
              </a:path>
              <a:path w="1075054" h="1116329">
                <a:moveTo>
                  <a:pt x="323836" y="53340"/>
                </a:moveTo>
                <a:lnTo>
                  <a:pt x="308510" y="53340"/>
                </a:lnTo>
                <a:lnTo>
                  <a:pt x="308510" y="69850"/>
                </a:lnTo>
                <a:lnTo>
                  <a:pt x="323836" y="69850"/>
                </a:lnTo>
                <a:lnTo>
                  <a:pt x="323836" y="53340"/>
                </a:lnTo>
                <a:close/>
              </a:path>
              <a:path w="1075054" h="1116329">
                <a:moveTo>
                  <a:pt x="534723" y="53340"/>
                </a:moveTo>
                <a:lnTo>
                  <a:pt x="524436" y="53340"/>
                </a:lnTo>
                <a:lnTo>
                  <a:pt x="524436" y="69850"/>
                </a:lnTo>
                <a:lnTo>
                  <a:pt x="534723" y="69850"/>
                </a:lnTo>
                <a:lnTo>
                  <a:pt x="534723" y="53340"/>
                </a:lnTo>
                <a:close/>
              </a:path>
              <a:path w="1075054" h="1116329">
                <a:moveTo>
                  <a:pt x="750649" y="53340"/>
                </a:moveTo>
                <a:lnTo>
                  <a:pt x="735218" y="53340"/>
                </a:lnTo>
                <a:lnTo>
                  <a:pt x="735218" y="69850"/>
                </a:lnTo>
                <a:lnTo>
                  <a:pt x="750649" y="69850"/>
                </a:lnTo>
                <a:lnTo>
                  <a:pt x="750649" y="53340"/>
                </a:lnTo>
                <a:close/>
              </a:path>
              <a:path w="1075054" h="1116329">
                <a:moveTo>
                  <a:pt x="966575" y="53340"/>
                </a:moveTo>
                <a:lnTo>
                  <a:pt x="951144" y="53340"/>
                </a:lnTo>
                <a:lnTo>
                  <a:pt x="951144" y="69850"/>
                </a:lnTo>
                <a:lnTo>
                  <a:pt x="966575" y="69850"/>
                </a:lnTo>
                <a:lnTo>
                  <a:pt x="966575" y="53340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74403" y="1830279"/>
            <a:ext cx="1127760" cy="1117600"/>
          </a:xfrm>
          <a:custGeom>
            <a:avLst/>
            <a:gdLst/>
            <a:ahLst/>
            <a:cxnLst/>
            <a:rect l="l" t="t" r="r" b="b"/>
            <a:pathLst>
              <a:path w="1127759" h="1117600">
                <a:moveTo>
                  <a:pt x="994392" y="974973"/>
                </a:moveTo>
                <a:lnTo>
                  <a:pt x="691340" y="974973"/>
                </a:lnTo>
                <a:lnTo>
                  <a:pt x="712179" y="990550"/>
                </a:lnTo>
                <a:lnTo>
                  <a:pt x="734523" y="1004640"/>
                </a:lnTo>
                <a:lnTo>
                  <a:pt x="757871" y="1015759"/>
                </a:lnTo>
                <a:lnTo>
                  <a:pt x="781721" y="1022420"/>
                </a:lnTo>
                <a:lnTo>
                  <a:pt x="792323" y="1112065"/>
                </a:lnTo>
                <a:lnTo>
                  <a:pt x="804373" y="1115100"/>
                </a:lnTo>
                <a:lnTo>
                  <a:pt x="816925" y="1116658"/>
                </a:lnTo>
                <a:lnTo>
                  <a:pt x="830481" y="1117232"/>
                </a:lnTo>
                <a:lnTo>
                  <a:pt x="845543" y="1117314"/>
                </a:lnTo>
                <a:lnTo>
                  <a:pt x="857510" y="1117232"/>
                </a:lnTo>
                <a:lnTo>
                  <a:pt x="869477" y="1116658"/>
                </a:lnTo>
                <a:lnTo>
                  <a:pt x="881443" y="1115100"/>
                </a:lnTo>
                <a:lnTo>
                  <a:pt x="893410" y="1112065"/>
                </a:lnTo>
                <a:lnTo>
                  <a:pt x="909366" y="1022420"/>
                </a:lnTo>
                <a:lnTo>
                  <a:pt x="932379" y="1013545"/>
                </a:lnTo>
                <a:lnTo>
                  <a:pt x="953887" y="1002672"/>
                </a:lnTo>
                <a:lnTo>
                  <a:pt x="974391" y="989811"/>
                </a:lnTo>
                <a:lnTo>
                  <a:pt x="994392" y="974973"/>
                </a:lnTo>
                <a:close/>
              </a:path>
              <a:path w="1127759" h="1117600">
                <a:moveTo>
                  <a:pt x="606209" y="621849"/>
                </a:moveTo>
                <a:lnTo>
                  <a:pt x="591290" y="641753"/>
                </a:lnTo>
                <a:lnTo>
                  <a:pt x="578339" y="662119"/>
                </a:lnTo>
                <a:lnTo>
                  <a:pt x="567356" y="683449"/>
                </a:lnTo>
                <a:lnTo>
                  <a:pt x="558342" y="706246"/>
                </a:lnTo>
                <a:lnTo>
                  <a:pt x="627518" y="764190"/>
                </a:lnTo>
                <a:lnTo>
                  <a:pt x="626681" y="772042"/>
                </a:lnTo>
                <a:lnTo>
                  <a:pt x="624841" y="779372"/>
                </a:lnTo>
                <a:lnTo>
                  <a:pt x="623001" y="785698"/>
                </a:lnTo>
                <a:lnTo>
                  <a:pt x="622164" y="790538"/>
                </a:lnTo>
                <a:lnTo>
                  <a:pt x="622164" y="832737"/>
                </a:lnTo>
                <a:lnTo>
                  <a:pt x="623001" y="840626"/>
                </a:lnTo>
                <a:lnTo>
                  <a:pt x="626681" y="856444"/>
                </a:lnTo>
                <a:lnTo>
                  <a:pt x="627518" y="864333"/>
                </a:lnTo>
                <a:lnTo>
                  <a:pt x="558342" y="922277"/>
                </a:lnTo>
                <a:lnTo>
                  <a:pt x="567356" y="942875"/>
                </a:lnTo>
                <a:lnTo>
                  <a:pt x="578339" y="964476"/>
                </a:lnTo>
                <a:lnTo>
                  <a:pt x="591290" y="986077"/>
                </a:lnTo>
                <a:lnTo>
                  <a:pt x="606209" y="1006674"/>
                </a:lnTo>
                <a:lnTo>
                  <a:pt x="691340" y="974973"/>
                </a:lnTo>
                <a:lnTo>
                  <a:pt x="1101170" y="974973"/>
                </a:lnTo>
                <a:lnTo>
                  <a:pt x="1107473" y="964476"/>
                </a:lnTo>
                <a:lnTo>
                  <a:pt x="1118436" y="942875"/>
                </a:lnTo>
                <a:lnTo>
                  <a:pt x="1127391" y="922277"/>
                </a:lnTo>
                <a:lnTo>
                  <a:pt x="845543" y="922277"/>
                </a:lnTo>
                <a:lnTo>
                  <a:pt x="822612" y="920307"/>
                </a:lnTo>
                <a:lnTo>
                  <a:pt x="782733" y="904519"/>
                </a:lnTo>
                <a:lnTo>
                  <a:pt x="751789" y="873872"/>
                </a:lnTo>
                <a:lnTo>
                  <a:pt x="735843" y="834351"/>
                </a:lnTo>
                <a:lnTo>
                  <a:pt x="733854" y="811637"/>
                </a:lnTo>
                <a:lnTo>
                  <a:pt x="735843" y="791959"/>
                </a:lnTo>
                <a:lnTo>
                  <a:pt x="751789" y="754569"/>
                </a:lnTo>
                <a:lnTo>
                  <a:pt x="782733" y="720970"/>
                </a:lnTo>
                <a:lnTo>
                  <a:pt x="822612" y="703050"/>
                </a:lnTo>
                <a:lnTo>
                  <a:pt x="845543" y="700998"/>
                </a:lnTo>
                <a:lnTo>
                  <a:pt x="1125329" y="700998"/>
                </a:lnTo>
                <a:lnTo>
                  <a:pt x="1118436" y="683449"/>
                </a:lnTo>
                <a:lnTo>
                  <a:pt x="1107473" y="662119"/>
                </a:lnTo>
                <a:lnTo>
                  <a:pt x="1102016" y="653551"/>
                </a:lnTo>
                <a:lnTo>
                  <a:pt x="691340" y="653551"/>
                </a:lnTo>
                <a:lnTo>
                  <a:pt x="606209" y="621849"/>
                </a:lnTo>
                <a:close/>
              </a:path>
              <a:path w="1127759" h="1117600">
                <a:moveTo>
                  <a:pt x="1101170" y="974973"/>
                </a:moveTo>
                <a:lnTo>
                  <a:pt x="994392" y="974973"/>
                </a:lnTo>
                <a:lnTo>
                  <a:pt x="1079524" y="1006674"/>
                </a:lnTo>
                <a:lnTo>
                  <a:pt x="1094502" y="986077"/>
                </a:lnTo>
                <a:lnTo>
                  <a:pt x="1101170" y="974973"/>
                </a:lnTo>
                <a:close/>
              </a:path>
              <a:path w="1127759" h="1117600">
                <a:moveTo>
                  <a:pt x="1125329" y="700998"/>
                </a:moveTo>
                <a:lnTo>
                  <a:pt x="845543" y="700998"/>
                </a:lnTo>
                <a:lnTo>
                  <a:pt x="865394" y="703050"/>
                </a:lnTo>
                <a:lnTo>
                  <a:pt x="884763" y="709540"/>
                </a:lnTo>
                <a:lnTo>
                  <a:pt x="919968" y="737843"/>
                </a:lnTo>
                <a:lnTo>
                  <a:pt x="943914" y="772772"/>
                </a:lnTo>
                <a:lnTo>
                  <a:pt x="951879" y="811637"/>
                </a:lnTo>
                <a:lnTo>
                  <a:pt x="949890" y="834351"/>
                </a:lnTo>
                <a:lnTo>
                  <a:pt x="933944" y="873872"/>
                </a:lnTo>
                <a:lnTo>
                  <a:pt x="903128" y="904519"/>
                </a:lnTo>
                <a:lnTo>
                  <a:pt x="865394" y="920307"/>
                </a:lnTo>
                <a:lnTo>
                  <a:pt x="845543" y="922277"/>
                </a:lnTo>
                <a:lnTo>
                  <a:pt x="1127391" y="922277"/>
                </a:lnTo>
                <a:lnTo>
                  <a:pt x="1058215" y="864333"/>
                </a:lnTo>
                <a:lnTo>
                  <a:pt x="1061310" y="849427"/>
                </a:lnTo>
                <a:lnTo>
                  <a:pt x="1062899" y="836017"/>
                </a:lnTo>
                <a:lnTo>
                  <a:pt x="1063485" y="823591"/>
                </a:lnTo>
                <a:lnTo>
                  <a:pt x="1063485" y="799766"/>
                </a:lnTo>
                <a:lnTo>
                  <a:pt x="1062899" y="787914"/>
                </a:lnTo>
                <a:lnTo>
                  <a:pt x="1061310" y="776062"/>
                </a:lnTo>
                <a:lnTo>
                  <a:pt x="1058215" y="764190"/>
                </a:lnTo>
                <a:lnTo>
                  <a:pt x="1127391" y="706246"/>
                </a:lnTo>
                <a:lnTo>
                  <a:pt x="1125329" y="700998"/>
                </a:lnTo>
                <a:close/>
              </a:path>
              <a:path w="1127759" h="1117600">
                <a:moveTo>
                  <a:pt x="528988" y="648302"/>
                </a:moveTo>
                <a:lnTo>
                  <a:pt x="308405" y="648302"/>
                </a:lnTo>
                <a:lnTo>
                  <a:pt x="327549" y="654371"/>
                </a:lnTo>
                <a:lnTo>
                  <a:pt x="345670" y="657487"/>
                </a:lnTo>
                <a:lnTo>
                  <a:pt x="363791" y="658635"/>
                </a:lnTo>
                <a:lnTo>
                  <a:pt x="382935" y="658799"/>
                </a:lnTo>
                <a:lnTo>
                  <a:pt x="393537" y="658799"/>
                </a:lnTo>
                <a:lnTo>
                  <a:pt x="441404" y="758942"/>
                </a:lnTo>
                <a:lnTo>
                  <a:pt x="453370" y="758038"/>
                </a:lnTo>
                <a:lnTo>
                  <a:pt x="465337" y="755648"/>
                </a:lnTo>
                <a:lnTo>
                  <a:pt x="477304" y="752255"/>
                </a:lnTo>
                <a:lnTo>
                  <a:pt x="489271" y="748340"/>
                </a:lnTo>
                <a:lnTo>
                  <a:pt x="501237" y="746618"/>
                </a:lnTo>
                <a:lnTo>
                  <a:pt x="513204" y="742435"/>
                </a:lnTo>
                <a:lnTo>
                  <a:pt x="525171" y="737269"/>
                </a:lnTo>
                <a:lnTo>
                  <a:pt x="537138" y="732594"/>
                </a:lnTo>
                <a:lnTo>
                  <a:pt x="528988" y="648302"/>
                </a:lnTo>
                <a:close/>
              </a:path>
              <a:path w="1127759" h="1117600">
                <a:moveTo>
                  <a:pt x="624738" y="237130"/>
                </a:moveTo>
                <a:lnTo>
                  <a:pt x="382935" y="237130"/>
                </a:lnTo>
                <a:lnTo>
                  <a:pt x="405948" y="239116"/>
                </a:lnTo>
                <a:lnTo>
                  <a:pt x="427456" y="245068"/>
                </a:lnTo>
                <a:lnTo>
                  <a:pt x="467961" y="268831"/>
                </a:lnTo>
                <a:lnTo>
                  <a:pt x="500516" y="299732"/>
                </a:lnTo>
                <a:lnTo>
                  <a:pt x="521182" y="342521"/>
                </a:lnTo>
                <a:lnTo>
                  <a:pt x="522002" y="353505"/>
                </a:lnTo>
                <a:lnTo>
                  <a:pt x="523806" y="363003"/>
                </a:lnTo>
                <a:lnTo>
                  <a:pt x="525610" y="371498"/>
                </a:lnTo>
                <a:lnTo>
                  <a:pt x="526430" y="379471"/>
                </a:lnTo>
                <a:lnTo>
                  <a:pt x="523522" y="406219"/>
                </a:lnTo>
                <a:lnTo>
                  <a:pt x="501764" y="455818"/>
                </a:lnTo>
                <a:lnTo>
                  <a:pt x="462913" y="497322"/>
                </a:lnTo>
                <a:lnTo>
                  <a:pt x="412914" y="518923"/>
                </a:lnTo>
                <a:lnTo>
                  <a:pt x="382935" y="521812"/>
                </a:lnTo>
                <a:lnTo>
                  <a:pt x="138247" y="521812"/>
                </a:lnTo>
                <a:lnTo>
                  <a:pt x="150297" y="540572"/>
                </a:lnTo>
                <a:lnTo>
                  <a:pt x="162849" y="557345"/>
                </a:lnTo>
                <a:lnTo>
                  <a:pt x="176405" y="572149"/>
                </a:lnTo>
                <a:lnTo>
                  <a:pt x="191467" y="585004"/>
                </a:lnTo>
                <a:lnTo>
                  <a:pt x="148849" y="690396"/>
                </a:lnTo>
                <a:lnTo>
                  <a:pt x="172700" y="705234"/>
                </a:lnTo>
                <a:lnTo>
                  <a:pt x="196060" y="718095"/>
                </a:lnTo>
                <a:lnTo>
                  <a:pt x="218435" y="728968"/>
                </a:lnTo>
                <a:lnTo>
                  <a:pt x="239334" y="737843"/>
                </a:lnTo>
                <a:lnTo>
                  <a:pt x="308405" y="648302"/>
                </a:lnTo>
                <a:lnTo>
                  <a:pt x="528988" y="648302"/>
                </a:lnTo>
                <a:lnTo>
                  <a:pt x="526430" y="621849"/>
                </a:lnTo>
                <a:lnTo>
                  <a:pt x="542411" y="609940"/>
                </a:lnTo>
                <a:lnTo>
                  <a:pt x="558381" y="597509"/>
                </a:lnTo>
                <a:lnTo>
                  <a:pt x="574332" y="584074"/>
                </a:lnTo>
                <a:lnTo>
                  <a:pt x="590253" y="569154"/>
                </a:lnTo>
                <a:lnTo>
                  <a:pt x="724198" y="569154"/>
                </a:lnTo>
                <a:lnTo>
                  <a:pt x="724551" y="568550"/>
                </a:lnTo>
                <a:lnTo>
                  <a:pt x="735502" y="545427"/>
                </a:lnTo>
                <a:lnTo>
                  <a:pt x="744456" y="521812"/>
                </a:lnTo>
                <a:lnTo>
                  <a:pt x="659429" y="453266"/>
                </a:lnTo>
                <a:lnTo>
                  <a:pt x="662524" y="436539"/>
                </a:lnTo>
                <a:lnTo>
                  <a:pt x="664113" y="418336"/>
                </a:lnTo>
                <a:lnTo>
                  <a:pt x="664699" y="399150"/>
                </a:lnTo>
                <a:lnTo>
                  <a:pt x="664783" y="368974"/>
                </a:lnTo>
                <a:lnTo>
                  <a:pt x="771119" y="326775"/>
                </a:lnTo>
                <a:lnTo>
                  <a:pt x="767187" y="314069"/>
                </a:lnTo>
                <a:lnTo>
                  <a:pt x="763757" y="300388"/>
                </a:lnTo>
                <a:lnTo>
                  <a:pt x="761332" y="286727"/>
                </a:lnTo>
                <a:lnTo>
                  <a:pt x="760411" y="274080"/>
                </a:lnTo>
                <a:lnTo>
                  <a:pt x="756375" y="262208"/>
                </a:lnTo>
                <a:lnTo>
                  <a:pt x="751817" y="250356"/>
                </a:lnTo>
                <a:lnTo>
                  <a:pt x="748122" y="242483"/>
                </a:lnTo>
                <a:lnTo>
                  <a:pt x="627518" y="242483"/>
                </a:lnTo>
                <a:lnTo>
                  <a:pt x="624738" y="237130"/>
                </a:lnTo>
                <a:close/>
              </a:path>
              <a:path w="1127759" h="1117600">
                <a:moveTo>
                  <a:pt x="845543" y="511210"/>
                </a:moveTo>
                <a:lnTo>
                  <a:pt x="804373" y="513424"/>
                </a:lnTo>
                <a:lnTo>
                  <a:pt x="781721" y="606104"/>
                </a:lnTo>
                <a:lnTo>
                  <a:pt x="757871" y="612026"/>
                </a:lnTo>
                <a:lnTo>
                  <a:pt x="734523" y="621915"/>
                </a:lnTo>
                <a:lnTo>
                  <a:pt x="712179" y="635760"/>
                </a:lnTo>
                <a:lnTo>
                  <a:pt x="691340" y="653551"/>
                </a:lnTo>
                <a:lnTo>
                  <a:pt x="994392" y="653551"/>
                </a:lnTo>
                <a:lnTo>
                  <a:pt x="974391" y="635760"/>
                </a:lnTo>
                <a:lnTo>
                  <a:pt x="953887" y="621915"/>
                </a:lnTo>
                <a:lnTo>
                  <a:pt x="932379" y="612026"/>
                </a:lnTo>
                <a:lnTo>
                  <a:pt x="909366" y="606104"/>
                </a:lnTo>
                <a:lnTo>
                  <a:pt x="893410" y="516458"/>
                </a:lnTo>
                <a:lnTo>
                  <a:pt x="881443" y="513424"/>
                </a:lnTo>
                <a:lnTo>
                  <a:pt x="869477" y="511866"/>
                </a:lnTo>
                <a:lnTo>
                  <a:pt x="857510" y="511292"/>
                </a:lnTo>
                <a:lnTo>
                  <a:pt x="845543" y="511210"/>
                </a:lnTo>
                <a:close/>
              </a:path>
              <a:path w="1127759" h="1117600">
                <a:moveTo>
                  <a:pt x="1079524" y="621849"/>
                </a:moveTo>
                <a:lnTo>
                  <a:pt x="994392" y="653551"/>
                </a:lnTo>
                <a:lnTo>
                  <a:pt x="1102016" y="653551"/>
                </a:lnTo>
                <a:lnTo>
                  <a:pt x="1094502" y="641753"/>
                </a:lnTo>
                <a:lnTo>
                  <a:pt x="1079524" y="621849"/>
                </a:lnTo>
                <a:close/>
              </a:path>
              <a:path w="1127759" h="1117600">
                <a:moveTo>
                  <a:pt x="724198" y="569154"/>
                </a:moveTo>
                <a:lnTo>
                  <a:pt x="590253" y="569154"/>
                </a:lnTo>
                <a:lnTo>
                  <a:pt x="696694" y="611352"/>
                </a:lnTo>
                <a:lnTo>
                  <a:pt x="711611" y="590689"/>
                </a:lnTo>
                <a:lnTo>
                  <a:pt x="724198" y="569154"/>
                </a:lnTo>
                <a:close/>
              </a:path>
              <a:path w="1127759" h="1117600">
                <a:moveTo>
                  <a:pt x="74424" y="147589"/>
                </a:moveTo>
                <a:lnTo>
                  <a:pt x="56412" y="170466"/>
                </a:lnTo>
                <a:lnTo>
                  <a:pt x="41883" y="192359"/>
                </a:lnTo>
                <a:lnTo>
                  <a:pt x="30346" y="214252"/>
                </a:lnTo>
                <a:lnTo>
                  <a:pt x="21309" y="237130"/>
                </a:lnTo>
                <a:lnTo>
                  <a:pt x="111689" y="305676"/>
                </a:lnTo>
                <a:lnTo>
                  <a:pt x="107774" y="322402"/>
                </a:lnTo>
                <a:lnTo>
                  <a:pt x="104380" y="340605"/>
                </a:lnTo>
                <a:lnTo>
                  <a:pt x="101991" y="359792"/>
                </a:lnTo>
                <a:lnTo>
                  <a:pt x="101087" y="379471"/>
                </a:lnTo>
                <a:lnTo>
                  <a:pt x="101087" y="389968"/>
                </a:lnTo>
                <a:lnTo>
                  <a:pt x="0" y="437415"/>
                </a:lnTo>
                <a:lnTo>
                  <a:pt x="10602" y="484862"/>
                </a:lnTo>
                <a:lnTo>
                  <a:pt x="22603" y="520437"/>
                </a:lnTo>
                <a:lnTo>
                  <a:pt x="26557" y="532309"/>
                </a:lnTo>
                <a:lnTo>
                  <a:pt x="138247" y="521812"/>
                </a:lnTo>
                <a:lnTo>
                  <a:pt x="382935" y="521812"/>
                </a:lnTo>
                <a:lnTo>
                  <a:pt x="355906" y="518923"/>
                </a:lnTo>
                <a:lnTo>
                  <a:pt x="305865" y="497322"/>
                </a:lnTo>
                <a:lnTo>
                  <a:pt x="264001" y="458785"/>
                </a:lnTo>
                <a:lnTo>
                  <a:pt x="242242" y="409215"/>
                </a:lnTo>
                <a:lnTo>
                  <a:pt x="239334" y="379471"/>
                </a:lnTo>
                <a:lnTo>
                  <a:pt x="241324" y="356676"/>
                </a:lnTo>
                <a:lnTo>
                  <a:pt x="257269" y="315022"/>
                </a:lnTo>
                <a:lnTo>
                  <a:pt x="287332" y="277388"/>
                </a:lnTo>
                <a:lnTo>
                  <a:pt x="323560" y="253654"/>
                </a:lnTo>
                <a:lnTo>
                  <a:pt x="345670" y="247732"/>
                </a:lnTo>
                <a:lnTo>
                  <a:pt x="357471" y="243861"/>
                </a:lnTo>
                <a:lnTo>
                  <a:pt x="368278" y="240462"/>
                </a:lnTo>
                <a:lnTo>
                  <a:pt x="377097" y="238048"/>
                </a:lnTo>
                <a:lnTo>
                  <a:pt x="382935" y="237130"/>
                </a:lnTo>
                <a:lnTo>
                  <a:pt x="624738" y="237130"/>
                </a:lnTo>
                <a:lnTo>
                  <a:pt x="617726" y="223624"/>
                </a:lnTo>
                <a:lnTo>
                  <a:pt x="604923" y="206242"/>
                </a:lnTo>
                <a:lnTo>
                  <a:pt x="589952" y="189683"/>
                </a:lnTo>
                <a:lnTo>
                  <a:pt x="175511" y="189683"/>
                </a:lnTo>
                <a:lnTo>
                  <a:pt x="74424" y="147589"/>
                </a:lnTo>
                <a:close/>
              </a:path>
              <a:path w="1127759" h="1117600">
                <a:moveTo>
                  <a:pt x="739207" y="226633"/>
                </a:moveTo>
                <a:lnTo>
                  <a:pt x="627518" y="242483"/>
                </a:lnTo>
                <a:lnTo>
                  <a:pt x="748122" y="242483"/>
                </a:lnTo>
                <a:lnTo>
                  <a:pt x="746255" y="238504"/>
                </a:lnTo>
                <a:lnTo>
                  <a:pt x="739207" y="226633"/>
                </a:lnTo>
                <a:close/>
              </a:path>
              <a:path w="1127759" h="1117600">
                <a:moveTo>
                  <a:pt x="329714" y="0"/>
                </a:moveTo>
                <a:lnTo>
                  <a:pt x="317748" y="902"/>
                </a:lnTo>
                <a:lnTo>
                  <a:pt x="305781" y="3280"/>
                </a:lnTo>
                <a:lnTo>
                  <a:pt x="293814" y="6642"/>
                </a:lnTo>
                <a:lnTo>
                  <a:pt x="269044" y="14494"/>
                </a:lnTo>
                <a:lnTo>
                  <a:pt x="241430" y="22409"/>
                </a:lnTo>
                <a:lnTo>
                  <a:pt x="228627" y="26347"/>
                </a:lnTo>
                <a:lnTo>
                  <a:pt x="244583" y="136987"/>
                </a:lnTo>
                <a:lnTo>
                  <a:pt x="224830" y="148955"/>
                </a:lnTo>
                <a:lnTo>
                  <a:pt x="206071" y="161406"/>
                </a:lnTo>
                <a:lnTo>
                  <a:pt x="189300" y="174821"/>
                </a:lnTo>
                <a:lnTo>
                  <a:pt x="175511" y="189683"/>
                </a:lnTo>
                <a:lnTo>
                  <a:pt x="589952" y="189683"/>
                </a:lnTo>
                <a:lnTo>
                  <a:pt x="574297" y="173937"/>
                </a:lnTo>
                <a:lnTo>
                  <a:pt x="599894" y="110639"/>
                </a:lnTo>
                <a:lnTo>
                  <a:pt x="457359" y="110639"/>
                </a:lnTo>
                <a:lnTo>
                  <a:pt x="440475" y="104571"/>
                </a:lnTo>
                <a:lnTo>
                  <a:pt x="422115" y="101454"/>
                </a:lnTo>
                <a:lnTo>
                  <a:pt x="402771" y="100306"/>
                </a:lnTo>
                <a:lnTo>
                  <a:pt x="372228" y="100142"/>
                </a:lnTo>
                <a:lnTo>
                  <a:pt x="329714" y="0"/>
                </a:lnTo>
                <a:close/>
              </a:path>
              <a:path w="1127759" h="1117600">
                <a:moveTo>
                  <a:pt x="526430" y="21099"/>
                </a:moveTo>
                <a:lnTo>
                  <a:pt x="457359" y="110639"/>
                </a:lnTo>
                <a:lnTo>
                  <a:pt x="599894" y="110639"/>
                </a:lnTo>
                <a:lnTo>
                  <a:pt x="616916" y="68546"/>
                </a:lnTo>
                <a:lnTo>
                  <a:pt x="596017" y="53707"/>
                </a:lnTo>
                <a:lnTo>
                  <a:pt x="573641" y="40846"/>
                </a:lnTo>
                <a:lnTo>
                  <a:pt x="550282" y="29974"/>
                </a:lnTo>
                <a:lnTo>
                  <a:pt x="526430" y="21099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11978" y="4181426"/>
            <a:ext cx="1240790" cy="127000"/>
          </a:xfrm>
          <a:custGeom>
            <a:avLst/>
            <a:gdLst/>
            <a:ahLst/>
            <a:cxnLst/>
            <a:rect l="l" t="t" r="r" b="b"/>
            <a:pathLst>
              <a:path w="1240790" h="127000">
                <a:moveTo>
                  <a:pt x="1240760" y="0"/>
                </a:moveTo>
                <a:lnTo>
                  <a:pt x="0" y="0"/>
                </a:lnTo>
                <a:lnTo>
                  <a:pt x="0" y="126700"/>
                </a:lnTo>
                <a:lnTo>
                  <a:pt x="1240760" y="126700"/>
                </a:lnTo>
                <a:lnTo>
                  <a:pt x="1240760" y="0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6249" y="3943980"/>
            <a:ext cx="361315" cy="237490"/>
          </a:xfrm>
          <a:custGeom>
            <a:avLst/>
            <a:gdLst/>
            <a:ahLst/>
            <a:cxnLst/>
            <a:rect l="l" t="t" r="r" b="b"/>
            <a:pathLst>
              <a:path w="361315" h="237489">
                <a:moveTo>
                  <a:pt x="361311" y="0"/>
                </a:moveTo>
                <a:lnTo>
                  <a:pt x="0" y="0"/>
                </a:lnTo>
                <a:lnTo>
                  <a:pt x="0" y="237445"/>
                </a:lnTo>
                <a:lnTo>
                  <a:pt x="361311" y="237445"/>
                </a:lnTo>
                <a:lnTo>
                  <a:pt x="361311" y="0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6397" y="4640188"/>
            <a:ext cx="222885" cy="420370"/>
          </a:xfrm>
          <a:custGeom>
            <a:avLst/>
            <a:gdLst/>
            <a:ahLst/>
            <a:cxnLst/>
            <a:rect l="l" t="t" r="r" b="b"/>
            <a:pathLst>
              <a:path w="222884" h="420370">
                <a:moveTo>
                  <a:pt x="0" y="420370"/>
                </a:moveTo>
                <a:lnTo>
                  <a:pt x="222854" y="420370"/>
                </a:lnTo>
                <a:lnTo>
                  <a:pt x="222854" y="0"/>
                </a:lnTo>
                <a:lnTo>
                  <a:pt x="0" y="0"/>
                </a:lnTo>
                <a:lnTo>
                  <a:pt x="0" y="420370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6397" y="4466198"/>
            <a:ext cx="560705" cy="173990"/>
          </a:xfrm>
          <a:custGeom>
            <a:avLst/>
            <a:gdLst/>
            <a:ahLst/>
            <a:cxnLst/>
            <a:rect l="l" t="t" r="r" b="b"/>
            <a:pathLst>
              <a:path w="560704" h="173989">
                <a:moveTo>
                  <a:pt x="0" y="173989"/>
                </a:moveTo>
                <a:lnTo>
                  <a:pt x="560126" y="173989"/>
                </a:lnTo>
                <a:lnTo>
                  <a:pt x="560126" y="0"/>
                </a:lnTo>
                <a:lnTo>
                  <a:pt x="0" y="0"/>
                </a:lnTo>
                <a:lnTo>
                  <a:pt x="0" y="173989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6397" y="4370948"/>
            <a:ext cx="1012190" cy="95250"/>
          </a:xfrm>
          <a:custGeom>
            <a:avLst/>
            <a:gdLst/>
            <a:ahLst/>
            <a:cxnLst/>
            <a:rect l="l" t="t" r="r" b="b"/>
            <a:pathLst>
              <a:path w="1012190" h="95250">
                <a:moveTo>
                  <a:pt x="0" y="95250"/>
                </a:moveTo>
                <a:lnTo>
                  <a:pt x="1011923" y="95250"/>
                </a:lnTo>
                <a:lnTo>
                  <a:pt x="1011923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30012" y="4720198"/>
            <a:ext cx="608330" cy="340360"/>
          </a:xfrm>
          <a:custGeom>
            <a:avLst/>
            <a:gdLst/>
            <a:ahLst/>
            <a:cxnLst/>
            <a:rect l="l" t="t" r="r" b="b"/>
            <a:pathLst>
              <a:path w="608329" h="340360">
                <a:moveTo>
                  <a:pt x="0" y="340360"/>
                </a:moveTo>
                <a:lnTo>
                  <a:pt x="608308" y="340360"/>
                </a:lnTo>
                <a:lnTo>
                  <a:pt x="608308" y="0"/>
                </a:lnTo>
                <a:lnTo>
                  <a:pt x="0" y="0"/>
                </a:lnTo>
                <a:lnTo>
                  <a:pt x="0" y="340360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0012" y="4680193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512" y="0"/>
                </a:lnTo>
              </a:path>
            </a:pathLst>
          </a:custGeom>
          <a:ln w="80009">
            <a:solidFill>
              <a:srgbClr val="BB7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70276" y="4466423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295"/>
                </a:lnTo>
              </a:path>
            </a:pathLst>
          </a:custGeom>
          <a:ln w="42093">
            <a:solidFill>
              <a:srgbClr val="BB7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47940" y="4466423"/>
            <a:ext cx="90805" cy="253365"/>
          </a:xfrm>
          <a:custGeom>
            <a:avLst/>
            <a:gdLst/>
            <a:ahLst/>
            <a:cxnLst/>
            <a:rect l="l" t="t" r="r" b="b"/>
            <a:pathLst>
              <a:path w="90804" h="253364">
                <a:moveTo>
                  <a:pt x="90380" y="0"/>
                </a:moveTo>
                <a:lnTo>
                  <a:pt x="0" y="0"/>
                </a:lnTo>
                <a:lnTo>
                  <a:pt x="0" y="253295"/>
                </a:lnTo>
                <a:lnTo>
                  <a:pt x="90380" y="253295"/>
                </a:lnTo>
                <a:lnTo>
                  <a:pt x="90380" y="0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8146" y="1830279"/>
            <a:ext cx="970280" cy="1117600"/>
          </a:xfrm>
          <a:custGeom>
            <a:avLst/>
            <a:gdLst/>
            <a:ahLst/>
            <a:cxnLst/>
            <a:rect l="l" t="t" r="r" b="b"/>
            <a:pathLst>
              <a:path w="970279" h="1117600">
                <a:moveTo>
                  <a:pt x="755373" y="0"/>
                </a:moveTo>
                <a:lnTo>
                  <a:pt x="214561" y="0"/>
                </a:lnTo>
                <a:lnTo>
                  <a:pt x="197675" y="1581"/>
                </a:lnTo>
                <a:lnTo>
                  <a:pt x="185602" y="6823"/>
                </a:lnTo>
                <a:lnTo>
                  <a:pt x="178351" y="16473"/>
                </a:lnTo>
                <a:lnTo>
                  <a:pt x="175931" y="31281"/>
                </a:lnTo>
                <a:lnTo>
                  <a:pt x="296123" y="273450"/>
                </a:lnTo>
                <a:lnTo>
                  <a:pt x="249572" y="293749"/>
                </a:lnTo>
                <a:lnTo>
                  <a:pt x="206076" y="318205"/>
                </a:lnTo>
                <a:lnTo>
                  <a:pt x="165924" y="346516"/>
                </a:lnTo>
                <a:lnTo>
                  <a:pt x="129409" y="378382"/>
                </a:lnTo>
                <a:lnTo>
                  <a:pt x="96819" y="413504"/>
                </a:lnTo>
                <a:lnTo>
                  <a:pt x="68446" y="451582"/>
                </a:lnTo>
                <a:lnTo>
                  <a:pt x="44580" y="492315"/>
                </a:lnTo>
                <a:lnTo>
                  <a:pt x="25512" y="535404"/>
                </a:lnTo>
                <a:lnTo>
                  <a:pt x="11532" y="580549"/>
                </a:lnTo>
                <a:lnTo>
                  <a:pt x="2931" y="627449"/>
                </a:lnTo>
                <a:lnTo>
                  <a:pt x="0" y="675805"/>
                </a:lnTo>
                <a:lnTo>
                  <a:pt x="2522" y="721329"/>
                </a:lnTo>
                <a:lnTo>
                  <a:pt x="9924" y="765450"/>
                </a:lnTo>
                <a:lnTo>
                  <a:pt x="21952" y="807957"/>
                </a:lnTo>
                <a:lnTo>
                  <a:pt x="38355" y="848638"/>
                </a:lnTo>
                <a:lnTo>
                  <a:pt x="58882" y="887282"/>
                </a:lnTo>
                <a:lnTo>
                  <a:pt x="83283" y="923676"/>
                </a:lnTo>
                <a:lnTo>
                  <a:pt x="111304" y="957608"/>
                </a:lnTo>
                <a:lnTo>
                  <a:pt x="142695" y="988868"/>
                </a:lnTo>
                <a:lnTo>
                  <a:pt x="177204" y="1017244"/>
                </a:lnTo>
                <a:lnTo>
                  <a:pt x="214581" y="1042522"/>
                </a:lnTo>
                <a:lnTo>
                  <a:pt x="254573" y="1064493"/>
                </a:lnTo>
                <a:lnTo>
                  <a:pt x="296929" y="1082944"/>
                </a:lnTo>
                <a:lnTo>
                  <a:pt x="341398" y="1097663"/>
                </a:lnTo>
                <a:lnTo>
                  <a:pt x="387728" y="1108439"/>
                </a:lnTo>
                <a:lnTo>
                  <a:pt x="435668" y="1115060"/>
                </a:lnTo>
                <a:lnTo>
                  <a:pt x="484967" y="1117314"/>
                </a:lnTo>
                <a:lnTo>
                  <a:pt x="534266" y="1115060"/>
                </a:lnTo>
                <a:lnTo>
                  <a:pt x="582206" y="1108439"/>
                </a:lnTo>
                <a:lnTo>
                  <a:pt x="628536" y="1097663"/>
                </a:lnTo>
                <a:lnTo>
                  <a:pt x="673005" y="1082944"/>
                </a:lnTo>
                <a:lnTo>
                  <a:pt x="715361" y="1064493"/>
                </a:lnTo>
                <a:lnTo>
                  <a:pt x="755353" y="1042522"/>
                </a:lnTo>
                <a:lnTo>
                  <a:pt x="792729" y="1017244"/>
                </a:lnTo>
                <a:lnTo>
                  <a:pt x="818350" y="996177"/>
                </a:lnTo>
                <a:lnTo>
                  <a:pt x="424923" y="996177"/>
                </a:lnTo>
                <a:lnTo>
                  <a:pt x="424923" y="984525"/>
                </a:lnTo>
                <a:lnTo>
                  <a:pt x="450641" y="933719"/>
                </a:lnTo>
                <a:lnTo>
                  <a:pt x="401557" y="927934"/>
                </a:lnTo>
                <a:lnTo>
                  <a:pt x="350840" y="916648"/>
                </a:lnTo>
                <a:lnTo>
                  <a:pt x="298508" y="900225"/>
                </a:lnTo>
                <a:lnTo>
                  <a:pt x="254464" y="882913"/>
                </a:lnTo>
                <a:lnTo>
                  <a:pt x="214561" y="882913"/>
                </a:lnTo>
                <a:lnTo>
                  <a:pt x="205953" y="875145"/>
                </a:lnTo>
                <a:lnTo>
                  <a:pt x="266102" y="750124"/>
                </a:lnTo>
                <a:lnTo>
                  <a:pt x="450641" y="750124"/>
                </a:lnTo>
                <a:lnTo>
                  <a:pt x="450641" y="710970"/>
                </a:lnTo>
                <a:lnTo>
                  <a:pt x="385322" y="704412"/>
                </a:lnTo>
                <a:lnTo>
                  <a:pt x="332325" y="694223"/>
                </a:lnTo>
                <a:lnTo>
                  <a:pt x="290820" y="679653"/>
                </a:lnTo>
                <a:lnTo>
                  <a:pt x="238977" y="634365"/>
                </a:lnTo>
                <a:lnTo>
                  <a:pt x="223168" y="562541"/>
                </a:lnTo>
                <a:lnTo>
                  <a:pt x="228338" y="522917"/>
                </a:lnTo>
                <a:lnTo>
                  <a:pt x="268111" y="458203"/>
                </a:lnTo>
                <a:lnTo>
                  <a:pt x="301661" y="433938"/>
                </a:lnTo>
                <a:lnTo>
                  <a:pt x="343618" y="415619"/>
                </a:lnTo>
                <a:lnTo>
                  <a:pt x="393453" y="403659"/>
                </a:lnTo>
                <a:lnTo>
                  <a:pt x="450641" y="398470"/>
                </a:lnTo>
                <a:lnTo>
                  <a:pt x="450571" y="378382"/>
                </a:lnTo>
                <a:lnTo>
                  <a:pt x="449634" y="370814"/>
                </a:lnTo>
                <a:lnTo>
                  <a:pt x="445813" y="363804"/>
                </a:lnTo>
                <a:lnTo>
                  <a:pt x="437976" y="357542"/>
                </a:lnTo>
                <a:lnTo>
                  <a:pt x="424923" y="351653"/>
                </a:lnTo>
                <a:lnTo>
                  <a:pt x="424923" y="339897"/>
                </a:lnTo>
                <a:lnTo>
                  <a:pt x="796441" y="339897"/>
                </a:lnTo>
                <a:lnTo>
                  <a:pt x="766215" y="318205"/>
                </a:lnTo>
                <a:lnTo>
                  <a:pt x="723595" y="293749"/>
                </a:lnTo>
                <a:lnTo>
                  <a:pt x="678114" y="273450"/>
                </a:lnTo>
                <a:lnTo>
                  <a:pt x="798306" y="31281"/>
                </a:lnTo>
                <a:lnTo>
                  <a:pt x="795214" y="16473"/>
                </a:lnTo>
                <a:lnTo>
                  <a:pt x="786484" y="6823"/>
                </a:lnTo>
                <a:lnTo>
                  <a:pt x="772931" y="1581"/>
                </a:lnTo>
                <a:lnTo>
                  <a:pt x="755373" y="0"/>
                </a:lnTo>
                <a:close/>
              </a:path>
              <a:path w="970279" h="1117600">
                <a:moveTo>
                  <a:pt x="510685" y="488326"/>
                </a:moveTo>
                <a:lnTo>
                  <a:pt x="510685" y="605579"/>
                </a:lnTo>
                <a:lnTo>
                  <a:pt x="527900" y="605579"/>
                </a:lnTo>
                <a:lnTo>
                  <a:pt x="593281" y="616034"/>
                </a:lnTo>
                <a:lnTo>
                  <a:pt x="647579" y="632148"/>
                </a:lnTo>
                <a:lnTo>
                  <a:pt x="690435" y="654351"/>
                </a:lnTo>
                <a:lnTo>
                  <a:pt x="721490" y="683071"/>
                </a:lnTo>
                <a:lnTo>
                  <a:pt x="740387" y="718736"/>
                </a:lnTo>
                <a:lnTo>
                  <a:pt x="746765" y="761776"/>
                </a:lnTo>
                <a:lnTo>
                  <a:pt x="741345" y="801659"/>
                </a:lnTo>
                <a:lnTo>
                  <a:pt x="725486" y="837225"/>
                </a:lnTo>
                <a:lnTo>
                  <a:pt x="699790" y="868000"/>
                </a:lnTo>
                <a:lnTo>
                  <a:pt x="664859" y="893511"/>
                </a:lnTo>
                <a:lnTo>
                  <a:pt x="621297" y="913284"/>
                </a:lnTo>
                <a:lnTo>
                  <a:pt x="569705" y="926844"/>
                </a:lnTo>
                <a:lnTo>
                  <a:pt x="510685" y="933719"/>
                </a:lnTo>
                <a:lnTo>
                  <a:pt x="510763" y="957608"/>
                </a:lnTo>
                <a:lnTo>
                  <a:pt x="512366" y="967446"/>
                </a:lnTo>
                <a:lnTo>
                  <a:pt x="517679" y="975196"/>
                </a:lnTo>
                <a:lnTo>
                  <a:pt x="527026" y="980761"/>
                </a:lnTo>
                <a:lnTo>
                  <a:pt x="540812" y="984525"/>
                </a:lnTo>
                <a:lnTo>
                  <a:pt x="540812" y="996177"/>
                </a:lnTo>
                <a:lnTo>
                  <a:pt x="818350" y="996177"/>
                </a:lnTo>
                <a:lnTo>
                  <a:pt x="827239" y="988868"/>
                </a:lnTo>
                <a:lnTo>
                  <a:pt x="858630" y="957608"/>
                </a:lnTo>
                <a:lnTo>
                  <a:pt x="886651" y="923676"/>
                </a:lnTo>
                <a:lnTo>
                  <a:pt x="911051" y="887282"/>
                </a:lnTo>
                <a:lnTo>
                  <a:pt x="931579" y="848638"/>
                </a:lnTo>
                <a:lnTo>
                  <a:pt x="947982" y="807957"/>
                </a:lnTo>
                <a:lnTo>
                  <a:pt x="960010" y="765450"/>
                </a:lnTo>
                <a:lnTo>
                  <a:pt x="967411" y="721329"/>
                </a:lnTo>
                <a:lnTo>
                  <a:pt x="969934" y="675805"/>
                </a:lnTo>
                <a:lnTo>
                  <a:pt x="967006" y="627449"/>
                </a:lnTo>
                <a:lnTo>
                  <a:pt x="958428" y="580549"/>
                </a:lnTo>
                <a:lnTo>
                  <a:pt x="955303" y="570413"/>
                </a:lnTo>
                <a:lnTo>
                  <a:pt x="682418" y="570413"/>
                </a:lnTo>
                <a:lnTo>
                  <a:pt x="669506" y="566425"/>
                </a:lnTo>
                <a:lnTo>
                  <a:pt x="644131" y="530775"/>
                </a:lnTo>
                <a:lnTo>
                  <a:pt x="589733" y="505390"/>
                </a:lnTo>
                <a:lnTo>
                  <a:pt x="536496" y="492046"/>
                </a:lnTo>
                <a:lnTo>
                  <a:pt x="510685" y="488326"/>
                </a:lnTo>
                <a:close/>
              </a:path>
              <a:path w="970279" h="1117600">
                <a:moveTo>
                  <a:pt x="240384" y="875145"/>
                </a:moveTo>
                <a:lnTo>
                  <a:pt x="223168" y="875145"/>
                </a:lnTo>
                <a:lnTo>
                  <a:pt x="214561" y="882913"/>
                </a:lnTo>
                <a:lnTo>
                  <a:pt x="254464" y="882913"/>
                </a:lnTo>
                <a:lnTo>
                  <a:pt x="244583" y="879029"/>
                </a:lnTo>
                <a:lnTo>
                  <a:pt x="240384" y="875145"/>
                </a:lnTo>
                <a:close/>
              </a:path>
              <a:path w="970279" h="1117600">
                <a:moveTo>
                  <a:pt x="510685" y="722727"/>
                </a:moveTo>
                <a:lnTo>
                  <a:pt x="510685" y="843864"/>
                </a:lnTo>
                <a:lnTo>
                  <a:pt x="563202" y="834438"/>
                </a:lnTo>
                <a:lnTo>
                  <a:pt x="599215" y="818447"/>
                </a:lnTo>
                <a:lnTo>
                  <a:pt x="619935" y="796612"/>
                </a:lnTo>
                <a:lnTo>
                  <a:pt x="626573" y="769649"/>
                </a:lnTo>
                <a:lnTo>
                  <a:pt x="621146" y="748589"/>
                </a:lnTo>
                <a:lnTo>
                  <a:pt x="602443" y="735953"/>
                </a:lnTo>
                <a:lnTo>
                  <a:pt x="566833" y="728435"/>
                </a:lnTo>
                <a:lnTo>
                  <a:pt x="510685" y="722727"/>
                </a:lnTo>
                <a:close/>
              </a:path>
              <a:path w="970279" h="1117600">
                <a:moveTo>
                  <a:pt x="450641" y="750124"/>
                </a:moveTo>
                <a:lnTo>
                  <a:pt x="266102" y="750124"/>
                </a:lnTo>
                <a:lnTo>
                  <a:pt x="279013" y="754008"/>
                </a:lnTo>
                <a:lnTo>
                  <a:pt x="289533" y="781170"/>
                </a:lnTo>
                <a:lnTo>
                  <a:pt x="321369" y="807229"/>
                </a:lnTo>
                <a:lnTo>
                  <a:pt x="374934" y="828170"/>
                </a:lnTo>
                <a:lnTo>
                  <a:pt x="450641" y="839980"/>
                </a:lnTo>
                <a:lnTo>
                  <a:pt x="450641" y="750124"/>
                </a:lnTo>
                <a:close/>
              </a:path>
              <a:path w="970279" h="1117600">
                <a:moveTo>
                  <a:pt x="450641" y="488326"/>
                </a:moveTo>
                <a:lnTo>
                  <a:pt x="391621" y="496645"/>
                </a:lnTo>
                <a:lnTo>
                  <a:pt x="351968" y="519607"/>
                </a:lnTo>
                <a:lnTo>
                  <a:pt x="339057" y="550889"/>
                </a:lnTo>
                <a:lnTo>
                  <a:pt x="346233" y="574192"/>
                </a:lnTo>
                <a:lnTo>
                  <a:pt x="367491" y="587970"/>
                </a:lnTo>
                <a:lnTo>
                  <a:pt x="402428" y="595882"/>
                </a:lnTo>
                <a:lnTo>
                  <a:pt x="450641" y="601590"/>
                </a:lnTo>
                <a:lnTo>
                  <a:pt x="450641" y="488326"/>
                </a:lnTo>
                <a:close/>
              </a:path>
              <a:path w="970279" h="1117600">
                <a:moveTo>
                  <a:pt x="897328" y="445393"/>
                </a:moveTo>
                <a:lnTo>
                  <a:pt x="738158" y="445393"/>
                </a:lnTo>
                <a:lnTo>
                  <a:pt x="746765" y="449277"/>
                </a:lnTo>
                <a:lnTo>
                  <a:pt x="682418" y="570413"/>
                </a:lnTo>
                <a:lnTo>
                  <a:pt x="955303" y="570413"/>
                </a:lnTo>
                <a:lnTo>
                  <a:pt x="944509" y="535404"/>
                </a:lnTo>
                <a:lnTo>
                  <a:pt x="925561" y="492315"/>
                </a:lnTo>
                <a:lnTo>
                  <a:pt x="901892" y="451582"/>
                </a:lnTo>
                <a:lnTo>
                  <a:pt x="897328" y="445393"/>
                </a:lnTo>
                <a:close/>
              </a:path>
              <a:path w="970279" h="1117600">
                <a:moveTo>
                  <a:pt x="796441" y="339897"/>
                </a:moveTo>
                <a:lnTo>
                  <a:pt x="540812" y="339897"/>
                </a:lnTo>
                <a:lnTo>
                  <a:pt x="540812" y="351653"/>
                </a:lnTo>
                <a:lnTo>
                  <a:pt x="527026" y="357542"/>
                </a:lnTo>
                <a:lnTo>
                  <a:pt x="517679" y="363804"/>
                </a:lnTo>
                <a:lnTo>
                  <a:pt x="512366" y="370814"/>
                </a:lnTo>
                <a:lnTo>
                  <a:pt x="510801" y="378382"/>
                </a:lnTo>
                <a:lnTo>
                  <a:pt x="510685" y="402354"/>
                </a:lnTo>
                <a:lnTo>
                  <a:pt x="551086" y="405287"/>
                </a:lnTo>
                <a:lnTo>
                  <a:pt x="592274" y="414085"/>
                </a:lnTo>
                <a:lnTo>
                  <a:pt x="639878" y="428748"/>
                </a:lnTo>
                <a:lnTo>
                  <a:pt x="699528" y="449277"/>
                </a:lnTo>
                <a:lnTo>
                  <a:pt x="708136" y="453161"/>
                </a:lnTo>
                <a:lnTo>
                  <a:pt x="725351" y="453161"/>
                </a:lnTo>
                <a:lnTo>
                  <a:pt x="729550" y="449277"/>
                </a:lnTo>
                <a:lnTo>
                  <a:pt x="738158" y="445393"/>
                </a:lnTo>
                <a:lnTo>
                  <a:pt x="897328" y="445393"/>
                </a:lnTo>
                <a:lnTo>
                  <a:pt x="873813" y="413504"/>
                </a:lnTo>
                <a:lnTo>
                  <a:pt x="841634" y="378382"/>
                </a:lnTo>
                <a:lnTo>
                  <a:pt x="805665" y="346516"/>
                </a:lnTo>
                <a:lnTo>
                  <a:pt x="796441" y="339897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25714" y="3977749"/>
            <a:ext cx="1064895" cy="1055370"/>
          </a:xfrm>
          <a:custGeom>
            <a:avLst/>
            <a:gdLst/>
            <a:ahLst/>
            <a:cxnLst/>
            <a:rect l="l" t="t" r="r" b="b"/>
            <a:pathLst>
              <a:path w="1064895" h="1055370">
                <a:moveTo>
                  <a:pt x="450166" y="427951"/>
                </a:moveTo>
                <a:lnTo>
                  <a:pt x="213905" y="427951"/>
                </a:lnTo>
                <a:lnTo>
                  <a:pt x="234453" y="433170"/>
                </a:lnTo>
                <a:lnTo>
                  <a:pt x="256812" y="448584"/>
                </a:lnTo>
                <a:lnTo>
                  <a:pt x="283107" y="474922"/>
                </a:lnTo>
                <a:lnTo>
                  <a:pt x="398890" y="611070"/>
                </a:lnTo>
                <a:lnTo>
                  <a:pt x="160920" y="879377"/>
                </a:lnTo>
                <a:lnTo>
                  <a:pt x="148226" y="899905"/>
                </a:lnTo>
                <a:lnTo>
                  <a:pt x="143994" y="924094"/>
                </a:lnTo>
                <a:lnTo>
                  <a:pt x="148226" y="948284"/>
                </a:lnTo>
                <a:lnTo>
                  <a:pt x="160920" y="968812"/>
                </a:lnTo>
                <a:lnTo>
                  <a:pt x="212356" y="1034944"/>
                </a:lnTo>
                <a:lnTo>
                  <a:pt x="231232" y="1050237"/>
                </a:lnTo>
                <a:lnTo>
                  <a:pt x="252193" y="1055335"/>
                </a:lnTo>
                <a:lnTo>
                  <a:pt x="272525" y="1050237"/>
                </a:lnTo>
                <a:lnTo>
                  <a:pt x="289510" y="1034944"/>
                </a:lnTo>
                <a:lnTo>
                  <a:pt x="495464" y="731577"/>
                </a:lnTo>
                <a:lnTo>
                  <a:pt x="720189" y="731577"/>
                </a:lnTo>
                <a:lnTo>
                  <a:pt x="601590" y="603302"/>
                </a:lnTo>
                <a:lnTo>
                  <a:pt x="695888" y="486574"/>
                </a:lnTo>
                <a:lnTo>
                  <a:pt x="498718" y="486574"/>
                </a:lnTo>
                <a:lnTo>
                  <a:pt x="450166" y="427951"/>
                </a:lnTo>
                <a:close/>
              </a:path>
              <a:path w="1064895" h="1055370">
                <a:moveTo>
                  <a:pt x="720189" y="731577"/>
                </a:moveTo>
                <a:lnTo>
                  <a:pt x="495464" y="731577"/>
                </a:lnTo>
                <a:lnTo>
                  <a:pt x="720627" y="1019303"/>
                </a:lnTo>
                <a:lnTo>
                  <a:pt x="748848" y="1043394"/>
                </a:lnTo>
                <a:lnTo>
                  <a:pt x="782167" y="1051425"/>
                </a:lnTo>
                <a:lnTo>
                  <a:pt x="816076" y="1043394"/>
                </a:lnTo>
                <a:lnTo>
                  <a:pt x="846068" y="1019303"/>
                </a:lnTo>
                <a:lnTo>
                  <a:pt x="856892" y="999884"/>
                </a:lnTo>
                <a:lnTo>
                  <a:pt x="782993" y="999884"/>
                </a:lnTo>
                <a:lnTo>
                  <a:pt x="765544" y="994179"/>
                </a:lnTo>
                <a:lnTo>
                  <a:pt x="749599" y="980464"/>
                </a:lnTo>
                <a:lnTo>
                  <a:pt x="740565" y="962849"/>
                </a:lnTo>
                <a:lnTo>
                  <a:pt x="737554" y="941572"/>
                </a:lnTo>
                <a:lnTo>
                  <a:pt x="740565" y="920296"/>
                </a:lnTo>
                <a:lnTo>
                  <a:pt x="749599" y="902680"/>
                </a:lnTo>
                <a:lnTo>
                  <a:pt x="765544" y="889572"/>
                </a:lnTo>
                <a:lnTo>
                  <a:pt x="782993" y="885203"/>
                </a:lnTo>
                <a:lnTo>
                  <a:pt x="855810" y="885203"/>
                </a:lnTo>
                <a:lnTo>
                  <a:pt x="846068" y="867725"/>
                </a:lnTo>
                <a:lnTo>
                  <a:pt x="720189" y="731577"/>
                </a:lnTo>
                <a:close/>
              </a:path>
              <a:path w="1064895" h="1055370">
                <a:moveTo>
                  <a:pt x="855810" y="885203"/>
                </a:moveTo>
                <a:lnTo>
                  <a:pt x="782993" y="885203"/>
                </a:lnTo>
                <a:lnTo>
                  <a:pt x="799833" y="889572"/>
                </a:lnTo>
                <a:lnTo>
                  <a:pt x="813947" y="902680"/>
                </a:lnTo>
                <a:lnTo>
                  <a:pt x="824811" y="920357"/>
                </a:lnTo>
                <a:lnTo>
                  <a:pt x="828433" y="942058"/>
                </a:lnTo>
                <a:lnTo>
                  <a:pt x="824811" y="964487"/>
                </a:lnTo>
                <a:lnTo>
                  <a:pt x="813947" y="984348"/>
                </a:lnTo>
                <a:lnTo>
                  <a:pt x="799833" y="996849"/>
                </a:lnTo>
                <a:lnTo>
                  <a:pt x="782993" y="999884"/>
                </a:lnTo>
                <a:lnTo>
                  <a:pt x="856892" y="999884"/>
                </a:lnTo>
                <a:lnTo>
                  <a:pt x="865967" y="983603"/>
                </a:lnTo>
                <a:lnTo>
                  <a:pt x="872600" y="943514"/>
                </a:lnTo>
                <a:lnTo>
                  <a:pt x="865967" y="903425"/>
                </a:lnTo>
                <a:lnTo>
                  <a:pt x="855810" y="885203"/>
                </a:lnTo>
                <a:close/>
              </a:path>
              <a:path w="1064895" h="1055370">
                <a:moveTo>
                  <a:pt x="1043460" y="360727"/>
                </a:moveTo>
                <a:lnTo>
                  <a:pt x="827593" y="360727"/>
                </a:lnTo>
                <a:lnTo>
                  <a:pt x="854213" y="372196"/>
                </a:lnTo>
                <a:lnTo>
                  <a:pt x="881443" y="397139"/>
                </a:lnTo>
                <a:lnTo>
                  <a:pt x="894798" y="417347"/>
                </a:lnTo>
                <a:lnTo>
                  <a:pt x="901204" y="436070"/>
                </a:lnTo>
                <a:lnTo>
                  <a:pt x="900958" y="451860"/>
                </a:lnTo>
                <a:lnTo>
                  <a:pt x="894355" y="463271"/>
                </a:lnTo>
                <a:lnTo>
                  <a:pt x="891855" y="473892"/>
                </a:lnTo>
                <a:lnTo>
                  <a:pt x="907266" y="513867"/>
                </a:lnTo>
                <a:lnTo>
                  <a:pt x="936832" y="544210"/>
                </a:lnTo>
                <a:lnTo>
                  <a:pt x="951853" y="547851"/>
                </a:lnTo>
                <a:lnTo>
                  <a:pt x="966283" y="544210"/>
                </a:lnTo>
                <a:lnTo>
                  <a:pt x="978017" y="533286"/>
                </a:lnTo>
                <a:lnTo>
                  <a:pt x="1055171" y="443851"/>
                </a:lnTo>
                <a:lnTo>
                  <a:pt x="1062434" y="427510"/>
                </a:lnTo>
                <a:lnTo>
                  <a:pt x="1064854" y="409328"/>
                </a:lnTo>
                <a:lnTo>
                  <a:pt x="1062434" y="391875"/>
                </a:lnTo>
                <a:lnTo>
                  <a:pt x="1055171" y="377719"/>
                </a:lnTo>
                <a:lnTo>
                  <a:pt x="1043460" y="360727"/>
                </a:lnTo>
                <a:close/>
              </a:path>
              <a:path w="1064895" h="1055370">
                <a:moveTo>
                  <a:pt x="633816" y="315471"/>
                </a:moveTo>
                <a:lnTo>
                  <a:pt x="498718" y="486574"/>
                </a:lnTo>
                <a:lnTo>
                  <a:pt x="695888" y="486574"/>
                </a:lnTo>
                <a:lnTo>
                  <a:pt x="733539" y="439967"/>
                </a:lnTo>
                <a:lnTo>
                  <a:pt x="633816" y="315471"/>
                </a:lnTo>
                <a:close/>
              </a:path>
              <a:path w="1064895" h="1055370">
                <a:moveTo>
                  <a:pt x="6508" y="206616"/>
                </a:moveTo>
                <a:lnTo>
                  <a:pt x="0" y="218268"/>
                </a:lnTo>
                <a:lnTo>
                  <a:pt x="355" y="239359"/>
                </a:lnTo>
                <a:lnTo>
                  <a:pt x="7649" y="290711"/>
                </a:lnTo>
                <a:lnTo>
                  <a:pt x="31220" y="354443"/>
                </a:lnTo>
                <a:lnTo>
                  <a:pt x="80408" y="412674"/>
                </a:lnTo>
                <a:lnTo>
                  <a:pt x="109786" y="430516"/>
                </a:lnTo>
                <a:lnTo>
                  <a:pt x="139165" y="438497"/>
                </a:lnTo>
                <a:lnTo>
                  <a:pt x="167324" y="438448"/>
                </a:lnTo>
                <a:lnTo>
                  <a:pt x="193042" y="432199"/>
                </a:lnTo>
                <a:lnTo>
                  <a:pt x="213905" y="427951"/>
                </a:lnTo>
                <a:lnTo>
                  <a:pt x="450166" y="427951"/>
                </a:lnTo>
                <a:lnTo>
                  <a:pt x="382830" y="346647"/>
                </a:lnTo>
                <a:lnTo>
                  <a:pt x="362902" y="318669"/>
                </a:lnTo>
                <a:lnTo>
                  <a:pt x="351102" y="295080"/>
                </a:lnTo>
                <a:lnTo>
                  <a:pt x="349639" y="285843"/>
                </a:lnTo>
                <a:lnTo>
                  <a:pt x="130334" y="285843"/>
                </a:lnTo>
                <a:lnTo>
                  <a:pt x="93319" y="272748"/>
                </a:lnTo>
                <a:lnTo>
                  <a:pt x="46292" y="238225"/>
                </a:lnTo>
                <a:lnTo>
                  <a:pt x="18714" y="216403"/>
                </a:lnTo>
                <a:lnTo>
                  <a:pt x="6508" y="206616"/>
                </a:lnTo>
                <a:close/>
              </a:path>
              <a:path w="1064895" h="1055370">
                <a:moveTo>
                  <a:pt x="600498" y="0"/>
                </a:moveTo>
                <a:lnTo>
                  <a:pt x="538011" y="6527"/>
                </a:lnTo>
                <a:lnTo>
                  <a:pt x="466492" y="23861"/>
                </a:lnTo>
                <a:lnTo>
                  <a:pt x="466492" y="62700"/>
                </a:lnTo>
                <a:lnTo>
                  <a:pt x="487499" y="64342"/>
                </a:lnTo>
                <a:lnTo>
                  <a:pt x="540470" y="75835"/>
                </a:lnTo>
                <a:lnTo>
                  <a:pt x="610329" y="107029"/>
                </a:lnTo>
                <a:lnTo>
                  <a:pt x="681998" y="167776"/>
                </a:lnTo>
                <a:lnTo>
                  <a:pt x="698339" y="220254"/>
                </a:lnTo>
                <a:lnTo>
                  <a:pt x="685252" y="249444"/>
                </a:lnTo>
                <a:lnTo>
                  <a:pt x="675595" y="261096"/>
                </a:lnTo>
                <a:lnTo>
                  <a:pt x="672341" y="268864"/>
                </a:lnTo>
                <a:lnTo>
                  <a:pt x="656280" y="288283"/>
                </a:lnTo>
                <a:lnTo>
                  <a:pt x="759257" y="408790"/>
                </a:lnTo>
                <a:lnTo>
                  <a:pt x="788229" y="373835"/>
                </a:lnTo>
                <a:lnTo>
                  <a:pt x="804595" y="361637"/>
                </a:lnTo>
                <a:lnTo>
                  <a:pt x="827593" y="360727"/>
                </a:lnTo>
                <a:lnTo>
                  <a:pt x="1043460" y="360727"/>
                </a:lnTo>
                <a:lnTo>
                  <a:pt x="1039110" y="354415"/>
                </a:lnTo>
                <a:lnTo>
                  <a:pt x="1034484" y="350531"/>
                </a:lnTo>
                <a:lnTo>
                  <a:pt x="990823" y="350531"/>
                </a:lnTo>
                <a:lnTo>
                  <a:pt x="980708" y="349073"/>
                </a:lnTo>
                <a:lnTo>
                  <a:pt x="949045" y="327123"/>
                </a:lnTo>
                <a:lnTo>
                  <a:pt x="933785" y="262985"/>
                </a:lnTo>
                <a:lnTo>
                  <a:pt x="931877" y="231999"/>
                </a:lnTo>
                <a:lnTo>
                  <a:pt x="923327" y="210500"/>
                </a:lnTo>
                <a:lnTo>
                  <a:pt x="849322" y="121064"/>
                </a:lnTo>
                <a:lnTo>
                  <a:pt x="836868" y="105861"/>
                </a:lnTo>
                <a:lnTo>
                  <a:pt x="820321" y="87082"/>
                </a:lnTo>
                <a:lnTo>
                  <a:pt x="772475" y="45990"/>
                </a:lnTo>
                <a:lnTo>
                  <a:pt x="700847" y="12169"/>
                </a:lnTo>
                <a:lnTo>
                  <a:pt x="654571" y="2479"/>
                </a:lnTo>
                <a:lnTo>
                  <a:pt x="600498" y="0"/>
                </a:lnTo>
                <a:close/>
              </a:path>
              <a:path w="1064895" h="1055370">
                <a:moveTo>
                  <a:pt x="1015006" y="340822"/>
                </a:moveTo>
                <a:lnTo>
                  <a:pt x="1002014" y="342399"/>
                </a:lnTo>
                <a:lnTo>
                  <a:pt x="990823" y="350531"/>
                </a:lnTo>
                <a:lnTo>
                  <a:pt x="1034484" y="350531"/>
                </a:lnTo>
                <a:lnTo>
                  <a:pt x="1027978" y="345070"/>
                </a:lnTo>
                <a:lnTo>
                  <a:pt x="1015006" y="340822"/>
                </a:lnTo>
                <a:close/>
              </a:path>
              <a:path w="1064895" h="1055370">
                <a:moveTo>
                  <a:pt x="214264" y="8038"/>
                </a:moveTo>
                <a:lnTo>
                  <a:pt x="158467" y="8286"/>
                </a:lnTo>
                <a:lnTo>
                  <a:pt x="118356" y="20205"/>
                </a:lnTo>
                <a:lnTo>
                  <a:pt x="102976" y="27745"/>
                </a:lnTo>
                <a:lnTo>
                  <a:pt x="96573" y="43280"/>
                </a:lnTo>
                <a:lnTo>
                  <a:pt x="108779" y="53067"/>
                </a:lnTo>
                <a:lnTo>
                  <a:pt x="136357" y="74890"/>
                </a:lnTo>
                <a:lnTo>
                  <a:pt x="165746" y="97441"/>
                </a:lnTo>
                <a:lnTo>
                  <a:pt x="183384" y="109412"/>
                </a:lnTo>
                <a:lnTo>
                  <a:pt x="193842" y="123993"/>
                </a:lnTo>
                <a:lnTo>
                  <a:pt x="204300" y="150246"/>
                </a:lnTo>
                <a:lnTo>
                  <a:pt x="205113" y="188151"/>
                </a:lnTo>
                <a:lnTo>
                  <a:pt x="186638" y="237687"/>
                </a:lnTo>
                <a:lnTo>
                  <a:pt x="157576" y="274342"/>
                </a:lnTo>
                <a:lnTo>
                  <a:pt x="130334" y="285843"/>
                </a:lnTo>
                <a:lnTo>
                  <a:pt x="349639" y="285843"/>
                </a:lnTo>
                <a:lnTo>
                  <a:pt x="347136" y="270035"/>
                </a:lnTo>
                <a:lnTo>
                  <a:pt x="350709" y="237687"/>
                </a:lnTo>
                <a:lnTo>
                  <a:pt x="355437" y="195613"/>
                </a:lnTo>
                <a:lnTo>
                  <a:pt x="352322" y="151690"/>
                </a:lnTo>
                <a:lnTo>
                  <a:pt x="337143" y="107018"/>
                </a:lnTo>
                <a:lnTo>
                  <a:pt x="305676" y="62700"/>
                </a:lnTo>
                <a:lnTo>
                  <a:pt x="276704" y="35513"/>
                </a:lnTo>
                <a:lnTo>
                  <a:pt x="214264" y="8038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45823" y="8834296"/>
            <a:ext cx="1101090" cy="1196340"/>
          </a:xfrm>
          <a:custGeom>
            <a:avLst/>
            <a:gdLst/>
            <a:ahLst/>
            <a:cxnLst/>
            <a:rect l="l" t="t" r="r" b="b"/>
            <a:pathLst>
              <a:path w="1101090" h="1196340">
                <a:moveTo>
                  <a:pt x="910835" y="0"/>
                </a:moveTo>
                <a:lnTo>
                  <a:pt x="870916" y="2540"/>
                </a:lnTo>
                <a:lnTo>
                  <a:pt x="832425" y="10160"/>
                </a:lnTo>
                <a:lnTo>
                  <a:pt x="795246" y="22860"/>
                </a:lnTo>
                <a:lnTo>
                  <a:pt x="759266" y="38100"/>
                </a:lnTo>
                <a:lnTo>
                  <a:pt x="724370" y="57150"/>
                </a:lnTo>
                <a:lnTo>
                  <a:pt x="690445" y="78740"/>
                </a:lnTo>
                <a:lnTo>
                  <a:pt x="657377" y="104140"/>
                </a:lnTo>
                <a:lnTo>
                  <a:pt x="625050" y="130810"/>
                </a:lnTo>
                <a:lnTo>
                  <a:pt x="593352" y="160020"/>
                </a:lnTo>
                <a:lnTo>
                  <a:pt x="562167" y="191770"/>
                </a:lnTo>
                <a:lnTo>
                  <a:pt x="531382" y="223520"/>
                </a:lnTo>
                <a:lnTo>
                  <a:pt x="500882" y="256540"/>
                </a:lnTo>
                <a:lnTo>
                  <a:pt x="470553" y="290830"/>
                </a:lnTo>
                <a:lnTo>
                  <a:pt x="440282" y="323850"/>
                </a:lnTo>
                <a:lnTo>
                  <a:pt x="409953" y="358140"/>
                </a:lnTo>
                <a:lnTo>
                  <a:pt x="379453" y="391160"/>
                </a:lnTo>
                <a:lnTo>
                  <a:pt x="348668" y="422910"/>
                </a:lnTo>
                <a:lnTo>
                  <a:pt x="317483" y="453390"/>
                </a:lnTo>
                <a:lnTo>
                  <a:pt x="285785" y="482600"/>
                </a:lnTo>
                <a:lnTo>
                  <a:pt x="253458" y="509270"/>
                </a:lnTo>
                <a:lnTo>
                  <a:pt x="220389" y="534670"/>
                </a:lnTo>
                <a:lnTo>
                  <a:pt x="186464" y="556260"/>
                </a:lnTo>
                <a:lnTo>
                  <a:pt x="151569" y="575310"/>
                </a:lnTo>
                <a:lnTo>
                  <a:pt x="115589" y="590550"/>
                </a:lnTo>
                <a:lnTo>
                  <a:pt x="78410" y="600710"/>
                </a:lnTo>
                <a:lnTo>
                  <a:pt x="39918" y="608330"/>
                </a:lnTo>
                <a:lnTo>
                  <a:pt x="0" y="610870"/>
                </a:lnTo>
                <a:lnTo>
                  <a:pt x="15668" y="659130"/>
                </a:lnTo>
                <a:lnTo>
                  <a:pt x="31431" y="708660"/>
                </a:lnTo>
                <a:lnTo>
                  <a:pt x="47269" y="756920"/>
                </a:lnTo>
                <a:lnTo>
                  <a:pt x="63165" y="806450"/>
                </a:lnTo>
                <a:lnTo>
                  <a:pt x="126937" y="1002030"/>
                </a:lnTo>
                <a:lnTo>
                  <a:pt x="142833" y="1050290"/>
                </a:lnTo>
                <a:lnTo>
                  <a:pt x="158671" y="1099820"/>
                </a:lnTo>
                <a:lnTo>
                  <a:pt x="174434" y="1148080"/>
                </a:lnTo>
                <a:lnTo>
                  <a:pt x="190102" y="1196340"/>
                </a:lnTo>
                <a:lnTo>
                  <a:pt x="234249" y="1189990"/>
                </a:lnTo>
                <a:lnTo>
                  <a:pt x="276434" y="1178560"/>
                </a:lnTo>
                <a:lnTo>
                  <a:pt x="316812" y="1162050"/>
                </a:lnTo>
                <a:lnTo>
                  <a:pt x="355537" y="1143000"/>
                </a:lnTo>
                <a:lnTo>
                  <a:pt x="392764" y="1121410"/>
                </a:lnTo>
                <a:lnTo>
                  <a:pt x="428645" y="1096010"/>
                </a:lnTo>
                <a:lnTo>
                  <a:pt x="440208" y="1087120"/>
                </a:lnTo>
                <a:lnTo>
                  <a:pt x="241224" y="1087120"/>
                </a:lnTo>
                <a:lnTo>
                  <a:pt x="225368" y="1038860"/>
                </a:lnTo>
                <a:lnTo>
                  <a:pt x="209719" y="990600"/>
                </a:lnTo>
                <a:lnTo>
                  <a:pt x="178766" y="894080"/>
                </a:lnTo>
                <a:lnTo>
                  <a:pt x="163323" y="847090"/>
                </a:lnTo>
                <a:lnTo>
                  <a:pt x="147812" y="798830"/>
                </a:lnTo>
                <a:lnTo>
                  <a:pt x="132163" y="751840"/>
                </a:lnTo>
                <a:lnTo>
                  <a:pt x="116308" y="704850"/>
                </a:lnTo>
                <a:lnTo>
                  <a:pt x="160296" y="689610"/>
                </a:lnTo>
                <a:lnTo>
                  <a:pt x="202449" y="669290"/>
                </a:lnTo>
                <a:lnTo>
                  <a:pt x="243016" y="645160"/>
                </a:lnTo>
                <a:lnTo>
                  <a:pt x="282244" y="617220"/>
                </a:lnTo>
                <a:lnTo>
                  <a:pt x="320382" y="585470"/>
                </a:lnTo>
                <a:lnTo>
                  <a:pt x="357677" y="549910"/>
                </a:lnTo>
                <a:lnTo>
                  <a:pt x="394377" y="513080"/>
                </a:lnTo>
                <a:lnTo>
                  <a:pt x="700408" y="513080"/>
                </a:lnTo>
                <a:lnTo>
                  <a:pt x="686617" y="452120"/>
                </a:lnTo>
                <a:lnTo>
                  <a:pt x="667440" y="406400"/>
                </a:lnTo>
                <a:lnTo>
                  <a:pt x="643736" y="364490"/>
                </a:lnTo>
                <a:lnTo>
                  <a:pt x="615230" y="330200"/>
                </a:lnTo>
                <a:lnTo>
                  <a:pt x="581645" y="306070"/>
                </a:lnTo>
                <a:lnTo>
                  <a:pt x="618345" y="267970"/>
                </a:lnTo>
                <a:lnTo>
                  <a:pt x="655640" y="233680"/>
                </a:lnTo>
                <a:lnTo>
                  <a:pt x="693778" y="201930"/>
                </a:lnTo>
                <a:lnTo>
                  <a:pt x="733006" y="172720"/>
                </a:lnTo>
                <a:lnTo>
                  <a:pt x="773573" y="148590"/>
                </a:lnTo>
                <a:lnTo>
                  <a:pt x="815726" y="129540"/>
                </a:lnTo>
                <a:lnTo>
                  <a:pt x="859714" y="114300"/>
                </a:lnTo>
                <a:lnTo>
                  <a:pt x="947546" y="114300"/>
                </a:lnTo>
                <a:lnTo>
                  <a:pt x="942266" y="97790"/>
                </a:lnTo>
                <a:lnTo>
                  <a:pt x="926504" y="49530"/>
                </a:lnTo>
                <a:lnTo>
                  <a:pt x="910835" y="0"/>
                </a:lnTo>
                <a:close/>
              </a:path>
              <a:path w="1101090" h="1196340">
                <a:moveTo>
                  <a:pt x="700408" y="513080"/>
                </a:moveTo>
                <a:lnTo>
                  <a:pt x="394377" y="513080"/>
                </a:lnTo>
                <a:lnTo>
                  <a:pt x="390999" y="561340"/>
                </a:lnTo>
                <a:lnTo>
                  <a:pt x="391155" y="608330"/>
                </a:lnTo>
                <a:lnTo>
                  <a:pt x="395011" y="657860"/>
                </a:lnTo>
                <a:lnTo>
                  <a:pt x="402684" y="704850"/>
                </a:lnTo>
                <a:lnTo>
                  <a:pt x="414321" y="749300"/>
                </a:lnTo>
                <a:lnTo>
                  <a:pt x="432258" y="793750"/>
                </a:lnTo>
                <a:lnTo>
                  <a:pt x="455785" y="834390"/>
                </a:lnTo>
                <a:lnTo>
                  <a:pt x="484114" y="869950"/>
                </a:lnTo>
                <a:lnTo>
                  <a:pt x="516458" y="895350"/>
                </a:lnTo>
                <a:lnTo>
                  <a:pt x="480808" y="933450"/>
                </a:lnTo>
                <a:lnTo>
                  <a:pt x="444265" y="967740"/>
                </a:lnTo>
                <a:lnTo>
                  <a:pt x="406631" y="999490"/>
                </a:lnTo>
                <a:lnTo>
                  <a:pt x="367709" y="1027430"/>
                </a:lnTo>
                <a:lnTo>
                  <a:pt x="327299" y="1052830"/>
                </a:lnTo>
                <a:lnTo>
                  <a:pt x="285203" y="1071880"/>
                </a:lnTo>
                <a:lnTo>
                  <a:pt x="241224" y="1087120"/>
                </a:lnTo>
                <a:lnTo>
                  <a:pt x="440208" y="1087120"/>
                </a:lnTo>
                <a:lnTo>
                  <a:pt x="496988" y="1040130"/>
                </a:lnTo>
                <a:lnTo>
                  <a:pt x="529758" y="1009650"/>
                </a:lnTo>
                <a:lnTo>
                  <a:pt x="561799" y="976630"/>
                </a:lnTo>
                <a:lnTo>
                  <a:pt x="593264" y="943610"/>
                </a:lnTo>
                <a:lnTo>
                  <a:pt x="624309" y="910590"/>
                </a:lnTo>
                <a:lnTo>
                  <a:pt x="655086" y="876300"/>
                </a:lnTo>
                <a:lnTo>
                  <a:pt x="716455" y="810260"/>
                </a:lnTo>
                <a:lnTo>
                  <a:pt x="747354" y="778510"/>
                </a:lnTo>
                <a:lnTo>
                  <a:pt x="778603" y="748030"/>
                </a:lnTo>
                <a:lnTo>
                  <a:pt x="810354" y="718820"/>
                </a:lnTo>
                <a:lnTo>
                  <a:pt x="842762" y="692150"/>
                </a:lnTo>
                <a:lnTo>
                  <a:pt x="852727" y="684530"/>
                </a:lnTo>
                <a:lnTo>
                  <a:pt x="703727" y="684530"/>
                </a:lnTo>
                <a:lnTo>
                  <a:pt x="707399" y="637540"/>
                </a:lnTo>
                <a:lnTo>
                  <a:pt x="707938" y="590550"/>
                </a:lnTo>
                <a:lnTo>
                  <a:pt x="704929" y="543560"/>
                </a:lnTo>
                <a:lnTo>
                  <a:pt x="700408" y="513080"/>
                </a:lnTo>
                <a:close/>
              </a:path>
              <a:path w="1101090" h="1196340">
                <a:moveTo>
                  <a:pt x="323521" y="875030"/>
                </a:moveTo>
                <a:lnTo>
                  <a:pt x="314913" y="875030"/>
                </a:lnTo>
                <a:lnTo>
                  <a:pt x="315400" y="890270"/>
                </a:lnTo>
                <a:lnTo>
                  <a:pt x="316685" y="904240"/>
                </a:lnTo>
                <a:lnTo>
                  <a:pt x="318500" y="918210"/>
                </a:lnTo>
                <a:lnTo>
                  <a:pt x="320582" y="932180"/>
                </a:lnTo>
                <a:lnTo>
                  <a:pt x="326355" y="932180"/>
                </a:lnTo>
                <a:lnTo>
                  <a:pt x="334858" y="928370"/>
                </a:lnTo>
                <a:lnTo>
                  <a:pt x="340526" y="924560"/>
                </a:lnTo>
                <a:lnTo>
                  <a:pt x="323521" y="875030"/>
                </a:lnTo>
                <a:close/>
              </a:path>
              <a:path w="1101090" h="1196340">
                <a:moveTo>
                  <a:pt x="289405" y="867410"/>
                </a:moveTo>
                <a:lnTo>
                  <a:pt x="283028" y="878840"/>
                </a:lnTo>
                <a:lnTo>
                  <a:pt x="270274" y="899160"/>
                </a:lnTo>
                <a:lnTo>
                  <a:pt x="263897" y="908050"/>
                </a:lnTo>
                <a:lnTo>
                  <a:pt x="268636" y="914400"/>
                </a:lnTo>
                <a:lnTo>
                  <a:pt x="274171" y="919480"/>
                </a:lnTo>
                <a:lnTo>
                  <a:pt x="280238" y="923290"/>
                </a:lnTo>
                <a:lnTo>
                  <a:pt x="286571" y="924560"/>
                </a:lnTo>
                <a:lnTo>
                  <a:pt x="289140" y="911860"/>
                </a:lnTo>
                <a:lnTo>
                  <a:pt x="295339" y="887730"/>
                </a:lnTo>
                <a:lnTo>
                  <a:pt x="297908" y="875030"/>
                </a:lnTo>
                <a:lnTo>
                  <a:pt x="295074" y="875030"/>
                </a:lnTo>
                <a:lnTo>
                  <a:pt x="289405" y="867410"/>
                </a:lnTo>
                <a:close/>
              </a:path>
              <a:path w="1101090" h="1196340">
                <a:moveTo>
                  <a:pt x="340526" y="847090"/>
                </a:moveTo>
                <a:lnTo>
                  <a:pt x="340526" y="850900"/>
                </a:lnTo>
                <a:lnTo>
                  <a:pt x="334858" y="859790"/>
                </a:lnTo>
                <a:lnTo>
                  <a:pt x="343316" y="868680"/>
                </a:lnTo>
                <a:lnTo>
                  <a:pt x="351509" y="877570"/>
                </a:lnTo>
                <a:lnTo>
                  <a:pt x="359170" y="885190"/>
                </a:lnTo>
                <a:lnTo>
                  <a:pt x="366034" y="891540"/>
                </a:lnTo>
                <a:lnTo>
                  <a:pt x="369799" y="885190"/>
                </a:lnTo>
                <a:lnTo>
                  <a:pt x="372766" y="878840"/>
                </a:lnTo>
                <a:lnTo>
                  <a:pt x="375201" y="871220"/>
                </a:lnTo>
                <a:lnTo>
                  <a:pt x="377371" y="863600"/>
                </a:lnTo>
                <a:lnTo>
                  <a:pt x="368426" y="859790"/>
                </a:lnTo>
                <a:lnTo>
                  <a:pt x="349472" y="850900"/>
                </a:lnTo>
                <a:lnTo>
                  <a:pt x="340526" y="847090"/>
                </a:lnTo>
                <a:close/>
              </a:path>
              <a:path w="1101090" h="1196340">
                <a:moveTo>
                  <a:pt x="278068" y="834390"/>
                </a:moveTo>
                <a:lnTo>
                  <a:pt x="267440" y="836930"/>
                </a:lnTo>
                <a:lnTo>
                  <a:pt x="256812" y="838200"/>
                </a:lnTo>
                <a:lnTo>
                  <a:pt x="235555" y="838200"/>
                </a:lnTo>
                <a:lnTo>
                  <a:pt x="237681" y="847090"/>
                </a:lnTo>
                <a:lnTo>
                  <a:pt x="241932" y="862330"/>
                </a:lnTo>
                <a:lnTo>
                  <a:pt x="244058" y="871220"/>
                </a:lnTo>
                <a:lnTo>
                  <a:pt x="254199" y="866140"/>
                </a:lnTo>
                <a:lnTo>
                  <a:pt x="263543" y="861060"/>
                </a:lnTo>
                <a:lnTo>
                  <a:pt x="272356" y="855980"/>
                </a:lnTo>
                <a:lnTo>
                  <a:pt x="280903" y="850900"/>
                </a:lnTo>
                <a:lnTo>
                  <a:pt x="278068" y="843280"/>
                </a:lnTo>
                <a:lnTo>
                  <a:pt x="278068" y="834390"/>
                </a:lnTo>
                <a:close/>
              </a:path>
              <a:path w="1101090" h="1196340">
                <a:moveTo>
                  <a:pt x="374537" y="782320"/>
                </a:moveTo>
                <a:lnTo>
                  <a:pt x="366034" y="787400"/>
                </a:lnTo>
                <a:lnTo>
                  <a:pt x="357532" y="795020"/>
                </a:lnTo>
                <a:lnTo>
                  <a:pt x="349029" y="801370"/>
                </a:lnTo>
                <a:lnTo>
                  <a:pt x="340526" y="810260"/>
                </a:lnTo>
                <a:lnTo>
                  <a:pt x="340526" y="822960"/>
                </a:lnTo>
                <a:lnTo>
                  <a:pt x="351908" y="821690"/>
                </a:lnTo>
                <a:lnTo>
                  <a:pt x="361429" y="819150"/>
                </a:lnTo>
                <a:lnTo>
                  <a:pt x="370419" y="815340"/>
                </a:lnTo>
                <a:lnTo>
                  <a:pt x="380205" y="810260"/>
                </a:lnTo>
                <a:lnTo>
                  <a:pt x="378523" y="803910"/>
                </a:lnTo>
                <a:lnTo>
                  <a:pt x="376220" y="788670"/>
                </a:lnTo>
                <a:lnTo>
                  <a:pt x="374537" y="782320"/>
                </a:lnTo>
                <a:close/>
              </a:path>
              <a:path w="1101090" h="1196340">
                <a:moveTo>
                  <a:pt x="252560" y="765810"/>
                </a:moveTo>
                <a:lnTo>
                  <a:pt x="248840" y="772160"/>
                </a:lnTo>
                <a:lnTo>
                  <a:pt x="246183" y="778510"/>
                </a:lnTo>
                <a:lnTo>
                  <a:pt x="244589" y="786130"/>
                </a:lnTo>
                <a:lnTo>
                  <a:pt x="244058" y="793750"/>
                </a:lnTo>
                <a:lnTo>
                  <a:pt x="252959" y="800100"/>
                </a:lnTo>
                <a:lnTo>
                  <a:pt x="262126" y="805180"/>
                </a:lnTo>
                <a:lnTo>
                  <a:pt x="270761" y="810260"/>
                </a:lnTo>
                <a:lnTo>
                  <a:pt x="278068" y="814070"/>
                </a:lnTo>
                <a:lnTo>
                  <a:pt x="283737" y="806450"/>
                </a:lnTo>
                <a:lnTo>
                  <a:pt x="283737" y="802640"/>
                </a:lnTo>
                <a:lnTo>
                  <a:pt x="276873" y="792480"/>
                </a:lnTo>
                <a:lnTo>
                  <a:pt x="269211" y="783590"/>
                </a:lnTo>
                <a:lnTo>
                  <a:pt x="261019" y="774700"/>
                </a:lnTo>
                <a:lnTo>
                  <a:pt x="252560" y="765810"/>
                </a:lnTo>
                <a:close/>
              </a:path>
              <a:path w="1101090" h="1196340">
                <a:moveTo>
                  <a:pt x="340526" y="732790"/>
                </a:moveTo>
                <a:lnTo>
                  <a:pt x="334858" y="732790"/>
                </a:lnTo>
                <a:lnTo>
                  <a:pt x="330649" y="745490"/>
                </a:lnTo>
                <a:lnTo>
                  <a:pt x="326696" y="758190"/>
                </a:lnTo>
                <a:lnTo>
                  <a:pt x="323255" y="770890"/>
                </a:lnTo>
                <a:lnTo>
                  <a:pt x="320582" y="786130"/>
                </a:lnTo>
                <a:lnTo>
                  <a:pt x="323521" y="786130"/>
                </a:lnTo>
                <a:lnTo>
                  <a:pt x="329189" y="793750"/>
                </a:lnTo>
                <a:lnTo>
                  <a:pt x="335522" y="782320"/>
                </a:lnTo>
                <a:lnTo>
                  <a:pt x="341589" y="769620"/>
                </a:lnTo>
                <a:lnTo>
                  <a:pt x="347125" y="756920"/>
                </a:lnTo>
                <a:lnTo>
                  <a:pt x="351863" y="745490"/>
                </a:lnTo>
                <a:lnTo>
                  <a:pt x="346195" y="736600"/>
                </a:lnTo>
                <a:lnTo>
                  <a:pt x="340526" y="732790"/>
                </a:lnTo>
                <a:close/>
              </a:path>
              <a:path w="1101090" h="1196340">
                <a:moveTo>
                  <a:pt x="300742" y="728980"/>
                </a:moveTo>
                <a:lnTo>
                  <a:pt x="295074" y="728980"/>
                </a:lnTo>
                <a:lnTo>
                  <a:pt x="278068" y="736600"/>
                </a:lnTo>
                <a:lnTo>
                  <a:pt x="281390" y="744220"/>
                </a:lnTo>
                <a:lnTo>
                  <a:pt x="281535" y="744681"/>
                </a:lnTo>
                <a:lnTo>
                  <a:pt x="283515" y="749300"/>
                </a:lnTo>
                <a:lnTo>
                  <a:pt x="287634" y="763270"/>
                </a:lnTo>
                <a:lnTo>
                  <a:pt x="291221" y="777240"/>
                </a:lnTo>
                <a:lnTo>
                  <a:pt x="295074" y="789940"/>
                </a:lnTo>
                <a:lnTo>
                  <a:pt x="300742" y="786130"/>
                </a:lnTo>
                <a:lnTo>
                  <a:pt x="306411" y="786130"/>
                </a:lnTo>
                <a:lnTo>
                  <a:pt x="305924" y="770890"/>
                </a:lnTo>
                <a:lnTo>
                  <a:pt x="304639" y="756920"/>
                </a:lnTo>
                <a:lnTo>
                  <a:pt x="302824" y="742950"/>
                </a:lnTo>
                <a:lnTo>
                  <a:pt x="300742" y="728980"/>
                </a:lnTo>
                <a:close/>
              </a:path>
              <a:path w="1101090" h="1196340">
                <a:moveTo>
                  <a:pt x="278068" y="736600"/>
                </a:moveTo>
                <a:lnTo>
                  <a:pt x="281535" y="744681"/>
                </a:lnTo>
                <a:lnTo>
                  <a:pt x="281390" y="744220"/>
                </a:lnTo>
                <a:lnTo>
                  <a:pt x="278068" y="736600"/>
                </a:lnTo>
                <a:close/>
              </a:path>
              <a:path w="1101090" h="1196340">
                <a:moveTo>
                  <a:pt x="947546" y="114300"/>
                </a:moveTo>
                <a:lnTo>
                  <a:pt x="859714" y="114300"/>
                </a:lnTo>
                <a:lnTo>
                  <a:pt x="874756" y="161290"/>
                </a:lnTo>
                <a:lnTo>
                  <a:pt x="890023" y="209550"/>
                </a:lnTo>
                <a:lnTo>
                  <a:pt x="905484" y="256540"/>
                </a:lnTo>
                <a:lnTo>
                  <a:pt x="921109" y="303530"/>
                </a:lnTo>
                <a:lnTo>
                  <a:pt x="968658" y="448310"/>
                </a:lnTo>
                <a:lnTo>
                  <a:pt x="984630" y="496570"/>
                </a:lnTo>
                <a:lnTo>
                  <a:pt x="940485" y="510540"/>
                </a:lnTo>
                <a:lnTo>
                  <a:pt x="897927" y="529590"/>
                </a:lnTo>
                <a:lnTo>
                  <a:pt x="856806" y="552450"/>
                </a:lnTo>
                <a:lnTo>
                  <a:pt x="816975" y="580390"/>
                </a:lnTo>
                <a:lnTo>
                  <a:pt x="778284" y="612140"/>
                </a:lnTo>
                <a:lnTo>
                  <a:pt x="740584" y="646430"/>
                </a:lnTo>
                <a:lnTo>
                  <a:pt x="703727" y="684530"/>
                </a:lnTo>
                <a:lnTo>
                  <a:pt x="852727" y="684530"/>
                </a:lnTo>
                <a:lnTo>
                  <a:pt x="875980" y="666750"/>
                </a:lnTo>
                <a:lnTo>
                  <a:pt x="910163" y="645160"/>
                </a:lnTo>
                <a:lnTo>
                  <a:pt x="945465" y="626110"/>
                </a:lnTo>
                <a:lnTo>
                  <a:pt x="982040" y="610870"/>
                </a:lnTo>
                <a:lnTo>
                  <a:pt x="1020041" y="599440"/>
                </a:lnTo>
                <a:lnTo>
                  <a:pt x="1059622" y="593090"/>
                </a:lnTo>
                <a:lnTo>
                  <a:pt x="1100938" y="590550"/>
                </a:lnTo>
                <a:lnTo>
                  <a:pt x="1085270" y="541020"/>
                </a:lnTo>
                <a:lnTo>
                  <a:pt x="1069507" y="491490"/>
                </a:lnTo>
                <a:lnTo>
                  <a:pt x="1053668" y="441960"/>
                </a:lnTo>
                <a:lnTo>
                  <a:pt x="1005887" y="293370"/>
                </a:lnTo>
                <a:lnTo>
                  <a:pt x="958105" y="147320"/>
                </a:lnTo>
                <a:lnTo>
                  <a:pt x="947546" y="114300"/>
                </a:lnTo>
                <a:close/>
              </a:path>
              <a:path w="1101090" h="1196340">
                <a:moveTo>
                  <a:pt x="732069" y="321310"/>
                </a:moveTo>
                <a:lnTo>
                  <a:pt x="720732" y="330200"/>
                </a:lnTo>
                <a:lnTo>
                  <a:pt x="715064" y="337820"/>
                </a:lnTo>
                <a:lnTo>
                  <a:pt x="725294" y="369570"/>
                </a:lnTo>
                <a:lnTo>
                  <a:pt x="735258" y="401320"/>
                </a:lnTo>
                <a:lnTo>
                  <a:pt x="745753" y="434340"/>
                </a:lnTo>
                <a:lnTo>
                  <a:pt x="757577" y="468630"/>
                </a:lnTo>
                <a:lnTo>
                  <a:pt x="763246" y="459740"/>
                </a:lnTo>
                <a:lnTo>
                  <a:pt x="766080" y="455930"/>
                </a:lnTo>
                <a:lnTo>
                  <a:pt x="774583" y="452120"/>
                </a:lnTo>
                <a:lnTo>
                  <a:pt x="765150" y="419100"/>
                </a:lnTo>
                <a:lnTo>
                  <a:pt x="754389" y="387350"/>
                </a:lnTo>
                <a:lnTo>
                  <a:pt x="743096" y="354330"/>
                </a:lnTo>
                <a:lnTo>
                  <a:pt x="732069" y="321310"/>
                </a:lnTo>
                <a:close/>
              </a:path>
              <a:path w="1101090" h="1196340">
                <a:moveTo>
                  <a:pt x="774583" y="289560"/>
                </a:moveTo>
                <a:lnTo>
                  <a:pt x="766080" y="293370"/>
                </a:lnTo>
                <a:lnTo>
                  <a:pt x="763246" y="297180"/>
                </a:lnTo>
                <a:lnTo>
                  <a:pt x="757577" y="306070"/>
                </a:lnTo>
                <a:lnTo>
                  <a:pt x="768222" y="336550"/>
                </a:lnTo>
                <a:lnTo>
                  <a:pt x="800196" y="431800"/>
                </a:lnTo>
                <a:lnTo>
                  <a:pt x="805864" y="431800"/>
                </a:lnTo>
                <a:lnTo>
                  <a:pt x="808698" y="427990"/>
                </a:lnTo>
                <a:lnTo>
                  <a:pt x="817201" y="419100"/>
                </a:lnTo>
                <a:lnTo>
                  <a:pt x="806571" y="386080"/>
                </a:lnTo>
                <a:lnTo>
                  <a:pt x="785272" y="322580"/>
                </a:lnTo>
                <a:lnTo>
                  <a:pt x="774583" y="289560"/>
                </a:lnTo>
                <a:close/>
              </a:path>
              <a:path w="1101090" h="1196340">
                <a:moveTo>
                  <a:pt x="817201" y="265430"/>
                </a:moveTo>
                <a:lnTo>
                  <a:pt x="811533" y="265430"/>
                </a:lnTo>
                <a:lnTo>
                  <a:pt x="808698" y="269240"/>
                </a:lnTo>
                <a:lnTo>
                  <a:pt x="800196" y="276860"/>
                </a:lnTo>
                <a:lnTo>
                  <a:pt x="842709" y="403860"/>
                </a:lnTo>
                <a:lnTo>
                  <a:pt x="851212" y="398780"/>
                </a:lnTo>
                <a:lnTo>
                  <a:pt x="854046" y="398780"/>
                </a:lnTo>
                <a:lnTo>
                  <a:pt x="862549" y="391160"/>
                </a:lnTo>
                <a:lnTo>
                  <a:pt x="851477" y="359410"/>
                </a:lnTo>
                <a:lnTo>
                  <a:pt x="828272" y="295910"/>
                </a:lnTo>
                <a:lnTo>
                  <a:pt x="817201" y="265430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35263" y="1747213"/>
            <a:ext cx="4243070" cy="120078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650" b="1" spc="-15" dirty="0">
                <a:solidFill>
                  <a:srgbClr val="BB7829"/>
                </a:solidFill>
                <a:latin typeface="Segoe UI"/>
                <a:cs typeface="Segoe UI"/>
              </a:rPr>
              <a:t>Cost</a:t>
            </a:r>
            <a:endParaRPr sz="3650">
              <a:latin typeface="Segoe UI"/>
              <a:cs typeface="Segoe UI"/>
            </a:endParaRPr>
          </a:p>
          <a:p>
            <a:pPr marL="107950">
              <a:lnSpc>
                <a:spcPct val="100000"/>
              </a:lnSpc>
              <a:spcBef>
                <a:spcPts val="439"/>
              </a:spcBef>
            </a:pPr>
            <a:r>
              <a:rPr sz="3300" spc="-5" dirty="0">
                <a:latin typeface="Segoe UI"/>
                <a:cs typeface="Segoe UI"/>
              </a:rPr>
              <a:t>10,0 million </a:t>
            </a:r>
            <a:r>
              <a:rPr sz="3300" dirty="0">
                <a:latin typeface="Segoe UI"/>
                <a:cs typeface="Segoe UI"/>
              </a:rPr>
              <a:t>US</a:t>
            </a:r>
            <a:r>
              <a:rPr sz="3300" spc="40" dirty="0">
                <a:latin typeface="Segoe UI"/>
                <a:cs typeface="Segoe UI"/>
              </a:rPr>
              <a:t> </a:t>
            </a:r>
            <a:r>
              <a:rPr sz="3300" dirty="0">
                <a:latin typeface="Segoe UI"/>
                <a:cs typeface="Segoe UI"/>
              </a:rPr>
              <a:t>dollars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69712" y="1747213"/>
            <a:ext cx="4838700" cy="120078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650" b="1" spc="-40" dirty="0">
                <a:solidFill>
                  <a:srgbClr val="BB7829"/>
                </a:solidFill>
                <a:latin typeface="Segoe UI"/>
                <a:cs typeface="Segoe UI"/>
              </a:rPr>
              <a:t>Power</a:t>
            </a:r>
            <a:endParaRPr sz="3650">
              <a:latin typeface="Segoe UI"/>
              <a:cs typeface="Segoe UI"/>
            </a:endParaRPr>
          </a:p>
          <a:p>
            <a:pPr marL="107950">
              <a:lnSpc>
                <a:spcPct val="100000"/>
              </a:lnSpc>
              <a:spcBef>
                <a:spcPts val="439"/>
              </a:spcBef>
            </a:pPr>
            <a:r>
              <a:rPr sz="3300" spc="-5" dirty="0">
                <a:latin typeface="Segoe UI"/>
                <a:cs typeface="Segoe UI"/>
              </a:rPr>
              <a:t>11,1 thousand </a:t>
            </a:r>
            <a:r>
              <a:rPr sz="3300" spc="-10" dirty="0">
                <a:latin typeface="Segoe UI"/>
                <a:cs typeface="Segoe UI"/>
              </a:rPr>
              <a:t>tons </a:t>
            </a:r>
            <a:r>
              <a:rPr sz="3300" dirty="0">
                <a:latin typeface="Segoe UI"/>
                <a:cs typeface="Segoe UI"/>
              </a:rPr>
              <a:t>/</a:t>
            </a:r>
            <a:r>
              <a:rPr sz="3300" spc="50" dirty="0">
                <a:latin typeface="Segoe UI"/>
                <a:cs typeface="Segoe UI"/>
              </a:rPr>
              <a:t> </a:t>
            </a:r>
            <a:r>
              <a:rPr sz="3300" spc="-5" dirty="0">
                <a:latin typeface="Segoe UI"/>
                <a:cs typeface="Segoe UI"/>
              </a:rPr>
              <a:t>year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27989" y="8846841"/>
            <a:ext cx="1033780" cy="120078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650" b="1" spc="-10" dirty="0">
                <a:solidFill>
                  <a:srgbClr val="BB7829"/>
                </a:solidFill>
                <a:latin typeface="Segoe UI"/>
                <a:cs typeface="Segoe UI"/>
              </a:rPr>
              <a:t>IRR</a:t>
            </a:r>
            <a:endParaRPr sz="3650">
              <a:latin typeface="Segoe UI"/>
              <a:cs typeface="Segoe UI"/>
            </a:endParaRPr>
          </a:p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sz="3300" dirty="0">
                <a:latin typeface="Segoe UI"/>
                <a:cs typeface="Segoe UI"/>
              </a:rPr>
              <a:t>16</a:t>
            </a:r>
            <a:r>
              <a:rPr sz="3300" spc="-75" dirty="0">
                <a:latin typeface="Segoe UI"/>
                <a:cs typeface="Segoe UI"/>
              </a:rPr>
              <a:t> </a:t>
            </a:r>
            <a:r>
              <a:rPr sz="3300" dirty="0">
                <a:latin typeface="Segoe UI"/>
                <a:cs typeface="Segoe UI"/>
              </a:rPr>
              <a:t>%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250315" y="8978548"/>
            <a:ext cx="1103630" cy="1116330"/>
          </a:xfrm>
          <a:custGeom>
            <a:avLst/>
            <a:gdLst/>
            <a:ahLst/>
            <a:cxnLst/>
            <a:rect l="l" t="t" r="r" b="b"/>
            <a:pathLst>
              <a:path w="1103630" h="1116329">
                <a:moveTo>
                  <a:pt x="551729" y="0"/>
                </a:moveTo>
                <a:lnTo>
                  <a:pt x="503749" y="1270"/>
                </a:lnTo>
                <a:lnTo>
                  <a:pt x="456974" y="7620"/>
                </a:lnTo>
                <a:lnTo>
                  <a:pt x="411564" y="17780"/>
                </a:lnTo>
                <a:lnTo>
                  <a:pt x="367676" y="31750"/>
                </a:lnTo>
                <a:lnTo>
                  <a:pt x="325470" y="48260"/>
                </a:lnTo>
                <a:lnTo>
                  <a:pt x="285104" y="68580"/>
                </a:lnTo>
                <a:lnTo>
                  <a:pt x="246737" y="92710"/>
                </a:lnTo>
                <a:lnTo>
                  <a:pt x="210527" y="119380"/>
                </a:lnTo>
                <a:lnTo>
                  <a:pt x="176634" y="148590"/>
                </a:lnTo>
                <a:lnTo>
                  <a:pt x="145216" y="180340"/>
                </a:lnTo>
                <a:lnTo>
                  <a:pt x="116431" y="214630"/>
                </a:lnTo>
                <a:lnTo>
                  <a:pt x="90438" y="251460"/>
                </a:lnTo>
                <a:lnTo>
                  <a:pt x="67396" y="289560"/>
                </a:lnTo>
                <a:lnTo>
                  <a:pt x="47464" y="331470"/>
                </a:lnTo>
                <a:lnTo>
                  <a:pt x="30800" y="373380"/>
                </a:lnTo>
                <a:lnTo>
                  <a:pt x="17563" y="417830"/>
                </a:lnTo>
                <a:lnTo>
                  <a:pt x="7911" y="463550"/>
                </a:lnTo>
                <a:lnTo>
                  <a:pt x="2004" y="510540"/>
                </a:lnTo>
                <a:lnTo>
                  <a:pt x="0" y="558800"/>
                </a:lnTo>
                <a:lnTo>
                  <a:pt x="2004" y="605790"/>
                </a:lnTo>
                <a:lnTo>
                  <a:pt x="7911" y="652780"/>
                </a:lnTo>
                <a:lnTo>
                  <a:pt x="17563" y="698500"/>
                </a:lnTo>
                <a:lnTo>
                  <a:pt x="30800" y="742950"/>
                </a:lnTo>
                <a:lnTo>
                  <a:pt x="47464" y="786130"/>
                </a:lnTo>
                <a:lnTo>
                  <a:pt x="67396" y="826770"/>
                </a:lnTo>
                <a:lnTo>
                  <a:pt x="90438" y="864870"/>
                </a:lnTo>
                <a:lnTo>
                  <a:pt x="116431" y="901700"/>
                </a:lnTo>
                <a:lnTo>
                  <a:pt x="145216" y="935990"/>
                </a:lnTo>
                <a:lnTo>
                  <a:pt x="176634" y="969010"/>
                </a:lnTo>
                <a:lnTo>
                  <a:pt x="210527" y="998220"/>
                </a:lnTo>
                <a:lnTo>
                  <a:pt x="246737" y="1024890"/>
                </a:lnTo>
                <a:lnTo>
                  <a:pt x="285104" y="1047750"/>
                </a:lnTo>
                <a:lnTo>
                  <a:pt x="325470" y="1068070"/>
                </a:lnTo>
                <a:lnTo>
                  <a:pt x="367676" y="1085850"/>
                </a:lnTo>
                <a:lnTo>
                  <a:pt x="411564" y="1098550"/>
                </a:lnTo>
                <a:lnTo>
                  <a:pt x="456974" y="1108710"/>
                </a:lnTo>
                <a:lnTo>
                  <a:pt x="503749" y="1115060"/>
                </a:lnTo>
                <a:lnTo>
                  <a:pt x="551729" y="1116330"/>
                </a:lnTo>
                <a:lnTo>
                  <a:pt x="599158" y="1115060"/>
                </a:lnTo>
                <a:lnTo>
                  <a:pt x="645501" y="1108710"/>
                </a:lnTo>
                <a:lnTo>
                  <a:pt x="690589" y="1098550"/>
                </a:lnTo>
                <a:lnTo>
                  <a:pt x="734252" y="1085850"/>
                </a:lnTo>
                <a:lnTo>
                  <a:pt x="776322" y="1068070"/>
                </a:lnTo>
                <a:lnTo>
                  <a:pt x="816631" y="1047750"/>
                </a:lnTo>
                <a:lnTo>
                  <a:pt x="855008" y="1024890"/>
                </a:lnTo>
                <a:lnTo>
                  <a:pt x="891285" y="998220"/>
                </a:lnTo>
                <a:lnTo>
                  <a:pt x="897200" y="993140"/>
                </a:lnTo>
                <a:lnTo>
                  <a:pt x="551729" y="993140"/>
                </a:lnTo>
                <a:lnTo>
                  <a:pt x="505001" y="990600"/>
                </a:lnTo>
                <a:lnTo>
                  <a:pt x="459607" y="982980"/>
                </a:lnTo>
                <a:lnTo>
                  <a:pt x="415825" y="971550"/>
                </a:lnTo>
                <a:lnTo>
                  <a:pt x="373936" y="955040"/>
                </a:lnTo>
                <a:lnTo>
                  <a:pt x="334220" y="933450"/>
                </a:lnTo>
                <a:lnTo>
                  <a:pt x="296957" y="909320"/>
                </a:lnTo>
                <a:lnTo>
                  <a:pt x="262428" y="881380"/>
                </a:lnTo>
                <a:lnTo>
                  <a:pt x="230911" y="849630"/>
                </a:lnTo>
                <a:lnTo>
                  <a:pt x="202688" y="815340"/>
                </a:lnTo>
                <a:lnTo>
                  <a:pt x="178039" y="777240"/>
                </a:lnTo>
                <a:lnTo>
                  <a:pt x="157243" y="737870"/>
                </a:lnTo>
                <a:lnTo>
                  <a:pt x="140580" y="695960"/>
                </a:lnTo>
                <a:lnTo>
                  <a:pt x="128332" y="651510"/>
                </a:lnTo>
                <a:lnTo>
                  <a:pt x="120778" y="605790"/>
                </a:lnTo>
                <a:lnTo>
                  <a:pt x="118197" y="558800"/>
                </a:lnTo>
                <a:lnTo>
                  <a:pt x="120778" y="510540"/>
                </a:lnTo>
                <a:lnTo>
                  <a:pt x="128332" y="464820"/>
                </a:lnTo>
                <a:lnTo>
                  <a:pt x="140580" y="421640"/>
                </a:lnTo>
                <a:lnTo>
                  <a:pt x="157243" y="378460"/>
                </a:lnTo>
                <a:lnTo>
                  <a:pt x="178039" y="339090"/>
                </a:lnTo>
                <a:lnTo>
                  <a:pt x="202688" y="302260"/>
                </a:lnTo>
                <a:lnTo>
                  <a:pt x="230911" y="266700"/>
                </a:lnTo>
                <a:lnTo>
                  <a:pt x="262428" y="236220"/>
                </a:lnTo>
                <a:lnTo>
                  <a:pt x="296957" y="207010"/>
                </a:lnTo>
                <a:lnTo>
                  <a:pt x="334220" y="182880"/>
                </a:lnTo>
                <a:lnTo>
                  <a:pt x="373936" y="162560"/>
                </a:lnTo>
                <a:lnTo>
                  <a:pt x="415825" y="146050"/>
                </a:lnTo>
                <a:lnTo>
                  <a:pt x="459607" y="133350"/>
                </a:lnTo>
                <a:lnTo>
                  <a:pt x="505001" y="125730"/>
                </a:lnTo>
                <a:lnTo>
                  <a:pt x="551729" y="123190"/>
                </a:lnTo>
                <a:lnTo>
                  <a:pt x="895721" y="123190"/>
                </a:lnTo>
                <a:lnTo>
                  <a:pt x="891285" y="119380"/>
                </a:lnTo>
                <a:lnTo>
                  <a:pt x="855008" y="92710"/>
                </a:lnTo>
                <a:lnTo>
                  <a:pt x="816631" y="68580"/>
                </a:lnTo>
                <a:lnTo>
                  <a:pt x="776322" y="48260"/>
                </a:lnTo>
                <a:lnTo>
                  <a:pt x="734252" y="31750"/>
                </a:lnTo>
                <a:lnTo>
                  <a:pt x="690589" y="17780"/>
                </a:lnTo>
                <a:lnTo>
                  <a:pt x="645501" y="7620"/>
                </a:lnTo>
                <a:lnTo>
                  <a:pt x="599158" y="1270"/>
                </a:lnTo>
                <a:lnTo>
                  <a:pt x="551729" y="0"/>
                </a:lnTo>
                <a:close/>
              </a:path>
              <a:path w="1103630" h="1116329">
                <a:moveTo>
                  <a:pt x="895721" y="123190"/>
                </a:moveTo>
                <a:lnTo>
                  <a:pt x="551729" y="123190"/>
                </a:lnTo>
                <a:lnTo>
                  <a:pt x="598405" y="125730"/>
                </a:lnTo>
                <a:lnTo>
                  <a:pt x="643656" y="133350"/>
                </a:lnTo>
                <a:lnTo>
                  <a:pt x="687217" y="146050"/>
                </a:lnTo>
                <a:lnTo>
                  <a:pt x="728821" y="162560"/>
                </a:lnTo>
                <a:lnTo>
                  <a:pt x="768203" y="182880"/>
                </a:lnTo>
                <a:lnTo>
                  <a:pt x="805096" y="207010"/>
                </a:lnTo>
                <a:lnTo>
                  <a:pt x="839234" y="236220"/>
                </a:lnTo>
                <a:lnTo>
                  <a:pt x="870352" y="266700"/>
                </a:lnTo>
                <a:lnTo>
                  <a:pt x="898184" y="302260"/>
                </a:lnTo>
                <a:lnTo>
                  <a:pt x="922464" y="339090"/>
                </a:lnTo>
                <a:lnTo>
                  <a:pt x="942925" y="378460"/>
                </a:lnTo>
                <a:lnTo>
                  <a:pt x="959303" y="421640"/>
                </a:lnTo>
                <a:lnTo>
                  <a:pt x="971330" y="464820"/>
                </a:lnTo>
                <a:lnTo>
                  <a:pt x="978742" y="510540"/>
                </a:lnTo>
                <a:lnTo>
                  <a:pt x="981271" y="558800"/>
                </a:lnTo>
                <a:lnTo>
                  <a:pt x="978742" y="605790"/>
                </a:lnTo>
                <a:lnTo>
                  <a:pt x="971330" y="651510"/>
                </a:lnTo>
                <a:lnTo>
                  <a:pt x="959303" y="695960"/>
                </a:lnTo>
                <a:lnTo>
                  <a:pt x="942925" y="737870"/>
                </a:lnTo>
                <a:lnTo>
                  <a:pt x="922464" y="777240"/>
                </a:lnTo>
                <a:lnTo>
                  <a:pt x="898184" y="815340"/>
                </a:lnTo>
                <a:lnTo>
                  <a:pt x="870352" y="849630"/>
                </a:lnTo>
                <a:lnTo>
                  <a:pt x="839234" y="881380"/>
                </a:lnTo>
                <a:lnTo>
                  <a:pt x="805096" y="909320"/>
                </a:lnTo>
                <a:lnTo>
                  <a:pt x="768203" y="933450"/>
                </a:lnTo>
                <a:lnTo>
                  <a:pt x="728821" y="955040"/>
                </a:lnTo>
                <a:lnTo>
                  <a:pt x="687217" y="971550"/>
                </a:lnTo>
                <a:lnTo>
                  <a:pt x="643656" y="982980"/>
                </a:lnTo>
                <a:lnTo>
                  <a:pt x="598405" y="990600"/>
                </a:lnTo>
                <a:lnTo>
                  <a:pt x="551729" y="993140"/>
                </a:lnTo>
                <a:lnTo>
                  <a:pt x="897200" y="993140"/>
                </a:lnTo>
                <a:lnTo>
                  <a:pt x="956866" y="935990"/>
                </a:lnTo>
                <a:lnTo>
                  <a:pt x="985831" y="901700"/>
                </a:lnTo>
                <a:lnTo>
                  <a:pt x="1012020" y="864870"/>
                </a:lnTo>
                <a:lnTo>
                  <a:pt x="1035266" y="826770"/>
                </a:lnTo>
                <a:lnTo>
                  <a:pt x="1055399" y="786130"/>
                </a:lnTo>
                <a:lnTo>
                  <a:pt x="1072250" y="742950"/>
                </a:lnTo>
                <a:lnTo>
                  <a:pt x="1085650" y="698500"/>
                </a:lnTo>
                <a:lnTo>
                  <a:pt x="1095430" y="652780"/>
                </a:lnTo>
                <a:lnTo>
                  <a:pt x="1101423" y="605790"/>
                </a:lnTo>
                <a:lnTo>
                  <a:pt x="1103458" y="558800"/>
                </a:lnTo>
                <a:lnTo>
                  <a:pt x="1101423" y="510540"/>
                </a:lnTo>
                <a:lnTo>
                  <a:pt x="1095430" y="463550"/>
                </a:lnTo>
                <a:lnTo>
                  <a:pt x="1085650" y="417830"/>
                </a:lnTo>
                <a:lnTo>
                  <a:pt x="1072250" y="373380"/>
                </a:lnTo>
                <a:lnTo>
                  <a:pt x="1055399" y="331470"/>
                </a:lnTo>
                <a:lnTo>
                  <a:pt x="1035266" y="289560"/>
                </a:lnTo>
                <a:lnTo>
                  <a:pt x="1012020" y="251460"/>
                </a:lnTo>
                <a:lnTo>
                  <a:pt x="985831" y="214630"/>
                </a:lnTo>
                <a:lnTo>
                  <a:pt x="956866" y="180340"/>
                </a:lnTo>
                <a:lnTo>
                  <a:pt x="925294" y="148590"/>
                </a:lnTo>
                <a:lnTo>
                  <a:pt x="895721" y="123190"/>
                </a:lnTo>
                <a:close/>
              </a:path>
              <a:path w="1103630" h="1116329">
                <a:moveTo>
                  <a:pt x="547740" y="853440"/>
                </a:moveTo>
                <a:lnTo>
                  <a:pt x="536176" y="855980"/>
                </a:lnTo>
                <a:lnTo>
                  <a:pt x="526089" y="863600"/>
                </a:lnTo>
                <a:lnTo>
                  <a:pt x="518955" y="873760"/>
                </a:lnTo>
                <a:lnTo>
                  <a:pt x="516248" y="885190"/>
                </a:lnTo>
                <a:lnTo>
                  <a:pt x="518955" y="896620"/>
                </a:lnTo>
                <a:lnTo>
                  <a:pt x="526089" y="908050"/>
                </a:lnTo>
                <a:lnTo>
                  <a:pt x="536176" y="914400"/>
                </a:lnTo>
                <a:lnTo>
                  <a:pt x="547740" y="916940"/>
                </a:lnTo>
                <a:lnTo>
                  <a:pt x="559364" y="914400"/>
                </a:lnTo>
                <a:lnTo>
                  <a:pt x="569482" y="908050"/>
                </a:lnTo>
                <a:lnTo>
                  <a:pt x="576628" y="896620"/>
                </a:lnTo>
                <a:lnTo>
                  <a:pt x="579336" y="885190"/>
                </a:lnTo>
                <a:lnTo>
                  <a:pt x="576628" y="873760"/>
                </a:lnTo>
                <a:lnTo>
                  <a:pt x="569482" y="863600"/>
                </a:lnTo>
                <a:lnTo>
                  <a:pt x="559364" y="855980"/>
                </a:lnTo>
                <a:lnTo>
                  <a:pt x="547740" y="853440"/>
                </a:lnTo>
                <a:close/>
              </a:path>
              <a:path w="1103630" h="1116329">
                <a:moveTo>
                  <a:pt x="327090" y="765810"/>
                </a:moveTo>
                <a:lnTo>
                  <a:pt x="315527" y="768350"/>
                </a:lnTo>
                <a:lnTo>
                  <a:pt x="305440" y="774700"/>
                </a:lnTo>
                <a:lnTo>
                  <a:pt x="298305" y="784860"/>
                </a:lnTo>
                <a:lnTo>
                  <a:pt x="295599" y="797560"/>
                </a:lnTo>
                <a:lnTo>
                  <a:pt x="298305" y="808990"/>
                </a:lnTo>
                <a:lnTo>
                  <a:pt x="305440" y="819150"/>
                </a:lnTo>
                <a:lnTo>
                  <a:pt x="315527" y="826770"/>
                </a:lnTo>
                <a:lnTo>
                  <a:pt x="327090" y="829310"/>
                </a:lnTo>
                <a:lnTo>
                  <a:pt x="338653" y="826770"/>
                </a:lnTo>
                <a:lnTo>
                  <a:pt x="348740" y="819150"/>
                </a:lnTo>
                <a:lnTo>
                  <a:pt x="355875" y="808990"/>
                </a:lnTo>
                <a:lnTo>
                  <a:pt x="358581" y="797560"/>
                </a:lnTo>
                <a:lnTo>
                  <a:pt x="355875" y="784860"/>
                </a:lnTo>
                <a:lnTo>
                  <a:pt x="348740" y="774700"/>
                </a:lnTo>
                <a:lnTo>
                  <a:pt x="338653" y="768350"/>
                </a:lnTo>
                <a:lnTo>
                  <a:pt x="327090" y="765810"/>
                </a:lnTo>
                <a:close/>
              </a:path>
              <a:path w="1103630" h="1116329">
                <a:moveTo>
                  <a:pt x="784240" y="754380"/>
                </a:moveTo>
                <a:lnTo>
                  <a:pt x="772677" y="756920"/>
                </a:lnTo>
                <a:lnTo>
                  <a:pt x="762590" y="763270"/>
                </a:lnTo>
                <a:lnTo>
                  <a:pt x="755455" y="773430"/>
                </a:lnTo>
                <a:lnTo>
                  <a:pt x="752749" y="786130"/>
                </a:lnTo>
                <a:lnTo>
                  <a:pt x="755455" y="797560"/>
                </a:lnTo>
                <a:lnTo>
                  <a:pt x="762590" y="807720"/>
                </a:lnTo>
                <a:lnTo>
                  <a:pt x="772677" y="815340"/>
                </a:lnTo>
                <a:lnTo>
                  <a:pt x="784240" y="817880"/>
                </a:lnTo>
                <a:lnTo>
                  <a:pt x="798109" y="815340"/>
                </a:lnTo>
                <a:lnTo>
                  <a:pt x="809381" y="807720"/>
                </a:lnTo>
                <a:lnTo>
                  <a:pt x="816952" y="797560"/>
                </a:lnTo>
                <a:lnTo>
                  <a:pt x="819720" y="786130"/>
                </a:lnTo>
                <a:lnTo>
                  <a:pt x="816952" y="773430"/>
                </a:lnTo>
                <a:lnTo>
                  <a:pt x="809381" y="763270"/>
                </a:lnTo>
                <a:lnTo>
                  <a:pt x="798109" y="756920"/>
                </a:lnTo>
                <a:lnTo>
                  <a:pt x="784240" y="754380"/>
                </a:lnTo>
                <a:close/>
              </a:path>
              <a:path w="1103630" h="1116329">
                <a:moveTo>
                  <a:pt x="354657" y="288290"/>
                </a:moveTo>
                <a:lnTo>
                  <a:pt x="319902" y="295910"/>
                </a:lnTo>
                <a:lnTo>
                  <a:pt x="294237" y="321310"/>
                </a:lnTo>
                <a:lnTo>
                  <a:pt x="285986" y="355600"/>
                </a:lnTo>
                <a:lnTo>
                  <a:pt x="303471" y="391160"/>
                </a:lnTo>
                <a:lnTo>
                  <a:pt x="496514" y="605790"/>
                </a:lnTo>
                <a:lnTo>
                  <a:pt x="539867" y="626110"/>
                </a:lnTo>
                <a:lnTo>
                  <a:pt x="713279" y="626110"/>
                </a:lnTo>
                <a:lnTo>
                  <a:pt x="745055" y="617220"/>
                </a:lnTo>
                <a:lnTo>
                  <a:pt x="764995" y="594360"/>
                </a:lnTo>
                <a:lnTo>
                  <a:pt x="772444" y="563880"/>
                </a:lnTo>
                <a:lnTo>
                  <a:pt x="766745" y="534670"/>
                </a:lnTo>
                <a:lnTo>
                  <a:pt x="747242" y="511810"/>
                </a:lnTo>
                <a:lnTo>
                  <a:pt x="713279" y="502920"/>
                </a:lnTo>
                <a:lnTo>
                  <a:pt x="567474" y="502920"/>
                </a:lnTo>
                <a:lnTo>
                  <a:pt x="390178" y="307340"/>
                </a:lnTo>
                <a:lnTo>
                  <a:pt x="354657" y="288290"/>
                </a:lnTo>
                <a:close/>
              </a:path>
              <a:path w="1103630" h="1116329">
                <a:moveTo>
                  <a:pt x="224638" y="521970"/>
                </a:moveTo>
                <a:lnTo>
                  <a:pt x="213075" y="525780"/>
                </a:lnTo>
                <a:lnTo>
                  <a:pt x="202988" y="532130"/>
                </a:lnTo>
                <a:lnTo>
                  <a:pt x="195853" y="542290"/>
                </a:lnTo>
                <a:lnTo>
                  <a:pt x="193147" y="553720"/>
                </a:lnTo>
                <a:lnTo>
                  <a:pt x="195853" y="568960"/>
                </a:lnTo>
                <a:lnTo>
                  <a:pt x="202988" y="579120"/>
                </a:lnTo>
                <a:lnTo>
                  <a:pt x="213075" y="588010"/>
                </a:lnTo>
                <a:lnTo>
                  <a:pt x="224638" y="590550"/>
                </a:lnTo>
                <a:lnTo>
                  <a:pt x="236201" y="588010"/>
                </a:lnTo>
                <a:lnTo>
                  <a:pt x="246288" y="579120"/>
                </a:lnTo>
                <a:lnTo>
                  <a:pt x="253423" y="568960"/>
                </a:lnTo>
                <a:lnTo>
                  <a:pt x="256129" y="553720"/>
                </a:lnTo>
                <a:lnTo>
                  <a:pt x="253423" y="542290"/>
                </a:lnTo>
                <a:lnTo>
                  <a:pt x="246288" y="532130"/>
                </a:lnTo>
                <a:lnTo>
                  <a:pt x="236201" y="525780"/>
                </a:lnTo>
                <a:lnTo>
                  <a:pt x="224638" y="521970"/>
                </a:lnTo>
                <a:close/>
              </a:path>
              <a:path w="1103630" h="1116329">
                <a:moveTo>
                  <a:pt x="874935" y="521970"/>
                </a:moveTo>
                <a:lnTo>
                  <a:pt x="863311" y="525780"/>
                </a:lnTo>
                <a:lnTo>
                  <a:pt x="853193" y="532130"/>
                </a:lnTo>
                <a:lnTo>
                  <a:pt x="846047" y="542290"/>
                </a:lnTo>
                <a:lnTo>
                  <a:pt x="843339" y="553720"/>
                </a:lnTo>
                <a:lnTo>
                  <a:pt x="846047" y="568960"/>
                </a:lnTo>
                <a:lnTo>
                  <a:pt x="853193" y="579120"/>
                </a:lnTo>
                <a:lnTo>
                  <a:pt x="863311" y="588010"/>
                </a:lnTo>
                <a:lnTo>
                  <a:pt x="874935" y="590550"/>
                </a:lnTo>
                <a:lnTo>
                  <a:pt x="888137" y="588010"/>
                </a:lnTo>
                <a:lnTo>
                  <a:pt x="898042" y="579120"/>
                </a:lnTo>
                <a:lnTo>
                  <a:pt x="904266" y="568960"/>
                </a:lnTo>
                <a:lnTo>
                  <a:pt x="906427" y="553720"/>
                </a:lnTo>
                <a:lnTo>
                  <a:pt x="904266" y="542290"/>
                </a:lnTo>
                <a:lnTo>
                  <a:pt x="898042" y="532130"/>
                </a:lnTo>
                <a:lnTo>
                  <a:pt x="888137" y="525780"/>
                </a:lnTo>
                <a:lnTo>
                  <a:pt x="874935" y="521970"/>
                </a:lnTo>
                <a:close/>
              </a:path>
              <a:path w="1103630" h="1116329">
                <a:moveTo>
                  <a:pt x="776367" y="287020"/>
                </a:moveTo>
                <a:lnTo>
                  <a:pt x="763121" y="289560"/>
                </a:lnTo>
                <a:lnTo>
                  <a:pt x="753221" y="297180"/>
                </a:lnTo>
                <a:lnTo>
                  <a:pt x="747021" y="307340"/>
                </a:lnTo>
                <a:lnTo>
                  <a:pt x="744876" y="318770"/>
                </a:lnTo>
                <a:lnTo>
                  <a:pt x="747021" y="332740"/>
                </a:lnTo>
                <a:lnTo>
                  <a:pt x="753221" y="344170"/>
                </a:lnTo>
                <a:lnTo>
                  <a:pt x="763121" y="351790"/>
                </a:lnTo>
                <a:lnTo>
                  <a:pt x="776367" y="354330"/>
                </a:lnTo>
                <a:lnTo>
                  <a:pt x="787930" y="351790"/>
                </a:lnTo>
                <a:lnTo>
                  <a:pt x="798017" y="344170"/>
                </a:lnTo>
                <a:lnTo>
                  <a:pt x="805152" y="332740"/>
                </a:lnTo>
                <a:lnTo>
                  <a:pt x="807859" y="318770"/>
                </a:lnTo>
                <a:lnTo>
                  <a:pt x="805152" y="307340"/>
                </a:lnTo>
                <a:lnTo>
                  <a:pt x="798017" y="297180"/>
                </a:lnTo>
                <a:lnTo>
                  <a:pt x="787930" y="289560"/>
                </a:lnTo>
                <a:lnTo>
                  <a:pt x="776367" y="287020"/>
                </a:lnTo>
                <a:close/>
              </a:path>
              <a:path w="1103630" h="1116329">
                <a:moveTo>
                  <a:pt x="547740" y="199390"/>
                </a:moveTo>
                <a:lnTo>
                  <a:pt x="536176" y="201930"/>
                </a:lnTo>
                <a:lnTo>
                  <a:pt x="526089" y="209550"/>
                </a:lnTo>
                <a:lnTo>
                  <a:pt x="518955" y="219710"/>
                </a:lnTo>
                <a:lnTo>
                  <a:pt x="516248" y="231140"/>
                </a:lnTo>
                <a:lnTo>
                  <a:pt x="518955" y="242570"/>
                </a:lnTo>
                <a:lnTo>
                  <a:pt x="526089" y="252730"/>
                </a:lnTo>
                <a:lnTo>
                  <a:pt x="536176" y="260350"/>
                </a:lnTo>
                <a:lnTo>
                  <a:pt x="547740" y="262890"/>
                </a:lnTo>
                <a:lnTo>
                  <a:pt x="561609" y="260350"/>
                </a:lnTo>
                <a:lnTo>
                  <a:pt x="572880" y="252730"/>
                </a:lnTo>
                <a:lnTo>
                  <a:pt x="580451" y="242570"/>
                </a:lnTo>
                <a:lnTo>
                  <a:pt x="583220" y="231140"/>
                </a:lnTo>
                <a:lnTo>
                  <a:pt x="580451" y="219710"/>
                </a:lnTo>
                <a:lnTo>
                  <a:pt x="572880" y="209550"/>
                </a:lnTo>
                <a:lnTo>
                  <a:pt x="561609" y="201930"/>
                </a:lnTo>
                <a:lnTo>
                  <a:pt x="547740" y="199390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563507" y="8962555"/>
            <a:ext cx="3352800" cy="1090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50" b="1" spc="-30" dirty="0">
                <a:solidFill>
                  <a:srgbClr val="BB7829"/>
                </a:solidFill>
                <a:latin typeface="Segoe UI"/>
                <a:cs typeface="Segoe UI"/>
              </a:rPr>
              <a:t>Payback</a:t>
            </a:r>
            <a:r>
              <a:rPr sz="3650" b="1" spc="-90" dirty="0">
                <a:solidFill>
                  <a:srgbClr val="BB7829"/>
                </a:solidFill>
                <a:latin typeface="Segoe UI"/>
                <a:cs typeface="Segoe UI"/>
              </a:rPr>
              <a:t> </a:t>
            </a:r>
            <a:r>
              <a:rPr sz="3650" b="1" spc="-10" dirty="0">
                <a:solidFill>
                  <a:srgbClr val="BB7829"/>
                </a:solidFill>
                <a:latin typeface="Segoe UI"/>
                <a:cs typeface="Segoe UI"/>
              </a:rPr>
              <a:t>period</a:t>
            </a:r>
            <a:endParaRPr sz="3650">
              <a:latin typeface="Segoe UI"/>
              <a:cs typeface="Segoe UI"/>
            </a:endParaRPr>
          </a:p>
          <a:p>
            <a:pPr marL="107950">
              <a:lnSpc>
                <a:spcPct val="100000"/>
              </a:lnSpc>
              <a:spcBef>
                <a:spcPts val="55"/>
              </a:spcBef>
            </a:pPr>
            <a:r>
              <a:rPr sz="3300" dirty="0">
                <a:latin typeface="Segoe UI"/>
                <a:cs typeface="Segoe UI"/>
              </a:rPr>
              <a:t>11</a:t>
            </a:r>
            <a:r>
              <a:rPr sz="3300" spc="0" dirty="0">
                <a:latin typeface="Segoe UI"/>
                <a:cs typeface="Segoe UI"/>
              </a:rPr>
              <a:t> </a:t>
            </a:r>
            <a:r>
              <a:rPr sz="3300" spc="-5" dirty="0">
                <a:latin typeface="Segoe UI"/>
                <a:cs typeface="Segoe UI"/>
              </a:rPr>
              <a:t>years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13668" y="8908179"/>
            <a:ext cx="2398395" cy="1097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90"/>
              </a:spcBef>
            </a:pPr>
            <a:r>
              <a:rPr sz="3650" b="1" spc="-15" dirty="0">
                <a:solidFill>
                  <a:srgbClr val="BB7829"/>
                </a:solidFill>
                <a:latin typeface="Segoe UI"/>
                <a:cs typeface="Segoe UI"/>
              </a:rPr>
              <a:t>NPV</a:t>
            </a:r>
            <a:endParaRPr sz="36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spc="-5" dirty="0">
                <a:latin typeface="Segoe UI"/>
                <a:cs typeface="Segoe UI"/>
              </a:rPr>
              <a:t>5,4 mln.</a:t>
            </a:r>
            <a:r>
              <a:rPr sz="3300" spc="-40" dirty="0">
                <a:latin typeface="Segoe UI"/>
                <a:cs typeface="Segoe UI"/>
              </a:rPr>
              <a:t> </a:t>
            </a:r>
            <a:r>
              <a:rPr sz="3300" spc="-5" dirty="0">
                <a:latin typeface="Segoe UI"/>
                <a:cs typeface="Segoe UI"/>
              </a:rPr>
              <a:t>USD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70007" y="3864557"/>
            <a:ext cx="4013200" cy="12014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3650" b="1" spc="-15" dirty="0">
                <a:solidFill>
                  <a:srgbClr val="BB7829"/>
                </a:solidFill>
                <a:latin typeface="Segoe UI"/>
                <a:cs typeface="Segoe UI"/>
              </a:rPr>
              <a:t>Equipment</a:t>
            </a:r>
            <a:endParaRPr sz="3650">
              <a:latin typeface="Segoe UI"/>
              <a:cs typeface="Segoe UI"/>
            </a:endParaRPr>
          </a:p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sz="3300" spc="-5" dirty="0">
                <a:latin typeface="Segoe UI"/>
                <a:cs typeface="Segoe UI"/>
              </a:rPr>
              <a:t>6,5 million US</a:t>
            </a:r>
            <a:r>
              <a:rPr sz="3300" spc="25" dirty="0">
                <a:latin typeface="Segoe UI"/>
                <a:cs typeface="Segoe UI"/>
              </a:rPr>
              <a:t> </a:t>
            </a:r>
            <a:r>
              <a:rPr sz="3300" dirty="0">
                <a:latin typeface="Segoe UI"/>
                <a:cs typeface="Segoe UI"/>
              </a:rPr>
              <a:t>dollars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06561" y="3863937"/>
            <a:ext cx="2374265" cy="12014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3650" b="1" spc="-10" dirty="0">
                <a:solidFill>
                  <a:srgbClr val="BB7829"/>
                </a:solidFill>
                <a:latin typeface="Segoe UI"/>
                <a:cs typeface="Segoe UI"/>
              </a:rPr>
              <a:t>Building</a:t>
            </a:r>
            <a:endParaRPr sz="3650">
              <a:latin typeface="Segoe UI"/>
              <a:cs typeface="Segoe UI"/>
            </a:endParaRPr>
          </a:p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sz="3300" dirty="0">
                <a:latin typeface="Segoe UI"/>
                <a:cs typeface="Segoe UI"/>
              </a:rPr>
              <a:t>$ </a:t>
            </a:r>
            <a:r>
              <a:rPr sz="3300" spc="-5" dirty="0">
                <a:latin typeface="Segoe UI"/>
                <a:cs typeface="Segoe UI"/>
              </a:rPr>
              <a:t>2.0</a:t>
            </a:r>
            <a:r>
              <a:rPr sz="3300" spc="-50" dirty="0">
                <a:latin typeface="Segoe UI"/>
                <a:cs typeface="Segoe UI"/>
              </a:rPr>
              <a:t> </a:t>
            </a:r>
            <a:r>
              <a:rPr sz="3300" spc="-5" dirty="0">
                <a:latin typeface="Segoe UI"/>
                <a:cs typeface="Segoe UI"/>
              </a:rPr>
              <a:t>million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353773" y="3926345"/>
            <a:ext cx="1075055" cy="1117600"/>
          </a:xfrm>
          <a:custGeom>
            <a:avLst/>
            <a:gdLst/>
            <a:ahLst/>
            <a:cxnLst/>
            <a:rect l="l" t="t" r="r" b="b"/>
            <a:pathLst>
              <a:path w="1075055" h="1117600">
                <a:moveTo>
                  <a:pt x="468381" y="429752"/>
                </a:moveTo>
                <a:lnTo>
                  <a:pt x="27502" y="895300"/>
                </a:lnTo>
                <a:lnTo>
                  <a:pt x="2363" y="936588"/>
                </a:lnTo>
                <a:lnTo>
                  <a:pt x="0" y="952614"/>
                </a:lnTo>
                <a:lnTo>
                  <a:pt x="2363" y="972752"/>
                </a:lnTo>
                <a:lnTo>
                  <a:pt x="27502" y="1017066"/>
                </a:lnTo>
                <a:lnTo>
                  <a:pt x="96468" y="1088657"/>
                </a:lnTo>
                <a:lnTo>
                  <a:pt x="140015" y="1115862"/>
                </a:lnTo>
                <a:lnTo>
                  <a:pt x="158401" y="1117314"/>
                </a:lnTo>
                <a:lnTo>
                  <a:pt x="173802" y="1115862"/>
                </a:lnTo>
                <a:lnTo>
                  <a:pt x="188554" y="1111055"/>
                </a:lnTo>
                <a:lnTo>
                  <a:pt x="202007" y="1102213"/>
                </a:lnTo>
                <a:lnTo>
                  <a:pt x="213511" y="1088657"/>
                </a:lnTo>
                <a:lnTo>
                  <a:pt x="346376" y="952614"/>
                </a:lnTo>
                <a:lnTo>
                  <a:pt x="199760" y="952614"/>
                </a:lnTo>
                <a:lnTo>
                  <a:pt x="190619" y="952501"/>
                </a:lnTo>
                <a:lnTo>
                  <a:pt x="160120" y="927513"/>
                </a:lnTo>
                <a:lnTo>
                  <a:pt x="158401" y="909576"/>
                </a:lnTo>
                <a:lnTo>
                  <a:pt x="158616" y="903105"/>
                </a:lnTo>
                <a:lnTo>
                  <a:pt x="160120" y="895286"/>
                </a:lnTo>
                <a:lnTo>
                  <a:pt x="164202" y="887448"/>
                </a:lnTo>
                <a:lnTo>
                  <a:pt x="172152" y="880919"/>
                </a:lnTo>
                <a:lnTo>
                  <a:pt x="177455" y="875677"/>
                </a:lnTo>
                <a:lnTo>
                  <a:pt x="183397" y="871104"/>
                </a:lnTo>
                <a:lnTo>
                  <a:pt x="190619" y="867869"/>
                </a:lnTo>
                <a:lnTo>
                  <a:pt x="199760" y="866642"/>
                </a:lnTo>
                <a:lnTo>
                  <a:pt x="430340" y="866642"/>
                </a:lnTo>
                <a:lnTo>
                  <a:pt x="661214" y="630247"/>
                </a:lnTo>
                <a:lnTo>
                  <a:pt x="600094" y="596276"/>
                </a:lnTo>
                <a:lnTo>
                  <a:pt x="544171" y="551519"/>
                </a:lnTo>
                <a:lnTo>
                  <a:pt x="503678" y="495989"/>
                </a:lnTo>
                <a:lnTo>
                  <a:pt x="485065" y="464868"/>
                </a:lnTo>
                <a:lnTo>
                  <a:pt x="468381" y="429752"/>
                </a:lnTo>
                <a:close/>
              </a:path>
              <a:path w="1075055" h="1117600">
                <a:moveTo>
                  <a:pt x="430340" y="866642"/>
                </a:moveTo>
                <a:lnTo>
                  <a:pt x="199760" y="866642"/>
                </a:lnTo>
                <a:lnTo>
                  <a:pt x="205976" y="867869"/>
                </a:lnTo>
                <a:lnTo>
                  <a:pt x="213511" y="871104"/>
                </a:lnTo>
                <a:lnTo>
                  <a:pt x="239928" y="903105"/>
                </a:lnTo>
                <a:lnTo>
                  <a:pt x="241119" y="909576"/>
                </a:lnTo>
                <a:lnTo>
                  <a:pt x="239928" y="919228"/>
                </a:lnTo>
                <a:lnTo>
                  <a:pt x="236788" y="927513"/>
                </a:lnTo>
                <a:lnTo>
                  <a:pt x="232350" y="935778"/>
                </a:lnTo>
                <a:lnTo>
                  <a:pt x="227262" y="945371"/>
                </a:lnTo>
                <a:lnTo>
                  <a:pt x="221046" y="949558"/>
                </a:lnTo>
                <a:lnTo>
                  <a:pt x="213511" y="951709"/>
                </a:lnTo>
                <a:lnTo>
                  <a:pt x="205976" y="952501"/>
                </a:lnTo>
                <a:lnTo>
                  <a:pt x="199760" y="952614"/>
                </a:lnTo>
                <a:lnTo>
                  <a:pt x="346376" y="952614"/>
                </a:lnTo>
                <a:lnTo>
                  <a:pt x="430340" y="866642"/>
                </a:lnTo>
                <a:close/>
              </a:path>
              <a:path w="1075055" h="1117600">
                <a:moveTo>
                  <a:pt x="778362" y="0"/>
                </a:moveTo>
                <a:lnTo>
                  <a:pt x="733774" y="3495"/>
                </a:lnTo>
                <a:lnTo>
                  <a:pt x="691177" y="14212"/>
                </a:lnTo>
                <a:lnTo>
                  <a:pt x="650897" y="32491"/>
                </a:lnTo>
                <a:lnTo>
                  <a:pt x="613263" y="58676"/>
                </a:lnTo>
                <a:lnTo>
                  <a:pt x="578601" y="93109"/>
                </a:lnTo>
                <a:lnTo>
                  <a:pt x="545466" y="129212"/>
                </a:lnTo>
                <a:lnTo>
                  <a:pt x="520283" y="168745"/>
                </a:lnTo>
                <a:lnTo>
                  <a:pt x="502712" y="211716"/>
                </a:lnTo>
                <a:lnTo>
                  <a:pt x="492417" y="258127"/>
                </a:lnTo>
                <a:lnTo>
                  <a:pt x="489061" y="307985"/>
                </a:lnTo>
                <a:lnTo>
                  <a:pt x="492417" y="354377"/>
                </a:lnTo>
                <a:lnTo>
                  <a:pt x="502712" y="399070"/>
                </a:lnTo>
                <a:lnTo>
                  <a:pt x="520283" y="442055"/>
                </a:lnTo>
                <a:lnTo>
                  <a:pt x="545466" y="483323"/>
                </a:lnTo>
                <a:lnTo>
                  <a:pt x="578601" y="522861"/>
                </a:lnTo>
                <a:lnTo>
                  <a:pt x="613263" y="553811"/>
                </a:lnTo>
                <a:lnTo>
                  <a:pt x="650897" y="577883"/>
                </a:lnTo>
                <a:lnTo>
                  <a:pt x="691177" y="595078"/>
                </a:lnTo>
                <a:lnTo>
                  <a:pt x="733774" y="605394"/>
                </a:lnTo>
                <a:lnTo>
                  <a:pt x="778362" y="608833"/>
                </a:lnTo>
                <a:lnTo>
                  <a:pt x="824613" y="604911"/>
                </a:lnTo>
                <a:lnTo>
                  <a:pt x="869595" y="593599"/>
                </a:lnTo>
                <a:lnTo>
                  <a:pt x="911998" y="575575"/>
                </a:lnTo>
                <a:lnTo>
                  <a:pt x="950514" y="551519"/>
                </a:lnTo>
                <a:lnTo>
                  <a:pt x="985047" y="522089"/>
                </a:lnTo>
                <a:lnTo>
                  <a:pt x="1015072" y="487945"/>
                </a:lnTo>
                <a:lnTo>
                  <a:pt x="1038641" y="449767"/>
                </a:lnTo>
                <a:lnTo>
                  <a:pt x="1048555" y="422614"/>
                </a:lnTo>
                <a:lnTo>
                  <a:pt x="867902" y="422614"/>
                </a:lnTo>
                <a:lnTo>
                  <a:pt x="737003" y="350919"/>
                </a:lnTo>
                <a:lnTo>
                  <a:pt x="737003" y="200495"/>
                </a:lnTo>
                <a:lnTo>
                  <a:pt x="929835" y="85971"/>
                </a:lnTo>
                <a:lnTo>
                  <a:pt x="934907" y="80601"/>
                </a:lnTo>
                <a:lnTo>
                  <a:pt x="939309" y="75211"/>
                </a:lnTo>
                <a:lnTo>
                  <a:pt x="942412" y="69822"/>
                </a:lnTo>
                <a:lnTo>
                  <a:pt x="943586" y="64452"/>
                </a:lnTo>
                <a:lnTo>
                  <a:pt x="942412" y="59097"/>
                </a:lnTo>
                <a:lnTo>
                  <a:pt x="914219" y="33451"/>
                </a:lnTo>
                <a:lnTo>
                  <a:pt x="860974" y="14276"/>
                </a:lnTo>
                <a:lnTo>
                  <a:pt x="819628" y="4461"/>
                </a:lnTo>
                <a:lnTo>
                  <a:pt x="798990" y="1226"/>
                </a:lnTo>
                <a:lnTo>
                  <a:pt x="778362" y="0"/>
                </a:lnTo>
                <a:close/>
              </a:path>
              <a:path w="1075055" h="1117600">
                <a:moveTo>
                  <a:pt x="1060734" y="307985"/>
                </a:moveTo>
                <a:lnTo>
                  <a:pt x="1053806" y="307985"/>
                </a:lnTo>
                <a:lnTo>
                  <a:pt x="1047267" y="309437"/>
                </a:lnTo>
                <a:lnTo>
                  <a:pt x="1037470" y="314244"/>
                </a:lnTo>
                <a:lnTo>
                  <a:pt x="1023796" y="323086"/>
                </a:lnTo>
                <a:lnTo>
                  <a:pt x="1005624" y="336642"/>
                </a:lnTo>
                <a:lnTo>
                  <a:pt x="984829" y="347477"/>
                </a:lnTo>
                <a:lnTo>
                  <a:pt x="940718" y="371864"/>
                </a:lnTo>
                <a:lnTo>
                  <a:pt x="894030" y="401401"/>
                </a:lnTo>
                <a:lnTo>
                  <a:pt x="867902" y="422614"/>
                </a:lnTo>
                <a:lnTo>
                  <a:pt x="1048555" y="422614"/>
                </a:lnTo>
                <a:lnTo>
                  <a:pt x="1053806" y="408233"/>
                </a:lnTo>
                <a:lnTo>
                  <a:pt x="1062839" y="383953"/>
                </a:lnTo>
                <a:lnTo>
                  <a:pt x="1069303" y="364368"/>
                </a:lnTo>
                <a:lnTo>
                  <a:pt x="1073188" y="348817"/>
                </a:lnTo>
                <a:lnTo>
                  <a:pt x="1074486" y="336642"/>
                </a:lnTo>
                <a:lnTo>
                  <a:pt x="1074486" y="329504"/>
                </a:lnTo>
                <a:lnTo>
                  <a:pt x="1067557" y="322261"/>
                </a:lnTo>
                <a:lnTo>
                  <a:pt x="1067557" y="315123"/>
                </a:lnTo>
                <a:lnTo>
                  <a:pt x="1060734" y="315123"/>
                </a:lnTo>
                <a:lnTo>
                  <a:pt x="1060734" y="307985"/>
                </a:lnTo>
                <a:close/>
              </a:path>
            </a:pathLst>
          </a:custGeom>
          <a:solidFill>
            <a:srgbClr val="BB7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519376" y="3845567"/>
            <a:ext cx="2374265" cy="12014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3650" b="1" spc="-55" dirty="0">
                <a:solidFill>
                  <a:srgbClr val="BB7829"/>
                </a:solidFill>
                <a:latin typeface="Segoe UI"/>
                <a:cs typeface="Segoe UI"/>
              </a:rPr>
              <a:t>Technics</a:t>
            </a:r>
            <a:endParaRPr sz="3650">
              <a:latin typeface="Segoe UI"/>
              <a:cs typeface="Segoe UI"/>
            </a:endParaRPr>
          </a:p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sz="3300" dirty="0">
                <a:latin typeface="Segoe UI"/>
                <a:cs typeface="Segoe UI"/>
              </a:rPr>
              <a:t>$ </a:t>
            </a:r>
            <a:r>
              <a:rPr sz="3300" spc="-5" dirty="0">
                <a:latin typeface="Segoe UI"/>
                <a:cs typeface="Segoe UI"/>
              </a:rPr>
              <a:t>1.5</a:t>
            </a:r>
            <a:r>
              <a:rPr sz="3300" spc="-50" dirty="0">
                <a:latin typeface="Segoe UI"/>
                <a:cs typeface="Segoe UI"/>
              </a:rPr>
              <a:t> </a:t>
            </a:r>
            <a:r>
              <a:rPr sz="3300" spc="-5" dirty="0">
                <a:latin typeface="Segoe UI"/>
                <a:cs typeface="Segoe UI"/>
              </a:rPr>
              <a:t>million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7884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Key project</a:t>
            </a:r>
            <a:r>
              <a:rPr spc="-105" dirty="0"/>
              <a:t> </a:t>
            </a:r>
            <a:r>
              <a:rPr spc="-10" dirty="0"/>
              <a:t>indicators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Application>Microsoft Office PowerPoint</Application>
  <PresentationFormat>Произвольный</PresentationFormat>
  <Paragraphs>111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Segoe UI Black</vt:lpstr>
      <vt:lpstr>Times New Roman</vt:lpstr>
      <vt:lpstr>Office Theme</vt:lpstr>
      <vt:lpstr>Ministry of Investments and Foreign Trade of the Republic  of Uzbekistan</vt:lpstr>
      <vt:lpstr>Uzbekistan main socio-economic indicators (2019)</vt:lpstr>
      <vt:lpstr>About the project</vt:lpstr>
      <vt:lpstr>Project "Organization of the livestock complex meat and dairy directions with the production of animal feed, with a capacity of 14 thousand tons per year"</vt:lpstr>
      <vt:lpstr>Презентация PowerPoint</vt:lpstr>
      <vt:lpstr>Презентация PowerPoint</vt:lpstr>
      <vt:lpstr>Key project indicators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ws19</cp:lastModifiedBy>
  <cp:revision>1</cp:revision>
  <dcterms:created xsi:type="dcterms:W3CDTF">2019-11-19T10:20:20Z</dcterms:created>
  <dcterms:modified xsi:type="dcterms:W3CDTF">2019-11-20T10:12:25Z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2019-11-19T00:00:00Z</vt:filetime>
  </property>
</Properties>
</file>