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0"/>
  </p:notesMasterIdLst>
  <p:sldIdLst>
    <p:sldId id="256" r:id="rId2"/>
    <p:sldId id="281" r:id="rId3"/>
    <p:sldId id="282" r:id="rId4"/>
    <p:sldId id="261" r:id="rId5"/>
    <p:sldId id="265" r:id="rId6"/>
    <p:sldId id="368" r:id="rId7"/>
    <p:sldId id="257" r:id="rId8"/>
    <p:sldId id="388" r:id="rId9"/>
    <p:sldId id="389" r:id="rId10"/>
    <p:sldId id="390" r:id="rId11"/>
    <p:sldId id="391" r:id="rId12"/>
    <p:sldId id="392" r:id="rId13"/>
    <p:sldId id="393" r:id="rId14"/>
    <p:sldId id="380" r:id="rId15"/>
    <p:sldId id="381" r:id="rId16"/>
    <p:sldId id="394" r:id="rId17"/>
    <p:sldId id="387" r:id="rId18"/>
    <p:sldId id="750" r:id="rId19"/>
    <p:sldId id="639" r:id="rId20"/>
    <p:sldId id="715" r:id="rId21"/>
    <p:sldId id="349" r:id="rId22"/>
    <p:sldId id="640" r:id="rId23"/>
    <p:sldId id="712" r:id="rId24"/>
    <p:sldId id="713" r:id="rId25"/>
    <p:sldId id="714" r:id="rId26"/>
    <p:sldId id="699" r:id="rId27"/>
    <p:sldId id="700" r:id="rId28"/>
    <p:sldId id="701" r:id="rId29"/>
    <p:sldId id="718" r:id="rId30"/>
    <p:sldId id="751" r:id="rId31"/>
    <p:sldId id="716" r:id="rId32"/>
    <p:sldId id="710" r:id="rId33"/>
    <p:sldId id="711" r:id="rId34"/>
    <p:sldId id="641" r:id="rId35"/>
    <p:sldId id="350" r:id="rId36"/>
    <p:sldId id="638" r:id="rId37"/>
    <p:sldId id="642" r:id="rId38"/>
    <p:sldId id="748" r:id="rId39"/>
    <p:sldId id="749" r:id="rId40"/>
    <p:sldId id="719" r:id="rId41"/>
    <p:sldId id="747" r:id="rId42"/>
    <p:sldId id="643" r:id="rId43"/>
    <p:sldId id="717" r:id="rId44"/>
    <p:sldId id="720" r:id="rId45"/>
    <p:sldId id="746" r:id="rId46"/>
    <p:sldId id="745" r:id="rId47"/>
    <p:sldId id="644" r:id="rId48"/>
    <p:sldId id="584" r:id="rId49"/>
    <p:sldId id="585" r:id="rId50"/>
    <p:sldId id="586" r:id="rId51"/>
    <p:sldId id="587" r:id="rId52"/>
    <p:sldId id="588" r:id="rId53"/>
    <p:sldId id="589" r:id="rId54"/>
    <p:sldId id="590" r:id="rId55"/>
    <p:sldId id="591" r:id="rId56"/>
    <p:sldId id="753" r:id="rId57"/>
    <p:sldId id="752" r:id="rId58"/>
    <p:sldId id="379"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6362" autoAdjust="0"/>
  </p:normalViewPr>
  <p:slideViewPr>
    <p:cSldViewPr>
      <p:cViewPr varScale="1">
        <p:scale>
          <a:sx n="110" d="100"/>
          <a:sy n="110" d="100"/>
        </p:scale>
        <p:origin x="2142" y="36"/>
      </p:cViewPr>
      <p:guideLst>
        <p:guide orient="horz" pos="2160"/>
        <p:guide pos="2880"/>
      </p:guideLst>
    </p:cSldViewPr>
  </p:slideViewPr>
  <p:outlineViewPr>
    <p:cViewPr>
      <p:scale>
        <a:sx n="33" d="100"/>
        <a:sy n="33" d="100"/>
      </p:scale>
      <p:origin x="30" y="2734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F50F3B-5BC4-41D4-BA4B-F013D2342DAE}" type="datetimeFigureOut">
              <a:rPr lang="en-US" smtClean="0"/>
              <a:pPr/>
              <a:t>4/7/2019</a:t>
            </a:fld>
            <a:endParaRPr lang="en-US"/>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CB54A-3542-4A4B-984A-96697F29B60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995CF023-BB0C-40CE-8CFA-3BB5D774B1A2}" type="slidenum">
              <a:rPr lang="he-IL" smtClean="0"/>
              <a:pPr/>
              <a:t>10</a:t>
            </a:fld>
            <a:endParaRPr lang="he-IL"/>
          </a:p>
        </p:txBody>
      </p:sp>
    </p:spTree>
    <p:extLst>
      <p:ext uri="{BB962C8B-B14F-4D97-AF65-F5344CB8AC3E}">
        <p14:creationId xmlns:p14="http://schemas.microsoft.com/office/powerpoint/2010/main" val="2004778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995CF023-BB0C-40CE-8CFA-3BB5D774B1A2}" type="slidenum">
              <a:rPr lang="he-IL" smtClean="0"/>
              <a:pPr/>
              <a:t>11</a:t>
            </a:fld>
            <a:endParaRPr lang="he-IL"/>
          </a:p>
        </p:txBody>
      </p:sp>
    </p:spTree>
    <p:extLst>
      <p:ext uri="{BB962C8B-B14F-4D97-AF65-F5344CB8AC3E}">
        <p14:creationId xmlns:p14="http://schemas.microsoft.com/office/powerpoint/2010/main" val="3836128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995CF023-BB0C-40CE-8CFA-3BB5D774B1A2}" type="slidenum">
              <a:rPr lang="he-IL" smtClean="0"/>
              <a:pPr/>
              <a:t>12</a:t>
            </a:fld>
            <a:endParaRPr lang="he-IL"/>
          </a:p>
        </p:txBody>
      </p:sp>
    </p:spTree>
    <p:extLst>
      <p:ext uri="{BB962C8B-B14F-4D97-AF65-F5344CB8AC3E}">
        <p14:creationId xmlns:p14="http://schemas.microsoft.com/office/powerpoint/2010/main" val="2170568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995CF023-BB0C-40CE-8CFA-3BB5D774B1A2}" type="slidenum">
              <a:rPr lang="he-IL" smtClean="0"/>
              <a:pPr/>
              <a:t>13</a:t>
            </a:fld>
            <a:endParaRPr lang="he-IL"/>
          </a:p>
        </p:txBody>
      </p:sp>
    </p:spTree>
    <p:extLst>
      <p:ext uri="{BB962C8B-B14F-4D97-AF65-F5344CB8AC3E}">
        <p14:creationId xmlns:p14="http://schemas.microsoft.com/office/powerpoint/2010/main" val="3673289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995CF023-BB0C-40CE-8CFA-3BB5D774B1A2}" type="slidenum">
              <a:rPr lang="he-IL" smtClean="0"/>
              <a:pPr/>
              <a:t>16</a:t>
            </a:fld>
            <a:endParaRPr lang="he-IL"/>
          </a:p>
        </p:txBody>
      </p:sp>
    </p:spTree>
    <p:extLst>
      <p:ext uri="{BB962C8B-B14F-4D97-AF65-F5344CB8AC3E}">
        <p14:creationId xmlns:p14="http://schemas.microsoft.com/office/powerpoint/2010/main" val="1196423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995CF023-BB0C-40CE-8CFA-3BB5D774B1A2}" type="slidenum">
              <a:rPr lang="he-IL" smtClean="0"/>
              <a:pPr/>
              <a:t>17</a:t>
            </a:fld>
            <a:endParaRPr lang="he-IL"/>
          </a:p>
        </p:txBody>
      </p:sp>
    </p:spTree>
    <p:extLst>
      <p:ext uri="{BB962C8B-B14F-4D97-AF65-F5344CB8AC3E}">
        <p14:creationId xmlns:p14="http://schemas.microsoft.com/office/powerpoint/2010/main" val="1319709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53143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84729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569164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371600" y="1143000"/>
            <a:ext cx="4114800" cy="3086100"/>
          </a:xfrm>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557088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371600" y="1143000"/>
            <a:ext cx="4114800" cy="3086100"/>
          </a:xfrm>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691171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371600" y="1143000"/>
            <a:ext cx="4114800" cy="3086100"/>
          </a:xfrm>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474728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371600" y="1143000"/>
            <a:ext cx="4114800" cy="3086100"/>
          </a:xfrm>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230007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371600" y="1143000"/>
            <a:ext cx="4114800" cy="3086100"/>
          </a:xfrm>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035630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371600" y="1143000"/>
            <a:ext cx="4114800" cy="3086100"/>
          </a:xfrm>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730709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995CF023-BB0C-40CE-8CFA-3BB5D774B1A2}" type="slidenum">
              <a:rPr lang="he-IL" smtClean="0"/>
              <a:pPr/>
              <a:t>56</a:t>
            </a:fld>
            <a:endParaRPr lang="he-IL"/>
          </a:p>
        </p:txBody>
      </p:sp>
    </p:spTree>
    <p:extLst>
      <p:ext uri="{BB962C8B-B14F-4D97-AF65-F5344CB8AC3E}">
        <p14:creationId xmlns:p14="http://schemas.microsoft.com/office/powerpoint/2010/main" val="3830370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ADCB54A-3542-4A4B-984A-96697F29B60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995CF023-BB0C-40CE-8CFA-3BB5D774B1A2}" type="slidenum">
              <a:rPr lang="he-IL" smtClean="0"/>
              <a:pPr/>
              <a:t>7</a:t>
            </a:fld>
            <a:endParaRPr lang="he-IL"/>
          </a:p>
        </p:txBody>
      </p:sp>
    </p:spTree>
    <p:extLst>
      <p:ext uri="{BB962C8B-B14F-4D97-AF65-F5344CB8AC3E}">
        <p14:creationId xmlns:p14="http://schemas.microsoft.com/office/powerpoint/2010/main" val="3303278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995CF023-BB0C-40CE-8CFA-3BB5D774B1A2}" type="slidenum">
              <a:rPr lang="he-IL" smtClean="0"/>
              <a:pPr/>
              <a:t>8</a:t>
            </a:fld>
            <a:endParaRPr lang="he-IL"/>
          </a:p>
        </p:txBody>
      </p:sp>
    </p:spTree>
    <p:extLst>
      <p:ext uri="{BB962C8B-B14F-4D97-AF65-F5344CB8AC3E}">
        <p14:creationId xmlns:p14="http://schemas.microsoft.com/office/powerpoint/2010/main" val="377826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995CF023-BB0C-40CE-8CFA-3BB5D774B1A2}" type="slidenum">
              <a:rPr lang="he-IL" smtClean="0"/>
              <a:pPr/>
              <a:t>9</a:t>
            </a:fld>
            <a:endParaRPr lang="he-IL"/>
          </a:p>
        </p:txBody>
      </p:sp>
    </p:spTree>
    <p:extLst>
      <p:ext uri="{BB962C8B-B14F-4D97-AF65-F5344CB8AC3E}">
        <p14:creationId xmlns:p14="http://schemas.microsoft.com/office/powerpoint/2010/main" val="3725010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9" name="כותרת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he-IL"/>
              <a:t>לחץ כדי לערוך סגנון כותרת של תבנית בסיס</a:t>
            </a:r>
            <a:endParaRPr kumimoji="0" lang="en-US"/>
          </a:p>
        </p:txBody>
      </p:sp>
      <p:sp>
        <p:nvSpPr>
          <p:cNvPr id="17" name="כותרת משנה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a:t>לחץ כדי לערוך סגנון כותרת משנה של תבנית בסיס</a:t>
            </a:r>
            <a:endParaRPr kumimoji="0" lang="en-US"/>
          </a:p>
        </p:txBody>
      </p:sp>
      <p:sp>
        <p:nvSpPr>
          <p:cNvPr id="30" name="מציין מיקום של תאריך 29"/>
          <p:cNvSpPr>
            <a:spLocks noGrp="1"/>
          </p:cNvSpPr>
          <p:nvPr>
            <p:ph type="dt" sz="half" idx="10"/>
          </p:nvPr>
        </p:nvSpPr>
        <p:spPr/>
        <p:txBody>
          <a:bodyPr/>
          <a:lstStyle/>
          <a:p>
            <a:fld id="{05240A3E-D295-450D-A883-0B5FCD12AA1C}" type="datetimeFigureOut">
              <a:rPr lang="en-US" smtClean="0"/>
              <a:pPr/>
              <a:t>4/7/2019</a:t>
            </a:fld>
            <a:endParaRPr lang="en-US"/>
          </a:p>
        </p:txBody>
      </p:sp>
      <p:sp>
        <p:nvSpPr>
          <p:cNvPr id="19" name="מציין מיקום של כותרת תחתונה 18"/>
          <p:cNvSpPr>
            <a:spLocks noGrp="1"/>
          </p:cNvSpPr>
          <p:nvPr>
            <p:ph type="ftr" sz="quarter" idx="11"/>
          </p:nvPr>
        </p:nvSpPr>
        <p:spPr/>
        <p:txBody>
          <a:bodyPr/>
          <a:lstStyle/>
          <a:p>
            <a:endParaRPr lang="en-US"/>
          </a:p>
        </p:txBody>
      </p:sp>
      <p:sp>
        <p:nvSpPr>
          <p:cNvPr id="27" name="מציין מיקום של מספר שקופית 26"/>
          <p:cNvSpPr>
            <a:spLocks noGrp="1"/>
          </p:cNvSpPr>
          <p:nvPr>
            <p:ph type="sldNum" sz="quarter" idx="12"/>
          </p:nvPr>
        </p:nvSpPr>
        <p:spPr/>
        <p:txBody>
          <a:bodyPr/>
          <a:lstStyle/>
          <a:p>
            <a:fld id="{5B3976B6-03EF-488F-AB2D-26F5FB1A19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05240A3E-D295-450D-A883-0B5FCD12AA1C}" type="datetimeFigureOut">
              <a:rPr lang="en-US" smtClean="0"/>
              <a:pPr/>
              <a:t>4/7/2019</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5B3976B6-03EF-488F-AB2D-26F5FB1A19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914401"/>
            <a:ext cx="2057400" cy="5211763"/>
          </a:xfrm>
        </p:spPr>
        <p:txBody>
          <a:bodyPr vert="eaVert"/>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914401"/>
            <a:ext cx="6019800" cy="5211763"/>
          </a:xfrm>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05240A3E-D295-450D-A883-0B5FCD12AA1C}" type="datetimeFigureOut">
              <a:rPr lang="en-US" smtClean="0"/>
              <a:pPr/>
              <a:t>4/7/2019</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5B3976B6-03EF-488F-AB2D-26F5FB1A19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תוכן 2"/>
          <p:cNvSpPr>
            <a:spLocks noGrp="1"/>
          </p:cNvSpPr>
          <p:nvPr>
            <p:ph idx="1"/>
          </p:nvPr>
        </p:nvSpPr>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05240A3E-D295-450D-A883-0B5FCD12AA1C}" type="datetimeFigureOut">
              <a:rPr lang="en-US" smtClean="0"/>
              <a:pPr/>
              <a:t>4/7/2019</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5B3976B6-03EF-488F-AB2D-26F5FB1A19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05240A3E-D295-450D-A883-0B5FCD12AA1C}" type="datetimeFigureOut">
              <a:rPr lang="en-US" smtClean="0"/>
              <a:pPr/>
              <a:t>4/7/2019</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5B3976B6-03EF-488F-AB2D-26F5FB1A19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704088"/>
            <a:ext cx="8229600" cy="1143000"/>
          </a:xfrm>
        </p:spPr>
        <p:txBody>
          <a:bodyPr/>
          <a:lstStyle/>
          <a:p>
            <a:r>
              <a:rPr kumimoji="0" lang="he-IL"/>
              <a:t>לחץ כדי לערוך סגנון כותרת של תבנית בסיס</a:t>
            </a:r>
            <a:endParaRPr kumimoji="0" lang="en-US"/>
          </a:p>
        </p:txBody>
      </p:sp>
      <p:sp>
        <p:nvSpPr>
          <p:cNvPr id="3" name="מציין מיקום תוכן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תוכן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5" name="מציין מיקום של תאריך 4"/>
          <p:cNvSpPr>
            <a:spLocks noGrp="1"/>
          </p:cNvSpPr>
          <p:nvPr>
            <p:ph type="dt" sz="half" idx="10"/>
          </p:nvPr>
        </p:nvSpPr>
        <p:spPr/>
        <p:txBody>
          <a:bodyPr/>
          <a:lstStyle/>
          <a:p>
            <a:fld id="{05240A3E-D295-450D-A883-0B5FCD12AA1C}" type="datetimeFigureOut">
              <a:rPr lang="en-US" smtClean="0"/>
              <a:pPr/>
              <a:t>4/7/2019</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5B3976B6-03EF-488F-AB2D-26F5FB1A19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704088"/>
            <a:ext cx="8229600" cy="1143000"/>
          </a:xfrm>
        </p:spPr>
        <p:txBody>
          <a:bodyPr tIns="45720" anchor="b"/>
          <a:lstStyle>
            <a:lvl1pPr>
              <a:defRPr/>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e-IL"/>
              <a:t>לחץ כדי לערוך סגנונות טקסט של תבנית בסיס</a:t>
            </a:r>
          </a:p>
        </p:txBody>
      </p:sp>
      <p:sp>
        <p:nvSpPr>
          <p:cNvPr id="4" name="מציין מיקום טקסט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e-IL"/>
              <a:t>לחץ כדי לערוך סגנונות טקסט של תבנית בסיס</a:t>
            </a:r>
          </a:p>
        </p:txBody>
      </p:sp>
      <p:sp>
        <p:nvSpPr>
          <p:cNvPr id="5" name="מציין מיקום תוכן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6" name="מציין מיקום תוכן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7" name="מציין מיקום של תאריך 6"/>
          <p:cNvSpPr>
            <a:spLocks noGrp="1"/>
          </p:cNvSpPr>
          <p:nvPr>
            <p:ph type="dt" sz="half" idx="10"/>
          </p:nvPr>
        </p:nvSpPr>
        <p:spPr/>
        <p:txBody>
          <a:bodyPr/>
          <a:lstStyle/>
          <a:p>
            <a:fld id="{05240A3E-D295-450D-A883-0B5FCD12AA1C}" type="datetimeFigureOut">
              <a:rPr lang="en-US" smtClean="0"/>
              <a:pPr/>
              <a:t>4/7/2019</a:t>
            </a:fld>
            <a:endParaRPr lang="en-US"/>
          </a:p>
        </p:txBody>
      </p:sp>
      <p:sp>
        <p:nvSpPr>
          <p:cNvPr id="8" name="מציין מיקום של כותרת תחתונה 7"/>
          <p:cNvSpPr>
            <a:spLocks noGrp="1"/>
          </p:cNvSpPr>
          <p:nvPr>
            <p:ph type="ftr" sz="quarter" idx="11"/>
          </p:nvPr>
        </p:nvSpPr>
        <p:spPr/>
        <p:txBody>
          <a:bodyPr/>
          <a:lstStyle/>
          <a:p>
            <a:endParaRPr lang="en-US"/>
          </a:p>
        </p:txBody>
      </p:sp>
      <p:sp>
        <p:nvSpPr>
          <p:cNvPr id="9" name="מציין מיקום של מספר שקופית 8"/>
          <p:cNvSpPr>
            <a:spLocks noGrp="1"/>
          </p:cNvSpPr>
          <p:nvPr>
            <p:ph type="sldNum" sz="quarter" idx="12"/>
          </p:nvPr>
        </p:nvSpPr>
        <p:spPr/>
        <p:txBody>
          <a:bodyPr/>
          <a:lstStyle/>
          <a:p>
            <a:fld id="{5B3976B6-03EF-488F-AB2D-26F5FB1A19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he-IL"/>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p>
            <a:fld id="{05240A3E-D295-450D-A883-0B5FCD12AA1C}" type="datetimeFigureOut">
              <a:rPr lang="en-US" smtClean="0"/>
              <a:pPr/>
              <a:t>4/7/2019</a:t>
            </a:fld>
            <a:endParaRPr lang="en-US"/>
          </a:p>
        </p:txBody>
      </p:sp>
      <p:sp>
        <p:nvSpPr>
          <p:cNvPr id="4" name="מציין מיקום של כותרת תחתונה 3"/>
          <p:cNvSpPr>
            <a:spLocks noGrp="1"/>
          </p:cNvSpPr>
          <p:nvPr>
            <p:ph type="ftr" sz="quarter" idx="11"/>
          </p:nvPr>
        </p:nvSpPr>
        <p:spPr/>
        <p:txBody>
          <a:bodyPr/>
          <a:lstStyle/>
          <a:p>
            <a:endParaRPr lang="en-US"/>
          </a:p>
        </p:txBody>
      </p:sp>
      <p:sp>
        <p:nvSpPr>
          <p:cNvPr id="5" name="מציין מיקום של מספר שקופית 4"/>
          <p:cNvSpPr>
            <a:spLocks noGrp="1"/>
          </p:cNvSpPr>
          <p:nvPr>
            <p:ph type="sldNum" sz="quarter" idx="12"/>
          </p:nvPr>
        </p:nvSpPr>
        <p:spPr/>
        <p:txBody>
          <a:bodyPr/>
          <a:lstStyle/>
          <a:p>
            <a:fld id="{5B3976B6-03EF-488F-AB2D-26F5FB1A19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05240A3E-D295-450D-A883-0B5FCD12AA1C}" type="datetimeFigureOut">
              <a:rPr lang="en-US" smtClean="0"/>
              <a:pPr/>
              <a:t>4/7/2019</a:t>
            </a:fld>
            <a:endParaRPr lang="en-US"/>
          </a:p>
        </p:txBody>
      </p:sp>
      <p:sp>
        <p:nvSpPr>
          <p:cNvPr id="3" name="מציין מיקום של כותרת תחתונה 2"/>
          <p:cNvSpPr>
            <a:spLocks noGrp="1"/>
          </p:cNvSpPr>
          <p:nvPr>
            <p:ph type="ftr" sz="quarter" idx="11"/>
          </p:nvPr>
        </p:nvSpPr>
        <p:spPr/>
        <p:txBody>
          <a:bodyPr/>
          <a:lstStyle/>
          <a:p>
            <a:endParaRPr lang="en-US"/>
          </a:p>
        </p:txBody>
      </p:sp>
      <p:sp>
        <p:nvSpPr>
          <p:cNvPr id="4" name="מציין מיקום של מספר שקופית 3"/>
          <p:cNvSpPr>
            <a:spLocks noGrp="1"/>
          </p:cNvSpPr>
          <p:nvPr>
            <p:ph type="sldNum" sz="quarter" idx="12"/>
          </p:nvPr>
        </p:nvSpPr>
        <p:spPr/>
        <p:txBody>
          <a:bodyPr/>
          <a:lstStyle/>
          <a:p>
            <a:fld id="{5B3976B6-03EF-488F-AB2D-26F5FB1A19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he-IL"/>
              <a:t>לחץ כדי לערוך סגנונות טקסט של תבנית בסיס</a:t>
            </a:r>
          </a:p>
        </p:txBody>
      </p:sp>
      <p:sp>
        <p:nvSpPr>
          <p:cNvPr id="4" name="מציין מיקום תוכן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5" name="מציין מיקום של תאריך 4"/>
          <p:cNvSpPr>
            <a:spLocks noGrp="1"/>
          </p:cNvSpPr>
          <p:nvPr>
            <p:ph type="dt" sz="half" idx="10"/>
          </p:nvPr>
        </p:nvSpPr>
        <p:spPr/>
        <p:txBody>
          <a:bodyPr/>
          <a:lstStyle/>
          <a:p>
            <a:fld id="{05240A3E-D295-450D-A883-0B5FCD12AA1C}" type="datetimeFigureOut">
              <a:rPr lang="en-US" smtClean="0"/>
              <a:pPr/>
              <a:t>4/7/2019</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5B3976B6-03EF-488F-AB2D-26F5FB1A19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9" name="מלבן עם פינה יחידה חתוכה ומעוגלת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משולש ישר-זווית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כותרת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he-IL"/>
              <a:t>לחץ כדי לערוך סגנון כותרת של תבנית בסיס</a:t>
            </a:r>
            <a:endParaRPr kumimoji="0" lang="en-US"/>
          </a:p>
        </p:txBody>
      </p:sp>
      <p:sp>
        <p:nvSpPr>
          <p:cNvPr id="4" name="מציין מיקום טקסט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05240A3E-D295-450D-A883-0B5FCD12AA1C}" type="datetimeFigureOut">
              <a:rPr lang="en-US" smtClean="0"/>
              <a:pPr/>
              <a:t>4/7/2019</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a:xfrm>
            <a:off x="8077200" y="6356350"/>
            <a:ext cx="609600" cy="365125"/>
          </a:xfrm>
        </p:spPr>
        <p:txBody>
          <a:bodyPr/>
          <a:lstStyle/>
          <a:p>
            <a:fld id="{5B3976B6-03EF-488F-AB2D-26F5FB1A1915}" type="slidenum">
              <a:rPr lang="en-US" smtClean="0"/>
              <a:pPr/>
              <a:t>‹#›</a:t>
            </a:fld>
            <a:endParaRPr lang="en-US"/>
          </a:p>
        </p:txBody>
      </p:sp>
      <p:sp>
        <p:nvSpPr>
          <p:cNvPr id="3" name="מציין מיקום של תמונה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he-IL"/>
              <a:t>לחץ על הסמל כדי להוסיף תמונה</a:t>
            </a:r>
            <a:endParaRPr kumimoji="0" lang="en-US" dirty="0"/>
          </a:p>
        </p:txBody>
      </p:sp>
      <p:sp>
        <p:nvSpPr>
          <p:cNvPr id="10" name="צורה חופשית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צורה חופשית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צורה חופשית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צורה חופשית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מציין מיקום של כותרת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he-IL"/>
              <a:t>לחץ כדי לערוך סגנון כותרת של תבנית בסיס</a:t>
            </a:r>
            <a:endParaRPr kumimoji="0" lang="en-US"/>
          </a:p>
        </p:txBody>
      </p:sp>
      <p:sp>
        <p:nvSpPr>
          <p:cNvPr id="30" name="מציין מיקום טקסט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he-IL"/>
              <a:t>לחץ כדי לערוך סגנונות טקסט של תבנית בסיס</a:t>
            </a:r>
          </a:p>
          <a:p>
            <a:pPr lvl="1" eaLnBrk="1" latinLnBrk="0" hangingPunct="1"/>
            <a:r>
              <a:rPr kumimoji="0" lang="he-IL"/>
              <a:t>רמה שנייה</a:t>
            </a:r>
          </a:p>
          <a:p>
            <a:pPr lvl="2" eaLnBrk="1" latinLnBrk="0" hangingPunct="1"/>
            <a:r>
              <a:rPr kumimoji="0" lang="he-IL"/>
              <a:t>רמה שלישית</a:t>
            </a:r>
          </a:p>
          <a:p>
            <a:pPr lvl="3" eaLnBrk="1" latinLnBrk="0" hangingPunct="1"/>
            <a:r>
              <a:rPr kumimoji="0" lang="he-IL"/>
              <a:t>רמה רביעית</a:t>
            </a:r>
          </a:p>
          <a:p>
            <a:pPr lvl="4" eaLnBrk="1" latinLnBrk="0" hangingPunct="1"/>
            <a:r>
              <a:rPr kumimoji="0" lang="he-IL"/>
              <a:t>רמה חמישית</a:t>
            </a:r>
            <a:endParaRPr kumimoji="0" lang="en-US"/>
          </a:p>
        </p:txBody>
      </p:sp>
      <p:sp>
        <p:nvSpPr>
          <p:cNvPr id="10" name="מציין מיקום של תאריך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5240A3E-D295-450D-A883-0B5FCD12AA1C}" type="datetimeFigureOut">
              <a:rPr lang="en-US" smtClean="0"/>
              <a:pPr/>
              <a:t>4/7/2019</a:t>
            </a:fld>
            <a:endParaRPr lang="en-US"/>
          </a:p>
        </p:txBody>
      </p:sp>
      <p:sp>
        <p:nvSpPr>
          <p:cNvPr id="22" name="מציין מיקום של כותרת תחתונה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מציין מיקום של מספר שקופית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B3976B6-03EF-488F-AB2D-26F5FB1A1915}" type="slidenum">
              <a:rPr lang="en-US" smtClean="0"/>
              <a:pPr/>
              <a:t>‹#›</a:t>
            </a:fld>
            <a:endParaRPr lang="en-US"/>
          </a:p>
        </p:txBody>
      </p:sp>
      <p:grpSp>
        <p:nvGrpSpPr>
          <p:cNvPr id="2" name="קבוצה 1"/>
          <p:cNvGrpSpPr/>
          <p:nvPr/>
        </p:nvGrpSpPr>
        <p:grpSpPr>
          <a:xfrm>
            <a:off x="-19017" y="202408"/>
            <a:ext cx="9180548" cy="649224"/>
            <a:chOff x="-19045" y="216550"/>
            <a:chExt cx="9180548" cy="649224"/>
          </a:xfrm>
        </p:grpSpPr>
        <p:sp>
          <p:nvSpPr>
            <p:cNvPr id="12" name="צורה חופשית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צורה חופשית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il/imgres?imgurl=http://www.nasuni.com/writable/images/Blog_Images/legal-it.jpg&amp;imgrefurl=http://www.intouchit.com/is-your-law-firm-making-the-most-of-modern-technology.html&amp;docid=4_vHZoKQiFIvXM&amp;tbnid=-Ad3IaUURUJucM:&amp;vet=10ahUKEwiNwfi97eLTAhWJAsAKHSKACDAQMwgpKAYwBg..i&amp;w=425&amp;h=282&amp;bih=597&amp;biw=1120&amp;q=modern%20law&amp;ved=0ahUKEwiNwfi97eLTAhWJAsAKHSKACDAQMwgpKAYwBg&amp;iact=mrc&amp;uact=8"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 y="2348880"/>
            <a:ext cx="9144000" cy="2160240"/>
          </a:xfrm>
        </p:spPr>
        <p:txBody>
          <a:bodyPr>
            <a:noAutofit/>
          </a:bodyPr>
          <a:lstStyle/>
          <a:p>
            <a:pPr algn="ctr"/>
            <a:br>
              <a:rPr lang="he-IL" sz="4800" dirty="0"/>
            </a:br>
            <a:br>
              <a:rPr lang="he-IL" sz="4800" dirty="0"/>
            </a:br>
            <a:r>
              <a:rPr lang="he-IL" sz="4800" dirty="0">
                <a:solidFill>
                  <a:schemeClr val="tx2"/>
                </a:solidFill>
                <a:effectLst/>
                <a:cs typeface="+mn-cs"/>
              </a:rPr>
              <a:t>תזכיר חוק הסייבר, אבטחת המידע האישי ומה שבניהם</a:t>
            </a:r>
            <a:br>
              <a:rPr lang="he-IL" sz="4800" dirty="0"/>
            </a:br>
            <a:br>
              <a:rPr lang="en-US" sz="5400" dirty="0"/>
            </a:br>
            <a:endParaRPr lang="en-US" sz="5400" dirty="0">
              <a:solidFill>
                <a:schemeClr val="tx2"/>
              </a:solidFill>
            </a:endParaRPr>
          </a:p>
        </p:txBody>
      </p:sp>
      <p:sp>
        <p:nvSpPr>
          <p:cNvPr id="3" name="כותרת משנה 2"/>
          <p:cNvSpPr>
            <a:spLocks noGrp="1"/>
          </p:cNvSpPr>
          <p:nvPr>
            <p:ph type="subTitle" idx="1"/>
          </p:nvPr>
        </p:nvSpPr>
        <p:spPr>
          <a:xfrm>
            <a:off x="821760" y="3789040"/>
            <a:ext cx="7854696" cy="2160240"/>
          </a:xfrm>
        </p:spPr>
        <p:txBody>
          <a:bodyPr>
            <a:normAutofit fontScale="92500" lnSpcReduction="20000"/>
          </a:bodyPr>
          <a:lstStyle/>
          <a:p>
            <a:pPr algn="ctr"/>
            <a:r>
              <a:rPr lang="he-IL" sz="3600" b="1" dirty="0">
                <a:solidFill>
                  <a:schemeClr val="tx2"/>
                </a:solidFill>
              </a:rPr>
              <a:t>עו"ד דן חי</a:t>
            </a:r>
            <a:endParaRPr lang="en-US" sz="3600" b="1" dirty="0">
              <a:solidFill>
                <a:schemeClr val="tx2"/>
              </a:solidFill>
            </a:endParaRPr>
          </a:p>
          <a:p>
            <a:pPr algn="ctr"/>
            <a:r>
              <a:rPr lang="he-IL" sz="2800" dirty="0">
                <a:solidFill>
                  <a:schemeClr val="tx2"/>
                </a:solidFill>
              </a:rPr>
              <a:t>דן חי </a:t>
            </a:r>
            <a:r>
              <a:rPr lang="he-IL" sz="2800" dirty="0" err="1">
                <a:solidFill>
                  <a:schemeClr val="tx2"/>
                </a:solidFill>
              </a:rPr>
              <a:t>ושות</a:t>
            </a:r>
            <a:r>
              <a:rPr lang="he-IL" sz="2800" dirty="0">
                <a:solidFill>
                  <a:schemeClr val="tx2"/>
                </a:solidFill>
              </a:rPr>
              <a:t>', עורכי דין</a:t>
            </a:r>
          </a:p>
          <a:p>
            <a:pPr algn="ctr"/>
            <a:r>
              <a:rPr lang="he-IL" sz="2800" dirty="0">
                <a:solidFill>
                  <a:schemeClr val="tx2"/>
                </a:solidFill>
              </a:rPr>
              <a:t>דרך אבא הלל סילבר 12, רמת גן 52506</a:t>
            </a:r>
          </a:p>
          <a:p>
            <a:pPr algn="ctr"/>
            <a:r>
              <a:rPr lang="he-IL" sz="2800" dirty="0">
                <a:solidFill>
                  <a:schemeClr val="tx2"/>
                </a:solidFill>
              </a:rPr>
              <a:t>טל: 03-6005777</a:t>
            </a:r>
            <a:r>
              <a:rPr lang="en-US" sz="2800" dirty="0">
                <a:solidFill>
                  <a:schemeClr val="tx2"/>
                </a:solidFill>
              </a:rPr>
              <a:t>;</a:t>
            </a:r>
            <a:r>
              <a:rPr lang="he-IL" sz="2800" dirty="0">
                <a:solidFill>
                  <a:schemeClr val="tx2"/>
                </a:solidFill>
              </a:rPr>
              <a:t> פקס: 03-6005888</a:t>
            </a:r>
          </a:p>
          <a:p>
            <a:pPr algn="ctr"/>
            <a:r>
              <a:rPr lang="en-US" sz="2800" dirty="0">
                <a:solidFill>
                  <a:schemeClr val="tx2"/>
                </a:solidFill>
              </a:rPr>
              <a:t>www.hay-law.com</a:t>
            </a:r>
            <a:endParaRPr lang="en-US" dirty="0">
              <a:solidFill>
                <a:schemeClr val="tx2"/>
              </a:solidFill>
            </a:endParaRPr>
          </a:p>
        </p:txBody>
      </p:sp>
      <p:pic>
        <p:nvPicPr>
          <p:cNvPr id="7" name="תמונה 1" descr="cid:image001.gif@01CA823D.5B67DDB0"/>
          <p:cNvPicPr>
            <a:picLocks noChangeAspect="1" noChangeArrowheads="1"/>
          </p:cNvPicPr>
          <p:nvPr/>
        </p:nvPicPr>
        <p:blipFill>
          <a:blip r:embed="rId3" cstate="print"/>
          <a:srcRect/>
          <a:stretch>
            <a:fillRect/>
          </a:stretch>
        </p:blipFill>
        <p:spPr bwMode="auto">
          <a:xfrm>
            <a:off x="7556942" y="0"/>
            <a:ext cx="1587057" cy="764704"/>
          </a:xfrm>
          <a:prstGeom prst="rect">
            <a:avLst/>
          </a:prstGeom>
          <a:noFill/>
          <a:ln w="9525">
            <a:noFill/>
            <a:miter lim="800000"/>
            <a:headEnd/>
            <a:tailEnd/>
          </a:ln>
        </p:spPr>
      </p:pic>
      <p:sp>
        <p:nvSpPr>
          <p:cNvPr id="6" name="מלבן 5">
            <a:extLst>
              <a:ext uri="{FF2B5EF4-FFF2-40B4-BE49-F238E27FC236}">
                <a16:creationId xmlns:a16="http://schemas.microsoft.com/office/drawing/2014/main" id="{086E920F-659E-4F1A-AEAE-6C91D12CA129}"/>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375777" y="1196752"/>
            <a:ext cx="8392446" cy="3329080"/>
          </a:xfrm>
        </p:spPr>
        <p:txBody>
          <a:bodyPr>
            <a:normAutofit/>
          </a:bodyPr>
          <a:lstStyle/>
          <a:p>
            <a:pPr algn="ctr"/>
            <a:endParaRPr lang="he-IL" dirty="0">
              <a:effectLst>
                <a:outerShdw blurRad="38100" dist="38100" dir="2700000" algn="tl">
                  <a:srgbClr val="000000">
                    <a:alpha val="43137"/>
                  </a:srgbClr>
                </a:outerShdw>
              </a:effectLst>
            </a:endParaRPr>
          </a:p>
          <a:p>
            <a:pPr algn="ctr"/>
            <a:endParaRPr lang="he-IL" dirty="0">
              <a:effectLst>
                <a:outerShdw blurRad="38100" dist="38100" dir="2700000" algn="tl">
                  <a:srgbClr val="000000">
                    <a:alpha val="43137"/>
                  </a:srgbClr>
                </a:outerShdw>
              </a:effectLst>
            </a:endParaRPr>
          </a:p>
          <a:p>
            <a:pPr algn="ctr"/>
            <a:endParaRPr lang="he-IL" dirty="0">
              <a:effectLst>
                <a:outerShdw blurRad="38100" dist="38100" dir="2700000" algn="tl">
                  <a:srgbClr val="000000">
                    <a:alpha val="43137"/>
                  </a:srgbClr>
                </a:outerShdw>
              </a:effectLst>
            </a:endParaRPr>
          </a:p>
          <a:p>
            <a:pPr algn="ctr"/>
            <a:r>
              <a:rPr lang="he-IL" sz="4800" b="1" dirty="0">
                <a:solidFill>
                  <a:schemeClr val="tx2"/>
                </a:solidFill>
                <a:latin typeface="David" pitchFamily="34" charset="-79"/>
                <a:cs typeface="David" pitchFamily="34" charset="-79"/>
              </a:rPr>
              <a:t>במה יעסוק חוק שעוסק בסייבר?</a:t>
            </a:r>
            <a:endParaRPr lang="he-IL" sz="1000" dirty="0">
              <a:solidFill>
                <a:schemeClr val="tx2"/>
              </a:solidFill>
              <a:effectLst>
                <a:outerShdw blurRad="38100" dist="38100" dir="2700000" algn="tl">
                  <a:srgbClr val="000000">
                    <a:alpha val="43137"/>
                  </a:srgbClr>
                </a:outerShdw>
              </a:effectLst>
              <a:latin typeface="Aharoni" pitchFamily="2" charset="-79"/>
              <a:cs typeface="Aharoni" pitchFamily="2" charset="-79"/>
            </a:endParaRPr>
          </a:p>
        </p:txBody>
      </p:sp>
      <p:sp>
        <p:nvSpPr>
          <p:cNvPr id="7" name="מלבן 6">
            <a:extLst>
              <a:ext uri="{FF2B5EF4-FFF2-40B4-BE49-F238E27FC236}">
                <a16:creationId xmlns:a16="http://schemas.microsoft.com/office/drawing/2014/main" id="{C5206657-865C-4295-A729-24149FF09756}"/>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8" name="תמונה 1" descr="cid:image001.gif@01CA823D.5B67DDB0">
            <a:extLst>
              <a:ext uri="{FF2B5EF4-FFF2-40B4-BE49-F238E27FC236}">
                <a16:creationId xmlns:a16="http://schemas.microsoft.com/office/drawing/2014/main" id="{69DD88EE-42BC-4DC6-BCE4-D53B5C9DB5EB}"/>
              </a:ext>
            </a:extLst>
          </p:cNvPr>
          <p:cNvPicPr>
            <a:picLocks noChangeAspect="1" noChangeArrowheads="1"/>
          </p:cNvPicPr>
          <p:nvPr/>
        </p:nvPicPr>
        <p:blipFill>
          <a:blip r:embed="rId3"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2168578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0" y="836712"/>
            <a:ext cx="9053249" cy="4923928"/>
          </a:xfrm>
        </p:spPr>
        <p:txBody>
          <a:bodyPr>
            <a:normAutofit fontScale="32500" lnSpcReduction="20000"/>
          </a:bodyPr>
          <a:lstStyle/>
          <a:p>
            <a:pPr algn="ctr"/>
            <a:endParaRPr lang="he-IL" dirty="0">
              <a:effectLst>
                <a:outerShdw blurRad="38100" dist="38100" dir="2700000" algn="tl">
                  <a:srgbClr val="000000">
                    <a:alpha val="43137"/>
                  </a:srgbClr>
                </a:outerShdw>
              </a:effectLst>
            </a:endParaRPr>
          </a:p>
          <a:p>
            <a:pPr algn="ctr"/>
            <a:endParaRPr lang="he-IL" dirty="0">
              <a:effectLst>
                <a:outerShdw blurRad="38100" dist="38100" dir="2700000" algn="tl">
                  <a:srgbClr val="000000">
                    <a:alpha val="43137"/>
                  </a:srgbClr>
                </a:outerShdw>
              </a:effectLst>
            </a:endParaRPr>
          </a:p>
          <a:p>
            <a:pPr algn="ctr"/>
            <a:endParaRPr lang="he-IL" dirty="0">
              <a:effectLst>
                <a:outerShdw blurRad="38100" dist="38100" dir="2700000" algn="tl">
                  <a:srgbClr val="000000">
                    <a:alpha val="43137"/>
                  </a:srgbClr>
                </a:outerShdw>
              </a:effectLst>
            </a:endParaRPr>
          </a:p>
          <a:p>
            <a:pPr algn="ctr"/>
            <a:r>
              <a:rPr lang="he-IL" sz="11100" b="1" dirty="0">
                <a:solidFill>
                  <a:schemeClr val="tx2"/>
                </a:solidFill>
                <a:latin typeface="David" pitchFamily="34" charset="-79"/>
                <a:cs typeface="David" pitchFamily="34" charset="-79"/>
              </a:rPr>
              <a:t>תזכיר חוק הסייבר – </a:t>
            </a:r>
          </a:p>
          <a:p>
            <a:pPr algn="ctr"/>
            <a:r>
              <a:rPr lang="he-IL" sz="11100" b="1" dirty="0">
                <a:solidFill>
                  <a:schemeClr val="tx2"/>
                </a:solidFill>
                <a:latin typeface="David" pitchFamily="34" charset="-79"/>
                <a:cs typeface="David" pitchFamily="34" charset="-79"/>
              </a:rPr>
              <a:t>מחולק לשלושה חלקים בולטים:</a:t>
            </a:r>
          </a:p>
          <a:p>
            <a:pPr algn="just"/>
            <a:endParaRPr lang="he-IL" sz="6000" b="1" dirty="0">
              <a:solidFill>
                <a:schemeClr val="tx1"/>
              </a:solidFill>
              <a:latin typeface="David" pitchFamily="34" charset="-79"/>
              <a:cs typeface="David" pitchFamily="34" charset="-79"/>
            </a:endParaRPr>
          </a:p>
          <a:p>
            <a:pPr algn="just"/>
            <a:endParaRPr lang="he-IL" sz="6000" b="1" dirty="0">
              <a:solidFill>
                <a:schemeClr val="tx1"/>
              </a:solidFill>
              <a:latin typeface="David" pitchFamily="34" charset="-79"/>
              <a:cs typeface="David" pitchFamily="34" charset="-79"/>
            </a:endParaRPr>
          </a:p>
          <a:p>
            <a:pPr algn="just">
              <a:lnSpc>
                <a:spcPct val="120000"/>
              </a:lnSpc>
            </a:pPr>
            <a:r>
              <a:rPr lang="he-IL" sz="5900" b="1" u="sng" dirty="0">
                <a:solidFill>
                  <a:schemeClr val="tx2"/>
                </a:solidFill>
                <a:latin typeface="David" pitchFamily="34" charset="-79"/>
                <a:cs typeface="David" pitchFamily="34" charset="-79"/>
              </a:rPr>
              <a:t>פרק ארגוני</a:t>
            </a:r>
            <a:r>
              <a:rPr lang="he-IL" sz="5900" b="1" dirty="0">
                <a:solidFill>
                  <a:schemeClr val="tx2"/>
                </a:solidFill>
                <a:latin typeface="David" pitchFamily="34" charset="-79"/>
                <a:cs typeface="David" pitchFamily="34" charset="-79"/>
              </a:rPr>
              <a:t> - 	</a:t>
            </a:r>
            <a:r>
              <a:rPr lang="he-IL" sz="5900" dirty="0">
                <a:solidFill>
                  <a:schemeClr val="tx2"/>
                </a:solidFill>
                <a:latin typeface="David" pitchFamily="34" charset="-79"/>
                <a:cs typeface="David" pitchFamily="34" charset="-79"/>
              </a:rPr>
              <a:t>מסדיר את מאפייני מערך הסייבר הלאומי כגוף ביטחוני-מבצעי;</a:t>
            </a:r>
          </a:p>
          <a:p>
            <a:pPr algn="just">
              <a:lnSpc>
                <a:spcPct val="120000"/>
              </a:lnSpc>
            </a:pPr>
            <a:endParaRPr lang="he-IL" sz="2200" dirty="0">
              <a:solidFill>
                <a:schemeClr val="tx2"/>
              </a:solidFill>
              <a:latin typeface="David" pitchFamily="34" charset="-79"/>
              <a:cs typeface="David" pitchFamily="34" charset="-79"/>
            </a:endParaRPr>
          </a:p>
          <a:p>
            <a:pPr algn="just">
              <a:lnSpc>
                <a:spcPct val="120000"/>
              </a:lnSpc>
            </a:pPr>
            <a:r>
              <a:rPr lang="he-IL" sz="2000" dirty="0">
                <a:solidFill>
                  <a:schemeClr val="tx2"/>
                </a:solidFill>
                <a:latin typeface="David" pitchFamily="34" charset="-79"/>
                <a:cs typeface="David" pitchFamily="34" charset="-79"/>
              </a:rPr>
              <a:t> </a:t>
            </a:r>
            <a:endParaRPr lang="he-IL" sz="3700" dirty="0">
              <a:solidFill>
                <a:schemeClr val="tx2"/>
              </a:solidFill>
              <a:latin typeface="David" pitchFamily="34" charset="-79"/>
              <a:cs typeface="David" pitchFamily="34" charset="-79"/>
            </a:endParaRPr>
          </a:p>
          <a:p>
            <a:pPr algn="just">
              <a:lnSpc>
                <a:spcPct val="120000"/>
              </a:lnSpc>
            </a:pPr>
            <a:r>
              <a:rPr lang="he-IL" sz="5900" b="1" u="sng" dirty="0">
                <a:solidFill>
                  <a:schemeClr val="tx2"/>
                </a:solidFill>
                <a:latin typeface="David" pitchFamily="34" charset="-79"/>
                <a:cs typeface="David" pitchFamily="34" charset="-79"/>
              </a:rPr>
              <a:t>פרק אופרטיבי</a:t>
            </a:r>
            <a:r>
              <a:rPr lang="he-IL" sz="5900" b="1" dirty="0">
                <a:solidFill>
                  <a:schemeClr val="tx2"/>
                </a:solidFill>
                <a:latin typeface="David" pitchFamily="34" charset="-79"/>
                <a:cs typeface="David" pitchFamily="34" charset="-79"/>
              </a:rPr>
              <a:t> - 	</a:t>
            </a:r>
            <a:r>
              <a:rPr lang="he-IL" sz="5900" dirty="0">
                <a:solidFill>
                  <a:schemeClr val="tx2"/>
                </a:solidFill>
                <a:latin typeface="David" pitchFamily="34" charset="-79"/>
                <a:cs typeface="David" pitchFamily="34" charset="-79"/>
              </a:rPr>
              <a:t>עוסק בסמכויות הנדרשות למערך לאיתור תקיפות סייבר ולהתמודדות עמן;</a:t>
            </a:r>
          </a:p>
          <a:p>
            <a:pPr algn="just">
              <a:lnSpc>
                <a:spcPct val="120000"/>
              </a:lnSpc>
            </a:pPr>
            <a:endParaRPr lang="he-IL" sz="2800" dirty="0">
              <a:solidFill>
                <a:schemeClr val="tx2"/>
              </a:solidFill>
              <a:latin typeface="David" pitchFamily="34" charset="-79"/>
              <a:cs typeface="David" pitchFamily="34" charset="-79"/>
            </a:endParaRPr>
          </a:p>
          <a:p>
            <a:pPr algn="just">
              <a:lnSpc>
                <a:spcPct val="120000"/>
              </a:lnSpc>
            </a:pPr>
            <a:endParaRPr lang="he-IL" sz="2200" dirty="0">
              <a:solidFill>
                <a:schemeClr val="tx2"/>
              </a:solidFill>
              <a:latin typeface="David" pitchFamily="34" charset="-79"/>
              <a:cs typeface="David" pitchFamily="34" charset="-79"/>
            </a:endParaRPr>
          </a:p>
          <a:p>
            <a:pPr algn="just">
              <a:lnSpc>
                <a:spcPct val="120000"/>
              </a:lnSpc>
            </a:pPr>
            <a:r>
              <a:rPr lang="he-IL" sz="5900" b="1" u="sng" dirty="0">
                <a:solidFill>
                  <a:schemeClr val="tx2"/>
                </a:solidFill>
                <a:latin typeface="David" pitchFamily="34" charset="-79"/>
                <a:cs typeface="David" pitchFamily="34" charset="-79"/>
              </a:rPr>
              <a:t>פרק רגולטורי</a:t>
            </a:r>
            <a:r>
              <a:rPr lang="he-IL" sz="5900" b="1" dirty="0">
                <a:solidFill>
                  <a:schemeClr val="tx2"/>
                </a:solidFill>
                <a:latin typeface="David" pitchFamily="34" charset="-79"/>
                <a:cs typeface="David" pitchFamily="34" charset="-79"/>
              </a:rPr>
              <a:t> - 	</a:t>
            </a:r>
            <a:r>
              <a:rPr lang="he-IL" sz="5900" dirty="0">
                <a:solidFill>
                  <a:schemeClr val="tx2"/>
                </a:solidFill>
                <a:latin typeface="David" pitchFamily="34" charset="-79"/>
                <a:cs typeface="David" pitchFamily="34" charset="-79"/>
              </a:rPr>
              <a:t>עוסק באסדרה לאומית ומגזרית לצורך העלאת רמת החוסן של מגזרי המשק, </a:t>
            </a:r>
          </a:p>
          <a:p>
            <a:pPr algn="just">
              <a:lnSpc>
                <a:spcPct val="120000"/>
              </a:lnSpc>
            </a:pPr>
            <a:r>
              <a:rPr lang="he-IL" sz="5900" dirty="0">
                <a:solidFill>
                  <a:schemeClr val="tx2"/>
                </a:solidFill>
                <a:latin typeface="David" pitchFamily="34" charset="-79"/>
                <a:cs typeface="David" pitchFamily="34" charset="-79"/>
              </a:rPr>
              <a:t>		וקובע את תפקידו של מערך הסייבר הלאומי כמאסדר הלאומי בתחום </a:t>
            </a:r>
          </a:p>
          <a:p>
            <a:pPr algn="just">
              <a:lnSpc>
                <a:spcPct val="120000"/>
              </a:lnSpc>
            </a:pPr>
            <a:r>
              <a:rPr lang="he-IL" sz="5900" dirty="0">
                <a:solidFill>
                  <a:schemeClr val="tx2"/>
                </a:solidFill>
                <a:latin typeface="David" pitchFamily="34" charset="-79"/>
                <a:cs typeface="David" pitchFamily="34" charset="-79"/>
              </a:rPr>
              <a:t>		הגנת הסייבר.</a:t>
            </a:r>
          </a:p>
        </p:txBody>
      </p:sp>
      <p:sp>
        <p:nvSpPr>
          <p:cNvPr id="7" name="מלבן 6">
            <a:extLst>
              <a:ext uri="{FF2B5EF4-FFF2-40B4-BE49-F238E27FC236}">
                <a16:creationId xmlns:a16="http://schemas.microsoft.com/office/drawing/2014/main" id="{0A8DD6C5-B15C-40A4-80A1-31E90D571933}"/>
              </a:ext>
            </a:extLst>
          </p:cNvPr>
          <p:cNvSpPr/>
          <p:nvPr/>
        </p:nvSpPr>
        <p:spPr>
          <a:xfrm>
            <a:off x="2520280" y="6525344"/>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9" name="תמונה 1" descr="cid:image001.gif@01CA823D.5B67DDB0">
            <a:extLst>
              <a:ext uri="{FF2B5EF4-FFF2-40B4-BE49-F238E27FC236}">
                <a16:creationId xmlns:a16="http://schemas.microsoft.com/office/drawing/2014/main" id="{642038C8-8A95-4C8A-83DE-6FBA1393484F}"/>
              </a:ext>
            </a:extLst>
          </p:cNvPr>
          <p:cNvPicPr>
            <a:picLocks noChangeAspect="1" noChangeArrowheads="1"/>
          </p:cNvPicPr>
          <p:nvPr/>
        </p:nvPicPr>
        <p:blipFill>
          <a:blip r:embed="rId3"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229252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102586" y="759022"/>
            <a:ext cx="9053249" cy="4464496"/>
          </a:xfrm>
        </p:spPr>
        <p:txBody>
          <a:bodyPr>
            <a:normAutofit/>
          </a:bodyPr>
          <a:lstStyle/>
          <a:p>
            <a:pPr algn="ctr"/>
            <a:endParaRPr lang="he-IL" dirty="0">
              <a:effectLst>
                <a:outerShdw blurRad="38100" dist="38100" dir="2700000" algn="tl">
                  <a:srgbClr val="000000">
                    <a:alpha val="43137"/>
                  </a:srgbClr>
                </a:outerShdw>
              </a:effectLst>
            </a:endParaRPr>
          </a:p>
          <a:p>
            <a:pPr algn="ctr"/>
            <a:endParaRPr lang="he-IL" dirty="0">
              <a:effectLst>
                <a:outerShdw blurRad="38100" dist="38100" dir="2700000" algn="tl">
                  <a:srgbClr val="000000">
                    <a:alpha val="43137"/>
                  </a:srgbClr>
                </a:outerShdw>
              </a:effectLst>
            </a:endParaRPr>
          </a:p>
          <a:p>
            <a:pPr algn="ctr"/>
            <a:endParaRPr lang="he-IL" dirty="0">
              <a:effectLst>
                <a:outerShdw blurRad="38100" dist="38100" dir="2700000" algn="tl">
                  <a:srgbClr val="000000">
                    <a:alpha val="43137"/>
                  </a:srgbClr>
                </a:outerShdw>
              </a:effectLst>
            </a:endParaRPr>
          </a:p>
          <a:p>
            <a:pPr algn="ctr"/>
            <a:r>
              <a:rPr lang="he-IL" sz="3600" b="1" u="sng" dirty="0">
                <a:solidFill>
                  <a:schemeClr val="tx2"/>
                </a:solidFill>
                <a:latin typeface="David" pitchFamily="34" charset="-79"/>
                <a:cs typeface="David" pitchFamily="34" charset="-79"/>
              </a:rPr>
              <a:t>התזכיר</a:t>
            </a:r>
            <a:r>
              <a:rPr lang="he-IL" sz="3600" b="1" dirty="0">
                <a:solidFill>
                  <a:schemeClr val="tx2"/>
                </a:solidFill>
                <a:latin typeface="David" pitchFamily="34" charset="-79"/>
                <a:cs typeface="David" pitchFamily="34" charset="-79"/>
              </a:rPr>
              <a:t>: ייצוב הגנת הסייבר כערך העולה על הזכות לפרטיות.</a:t>
            </a:r>
          </a:p>
          <a:p>
            <a:pPr algn="ctr"/>
            <a:endParaRPr lang="he-IL" sz="4400" b="1" dirty="0">
              <a:solidFill>
                <a:schemeClr val="tx2"/>
              </a:solidFill>
              <a:latin typeface="David" pitchFamily="34" charset="-79"/>
              <a:cs typeface="David" pitchFamily="34" charset="-79"/>
            </a:endParaRPr>
          </a:p>
          <a:p>
            <a:pPr algn="ctr"/>
            <a:r>
              <a:rPr lang="he-IL" sz="4400" b="1" dirty="0">
                <a:solidFill>
                  <a:schemeClr val="tx1"/>
                </a:solidFill>
                <a:latin typeface="David" pitchFamily="34" charset="-79"/>
                <a:cs typeface="David" pitchFamily="34" charset="-79"/>
              </a:rPr>
              <a:t>האם מוצדק?</a:t>
            </a:r>
          </a:p>
        </p:txBody>
      </p:sp>
      <p:sp>
        <p:nvSpPr>
          <p:cNvPr id="7" name="מלבן 6">
            <a:extLst>
              <a:ext uri="{FF2B5EF4-FFF2-40B4-BE49-F238E27FC236}">
                <a16:creationId xmlns:a16="http://schemas.microsoft.com/office/drawing/2014/main" id="{B76A8ACE-1019-4771-B990-5CA044C54993}"/>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8" name="תמונה 1" descr="cid:image001.gif@01CA823D.5B67DDB0">
            <a:extLst>
              <a:ext uri="{FF2B5EF4-FFF2-40B4-BE49-F238E27FC236}">
                <a16:creationId xmlns:a16="http://schemas.microsoft.com/office/drawing/2014/main" id="{EA8808C2-ACF7-461D-9AEE-78B43FC9DE11}"/>
              </a:ext>
            </a:extLst>
          </p:cNvPr>
          <p:cNvPicPr>
            <a:picLocks noChangeAspect="1" noChangeArrowheads="1"/>
          </p:cNvPicPr>
          <p:nvPr/>
        </p:nvPicPr>
        <p:blipFill>
          <a:blip r:embed="rId3"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1193592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375777" y="836712"/>
            <a:ext cx="8392446" cy="3329080"/>
          </a:xfrm>
        </p:spPr>
        <p:txBody>
          <a:bodyPr>
            <a:normAutofit/>
          </a:bodyPr>
          <a:lstStyle/>
          <a:p>
            <a:pPr algn="ctr"/>
            <a:endParaRPr lang="he-IL" dirty="0">
              <a:effectLst>
                <a:outerShdw blurRad="38100" dist="38100" dir="2700000" algn="tl">
                  <a:srgbClr val="000000">
                    <a:alpha val="43137"/>
                  </a:srgbClr>
                </a:outerShdw>
              </a:effectLst>
            </a:endParaRPr>
          </a:p>
          <a:p>
            <a:pPr algn="ctr"/>
            <a:endParaRPr lang="he-IL" dirty="0">
              <a:effectLst>
                <a:outerShdw blurRad="38100" dist="38100" dir="2700000" algn="tl">
                  <a:srgbClr val="000000">
                    <a:alpha val="43137"/>
                  </a:srgbClr>
                </a:outerShdw>
              </a:effectLst>
            </a:endParaRPr>
          </a:p>
          <a:p>
            <a:pPr algn="ctr"/>
            <a:endParaRPr lang="he-IL" dirty="0">
              <a:effectLst>
                <a:outerShdw blurRad="38100" dist="38100" dir="2700000" algn="tl">
                  <a:srgbClr val="000000">
                    <a:alpha val="43137"/>
                  </a:srgbClr>
                </a:outerShdw>
              </a:effectLst>
            </a:endParaRPr>
          </a:p>
          <a:p>
            <a:pPr algn="ctr"/>
            <a:r>
              <a:rPr lang="he-IL" sz="6000" b="1" dirty="0">
                <a:solidFill>
                  <a:schemeClr val="tx2"/>
                </a:solidFill>
                <a:latin typeface="David" pitchFamily="34" charset="-79"/>
                <a:cs typeface="David" pitchFamily="34" charset="-79"/>
              </a:rPr>
              <a:t>אז מה עושים?</a:t>
            </a:r>
            <a:endParaRPr lang="he-IL" sz="1100" dirty="0">
              <a:solidFill>
                <a:schemeClr val="tx2"/>
              </a:solidFill>
              <a:effectLst>
                <a:outerShdw blurRad="38100" dist="38100" dir="2700000" algn="tl">
                  <a:srgbClr val="000000">
                    <a:alpha val="43137"/>
                  </a:srgbClr>
                </a:outerShdw>
              </a:effectLst>
              <a:latin typeface="Aharoni" pitchFamily="2" charset="-79"/>
              <a:cs typeface="Aharoni" pitchFamily="2" charset="-79"/>
            </a:endParaRPr>
          </a:p>
        </p:txBody>
      </p:sp>
      <p:sp>
        <p:nvSpPr>
          <p:cNvPr id="7" name="מלבן 6">
            <a:extLst>
              <a:ext uri="{FF2B5EF4-FFF2-40B4-BE49-F238E27FC236}">
                <a16:creationId xmlns:a16="http://schemas.microsoft.com/office/drawing/2014/main" id="{491BD916-E5A9-442E-AC27-540A0DB74C5B}"/>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8" name="תמונה 1" descr="cid:image001.gif@01CA823D.5B67DDB0">
            <a:extLst>
              <a:ext uri="{FF2B5EF4-FFF2-40B4-BE49-F238E27FC236}">
                <a16:creationId xmlns:a16="http://schemas.microsoft.com/office/drawing/2014/main" id="{85B8ACC6-5AEC-4C3E-9D05-33ECB12A37A3}"/>
              </a:ext>
            </a:extLst>
          </p:cNvPr>
          <p:cNvPicPr>
            <a:picLocks noChangeAspect="1" noChangeArrowheads="1"/>
          </p:cNvPicPr>
          <p:nvPr/>
        </p:nvPicPr>
        <p:blipFill>
          <a:blip r:embed="rId3"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2619739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908720"/>
            <a:ext cx="8229600" cy="1143000"/>
          </a:xfrm>
        </p:spPr>
        <p:txBody>
          <a:bodyPr>
            <a:noAutofit/>
          </a:bodyPr>
          <a:lstStyle/>
          <a:p>
            <a:pPr algn="ctr"/>
            <a:r>
              <a:rPr lang="he-IL" sz="3000" b="1" dirty="0">
                <a:cs typeface="+mn-cs"/>
              </a:rPr>
              <a:t>האם יש לנו </a:t>
            </a:r>
            <a:r>
              <a:rPr lang="en-US" sz="3000" b="1" dirty="0">
                <a:cs typeface="+mn-cs"/>
              </a:rPr>
              <a:t>DRP</a:t>
            </a:r>
            <a:r>
              <a:rPr lang="he-IL" sz="3000" b="1" dirty="0">
                <a:cs typeface="+mn-cs"/>
              </a:rPr>
              <a:t> (</a:t>
            </a:r>
            <a:r>
              <a:rPr lang="en-US" sz="3000" b="1" dirty="0">
                <a:cs typeface="+mn-cs"/>
              </a:rPr>
              <a:t>Disaster Recovery Plan</a:t>
            </a:r>
            <a:r>
              <a:rPr lang="he-IL" sz="3000" b="1" dirty="0">
                <a:cs typeface="+mn-cs"/>
              </a:rPr>
              <a:t>) – </a:t>
            </a:r>
            <a:br>
              <a:rPr lang="he-IL" sz="3000" b="1" dirty="0">
                <a:cs typeface="+mn-cs"/>
              </a:rPr>
            </a:br>
            <a:r>
              <a:rPr lang="he-IL" sz="3000" b="1" dirty="0">
                <a:cs typeface="+mn-cs"/>
              </a:rPr>
              <a:t>תוכנית התאוששות מאסון?</a:t>
            </a:r>
            <a:endParaRPr lang="en-US" sz="3000" b="1" dirty="0">
              <a:cs typeface="+mn-cs"/>
            </a:endParaRPr>
          </a:p>
        </p:txBody>
      </p:sp>
      <p:sp>
        <p:nvSpPr>
          <p:cNvPr id="3" name="מציין מיקום תוכן 2"/>
          <p:cNvSpPr>
            <a:spLocks noGrp="1"/>
          </p:cNvSpPr>
          <p:nvPr>
            <p:ph idx="1"/>
          </p:nvPr>
        </p:nvSpPr>
        <p:spPr>
          <a:xfrm>
            <a:off x="-108520" y="2282249"/>
            <a:ext cx="8928992" cy="4389120"/>
          </a:xfrm>
        </p:spPr>
        <p:txBody>
          <a:bodyPr>
            <a:normAutofit/>
          </a:bodyPr>
          <a:lstStyle/>
          <a:p>
            <a:pPr>
              <a:buNone/>
            </a:pPr>
            <a:endParaRPr lang="en-US" sz="1600" dirty="0">
              <a:solidFill>
                <a:schemeClr val="tx2"/>
              </a:solidFill>
            </a:endParaRPr>
          </a:p>
          <a:p>
            <a:pPr marL="0" indent="0">
              <a:buNone/>
            </a:pPr>
            <a:r>
              <a:rPr lang="he-IL" sz="2000" dirty="0">
                <a:solidFill>
                  <a:schemeClr val="tx2"/>
                </a:solidFill>
              </a:rPr>
              <a:t>     </a:t>
            </a:r>
            <a:r>
              <a:rPr lang="he-IL" sz="2000" u="sng" dirty="0">
                <a:solidFill>
                  <a:schemeClr val="tx2"/>
                </a:solidFill>
              </a:rPr>
              <a:t>האם חשבנו על</a:t>
            </a:r>
            <a:r>
              <a:rPr lang="he-IL" sz="2000" dirty="0">
                <a:solidFill>
                  <a:schemeClr val="tx2"/>
                </a:solidFill>
              </a:rPr>
              <a:t>:</a:t>
            </a:r>
          </a:p>
          <a:p>
            <a:pPr marL="0" indent="0">
              <a:buNone/>
            </a:pPr>
            <a:endParaRPr lang="he-IL" sz="1050" dirty="0">
              <a:solidFill>
                <a:schemeClr val="tx2"/>
              </a:solidFill>
            </a:endParaRPr>
          </a:p>
          <a:p>
            <a:pPr>
              <a:buFontTx/>
              <a:buChar char="-"/>
            </a:pPr>
            <a:r>
              <a:rPr lang="he-IL" sz="2000" dirty="0">
                <a:solidFill>
                  <a:schemeClr val="tx2"/>
                </a:solidFill>
              </a:rPr>
              <a:t>גיבוש נהלי התאוששות ביחס למידע שנפגע;</a:t>
            </a:r>
          </a:p>
          <a:p>
            <a:pPr>
              <a:buFontTx/>
              <a:buChar char="-"/>
            </a:pPr>
            <a:r>
              <a:rPr lang="he-IL" sz="2000" dirty="0">
                <a:solidFill>
                  <a:schemeClr val="tx2"/>
                </a:solidFill>
              </a:rPr>
              <a:t>גיבוי כלל המידע מבעוד מועד בידי גורם חוץ ארגוני;</a:t>
            </a:r>
          </a:p>
          <a:p>
            <a:pPr>
              <a:buFontTx/>
              <a:buChar char="-"/>
            </a:pPr>
            <a:r>
              <a:rPr lang="he-IL" sz="2000" dirty="0">
                <a:solidFill>
                  <a:schemeClr val="tx2"/>
                </a:solidFill>
              </a:rPr>
              <a:t>הסדרת ציוד חלופי;</a:t>
            </a:r>
          </a:p>
          <a:p>
            <a:pPr>
              <a:buFontTx/>
              <a:buChar char="-"/>
            </a:pPr>
            <a:r>
              <a:rPr lang="he-IL" sz="2000" dirty="0">
                <a:solidFill>
                  <a:schemeClr val="tx2"/>
                </a:solidFill>
              </a:rPr>
              <a:t>קביעת נוהל סדור לנושאי משרה בכירים;</a:t>
            </a:r>
          </a:p>
          <a:p>
            <a:pPr>
              <a:buFontTx/>
              <a:buChar char="-"/>
            </a:pPr>
            <a:r>
              <a:rPr lang="he-IL" sz="2000" dirty="0">
                <a:solidFill>
                  <a:schemeClr val="tx2"/>
                </a:solidFill>
              </a:rPr>
              <a:t>גיבוש התנהלות משפטית – אל מול רגולציה, לקוחות, תקשורת;</a:t>
            </a:r>
          </a:p>
          <a:p>
            <a:pPr>
              <a:buFontTx/>
              <a:buChar char="-"/>
            </a:pPr>
            <a:r>
              <a:rPr lang="he-IL" sz="2000" dirty="0">
                <a:solidFill>
                  <a:schemeClr val="tx2"/>
                </a:solidFill>
              </a:rPr>
              <a:t>ביטוח;</a:t>
            </a:r>
          </a:p>
          <a:p>
            <a:pPr>
              <a:buFontTx/>
              <a:buChar char="-"/>
            </a:pPr>
            <a:r>
              <a:rPr lang="he-IL" sz="2000" dirty="0">
                <a:solidFill>
                  <a:schemeClr val="tx2"/>
                </a:solidFill>
              </a:rPr>
              <a:t>דרכי הפקת לקחים.</a:t>
            </a:r>
            <a:endParaRPr lang="en-US" sz="2000" dirty="0">
              <a:solidFill>
                <a:schemeClr val="tx2"/>
              </a:solidFill>
            </a:endParaRPr>
          </a:p>
          <a:p>
            <a:pPr lvl="0">
              <a:buNone/>
            </a:pPr>
            <a:endParaRPr lang="en-US" dirty="0"/>
          </a:p>
        </p:txBody>
      </p:sp>
      <p:pic>
        <p:nvPicPr>
          <p:cNvPr id="5" name="תמונה 1" descr="cid:image001.gif@01CA823D.5B67DDB0"/>
          <p:cNvPicPr>
            <a:picLocks noChangeAspect="1" noChangeArrowheads="1"/>
          </p:cNvPicPr>
          <p:nvPr/>
        </p:nvPicPr>
        <p:blipFill>
          <a:blip r:embed="rId3" cstate="print"/>
          <a:srcRect/>
          <a:stretch>
            <a:fillRect/>
          </a:stretch>
        </p:blipFill>
        <p:spPr bwMode="auto">
          <a:xfrm>
            <a:off x="7556942" y="0"/>
            <a:ext cx="1587057" cy="764704"/>
          </a:xfrm>
          <a:prstGeom prst="rect">
            <a:avLst/>
          </a:prstGeom>
          <a:noFill/>
          <a:ln w="9525">
            <a:noFill/>
            <a:miter lim="800000"/>
            <a:headEnd/>
            <a:tailEnd/>
          </a:ln>
        </p:spPr>
      </p:pic>
      <p:sp>
        <p:nvSpPr>
          <p:cNvPr id="6" name="מלבן 5">
            <a:extLst>
              <a:ext uri="{FF2B5EF4-FFF2-40B4-BE49-F238E27FC236}">
                <a16:creationId xmlns:a16="http://schemas.microsoft.com/office/drawing/2014/main" id="{1D74AB4E-CBF9-45CC-A7C0-98D22BE7D4C8}"/>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727484" y="1340768"/>
            <a:ext cx="8229600" cy="985228"/>
          </a:xfrm>
        </p:spPr>
        <p:txBody>
          <a:bodyPr>
            <a:noAutofit/>
          </a:bodyPr>
          <a:lstStyle/>
          <a:p>
            <a:pPr algn="ctr"/>
            <a:r>
              <a:rPr lang="he-IL" sz="4400" b="1" dirty="0">
                <a:cs typeface="+mn-cs"/>
              </a:rPr>
              <a:t>המשכיות עסקית – </a:t>
            </a:r>
            <a:r>
              <a:rPr lang="en-US" sz="4400" b="1" dirty="0">
                <a:cs typeface="+mn-cs"/>
              </a:rPr>
              <a:t>BCP</a:t>
            </a:r>
            <a:br>
              <a:rPr lang="he-IL" b="1" dirty="0">
                <a:cs typeface="+mn-cs"/>
              </a:rPr>
            </a:br>
            <a:r>
              <a:rPr lang="he-IL" b="1" dirty="0">
                <a:cs typeface="+mn-cs"/>
              </a:rPr>
              <a:t> </a:t>
            </a:r>
            <a:r>
              <a:rPr lang="he-IL" sz="3000" b="1" dirty="0">
                <a:cs typeface="+mn-cs"/>
              </a:rPr>
              <a:t>(</a:t>
            </a:r>
            <a:r>
              <a:rPr lang="en-US" sz="3000" b="1" dirty="0">
                <a:cs typeface="+mn-cs"/>
              </a:rPr>
              <a:t>Business Continuity Plan</a:t>
            </a:r>
            <a:r>
              <a:rPr lang="he-IL" sz="3000" b="1" dirty="0">
                <a:cs typeface="+mn-cs"/>
              </a:rPr>
              <a:t>)</a:t>
            </a:r>
            <a:endParaRPr lang="en-US" sz="3000" b="1" dirty="0">
              <a:cs typeface="+mn-cs"/>
            </a:endParaRPr>
          </a:p>
        </p:txBody>
      </p:sp>
      <p:sp>
        <p:nvSpPr>
          <p:cNvPr id="3" name="מציין מיקום תוכן 2"/>
          <p:cNvSpPr>
            <a:spLocks noGrp="1"/>
          </p:cNvSpPr>
          <p:nvPr>
            <p:ph idx="1"/>
          </p:nvPr>
        </p:nvSpPr>
        <p:spPr>
          <a:xfrm>
            <a:off x="1043608" y="2325996"/>
            <a:ext cx="8229600" cy="4096473"/>
          </a:xfrm>
        </p:spPr>
        <p:txBody>
          <a:bodyPr>
            <a:normAutofit lnSpcReduction="10000"/>
          </a:bodyPr>
          <a:lstStyle/>
          <a:p>
            <a:pPr lvl="0">
              <a:buNone/>
            </a:pPr>
            <a:endParaRPr lang="he-IL" dirty="0"/>
          </a:p>
          <a:p>
            <a:pPr marL="0" indent="0">
              <a:buNone/>
            </a:pPr>
            <a:r>
              <a:rPr lang="he-IL" sz="2400" dirty="0">
                <a:solidFill>
                  <a:schemeClr val="tx2"/>
                </a:solidFill>
              </a:rPr>
              <a:t>  </a:t>
            </a:r>
            <a:r>
              <a:rPr lang="he-IL" sz="2200" dirty="0">
                <a:solidFill>
                  <a:schemeClr val="tx2"/>
                </a:solidFill>
              </a:rPr>
              <a:t>      </a:t>
            </a:r>
            <a:r>
              <a:rPr lang="he-IL" sz="2200" u="sng" dirty="0">
                <a:solidFill>
                  <a:schemeClr val="tx2"/>
                </a:solidFill>
              </a:rPr>
              <a:t>האם אנו ערוכים לבאות</a:t>
            </a:r>
            <a:r>
              <a:rPr lang="he-IL" sz="2200" dirty="0">
                <a:solidFill>
                  <a:schemeClr val="tx2"/>
                </a:solidFill>
              </a:rPr>
              <a:t>:</a:t>
            </a:r>
          </a:p>
          <a:p>
            <a:pPr marL="0" indent="0">
              <a:lnSpc>
                <a:spcPct val="150000"/>
              </a:lnSpc>
              <a:buNone/>
            </a:pPr>
            <a:endParaRPr lang="he-IL" sz="900" dirty="0">
              <a:solidFill>
                <a:schemeClr val="tx2"/>
              </a:solidFill>
            </a:endParaRPr>
          </a:p>
          <a:p>
            <a:pPr marL="393192" lvl="1" indent="0">
              <a:lnSpc>
                <a:spcPct val="150000"/>
              </a:lnSpc>
              <a:buNone/>
            </a:pPr>
            <a:r>
              <a:rPr lang="he-IL" sz="2000" dirty="0">
                <a:solidFill>
                  <a:schemeClr val="tx2"/>
                </a:solidFill>
              </a:rPr>
              <a:t>- גיבוש נהלי ההמשכיות במידע + גישור על פערים שנוצרו.</a:t>
            </a:r>
            <a:endParaRPr lang="en-US" sz="2000" dirty="0">
              <a:solidFill>
                <a:schemeClr val="tx2"/>
              </a:solidFill>
            </a:endParaRPr>
          </a:p>
          <a:p>
            <a:pPr marL="393192" lvl="1" indent="0">
              <a:lnSpc>
                <a:spcPct val="150000"/>
              </a:lnSpc>
              <a:buNone/>
            </a:pPr>
            <a:r>
              <a:rPr lang="he-IL" sz="2000" dirty="0">
                <a:solidFill>
                  <a:schemeClr val="tx2"/>
                </a:solidFill>
              </a:rPr>
              <a:t>- המשך הפעילות – ציוד, ביסוס המידע, השלמת פערים.</a:t>
            </a:r>
            <a:endParaRPr lang="en-US" sz="2000" dirty="0">
              <a:solidFill>
                <a:schemeClr val="tx2"/>
              </a:solidFill>
            </a:endParaRPr>
          </a:p>
          <a:p>
            <a:pPr marL="393192" lvl="1" indent="0">
              <a:lnSpc>
                <a:spcPct val="150000"/>
              </a:lnSpc>
              <a:buNone/>
            </a:pPr>
            <a:r>
              <a:rPr lang="he-IL" sz="2000" dirty="0">
                <a:solidFill>
                  <a:schemeClr val="tx2"/>
                </a:solidFill>
              </a:rPr>
              <a:t>- יצירה מחודשת של דרישות תוכנית ההתאוששות.</a:t>
            </a:r>
            <a:endParaRPr lang="en-US" sz="2000" dirty="0">
              <a:solidFill>
                <a:schemeClr val="tx2"/>
              </a:solidFill>
            </a:endParaRPr>
          </a:p>
          <a:p>
            <a:pPr marL="393192" lvl="1" indent="0">
              <a:lnSpc>
                <a:spcPct val="150000"/>
              </a:lnSpc>
              <a:buNone/>
            </a:pPr>
            <a:r>
              <a:rPr lang="he-IL" sz="2000" dirty="0">
                <a:solidFill>
                  <a:schemeClr val="tx2"/>
                </a:solidFill>
              </a:rPr>
              <a:t>- תכנון היבטים שאינם קשורים לטכנולוגיית המידע </a:t>
            </a:r>
          </a:p>
          <a:p>
            <a:pPr marL="393192" lvl="1" indent="0">
              <a:lnSpc>
                <a:spcPct val="150000"/>
              </a:lnSpc>
              <a:buNone/>
            </a:pPr>
            <a:r>
              <a:rPr lang="he-IL" sz="2000" dirty="0">
                <a:solidFill>
                  <a:schemeClr val="tx2"/>
                </a:solidFill>
              </a:rPr>
              <a:t>  (שמירה על אנשי מפתח, מתקנים, תקשורת והגנה על המוניטין).</a:t>
            </a:r>
            <a:endParaRPr lang="en-US" sz="2000" dirty="0">
              <a:solidFill>
                <a:schemeClr val="tx2"/>
              </a:solidFill>
            </a:endParaRPr>
          </a:p>
          <a:p>
            <a:pPr>
              <a:buNone/>
            </a:pPr>
            <a:r>
              <a:rPr lang="he-IL" dirty="0"/>
              <a:t> </a:t>
            </a:r>
            <a:endParaRPr lang="en-US" dirty="0"/>
          </a:p>
        </p:txBody>
      </p:sp>
      <p:pic>
        <p:nvPicPr>
          <p:cNvPr id="5" name="תמונה 1" descr="cid:image001.gif@01CA823D.5B67DDB0"/>
          <p:cNvPicPr>
            <a:picLocks noChangeAspect="1" noChangeArrowheads="1"/>
          </p:cNvPicPr>
          <p:nvPr/>
        </p:nvPicPr>
        <p:blipFill>
          <a:blip r:embed="rId4" cstate="print"/>
          <a:srcRect/>
          <a:stretch>
            <a:fillRect/>
          </a:stretch>
        </p:blipFill>
        <p:spPr bwMode="auto">
          <a:xfrm>
            <a:off x="7556942" y="0"/>
            <a:ext cx="1587057" cy="764704"/>
          </a:xfrm>
          <a:prstGeom prst="rect">
            <a:avLst/>
          </a:prstGeom>
          <a:noFill/>
          <a:ln w="9525">
            <a:noFill/>
            <a:miter lim="800000"/>
            <a:headEnd/>
            <a:tailEnd/>
          </a:ln>
        </p:spPr>
      </p:pic>
      <p:sp>
        <p:nvSpPr>
          <p:cNvPr id="6" name="מלבן 5">
            <a:extLst>
              <a:ext uri="{FF2B5EF4-FFF2-40B4-BE49-F238E27FC236}">
                <a16:creationId xmlns:a16="http://schemas.microsoft.com/office/drawing/2014/main" id="{275B7694-8F3A-4FF0-AB05-546777C12D08}"/>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467544" y="1124744"/>
            <a:ext cx="8392446" cy="3329080"/>
          </a:xfrm>
        </p:spPr>
        <p:txBody>
          <a:bodyPr>
            <a:normAutofit/>
          </a:bodyPr>
          <a:lstStyle/>
          <a:p>
            <a:pPr algn="ctr"/>
            <a:endParaRPr lang="he-IL" dirty="0">
              <a:effectLst>
                <a:outerShdw blurRad="38100" dist="38100" dir="2700000" algn="tl">
                  <a:srgbClr val="000000">
                    <a:alpha val="43137"/>
                  </a:srgbClr>
                </a:outerShdw>
              </a:effectLst>
            </a:endParaRPr>
          </a:p>
          <a:p>
            <a:pPr algn="ctr"/>
            <a:endParaRPr lang="he-IL" dirty="0">
              <a:effectLst>
                <a:outerShdw blurRad="38100" dist="38100" dir="2700000" algn="tl">
                  <a:srgbClr val="000000">
                    <a:alpha val="43137"/>
                  </a:srgbClr>
                </a:outerShdw>
              </a:effectLst>
            </a:endParaRPr>
          </a:p>
          <a:p>
            <a:pPr algn="ctr"/>
            <a:endParaRPr lang="he-IL" dirty="0">
              <a:effectLst>
                <a:outerShdw blurRad="38100" dist="38100" dir="2700000" algn="tl">
                  <a:srgbClr val="000000">
                    <a:alpha val="43137"/>
                  </a:srgbClr>
                </a:outerShdw>
              </a:effectLst>
            </a:endParaRPr>
          </a:p>
          <a:p>
            <a:pPr algn="ctr"/>
            <a:r>
              <a:rPr lang="he-IL" sz="4800" b="1" dirty="0">
                <a:solidFill>
                  <a:schemeClr val="tx2"/>
                </a:solidFill>
                <a:latin typeface="David" pitchFamily="34" charset="-79"/>
                <a:cs typeface="David" pitchFamily="34" charset="-79"/>
              </a:rPr>
              <a:t>פעולות להנצחת בעלותנו בקניין הרוחני</a:t>
            </a:r>
            <a:endParaRPr lang="he-IL" sz="1000" dirty="0">
              <a:solidFill>
                <a:schemeClr val="tx2"/>
              </a:solidFill>
              <a:effectLst>
                <a:outerShdw blurRad="38100" dist="38100" dir="2700000" algn="tl">
                  <a:srgbClr val="000000">
                    <a:alpha val="43137"/>
                  </a:srgbClr>
                </a:outerShdw>
              </a:effectLst>
              <a:latin typeface="Aharoni" pitchFamily="2" charset="-79"/>
              <a:cs typeface="Aharoni" pitchFamily="2" charset="-79"/>
            </a:endParaRPr>
          </a:p>
        </p:txBody>
      </p:sp>
      <p:sp>
        <p:nvSpPr>
          <p:cNvPr id="7" name="מלבן 6">
            <a:extLst>
              <a:ext uri="{FF2B5EF4-FFF2-40B4-BE49-F238E27FC236}">
                <a16:creationId xmlns:a16="http://schemas.microsoft.com/office/drawing/2014/main" id="{04F95F37-1A3C-43AE-823D-EE2EAD2A7F06}"/>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8" name="תמונה 1" descr="cid:image001.gif@01CA823D.5B67DDB0">
            <a:extLst>
              <a:ext uri="{FF2B5EF4-FFF2-40B4-BE49-F238E27FC236}">
                <a16:creationId xmlns:a16="http://schemas.microsoft.com/office/drawing/2014/main" id="{C99C7906-4BD2-45BD-BEB2-CBFFAB4CAC36}"/>
              </a:ext>
            </a:extLst>
          </p:cNvPr>
          <p:cNvPicPr>
            <a:picLocks noChangeAspect="1" noChangeArrowheads="1"/>
          </p:cNvPicPr>
          <p:nvPr/>
        </p:nvPicPr>
        <p:blipFill>
          <a:blip r:embed="rId3"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250615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1131456" y="1772816"/>
            <a:ext cx="6881088" cy="4000528"/>
          </a:xfrm>
        </p:spPr>
        <p:txBody>
          <a:bodyPr/>
          <a:lstStyle/>
          <a:p>
            <a:pPr algn="ctr"/>
            <a:endParaRPr lang="he-IL" sz="2000" dirty="0">
              <a:effectLst>
                <a:outerShdw blurRad="38100" dist="38100" dir="2700000" algn="tl">
                  <a:srgbClr val="000000">
                    <a:alpha val="43137"/>
                  </a:srgbClr>
                </a:outerShdw>
              </a:effectLst>
            </a:endParaRPr>
          </a:p>
          <a:p>
            <a:pPr algn="ctr"/>
            <a:r>
              <a:rPr lang="he-IL" sz="4000" b="1" dirty="0">
                <a:solidFill>
                  <a:schemeClr val="tx2"/>
                </a:solidFill>
                <a:latin typeface="David" pitchFamily="34" charset="-79"/>
                <a:cs typeface="David" pitchFamily="34" charset="-79"/>
              </a:rPr>
              <a:t>הפרטיות ואבטחת המידע בארגון –</a:t>
            </a:r>
          </a:p>
          <a:p>
            <a:pPr algn="ctr"/>
            <a:r>
              <a:rPr lang="he-IL" sz="4000" b="1" dirty="0">
                <a:solidFill>
                  <a:schemeClr val="tx2"/>
                </a:solidFill>
                <a:latin typeface="David" pitchFamily="34" charset="-79"/>
                <a:cs typeface="David" pitchFamily="34" charset="-79"/>
              </a:rPr>
              <a:t>"מטרד" או "משימה"?</a:t>
            </a:r>
            <a:endParaRPr lang="en-US" sz="4000" b="1" dirty="0">
              <a:solidFill>
                <a:schemeClr val="tx2"/>
              </a:solidFill>
              <a:latin typeface="David" pitchFamily="34" charset="-79"/>
              <a:cs typeface="David" pitchFamily="34" charset="-79"/>
            </a:endParaRPr>
          </a:p>
          <a:p>
            <a:pPr algn="ctr"/>
            <a:endParaRPr lang="he-IL" dirty="0">
              <a:effectLst>
                <a:outerShdw blurRad="38100" dist="38100" dir="2700000" algn="tl">
                  <a:srgbClr val="000000">
                    <a:alpha val="43137"/>
                  </a:srgbClr>
                </a:outerShdw>
              </a:effectLst>
              <a:latin typeface="Aharoni" pitchFamily="2" charset="-79"/>
              <a:cs typeface="Aharoni" pitchFamily="2" charset="-79"/>
            </a:endParaRPr>
          </a:p>
        </p:txBody>
      </p:sp>
      <p:sp>
        <p:nvSpPr>
          <p:cNvPr id="7" name="מלבן 6">
            <a:extLst>
              <a:ext uri="{FF2B5EF4-FFF2-40B4-BE49-F238E27FC236}">
                <a16:creationId xmlns:a16="http://schemas.microsoft.com/office/drawing/2014/main" id="{FD769050-C147-4F66-95D6-72500FFCAB9E}"/>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8" name="תמונה 1" descr="cid:image001.gif@01CA823D.5B67DDB0">
            <a:extLst>
              <a:ext uri="{FF2B5EF4-FFF2-40B4-BE49-F238E27FC236}">
                <a16:creationId xmlns:a16="http://schemas.microsoft.com/office/drawing/2014/main" id="{59CEE949-7F69-419D-9719-2049F975DC09}"/>
              </a:ext>
            </a:extLst>
          </p:cNvPr>
          <p:cNvPicPr>
            <a:picLocks noChangeAspect="1" noChangeArrowheads="1"/>
          </p:cNvPicPr>
          <p:nvPr/>
        </p:nvPicPr>
        <p:blipFill>
          <a:blip r:embed="rId3"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3479703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כותרת 1"/>
          <p:cNvSpPr>
            <a:spLocks noGrp="1"/>
          </p:cNvSpPr>
          <p:nvPr>
            <p:ph type="title"/>
          </p:nvPr>
        </p:nvSpPr>
        <p:spPr>
          <a:xfrm>
            <a:off x="457200" y="1174522"/>
            <a:ext cx="8229600" cy="1143000"/>
          </a:xfrm>
        </p:spPr>
        <p:txBody>
          <a:bodyPr>
            <a:noAutofit/>
          </a:bodyPr>
          <a:lstStyle/>
          <a:p>
            <a:pPr algn="ctr"/>
            <a:r>
              <a:rPr lang="he-IL" sz="4800" b="1" dirty="0">
                <a:cs typeface="+mn-cs"/>
              </a:rPr>
              <a:t>תקנות אבטחת המידע</a:t>
            </a:r>
            <a:endParaRPr lang="en-US" sz="4800" b="1" dirty="0">
              <a:cs typeface="+mn-cs"/>
            </a:endParaRPr>
          </a:p>
        </p:txBody>
      </p:sp>
      <p:pic>
        <p:nvPicPr>
          <p:cNvPr id="2050" name="Picture 2" descr="תוצאת תמונה עבור ‪legal docs‬‏"/>
          <p:cNvPicPr>
            <a:picLocks noChangeAspect="1" noChangeArrowheads="1"/>
          </p:cNvPicPr>
          <p:nvPr/>
        </p:nvPicPr>
        <p:blipFill>
          <a:blip r:embed="rId2" cstate="print">
            <a:clrChange>
              <a:clrFrom>
                <a:srgbClr val="FBF9F3"/>
              </a:clrFrom>
              <a:clrTo>
                <a:srgbClr val="FBF9F3">
                  <a:alpha val="0"/>
                </a:srgbClr>
              </a:clrTo>
            </a:clrChange>
            <a:extLst>
              <a:ext uri="{28A0092B-C50C-407E-A947-70E740481C1C}">
                <a14:useLocalDpi xmlns:a14="http://schemas.microsoft.com/office/drawing/2010/main" val="0"/>
              </a:ext>
            </a:extLst>
          </a:blip>
          <a:srcRect/>
          <a:stretch>
            <a:fillRect/>
          </a:stretch>
        </p:blipFill>
        <p:spPr bwMode="auto">
          <a:xfrm>
            <a:off x="2051720" y="3174505"/>
            <a:ext cx="2734338" cy="20843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geektime.co.il/wp-content/uploads/2010/06/17067_417729230136_417728540136_10730922_4051512_n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9993" y="3212976"/>
            <a:ext cx="2432042" cy="2222686"/>
          </a:xfrm>
          <a:prstGeom prst="rect">
            <a:avLst/>
          </a:prstGeom>
          <a:noFill/>
          <a:extLst>
            <a:ext uri="{909E8E84-426E-40DD-AFC4-6F175D3DCCD1}">
              <a14:hiddenFill xmlns:a14="http://schemas.microsoft.com/office/drawing/2010/main">
                <a:solidFill>
                  <a:srgbClr val="FFFFFF"/>
                </a:solidFill>
              </a14:hiddenFill>
            </a:ext>
          </a:extLst>
        </p:spPr>
      </p:pic>
      <p:sp>
        <p:nvSpPr>
          <p:cNvPr id="7" name="מלבן 6">
            <a:extLst>
              <a:ext uri="{FF2B5EF4-FFF2-40B4-BE49-F238E27FC236}">
                <a16:creationId xmlns:a16="http://schemas.microsoft.com/office/drawing/2014/main" id="{743A3D17-F9D4-44F9-ABCD-C45DFF90E4A7}"/>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10" name="תמונה 1" descr="cid:image001.gif@01CA823D.5B67DDB0">
            <a:extLst>
              <a:ext uri="{FF2B5EF4-FFF2-40B4-BE49-F238E27FC236}">
                <a16:creationId xmlns:a16="http://schemas.microsoft.com/office/drawing/2014/main" id="{79BF9EB3-FD08-4120-A5E5-DEA26D909A43}"/>
              </a:ext>
            </a:extLst>
          </p:cNvPr>
          <p:cNvPicPr>
            <a:picLocks noChangeAspect="1" noChangeArrowheads="1"/>
          </p:cNvPicPr>
          <p:nvPr/>
        </p:nvPicPr>
        <p:blipFill>
          <a:blip r:embed="rId4"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2302686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9F36AC65-6439-4718-9690-7895BC5A54E6}"/>
              </a:ext>
            </a:extLst>
          </p:cNvPr>
          <p:cNvSpPr>
            <a:spLocks noGrp="1"/>
          </p:cNvSpPr>
          <p:nvPr>
            <p:ph type="title"/>
          </p:nvPr>
        </p:nvSpPr>
        <p:spPr>
          <a:xfrm>
            <a:off x="1043608" y="1268760"/>
            <a:ext cx="7643192" cy="4383360"/>
          </a:xfrm>
        </p:spPr>
        <p:txBody>
          <a:bodyPr>
            <a:noAutofit/>
          </a:bodyPr>
          <a:lstStyle/>
          <a:p>
            <a:pPr algn="r"/>
            <a:r>
              <a:rPr lang="he-IL" sz="2800" b="1" u="sng" dirty="0">
                <a:cs typeface="+mn-cs"/>
              </a:rPr>
              <a:t>התקנות קובעות רמות הגנה שונות על מידע אישי</a:t>
            </a:r>
            <a:r>
              <a:rPr lang="he-IL" sz="2800" b="1" dirty="0">
                <a:cs typeface="+mn-cs"/>
              </a:rPr>
              <a:t>:</a:t>
            </a:r>
            <a:br>
              <a:rPr lang="en-US" sz="4000" dirty="0">
                <a:cs typeface="+mn-cs"/>
              </a:rPr>
            </a:br>
            <a:br>
              <a:rPr lang="en-US" sz="4000" dirty="0">
                <a:cs typeface="+mn-cs"/>
              </a:rPr>
            </a:br>
            <a:r>
              <a:rPr lang="he-IL" sz="2400" dirty="0">
                <a:cs typeface="+mn-cs"/>
              </a:rPr>
              <a:t>1. מאגר יחיד</a:t>
            </a:r>
            <a:br>
              <a:rPr lang="en-US" sz="2400" dirty="0">
                <a:cs typeface="+mn-cs"/>
              </a:rPr>
            </a:br>
            <a:br>
              <a:rPr lang="en-US" sz="2400" dirty="0">
                <a:cs typeface="+mn-cs"/>
              </a:rPr>
            </a:br>
            <a:r>
              <a:rPr lang="he-IL" sz="2400" dirty="0">
                <a:cs typeface="+mn-cs"/>
              </a:rPr>
              <a:t>2. רמת אבטחה נמוכה</a:t>
            </a:r>
            <a:br>
              <a:rPr lang="he-IL" sz="2400" dirty="0">
                <a:cs typeface="+mn-cs"/>
              </a:rPr>
            </a:br>
            <a:br>
              <a:rPr lang="en-US" sz="2400" dirty="0">
                <a:cs typeface="+mn-cs"/>
              </a:rPr>
            </a:br>
            <a:r>
              <a:rPr lang="he-IL" sz="2400" dirty="0">
                <a:cs typeface="+mn-cs"/>
              </a:rPr>
              <a:t>3. רמת אבטחה בינונית</a:t>
            </a:r>
            <a:br>
              <a:rPr lang="he-IL" sz="2400" dirty="0">
                <a:cs typeface="+mn-cs"/>
              </a:rPr>
            </a:br>
            <a:br>
              <a:rPr lang="en-US" sz="2400" dirty="0">
                <a:cs typeface="+mn-cs"/>
              </a:rPr>
            </a:br>
            <a:r>
              <a:rPr lang="he-IL" sz="2400" dirty="0">
                <a:cs typeface="+mn-cs"/>
              </a:rPr>
              <a:t>4. רמת אבטחה גבוהה</a:t>
            </a:r>
            <a:endParaRPr lang="en-US" sz="4000" dirty="0">
              <a:cs typeface="+mn-cs"/>
            </a:endParaRPr>
          </a:p>
        </p:txBody>
      </p:sp>
      <p:sp>
        <p:nvSpPr>
          <p:cNvPr id="5" name="מלבן 4">
            <a:extLst>
              <a:ext uri="{FF2B5EF4-FFF2-40B4-BE49-F238E27FC236}">
                <a16:creationId xmlns:a16="http://schemas.microsoft.com/office/drawing/2014/main" id="{ECF01252-BD9E-4BF7-84AC-1D0D2F8D9E0A}"/>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6" name="תמונה 1" descr="cid:image001.gif@01CA823D.5B67DDB0">
            <a:extLst>
              <a:ext uri="{FF2B5EF4-FFF2-40B4-BE49-F238E27FC236}">
                <a16:creationId xmlns:a16="http://schemas.microsoft.com/office/drawing/2014/main" id="{3E023960-1472-43CA-99E0-09BF8F76C3BA}"/>
              </a:ext>
            </a:extLst>
          </p:cNvPr>
          <p:cNvPicPr>
            <a:picLocks noChangeAspect="1" noChangeArrowheads="1"/>
          </p:cNvPicPr>
          <p:nvPr/>
        </p:nvPicPr>
        <p:blipFill>
          <a:blip r:embed="rId3"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671153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1228511"/>
            <a:ext cx="8229600" cy="1143000"/>
          </a:xfrm>
        </p:spPr>
        <p:txBody>
          <a:bodyPr>
            <a:noAutofit/>
          </a:bodyPr>
          <a:lstStyle/>
          <a:p>
            <a:pPr algn="ctr" rtl="1"/>
            <a:r>
              <a:rPr lang="he-IL" sz="4400" b="1" dirty="0">
                <a:cs typeface="+mn-cs"/>
              </a:rPr>
              <a:t>החשיפה שלנו לסייבר – האם זה חשוב רק לנו?</a:t>
            </a:r>
            <a:endParaRPr lang="en-US" sz="4400" b="1" dirty="0">
              <a:cs typeface="+mn-cs"/>
            </a:endParaRPr>
          </a:p>
        </p:txBody>
      </p:sp>
      <p:sp>
        <p:nvSpPr>
          <p:cNvPr id="3" name="מציין מיקום תוכן 2"/>
          <p:cNvSpPr>
            <a:spLocks noGrp="1"/>
          </p:cNvSpPr>
          <p:nvPr>
            <p:ph idx="1"/>
          </p:nvPr>
        </p:nvSpPr>
        <p:spPr>
          <a:xfrm>
            <a:off x="0" y="2126932"/>
            <a:ext cx="8229600" cy="4389120"/>
          </a:xfrm>
        </p:spPr>
        <p:txBody>
          <a:bodyPr/>
          <a:lstStyle/>
          <a:p>
            <a:pPr marL="514350" indent="-514350" algn="just" rtl="1">
              <a:buNone/>
            </a:pPr>
            <a:endParaRPr lang="he-IL" sz="3200" dirty="0"/>
          </a:p>
          <a:p>
            <a:pPr marL="514350" indent="-514350" algn="just" rtl="1">
              <a:buNone/>
            </a:pPr>
            <a:r>
              <a:rPr lang="he-IL" sz="2400" dirty="0">
                <a:solidFill>
                  <a:schemeClr val="tx2"/>
                </a:solidFill>
              </a:rPr>
              <a:t>זה חשוב גם – </a:t>
            </a:r>
          </a:p>
          <a:p>
            <a:pPr marL="514350" indent="-514350" algn="just" rtl="1">
              <a:buNone/>
            </a:pPr>
            <a:endParaRPr lang="he-IL" sz="900" dirty="0">
              <a:solidFill>
                <a:schemeClr val="tx2"/>
              </a:solidFill>
            </a:endParaRPr>
          </a:p>
          <a:p>
            <a:pPr marL="514350" indent="-514350" algn="just">
              <a:buFont typeface="+mj-lt"/>
              <a:buAutoNum type="arabicPeriod"/>
            </a:pPr>
            <a:r>
              <a:rPr lang="he-IL" sz="2400" dirty="0">
                <a:solidFill>
                  <a:schemeClr val="tx2"/>
                </a:solidFill>
              </a:rPr>
              <a:t>לקוחות החברה;</a:t>
            </a:r>
          </a:p>
          <a:p>
            <a:pPr marL="514350" indent="-514350" algn="just">
              <a:buFont typeface="+mj-lt"/>
              <a:buAutoNum type="arabicPeriod"/>
            </a:pPr>
            <a:r>
              <a:rPr lang="he-IL" sz="2400" dirty="0">
                <a:solidFill>
                  <a:schemeClr val="tx2"/>
                </a:solidFill>
              </a:rPr>
              <a:t>עובדים;</a:t>
            </a:r>
          </a:p>
          <a:p>
            <a:pPr marL="514350" indent="-514350" algn="just">
              <a:buFont typeface="+mj-lt"/>
              <a:buAutoNum type="arabicPeriod"/>
            </a:pPr>
            <a:r>
              <a:rPr lang="he-IL" sz="2400" dirty="0">
                <a:solidFill>
                  <a:schemeClr val="tx2"/>
                </a:solidFill>
              </a:rPr>
              <a:t>בעלי תפקידים;</a:t>
            </a:r>
          </a:p>
          <a:p>
            <a:pPr marL="514350" indent="-514350" algn="just" rtl="1">
              <a:buFont typeface="+mj-lt"/>
              <a:buAutoNum type="arabicPeriod"/>
            </a:pPr>
            <a:r>
              <a:rPr lang="he-IL" sz="2400" dirty="0">
                <a:solidFill>
                  <a:schemeClr val="tx2"/>
                </a:solidFill>
              </a:rPr>
              <a:t>בעלי המניות;</a:t>
            </a:r>
          </a:p>
          <a:p>
            <a:pPr marL="514350" indent="-514350" algn="just" rtl="1">
              <a:buFont typeface="+mj-lt"/>
              <a:buAutoNum type="arabicPeriod"/>
            </a:pPr>
            <a:r>
              <a:rPr lang="he-IL" sz="2400" dirty="0">
                <a:solidFill>
                  <a:schemeClr val="tx2"/>
                </a:solidFill>
              </a:rPr>
              <a:t>המדינה.</a:t>
            </a:r>
            <a:endParaRPr lang="en-US" sz="2400" dirty="0">
              <a:solidFill>
                <a:schemeClr val="tx2"/>
              </a:solidFill>
            </a:endParaRPr>
          </a:p>
        </p:txBody>
      </p:sp>
      <p:pic>
        <p:nvPicPr>
          <p:cNvPr id="2050" name="Picture 2" descr="C:\Users\Ilana\AppData\Local\Microsoft\Windows\Temporary Internet Files\Content.IE5\ZHXSUFG2\MC900254368[1].wmf"/>
          <p:cNvPicPr>
            <a:picLocks noChangeAspect="1" noChangeArrowheads="1"/>
          </p:cNvPicPr>
          <p:nvPr/>
        </p:nvPicPr>
        <p:blipFill>
          <a:blip r:embed="rId3" cstate="print"/>
          <a:srcRect/>
          <a:stretch>
            <a:fillRect/>
          </a:stretch>
        </p:blipFill>
        <p:spPr bwMode="auto">
          <a:xfrm>
            <a:off x="1475656" y="3100883"/>
            <a:ext cx="2814712" cy="2128317"/>
          </a:xfrm>
          <a:prstGeom prst="rect">
            <a:avLst/>
          </a:prstGeom>
          <a:noFill/>
        </p:spPr>
      </p:pic>
      <p:pic>
        <p:nvPicPr>
          <p:cNvPr id="5" name="תמונה 1" descr="cid:image001.gif@01CA823D.5B67DDB0"/>
          <p:cNvPicPr>
            <a:picLocks noChangeAspect="1" noChangeArrowheads="1"/>
          </p:cNvPicPr>
          <p:nvPr/>
        </p:nvPicPr>
        <p:blipFill>
          <a:blip r:embed="rId4" cstate="print"/>
          <a:srcRect/>
          <a:stretch>
            <a:fillRect/>
          </a:stretch>
        </p:blipFill>
        <p:spPr bwMode="auto">
          <a:xfrm>
            <a:off x="7556942" y="0"/>
            <a:ext cx="1587057" cy="764704"/>
          </a:xfrm>
          <a:prstGeom prst="rect">
            <a:avLst/>
          </a:prstGeom>
          <a:noFill/>
          <a:ln w="9525">
            <a:noFill/>
            <a:miter lim="800000"/>
            <a:headEnd/>
            <a:tailEnd/>
          </a:ln>
        </p:spPr>
      </p:pic>
      <p:sp>
        <p:nvSpPr>
          <p:cNvPr id="7" name="מלבן 6">
            <a:extLst>
              <a:ext uri="{FF2B5EF4-FFF2-40B4-BE49-F238E27FC236}">
                <a16:creationId xmlns:a16="http://schemas.microsoft.com/office/drawing/2014/main" id="{33FAD935-F90B-4B50-846D-F6E22F350C99}"/>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amond(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amond(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amond(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amond(in)">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amond(in)">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ECBC15F-55F8-4C19-8210-74413C70EBDD}"/>
              </a:ext>
            </a:extLst>
          </p:cNvPr>
          <p:cNvSpPr>
            <a:spLocks noGrp="1"/>
          </p:cNvSpPr>
          <p:nvPr>
            <p:ph type="title"/>
          </p:nvPr>
        </p:nvSpPr>
        <p:spPr>
          <a:xfrm>
            <a:off x="683568" y="404664"/>
            <a:ext cx="8229600" cy="1143000"/>
          </a:xfrm>
        </p:spPr>
        <p:txBody>
          <a:bodyPr>
            <a:normAutofit/>
          </a:bodyPr>
          <a:lstStyle/>
          <a:p>
            <a:pPr algn="ctr"/>
            <a:r>
              <a:rPr lang="he-IL" sz="4000" b="1" dirty="0">
                <a:cs typeface="+mn-cs"/>
              </a:rPr>
              <a:t>מאגר יחיד</a:t>
            </a:r>
          </a:p>
        </p:txBody>
      </p:sp>
      <p:sp>
        <p:nvSpPr>
          <p:cNvPr id="3" name="מציין מיקום תוכן 2">
            <a:extLst>
              <a:ext uri="{FF2B5EF4-FFF2-40B4-BE49-F238E27FC236}">
                <a16:creationId xmlns:a16="http://schemas.microsoft.com/office/drawing/2014/main" id="{3DEB225F-77E7-483D-BD80-C4134F1CE8EE}"/>
              </a:ext>
            </a:extLst>
          </p:cNvPr>
          <p:cNvSpPr>
            <a:spLocks noGrp="1"/>
          </p:cNvSpPr>
          <p:nvPr>
            <p:ph idx="1"/>
          </p:nvPr>
        </p:nvSpPr>
        <p:spPr>
          <a:xfrm>
            <a:off x="457200" y="1935480"/>
            <a:ext cx="8455968" cy="4301832"/>
          </a:xfrm>
        </p:spPr>
        <p:txBody>
          <a:bodyPr>
            <a:normAutofit/>
          </a:bodyPr>
          <a:lstStyle/>
          <a:p>
            <a:pPr marL="0" indent="0" algn="just">
              <a:buNone/>
            </a:pPr>
            <a:r>
              <a:rPr lang="he-IL" sz="2000" b="1" dirty="0">
                <a:solidFill>
                  <a:schemeClr val="tx2"/>
                </a:solidFill>
              </a:rPr>
              <a:t>"</a:t>
            </a:r>
            <a:r>
              <a:rPr lang="he-IL" sz="2000" b="1" u="sng" dirty="0">
                <a:solidFill>
                  <a:schemeClr val="tx2"/>
                </a:solidFill>
              </a:rPr>
              <a:t>מאגר המנוהל בידי יחיד</a:t>
            </a:r>
            <a:r>
              <a:rPr lang="he-IL" sz="2000" b="1" dirty="0">
                <a:solidFill>
                  <a:schemeClr val="tx2"/>
                </a:solidFill>
              </a:rPr>
              <a:t>"</a:t>
            </a:r>
            <a:r>
              <a:rPr lang="he-IL" sz="2000" dirty="0">
                <a:solidFill>
                  <a:schemeClr val="tx2"/>
                </a:solidFill>
              </a:rPr>
              <a:t> – מאגר מידע שמנהל יחיד או תאגיד בבעלות יחיד, ואשר רק היחיד ולכל היותר שני בעלי הרשאה נוספים רשאים לעשות בו שימוש ובאפשרותם לעשות בו שימוש, ולמעט מאגרי מידע כמפורט להלן:</a:t>
            </a:r>
          </a:p>
          <a:p>
            <a:pPr marL="0" indent="0" algn="just">
              <a:buNone/>
            </a:pPr>
            <a:endParaRPr lang="en-US" sz="1050" dirty="0">
              <a:solidFill>
                <a:schemeClr val="tx2"/>
              </a:solidFill>
            </a:endParaRPr>
          </a:p>
          <a:p>
            <a:pPr marL="0" indent="0" algn="just">
              <a:buNone/>
            </a:pPr>
            <a:r>
              <a:rPr lang="he-IL" sz="2000" b="1" dirty="0">
                <a:solidFill>
                  <a:schemeClr val="tx2"/>
                </a:solidFill>
              </a:rPr>
              <a:t>(1)</a:t>
            </a:r>
            <a:r>
              <a:rPr lang="he-IL" sz="2000" dirty="0">
                <a:solidFill>
                  <a:schemeClr val="tx2"/>
                </a:solidFill>
              </a:rPr>
              <a:t>   מאגר מידע שמטרתו העיקרית היא איסוף מידע לצורך מסירתו לאחר כדרך </a:t>
            </a:r>
          </a:p>
          <a:p>
            <a:pPr marL="0" indent="0" algn="just">
              <a:buNone/>
            </a:pPr>
            <a:r>
              <a:rPr lang="he-IL" sz="2000" dirty="0">
                <a:solidFill>
                  <a:schemeClr val="tx2"/>
                </a:solidFill>
              </a:rPr>
              <a:t>       עיסוק, לרבות שירותי דיוור ישיר;</a:t>
            </a:r>
          </a:p>
          <a:p>
            <a:pPr marL="0" indent="0" algn="just">
              <a:buNone/>
            </a:pPr>
            <a:endParaRPr lang="en-US" sz="700" dirty="0">
              <a:solidFill>
                <a:schemeClr val="tx2"/>
              </a:solidFill>
            </a:endParaRPr>
          </a:p>
          <a:p>
            <a:pPr marL="0" indent="0" algn="just">
              <a:buNone/>
            </a:pPr>
            <a:r>
              <a:rPr lang="he-IL" sz="2000" b="1" dirty="0">
                <a:solidFill>
                  <a:schemeClr val="tx2"/>
                </a:solidFill>
              </a:rPr>
              <a:t>(2)</a:t>
            </a:r>
            <a:r>
              <a:rPr lang="he-IL" sz="2000" dirty="0">
                <a:solidFill>
                  <a:schemeClr val="tx2"/>
                </a:solidFill>
              </a:rPr>
              <a:t>   מאגר מידע שיש בו מידע על אודות 10,000 אנשים ומעלה;</a:t>
            </a:r>
          </a:p>
          <a:p>
            <a:pPr marL="0" indent="0" algn="just">
              <a:buNone/>
            </a:pPr>
            <a:endParaRPr lang="en-US" sz="1200" dirty="0">
              <a:solidFill>
                <a:schemeClr val="tx2"/>
              </a:solidFill>
            </a:endParaRPr>
          </a:p>
          <a:p>
            <a:pPr marL="0" indent="0" algn="just">
              <a:buNone/>
            </a:pPr>
            <a:r>
              <a:rPr lang="he-IL" sz="2000" b="1" dirty="0">
                <a:solidFill>
                  <a:schemeClr val="tx2"/>
                </a:solidFill>
              </a:rPr>
              <a:t>(3)</a:t>
            </a:r>
            <a:r>
              <a:rPr lang="he-IL" sz="2000" dirty="0">
                <a:solidFill>
                  <a:schemeClr val="tx2"/>
                </a:solidFill>
              </a:rPr>
              <a:t>   מאגר מידע הכולל מידע שבעל המאגר כפוף בשלו לחובת סודיות מקצועית לפי </a:t>
            </a:r>
          </a:p>
          <a:p>
            <a:pPr marL="0" indent="0" algn="just">
              <a:buNone/>
            </a:pPr>
            <a:r>
              <a:rPr lang="he-IL" sz="2000" dirty="0">
                <a:solidFill>
                  <a:schemeClr val="tx2"/>
                </a:solidFill>
              </a:rPr>
              <a:t>       דין או לפי עקרונות של אתיקה מקצועית;</a:t>
            </a:r>
            <a:endParaRPr lang="en-US" sz="2000" dirty="0">
              <a:solidFill>
                <a:schemeClr val="tx2"/>
              </a:solidFill>
            </a:endParaRPr>
          </a:p>
          <a:p>
            <a:pPr marL="0" indent="0">
              <a:buNone/>
            </a:pPr>
            <a:endParaRPr lang="he-IL" sz="2000" dirty="0">
              <a:solidFill>
                <a:schemeClr val="tx2"/>
              </a:solidFill>
            </a:endParaRPr>
          </a:p>
          <a:p>
            <a:pPr marL="0" indent="0">
              <a:buNone/>
            </a:pPr>
            <a:r>
              <a:rPr lang="he-IL" sz="2000" b="1" dirty="0">
                <a:solidFill>
                  <a:schemeClr val="tx2"/>
                </a:solidFill>
              </a:rPr>
              <a:t>(ההגדרה בתקנה 1 לתקנות)</a:t>
            </a:r>
            <a:endParaRPr lang="en-US" sz="2000" b="1" dirty="0">
              <a:solidFill>
                <a:schemeClr val="tx2"/>
              </a:solidFill>
            </a:endParaRPr>
          </a:p>
          <a:p>
            <a:pPr marL="0" indent="0">
              <a:buNone/>
            </a:pPr>
            <a:endParaRPr lang="he-IL" dirty="0"/>
          </a:p>
        </p:txBody>
      </p:sp>
      <p:sp>
        <p:nvSpPr>
          <p:cNvPr id="6" name="מלבן 5">
            <a:extLst>
              <a:ext uri="{FF2B5EF4-FFF2-40B4-BE49-F238E27FC236}">
                <a16:creationId xmlns:a16="http://schemas.microsoft.com/office/drawing/2014/main" id="{D62587EE-9BA2-40D2-B373-13C78AD9D628}"/>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7" name="תמונה 1" descr="cid:image001.gif@01CA823D.5B67DDB0">
            <a:extLst>
              <a:ext uri="{FF2B5EF4-FFF2-40B4-BE49-F238E27FC236}">
                <a16:creationId xmlns:a16="http://schemas.microsoft.com/office/drawing/2014/main" id="{2D4B431A-051F-4815-A230-C81C9A2A2B82}"/>
              </a:ext>
            </a:extLst>
          </p:cNvPr>
          <p:cNvPicPr>
            <a:picLocks noChangeAspect="1" noChangeArrowheads="1"/>
          </p:cNvPicPr>
          <p:nvPr/>
        </p:nvPicPr>
        <p:blipFill>
          <a:blip r:embed="rId2"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2867640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ציין מיקום תוכן 2"/>
          <p:cNvSpPr>
            <a:spLocks noGrp="1"/>
          </p:cNvSpPr>
          <p:nvPr>
            <p:ph idx="1"/>
          </p:nvPr>
        </p:nvSpPr>
        <p:spPr>
          <a:xfrm>
            <a:off x="211696" y="2060848"/>
            <a:ext cx="8496329" cy="3816424"/>
          </a:xfrm>
        </p:spPr>
        <p:txBody>
          <a:bodyPr>
            <a:noAutofit/>
          </a:bodyPr>
          <a:lstStyle/>
          <a:p>
            <a:pPr marL="0" indent="0">
              <a:buNone/>
            </a:pPr>
            <a:r>
              <a:rPr lang="he-IL" sz="2400" u="sng" dirty="0">
                <a:solidFill>
                  <a:schemeClr val="tx2"/>
                </a:solidFill>
              </a:rPr>
              <a:t>מאגרי מידע יסווגו לפי שלושה סוגים</a:t>
            </a:r>
            <a:r>
              <a:rPr lang="he-IL" sz="2400" dirty="0">
                <a:solidFill>
                  <a:schemeClr val="tx2"/>
                </a:solidFill>
              </a:rPr>
              <a:t>:</a:t>
            </a:r>
          </a:p>
          <a:p>
            <a:pPr marL="0" indent="0">
              <a:buNone/>
            </a:pPr>
            <a:endParaRPr lang="en-US" dirty="0">
              <a:solidFill>
                <a:schemeClr val="tx2"/>
              </a:solidFill>
            </a:endParaRPr>
          </a:p>
          <a:p>
            <a:pPr marL="342900" indent="-342900">
              <a:lnSpc>
                <a:spcPct val="150000"/>
              </a:lnSpc>
              <a:buAutoNum type="arabicPeriod"/>
            </a:pPr>
            <a:r>
              <a:rPr lang="he-IL" sz="1800" dirty="0">
                <a:solidFill>
                  <a:schemeClr val="tx2"/>
                </a:solidFill>
              </a:rPr>
              <a:t>מאגר שחלה עליו רמת אבטחה </a:t>
            </a:r>
            <a:r>
              <a:rPr lang="he-IL" sz="1800" b="1" dirty="0">
                <a:solidFill>
                  <a:schemeClr val="tx2"/>
                </a:solidFill>
              </a:rPr>
              <a:t>בסיסית</a:t>
            </a:r>
            <a:r>
              <a:rPr lang="he-IL" sz="1800" dirty="0">
                <a:solidFill>
                  <a:schemeClr val="tx2"/>
                </a:solidFill>
              </a:rPr>
              <a:t>.</a:t>
            </a:r>
          </a:p>
          <a:p>
            <a:pPr marL="342900" indent="-342900">
              <a:lnSpc>
                <a:spcPct val="150000"/>
              </a:lnSpc>
              <a:buAutoNum type="arabicPeriod"/>
            </a:pPr>
            <a:r>
              <a:rPr lang="he-IL" sz="1800" dirty="0">
                <a:solidFill>
                  <a:schemeClr val="tx2"/>
                </a:solidFill>
              </a:rPr>
              <a:t>מאגר שחלה עליו רמת אבטחה </a:t>
            </a:r>
            <a:r>
              <a:rPr lang="he-IL" sz="1800" b="1" dirty="0">
                <a:solidFill>
                  <a:schemeClr val="tx2"/>
                </a:solidFill>
              </a:rPr>
              <a:t>בינונית</a:t>
            </a:r>
            <a:r>
              <a:rPr lang="he-IL" sz="1800" dirty="0">
                <a:solidFill>
                  <a:schemeClr val="tx2"/>
                </a:solidFill>
              </a:rPr>
              <a:t>.</a:t>
            </a:r>
          </a:p>
          <a:p>
            <a:pPr marL="342900" indent="-342900">
              <a:lnSpc>
                <a:spcPct val="150000"/>
              </a:lnSpc>
              <a:buAutoNum type="arabicPeriod"/>
            </a:pPr>
            <a:r>
              <a:rPr lang="he-IL" sz="1800" dirty="0">
                <a:solidFill>
                  <a:schemeClr val="tx2"/>
                </a:solidFill>
              </a:rPr>
              <a:t>מאגר שחלה עליו רמת אבטחה </a:t>
            </a:r>
            <a:r>
              <a:rPr lang="he-IL" sz="1800" b="1" dirty="0">
                <a:solidFill>
                  <a:schemeClr val="tx2"/>
                </a:solidFill>
              </a:rPr>
              <a:t>גבוהה</a:t>
            </a:r>
            <a:r>
              <a:rPr lang="he-IL" sz="1800" dirty="0">
                <a:solidFill>
                  <a:schemeClr val="tx2"/>
                </a:solidFill>
              </a:rPr>
              <a:t>.</a:t>
            </a:r>
          </a:p>
          <a:p>
            <a:pPr marL="0" indent="0">
              <a:buNone/>
            </a:pPr>
            <a:endParaRPr lang="he-IL" sz="1800" dirty="0">
              <a:solidFill>
                <a:schemeClr val="tx2"/>
              </a:solidFill>
            </a:endParaRPr>
          </a:p>
          <a:p>
            <a:pPr marL="0" indent="0">
              <a:buNone/>
            </a:pPr>
            <a:r>
              <a:rPr lang="he-IL" sz="1800" dirty="0">
                <a:solidFill>
                  <a:schemeClr val="tx2"/>
                </a:solidFill>
              </a:rPr>
              <a:t>מאגר יסווג לפי מספר קריטריונים אשר מופיעים בתוספת לתקנות. </a:t>
            </a:r>
          </a:p>
          <a:p>
            <a:pPr marL="0" indent="0">
              <a:buNone/>
            </a:pPr>
            <a:r>
              <a:rPr lang="he-IL" sz="1800" dirty="0">
                <a:solidFill>
                  <a:schemeClr val="tx2"/>
                </a:solidFill>
              </a:rPr>
              <a:t>הקריטריונים מתייחסים בעיקר לגודל, סוגי המידע שבמאגר ואופן השימוש במאגר.</a:t>
            </a:r>
          </a:p>
        </p:txBody>
      </p:sp>
      <p:sp>
        <p:nvSpPr>
          <p:cNvPr id="14" name="כותרת 1"/>
          <p:cNvSpPr>
            <a:spLocks noGrp="1"/>
          </p:cNvSpPr>
          <p:nvPr>
            <p:ph type="title"/>
          </p:nvPr>
        </p:nvSpPr>
        <p:spPr>
          <a:xfrm>
            <a:off x="755576" y="816183"/>
            <a:ext cx="7920879" cy="857250"/>
          </a:xfrm>
        </p:spPr>
        <p:txBody>
          <a:bodyPr>
            <a:noAutofit/>
          </a:bodyPr>
          <a:lstStyle/>
          <a:p>
            <a:pPr algn="ctr"/>
            <a:r>
              <a:rPr lang="he-IL" sz="3600" b="1" dirty="0">
                <a:cs typeface="+mn-cs"/>
              </a:rPr>
              <a:t>סיווג מאגרים לפי התקנות החדשות</a:t>
            </a:r>
            <a:endParaRPr lang="en-US" sz="3600" b="1" dirty="0">
              <a:cs typeface="+mn-cs"/>
            </a:endParaRPr>
          </a:p>
        </p:txBody>
      </p:sp>
      <p:sp>
        <p:nvSpPr>
          <p:cNvPr id="6" name="מלבן 5">
            <a:extLst>
              <a:ext uri="{FF2B5EF4-FFF2-40B4-BE49-F238E27FC236}">
                <a16:creationId xmlns:a16="http://schemas.microsoft.com/office/drawing/2014/main" id="{DEE0F544-210C-4218-998E-D2E1EB582A16}"/>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9" name="תמונה 1" descr="cid:image001.gif@01CA823D.5B67DDB0">
            <a:extLst>
              <a:ext uri="{FF2B5EF4-FFF2-40B4-BE49-F238E27FC236}">
                <a16:creationId xmlns:a16="http://schemas.microsoft.com/office/drawing/2014/main" id="{1F326D0E-22C4-49D0-BB9E-549779ACB866}"/>
              </a:ext>
            </a:extLst>
          </p:cNvPr>
          <p:cNvPicPr>
            <a:picLocks noChangeAspect="1" noChangeArrowheads="1"/>
          </p:cNvPicPr>
          <p:nvPr/>
        </p:nvPicPr>
        <p:blipFill>
          <a:blip r:embed="rId2"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2047536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a:extLst>
              <a:ext uri="{FF2B5EF4-FFF2-40B4-BE49-F238E27FC236}">
                <a16:creationId xmlns:a16="http://schemas.microsoft.com/office/drawing/2014/main" id="{D8F892EB-DE37-44B4-984E-828E0DA687D0}"/>
              </a:ext>
            </a:extLst>
          </p:cNvPr>
          <p:cNvSpPr/>
          <p:nvPr/>
        </p:nvSpPr>
        <p:spPr>
          <a:xfrm>
            <a:off x="611560" y="908720"/>
            <a:ext cx="8136904" cy="5447645"/>
          </a:xfrm>
          <a:prstGeom prst="rect">
            <a:avLst/>
          </a:prstGeom>
        </p:spPr>
        <p:txBody>
          <a:bodyPr wrap="square">
            <a:spAutoFit/>
          </a:bodyPr>
          <a:lstStyle/>
          <a:p>
            <a:pPr algn="r" rtl="1"/>
            <a:r>
              <a:rPr lang="he-IL" sz="2400" b="1" u="sng" dirty="0">
                <a:solidFill>
                  <a:schemeClr val="tx2"/>
                </a:solidFill>
              </a:rPr>
              <a:t>מאגר מידע שחלה עליו רמת האבטחה בינונית יהא</a:t>
            </a:r>
            <a:r>
              <a:rPr lang="he-IL" sz="2400" b="1" dirty="0">
                <a:solidFill>
                  <a:schemeClr val="tx2"/>
                </a:solidFill>
              </a:rPr>
              <a:t>:</a:t>
            </a:r>
            <a:endParaRPr lang="en-US" sz="2400" b="1" dirty="0">
              <a:solidFill>
                <a:schemeClr val="tx2"/>
              </a:solidFill>
            </a:endParaRPr>
          </a:p>
          <a:p>
            <a:pPr algn="r" rtl="1"/>
            <a:r>
              <a:rPr lang="he-IL" dirty="0">
                <a:solidFill>
                  <a:schemeClr val="tx2"/>
                </a:solidFill>
              </a:rPr>
              <a:t> </a:t>
            </a:r>
            <a:endParaRPr lang="en-US" dirty="0">
              <a:solidFill>
                <a:schemeClr val="tx2"/>
              </a:solidFill>
            </a:endParaRPr>
          </a:p>
          <a:p>
            <a:pPr algn="r" rtl="1"/>
            <a:r>
              <a:rPr lang="he-IL" dirty="0">
                <a:solidFill>
                  <a:schemeClr val="tx2"/>
                </a:solidFill>
              </a:rPr>
              <a:t>(1)	מאגר מידע שמטרתו העיקרית היא איסוף מידע לצורך מסירתו לאחר כדרך עיסוק,</a:t>
            </a:r>
          </a:p>
          <a:p>
            <a:pPr algn="r" rtl="1"/>
            <a:r>
              <a:rPr lang="he-IL" dirty="0">
                <a:solidFill>
                  <a:schemeClr val="tx2"/>
                </a:solidFill>
              </a:rPr>
              <a:t>                   לרבות שירותי דיוור ישיר;</a:t>
            </a:r>
            <a:endParaRPr lang="en-US" dirty="0">
              <a:solidFill>
                <a:schemeClr val="tx2"/>
              </a:solidFill>
            </a:endParaRPr>
          </a:p>
          <a:p>
            <a:pPr algn="r" rtl="1"/>
            <a:r>
              <a:rPr lang="he-IL" dirty="0">
                <a:solidFill>
                  <a:schemeClr val="tx2"/>
                </a:solidFill>
              </a:rPr>
              <a:t>(2)	מאגר מידע שבעליו הוא גוף ציבורי כמשמעותו בסעיף 23 לחוק, אף אם לא התקיימו</a:t>
            </a:r>
          </a:p>
          <a:p>
            <a:pPr algn="r" rtl="1"/>
            <a:r>
              <a:rPr lang="he-IL" dirty="0">
                <a:solidFill>
                  <a:schemeClr val="tx2"/>
                </a:solidFill>
              </a:rPr>
              <a:t>                  בו הוראות פסקה (1) או (3);</a:t>
            </a:r>
            <a:endParaRPr lang="en-US" dirty="0">
              <a:solidFill>
                <a:schemeClr val="tx2"/>
              </a:solidFill>
            </a:endParaRPr>
          </a:p>
          <a:p>
            <a:pPr algn="r" rtl="1"/>
            <a:r>
              <a:rPr lang="he-IL" dirty="0">
                <a:solidFill>
                  <a:schemeClr val="tx2"/>
                </a:solidFill>
              </a:rPr>
              <a:t>(3)	מאגר מידע הכולל מידע שהוא אחד מאלה:</a:t>
            </a:r>
            <a:endParaRPr lang="en-US" dirty="0">
              <a:solidFill>
                <a:schemeClr val="tx2"/>
              </a:solidFill>
            </a:endParaRPr>
          </a:p>
          <a:p>
            <a:pPr algn="r" rtl="1"/>
            <a:r>
              <a:rPr lang="he-IL" dirty="0">
                <a:solidFill>
                  <a:schemeClr val="tx2"/>
                </a:solidFill>
              </a:rPr>
              <a:t>(א)	מידע על צנעת חייו האישיים של אדם, לרבות התנהגותו ברשות היחיד;</a:t>
            </a:r>
            <a:endParaRPr lang="en-US" dirty="0">
              <a:solidFill>
                <a:schemeClr val="tx2"/>
              </a:solidFill>
            </a:endParaRPr>
          </a:p>
          <a:p>
            <a:pPr algn="r" rtl="1"/>
            <a:r>
              <a:rPr lang="he-IL" dirty="0">
                <a:solidFill>
                  <a:schemeClr val="tx2"/>
                </a:solidFill>
              </a:rPr>
              <a:t>(ב)	מידע רפואי או מידע על מצבו הנפשי של אדם;</a:t>
            </a:r>
            <a:endParaRPr lang="en-US" dirty="0">
              <a:solidFill>
                <a:schemeClr val="tx2"/>
              </a:solidFill>
            </a:endParaRPr>
          </a:p>
          <a:p>
            <a:pPr algn="r" rtl="1"/>
            <a:r>
              <a:rPr lang="he-IL" dirty="0">
                <a:solidFill>
                  <a:schemeClr val="tx2"/>
                </a:solidFill>
              </a:rPr>
              <a:t>(ג)	מידע גנטי כהגדרתו בחוק מידע גנטי, התשס"א-2000;</a:t>
            </a:r>
            <a:endParaRPr lang="en-US" dirty="0">
              <a:solidFill>
                <a:schemeClr val="tx2"/>
              </a:solidFill>
            </a:endParaRPr>
          </a:p>
          <a:p>
            <a:pPr algn="r" rtl="1"/>
            <a:r>
              <a:rPr lang="he-IL" dirty="0">
                <a:solidFill>
                  <a:schemeClr val="tx2"/>
                </a:solidFill>
              </a:rPr>
              <a:t>(ד)	מידע על אודות דעותיו הפוליטיות או אמונותיו הדתיות של אדם;</a:t>
            </a:r>
            <a:endParaRPr lang="en-US" dirty="0">
              <a:solidFill>
                <a:schemeClr val="tx2"/>
              </a:solidFill>
            </a:endParaRPr>
          </a:p>
          <a:p>
            <a:pPr algn="r" rtl="1"/>
            <a:r>
              <a:rPr lang="he-IL" dirty="0">
                <a:solidFill>
                  <a:schemeClr val="tx2"/>
                </a:solidFill>
              </a:rPr>
              <a:t>(ה)	מידע על אודות עברו הפלילי של אדם;</a:t>
            </a:r>
            <a:endParaRPr lang="en-US" dirty="0">
              <a:solidFill>
                <a:schemeClr val="tx2"/>
              </a:solidFill>
            </a:endParaRPr>
          </a:p>
          <a:p>
            <a:pPr algn="r" rtl="1"/>
            <a:r>
              <a:rPr lang="he-IL" dirty="0">
                <a:solidFill>
                  <a:schemeClr val="tx2"/>
                </a:solidFill>
              </a:rPr>
              <a:t>(ו)	נתוני תקשורת כהגדרתם בחוק סדר הדין הפלילי (סמכויות אכיפה – נתוני תקשורת),</a:t>
            </a:r>
          </a:p>
          <a:p>
            <a:pPr algn="r" rtl="1"/>
            <a:r>
              <a:rPr lang="he-IL" dirty="0">
                <a:solidFill>
                  <a:schemeClr val="tx2"/>
                </a:solidFill>
              </a:rPr>
              <a:t>                  התשס"ח-2007;</a:t>
            </a:r>
            <a:endParaRPr lang="en-US" dirty="0">
              <a:solidFill>
                <a:schemeClr val="tx2"/>
              </a:solidFill>
            </a:endParaRPr>
          </a:p>
          <a:p>
            <a:pPr algn="r" rtl="1"/>
            <a:r>
              <a:rPr lang="he-IL" dirty="0">
                <a:solidFill>
                  <a:schemeClr val="tx2"/>
                </a:solidFill>
              </a:rPr>
              <a:t>(ז)	מידע ביומטרי;</a:t>
            </a:r>
            <a:endParaRPr lang="en-US" dirty="0">
              <a:solidFill>
                <a:schemeClr val="tx2"/>
              </a:solidFill>
            </a:endParaRPr>
          </a:p>
          <a:p>
            <a:pPr algn="r" rtl="1"/>
            <a:r>
              <a:rPr lang="he-IL" dirty="0">
                <a:solidFill>
                  <a:schemeClr val="tx2"/>
                </a:solidFill>
              </a:rPr>
              <a:t>(ח)	מידע על נכסיו של אדם, חובותיו והתחייבויותיו הכלכליות, מצבו הכלכלי או שינוי בו,</a:t>
            </a:r>
          </a:p>
          <a:p>
            <a:pPr algn="r" rtl="1"/>
            <a:r>
              <a:rPr lang="he-IL" dirty="0">
                <a:solidFill>
                  <a:schemeClr val="tx2"/>
                </a:solidFill>
              </a:rPr>
              <a:t>                  יכולתו לעמוד בהתחייבויותיו הכלכלית ומידת עמידתו בהם;</a:t>
            </a:r>
            <a:endParaRPr lang="en-US" dirty="0">
              <a:solidFill>
                <a:schemeClr val="tx2"/>
              </a:solidFill>
            </a:endParaRPr>
          </a:p>
          <a:p>
            <a:pPr algn="r" rtl="1"/>
            <a:r>
              <a:rPr lang="he-IL" dirty="0">
                <a:solidFill>
                  <a:schemeClr val="tx2"/>
                </a:solidFill>
              </a:rPr>
              <a:t>(ט)	הרגלי צריכה של אדם שיש בהם כדי ללמד על מידע לפי פרטים (א) עד (ז) או על</a:t>
            </a:r>
          </a:p>
          <a:p>
            <a:pPr algn="r" rtl="1"/>
            <a:r>
              <a:rPr lang="he-IL" dirty="0">
                <a:solidFill>
                  <a:schemeClr val="tx2"/>
                </a:solidFill>
              </a:rPr>
              <a:t>                  אישיותו של אדם, אמונתו או דעותיו.</a:t>
            </a:r>
            <a:endParaRPr lang="en-US" sz="3200" dirty="0">
              <a:solidFill>
                <a:schemeClr val="tx2"/>
              </a:solidFill>
            </a:endParaRPr>
          </a:p>
        </p:txBody>
      </p:sp>
      <p:sp>
        <p:nvSpPr>
          <p:cNvPr id="6" name="מלבן 5">
            <a:extLst>
              <a:ext uri="{FF2B5EF4-FFF2-40B4-BE49-F238E27FC236}">
                <a16:creationId xmlns:a16="http://schemas.microsoft.com/office/drawing/2014/main" id="{2F43ADF5-06E3-4D5B-A9C3-7EE8F10CA5C7}"/>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7" name="תמונה 1" descr="cid:image001.gif@01CA823D.5B67DDB0">
            <a:extLst>
              <a:ext uri="{FF2B5EF4-FFF2-40B4-BE49-F238E27FC236}">
                <a16:creationId xmlns:a16="http://schemas.microsoft.com/office/drawing/2014/main" id="{D3C07A3D-B150-4FE9-8CD7-BCBE5A2189BE}"/>
              </a:ext>
            </a:extLst>
          </p:cNvPr>
          <p:cNvPicPr>
            <a:picLocks noChangeAspect="1" noChangeArrowheads="1"/>
          </p:cNvPicPr>
          <p:nvPr/>
        </p:nvPicPr>
        <p:blipFill>
          <a:blip r:embed="rId3"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2946565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10029C9-F554-46A0-BCAC-EBCBBD9BC36E}"/>
              </a:ext>
            </a:extLst>
          </p:cNvPr>
          <p:cNvSpPr>
            <a:spLocks noGrp="1"/>
          </p:cNvSpPr>
          <p:nvPr>
            <p:ph type="title"/>
          </p:nvPr>
        </p:nvSpPr>
        <p:spPr>
          <a:xfrm>
            <a:off x="611560" y="908720"/>
            <a:ext cx="8229600" cy="1143000"/>
          </a:xfrm>
        </p:spPr>
        <p:txBody>
          <a:bodyPr>
            <a:normAutofit/>
          </a:bodyPr>
          <a:lstStyle/>
          <a:p>
            <a:pPr algn="ctr"/>
            <a:r>
              <a:rPr lang="he-IL" sz="4000" b="1" dirty="0">
                <a:cs typeface="+mn-cs"/>
              </a:rPr>
              <a:t>הרמה הבינונית</a:t>
            </a:r>
          </a:p>
        </p:txBody>
      </p:sp>
      <p:sp>
        <p:nvSpPr>
          <p:cNvPr id="3" name="מציין מיקום תוכן 2">
            <a:extLst>
              <a:ext uri="{FF2B5EF4-FFF2-40B4-BE49-F238E27FC236}">
                <a16:creationId xmlns:a16="http://schemas.microsoft.com/office/drawing/2014/main" id="{BD6C367F-1DC3-4474-AFBC-E38DEF7C5C61}"/>
              </a:ext>
            </a:extLst>
          </p:cNvPr>
          <p:cNvSpPr>
            <a:spLocks noGrp="1"/>
          </p:cNvSpPr>
          <p:nvPr>
            <p:ph idx="1"/>
          </p:nvPr>
        </p:nvSpPr>
        <p:spPr>
          <a:xfrm>
            <a:off x="457200" y="2852936"/>
            <a:ext cx="8229600" cy="4389120"/>
          </a:xfrm>
        </p:spPr>
        <p:txBody>
          <a:bodyPr>
            <a:normAutofit/>
          </a:bodyPr>
          <a:lstStyle/>
          <a:p>
            <a:pPr marL="0" indent="0">
              <a:buNone/>
            </a:pPr>
            <a:r>
              <a:rPr lang="he-IL" sz="2400" b="1" dirty="0">
                <a:solidFill>
                  <a:schemeClr val="tx2"/>
                </a:solidFill>
              </a:rPr>
              <a:t>1. </a:t>
            </a:r>
            <a:r>
              <a:rPr lang="he-IL" sz="2400" dirty="0">
                <a:solidFill>
                  <a:schemeClr val="tx2"/>
                </a:solidFill>
              </a:rPr>
              <a:t>מאגר מידע שמטרתו העיקרית היא איסוף מידע לצורך מסירתו לאחר כדרך עיסוק, לרבות שירותי דיוור ישיר;</a:t>
            </a:r>
            <a:endParaRPr lang="en-US" sz="2400" dirty="0">
              <a:solidFill>
                <a:schemeClr val="tx2"/>
              </a:solidFill>
            </a:endParaRPr>
          </a:p>
          <a:p>
            <a:pPr marL="0" indent="0">
              <a:buNone/>
            </a:pPr>
            <a:endParaRPr lang="he-IL" sz="2400" dirty="0">
              <a:solidFill>
                <a:schemeClr val="tx2"/>
              </a:solidFill>
            </a:endParaRPr>
          </a:p>
        </p:txBody>
      </p:sp>
      <p:sp>
        <p:nvSpPr>
          <p:cNvPr id="6" name="מלבן 5">
            <a:extLst>
              <a:ext uri="{FF2B5EF4-FFF2-40B4-BE49-F238E27FC236}">
                <a16:creationId xmlns:a16="http://schemas.microsoft.com/office/drawing/2014/main" id="{628D00B4-0E2C-4287-9B2E-DFE645E76050}"/>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7" name="תמונה 1" descr="cid:image001.gif@01CA823D.5B67DDB0">
            <a:extLst>
              <a:ext uri="{FF2B5EF4-FFF2-40B4-BE49-F238E27FC236}">
                <a16:creationId xmlns:a16="http://schemas.microsoft.com/office/drawing/2014/main" id="{B2E24F8E-8AB6-461A-B4BD-3F1AC8875A9F}"/>
              </a:ext>
            </a:extLst>
          </p:cNvPr>
          <p:cNvPicPr>
            <a:picLocks noChangeAspect="1" noChangeArrowheads="1"/>
          </p:cNvPicPr>
          <p:nvPr/>
        </p:nvPicPr>
        <p:blipFill>
          <a:blip r:embed="rId2"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3700488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C5F3E24-2754-4E81-A848-73737F30134C}"/>
              </a:ext>
            </a:extLst>
          </p:cNvPr>
          <p:cNvSpPr>
            <a:spLocks noGrp="1"/>
          </p:cNvSpPr>
          <p:nvPr>
            <p:ph type="title"/>
          </p:nvPr>
        </p:nvSpPr>
        <p:spPr>
          <a:xfrm>
            <a:off x="727484" y="696754"/>
            <a:ext cx="8229600" cy="1143000"/>
          </a:xfrm>
        </p:spPr>
        <p:txBody>
          <a:bodyPr>
            <a:normAutofit/>
          </a:bodyPr>
          <a:lstStyle/>
          <a:p>
            <a:pPr algn="ctr"/>
            <a:r>
              <a:rPr lang="he-IL" sz="4000" b="1" dirty="0">
                <a:cs typeface="+mn-cs"/>
              </a:rPr>
              <a:t>הרמה הבינונית</a:t>
            </a:r>
          </a:p>
        </p:txBody>
      </p:sp>
      <p:sp>
        <p:nvSpPr>
          <p:cNvPr id="3" name="מציין מיקום תוכן 2">
            <a:extLst>
              <a:ext uri="{FF2B5EF4-FFF2-40B4-BE49-F238E27FC236}">
                <a16:creationId xmlns:a16="http://schemas.microsoft.com/office/drawing/2014/main" id="{CDF2542E-F5A6-4D9D-A99C-B6036E90DB72}"/>
              </a:ext>
            </a:extLst>
          </p:cNvPr>
          <p:cNvSpPr>
            <a:spLocks noGrp="1"/>
          </p:cNvSpPr>
          <p:nvPr>
            <p:ph idx="1"/>
          </p:nvPr>
        </p:nvSpPr>
        <p:spPr/>
        <p:txBody>
          <a:bodyPr>
            <a:normAutofit/>
          </a:bodyPr>
          <a:lstStyle/>
          <a:p>
            <a:pPr marL="0" indent="0">
              <a:buNone/>
            </a:pPr>
            <a:r>
              <a:rPr lang="en-US" sz="2000" dirty="0">
                <a:solidFill>
                  <a:schemeClr val="tx2"/>
                </a:solidFill>
              </a:rPr>
              <a:t> </a:t>
            </a:r>
          </a:p>
          <a:p>
            <a:pPr marL="0" lvl="0" indent="0">
              <a:buNone/>
            </a:pPr>
            <a:r>
              <a:rPr lang="he-IL" sz="2200" b="1" dirty="0">
                <a:solidFill>
                  <a:schemeClr val="tx2"/>
                </a:solidFill>
              </a:rPr>
              <a:t>2</a:t>
            </a:r>
            <a:r>
              <a:rPr lang="he-IL" sz="2400" b="1" dirty="0">
                <a:solidFill>
                  <a:schemeClr val="tx2"/>
                </a:solidFill>
              </a:rPr>
              <a:t>. </a:t>
            </a:r>
            <a:r>
              <a:rPr lang="he-IL" sz="2400" dirty="0">
                <a:solidFill>
                  <a:schemeClr val="tx2"/>
                </a:solidFill>
              </a:rPr>
              <a:t>מאגר מידע שבעליו הוא גוף ציבורי כמשמעותו בסעיף 23 לחוק.</a:t>
            </a:r>
            <a:endParaRPr lang="en-US" sz="2400" dirty="0">
              <a:solidFill>
                <a:schemeClr val="tx2"/>
              </a:solidFill>
            </a:endParaRPr>
          </a:p>
          <a:p>
            <a:pPr marL="0" indent="0">
              <a:buNone/>
            </a:pPr>
            <a:r>
              <a:rPr lang="he-IL" sz="2000" dirty="0">
                <a:solidFill>
                  <a:schemeClr val="tx2"/>
                </a:solidFill>
              </a:rPr>
              <a:t> </a:t>
            </a:r>
            <a:endParaRPr lang="en-US" sz="2000" dirty="0">
              <a:solidFill>
                <a:schemeClr val="tx2"/>
              </a:solidFill>
            </a:endParaRPr>
          </a:p>
          <a:p>
            <a:pPr marL="0" indent="0">
              <a:buNone/>
            </a:pPr>
            <a:r>
              <a:rPr lang="he-IL" sz="2000" dirty="0">
                <a:solidFill>
                  <a:schemeClr val="tx2"/>
                </a:solidFill>
              </a:rPr>
              <a:t> </a:t>
            </a:r>
          </a:p>
          <a:p>
            <a:pPr marL="0" indent="0">
              <a:buNone/>
            </a:pPr>
            <a:endParaRPr lang="en-US" sz="2000" dirty="0">
              <a:solidFill>
                <a:schemeClr val="tx2"/>
              </a:solidFill>
            </a:endParaRPr>
          </a:p>
          <a:p>
            <a:pPr marL="0" indent="0">
              <a:buNone/>
            </a:pPr>
            <a:r>
              <a:rPr lang="he-IL" sz="2400" b="1" u="sng" dirty="0">
                <a:solidFill>
                  <a:schemeClr val="tx2"/>
                </a:solidFill>
              </a:rPr>
              <a:t>סעיף 23 לחוק</a:t>
            </a:r>
            <a:r>
              <a:rPr lang="he-IL" sz="2400" b="1" dirty="0">
                <a:solidFill>
                  <a:schemeClr val="tx2"/>
                </a:solidFill>
              </a:rPr>
              <a:t>:</a:t>
            </a:r>
            <a:endParaRPr lang="en-US" sz="2400" b="1" dirty="0">
              <a:solidFill>
                <a:schemeClr val="tx2"/>
              </a:solidFill>
            </a:endParaRPr>
          </a:p>
          <a:p>
            <a:pPr marL="0" indent="0">
              <a:buNone/>
            </a:pPr>
            <a:r>
              <a:rPr lang="he-IL" sz="2400" dirty="0">
                <a:solidFill>
                  <a:schemeClr val="tx2"/>
                </a:solidFill>
              </a:rPr>
              <a:t> </a:t>
            </a:r>
            <a:endParaRPr lang="he-IL" sz="100" dirty="0">
              <a:solidFill>
                <a:schemeClr val="tx2"/>
              </a:solidFill>
            </a:endParaRPr>
          </a:p>
          <a:p>
            <a:pPr marL="0" indent="0">
              <a:buNone/>
            </a:pPr>
            <a:r>
              <a:rPr lang="he-IL" sz="2400" dirty="0">
                <a:solidFill>
                  <a:schemeClr val="tx2"/>
                </a:solidFill>
              </a:rPr>
              <a:t>"גוף ציבורי" - משרדי הממשלה ומוסדות מדינה אחרים, רשות מקומית וגוף אחר הממלא תפקידים ציבוריים על פי דין;</a:t>
            </a:r>
            <a:endParaRPr lang="en-US" sz="2400" dirty="0">
              <a:solidFill>
                <a:schemeClr val="tx2"/>
              </a:solidFill>
            </a:endParaRPr>
          </a:p>
          <a:p>
            <a:pPr marL="0" indent="0">
              <a:buNone/>
            </a:pPr>
            <a:endParaRPr lang="he-IL" sz="2000" dirty="0">
              <a:solidFill>
                <a:schemeClr val="tx2"/>
              </a:solidFill>
            </a:endParaRPr>
          </a:p>
        </p:txBody>
      </p:sp>
      <p:sp>
        <p:nvSpPr>
          <p:cNvPr id="6" name="מלבן 5">
            <a:extLst>
              <a:ext uri="{FF2B5EF4-FFF2-40B4-BE49-F238E27FC236}">
                <a16:creationId xmlns:a16="http://schemas.microsoft.com/office/drawing/2014/main" id="{2B00E933-DB66-4FB7-B98E-623203E0EB0E}"/>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7" name="תמונה 1" descr="cid:image001.gif@01CA823D.5B67DDB0">
            <a:extLst>
              <a:ext uri="{FF2B5EF4-FFF2-40B4-BE49-F238E27FC236}">
                <a16:creationId xmlns:a16="http://schemas.microsoft.com/office/drawing/2014/main" id="{628CD6EB-5E93-4BC5-A3A0-FD6DF50F48C0}"/>
              </a:ext>
            </a:extLst>
          </p:cNvPr>
          <p:cNvPicPr>
            <a:picLocks noChangeAspect="1" noChangeArrowheads="1"/>
          </p:cNvPicPr>
          <p:nvPr/>
        </p:nvPicPr>
        <p:blipFill>
          <a:blip r:embed="rId2"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3789913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C17B93EF-76E0-44C4-8EF1-720F00702080}"/>
              </a:ext>
            </a:extLst>
          </p:cNvPr>
          <p:cNvSpPr>
            <a:spLocks noGrp="1"/>
          </p:cNvSpPr>
          <p:nvPr>
            <p:ph idx="1"/>
          </p:nvPr>
        </p:nvSpPr>
        <p:spPr>
          <a:xfrm>
            <a:off x="0" y="2311598"/>
            <a:ext cx="8229600" cy="4389120"/>
          </a:xfrm>
        </p:spPr>
        <p:txBody>
          <a:bodyPr>
            <a:normAutofit/>
          </a:bodyPr>
          <a:lstStyle/>
          <a:p>
            <a:pPr marL="0" lvl="0" indent="0">
              <a:buNone/>
            </a:pPr>
            <a:r>
              <a:rPr lang="he-IL" sz="2400" b="1" u="sng" dirty="0">
                <a:solidFill>
                  <a:schemeClr val="tx2"/>
                </a:solidFill>
              </a:rPr>
              <a:t>3. </a:t>
            </a:r>
            <a:r>
              <a:rPr lang="he-IL" sz="2400" u="sng" dirty="0">
                <a:solidFill>
                  <a:schemeClr val="tx2"/>
                </a:solidFill>
              </a:rPr>
              <a:t>מאגר מידע הכולל </a:t>
            </a:r>
            <a:r>
              <a:rPr lang="he-IL" sz="2400" b="1" u="sng" dirty="0">
                <a:solidFill>
                  <a:schemeClr val="tx2"/>
                </a:solidFill>
              </a:rPr>
              <a:t>אחד מאלה</a:t>
            </a:r>
            <a:r>
              <a:rPr lang="he-IL" sz="2400" dirty="0">
                <a:solidFill>
                  <a:schemeClr val="tx2"/>
                </a:solidFill>
              </a:rPr>
              <a:t>:</a:t>
            </a:r>
            <a:endParaRPr lang="en-US" sz="2400" dirty="0">
              <a:solidFill>
                <a:schemeClr val="tx2"/>
              </a:solidFill>
            </a:endParaRPr>
          </a:p>
          <a:p>
            <a:pPr marL="0" indent="0">
              <a:buNone/>
            </a:pPr>
            <a:r>
              <a:rPr lang="he-IL" sz="2400" dirty="0">
                <a:solidFill>
                  <a:schemeClr val="tx2"/>
                </a:solidFill>
              </a:rPr>
              <a:t> </a:t>
            </a:r>
            <a:endParaRPr lang="en-US" sz="2400" dirty="0">
              <a:solidFill>
                <a:schemeClr val="tx2"/>
              </a:solidFill>
            </a:endParaRPr>
          </a:p>
          <a:p>
            <a:pPr marL="0" indent="0">
              <a:buNone/>
            </a:pPr>
            <a:r>
              <a:rPr lang="he-IL" sz="2400" dirty="0">
                <a:solidFill>
                  <a:schemeClr val="tx2"/>
                </a:solidFill>
              </a:rPr>
              <a:t>מספיק שיחול </a:t>
            </a:r>
            <a:r>
              <a:rPr lang="he-IL" sz="2400" b="1" dirty="0">
                <a:solidFill>
                  <a:schemeClr val="tx2"/>
                </a:solidFill>
              </a:rPr>
              <a:t>אחד</a:t>
            </a:r>
            <a:r>
              <a:rPr lang="he-IL" sz="2400" dirty="0">
                <a:solidFill>
                  <a:schemeClr val="tx2"/>
                </a:solidFill>
              </a:rPr>
              <a:t> המקרים המפורטים בסעיף.</a:t>
            </a:r>
            <a:endParaRPr lang="en-US" sz="2400" dirty="0">
              <a:solidFill>
                <a:schemeClr val="tx2"/>
              </a:solidFill>
            </a:endParaRPr>
          </a:p>
          <a:p>
            <a:pPr marL="0" indent="0">
              <a:buNone/>
            </a:pPr>
            <a:endParaRPr lang="he-IL" sz="2300" dirty="0">
              <a:solidFill>
                <a:schemeClr val="tx2"/>
              </a:solidFill>
            </a:endParaRPr>
          </a:p>
        </p:txBody>
      </p:sp>
      <p:sp>
        <p:nvSpPr>
          <p:cNvPr id="6" name="מלבן 5">
            <a:extLst>
              <a:ext uri="{FF2B5EF4-FFF2-40B4-BE49-F238E27FC236}">
                <a16:creationId xmlns:a16="http://schemas.microsoft.com/office/drawing/2014/main" id="{C50600BC-7193-429C-8689-A373BAE7F604}"/>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7" name="תמונה 1" descr="cid:image001.gif@01CA823D.5B67DDB0">
            <a:extLst>
              <a:ext uri="{FF2B5EF4-FFF2-40B4-BE49-F238E27FC236}">
                <a16:creationId xmlns:a16="http://schemas.microsoft.com/office/drawing/2014/main" id="{244042A5-1B30-446E-84E0-255C064A31E7}"/>
              </a:ext>
            </a:extLst>
          </p:cNvPr>
          <p:cNvPicPr>
            <a:picLocks noChangeAspect="1" noChangeArrowheads="1"/>
          </p:cNvPicPr>
          <p:nvPr/>
        </p:nvPicPr>
        <p:blipFill>
          <a:blip r:embed="rId2"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1848134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9840DB66-7A55-4836-8B6C-E5C3F77BDF51}"/>
              </a:ext>
            </a:extLst>
          </p:cNvPr>
          <p:cNvSpPr>
            <a:spLocks noGrp="1"/>
          </p:cNvSpPr>
          <p:nvPr>
            <p:ph idx="1"/>
          </p:nvPr>
        </p:nvSpPr>
        <p:spPr>
          <a:xfrm>
            <a:off x="618964" y="1916832"/>
            <a:ext cx="8229600" cy="4389120"/>
          </a:xfrm>
        </p:spPr>
        <p:txBody>
          <a:bodyPr>
            <a:normAutofit/>
          </a:bodyPr>
          <a:lstStyle/>
          <a:p>
            <a:pPr marL="0" indent="0" algn="ctr">
              <a:buNone/>
            </a:pPr>
            <a:r>
              <a:rPr lang="he-IL" sz="3200" b="1" u="sng" dirty="0">
                <a:solidFill>
                  <a:schemeClr val="tx2"/>
                </a:solidFill>
                <a:latin typeface="Daniel"/>
              </a:rPr>
              <a:t>הרמה הבינונית</a:t>
            </a:r>
            <a:r>
              <a:rPr lang="he-IL" sz="3200" b="1" dirty="0">
                <a:solidFill>
                  <a:schemeClr val="tx2"/>
                </a:solidFill>
                <a:latin typeface="Daniel"/>
              </a:rPr>
              <a:t> – מושג שסתום: </a:t>
            </a:r>
            <a:endParaRPr lang="en-US" sz="3200" b="1" dirty="0">
              <a:solidFill>
                <a:schemeClr val="tx2"/>
              </a:solidFill>
              <a:latin typeface="Daniel"/>
            </a:endParaRPr>
          </a:p>
          <a:p>
            <a:pPr marL="0" indent="0" algn="ctr">
              <a:buNone/>
            </a:pPr>
            <a:endParaRPr lang="en-US" sz="3200" dirty="0">
              <a:solidFill>
                <a:schemeClr val="tx2"/>
              </a:solidFill>
              <a:latin typeface="Daniel"/>
            </a:endParaRPr>
          </a:p>
          <a:p>
            <a:pPr marL="0" indent="0" algn="ctr">
              <a:buNone/>
            </a:pPr>
            <a:r>
              <a:rPr lang="he-IL" sz="3200" b="1" dirty="0">
                <a:solidFill>
                  <a:schemeClr val="tx2"/>
                </a:solidFill>
                <a:latin typeface="Daniel"/>
              </a:rPr>
              <a:t>מידע על "צנעת חייו של אדם..."</a:t>
            </a:r>
            <a:endParaRPr lang="en-US" sz="3200" b="1" dirty="0">
              <a:solidFill>
                <a:schemeClr val="tx2"/>
              </a:solidFill>
              <a:latin typeface="Daniel"/>
            </a:endParaRPr>
          </a:p>
          <a:p>
            <a:pPr marL="0" indent="0">
              <a:buNone/>
            </a:pPr>
            <a:endParaRPr lang="he-IL" sz="3200" dirty="0"/>
          </a:p>
        </p:txBody>
      </p:sp>
      <p:sp>
        <p:nvSpPr>
          <p:cNvPr id="6" name="מלבן 5">
            <a:extLst>
              <a:ext uri="{FF2B5EF4-FFF2-40B4-BE49-F238E27FC236}">
                <a16:creationId xmlns:a16="http://schemas.microsoft.com/office/drawing/2014/main" id="{3615CE1B-74C5-42A4-8619-753CF4188FAE}"/>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7" name="תמונה 1" descr="cid:image001.gif@01CA823D.5B67DDB0">
            <a:extLst>
              <a:ext uri="{FF2B5EF4-FFF2-40B4-BE49-F238E27FC236}">
                <a16:creationId xmlns:a16="http://schemas.microsoft.com/office/drawing/2014/main" id="{B2D8D584-9DD9-441F-AE72-EFC614AF9749}"/>
              </a:ext>
            </a:extLst>
          </p:cNvPr>
          <p:cNvPicPr>
            <a:picLocks noChangeAspect="1" noChangeArrowheads="1"/>
          </p:cNvPicPr>
          <p:nvPr/>
        </p:nvPicPr>
        <p:blipFill>
          <a:blip r:embed="rId2"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2046695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8D1E3005-9895-4D2C-A621-50973A1140DA}"/>
              </a:ext>
            </a:extLst>
          </p:cNvPr>
          <p:cNvSpPr>
            <a:spLocks noGrp="1"/>
          </p:cNvSpPr>
          <p:nvPr>
            <p:ph idx="1"/>
          </p:nvPr>
        </p:nvSpPr>
        <p:spPr/>
        <p:txBody>
          <a:bodyPr/>
          <a:lstStyle/>
          <a:p>
            <a:pPr marL="0" indent="0">
              <a:buNone/>
            </a:pPr>
            <a:r>
              <a:rPr lang="he-IL" sz="2800" b="1" u="sng" dirty="0">
                <a:solidFill>
                  <a:schemeClr val="tx2"/>
                </a:solidFill>
                <a:latin typeface="Aharoni" panose="02010803020104030203" pitchFamily="2" charset="-79"/>
                <a:ea typeface="Times New Roman" panose="02020603050405020304" pitchFamily="18" charset="0"/>
              </a:rPr>
              <a:t>הפסיקה</a:t>
            </a:r>
            <a:r>
              <a:rPr lang="he-IL" sz="2800" b="1" dirty="0">
                <a:solidFill>
                  <a:schemeClr val="tx2"/>
                </a:solidFill>
                <a:latin typeface="Aharoni" panose="02010803020104030203" pitchFamily="2" charset="-79"/>
                <a:ea typeface="Times New Roman" panose="02020603050405020304" pitchFamily="18" charset="0"/>
              </a:rPr>
              <a:t> – "צנעת חייו האישיים של אדם"</a:t>
            </a:r>
            <a:endParaRPr lang="en-US" sz="2800" b="1" dirty="0">
              <a:solidFill>
                <a:schemeClr val="tx2"/>
              </a:solidFill>
              <a:latin typeface="Aharoni" panose="02010803020104030203" pitchFamily="2" charset="-79"/>
              <a:ea typeface="Times New Roman" panose="02020603050405020304" pitchFamily="18" charset="0"/>
            </a:endParaRPr>
          </a:p>
          <a:p>
            <a:pPr marL="0" indent="0">
              <a:buNone/>
            </a:pPr>
            <a:r>
              <a:rPr lang="he-IL" sz="2800" b="1" dirty="0">
                <a:solidFill>
                  <a:schemeClr val="tx2"/>
                </a:solidFill>
                <a:latin typeface="Aharoni" panose="02010803020104030203" pitchFamily="2" charset="-79"/>
                <a:ea typeface="Times New Roman" panose="02020603050405020304" pitchFamily="18" charset="0"/>
              </a:rPr>
              <a:t> </a:t>
            </a:r>
            <a:endParaRPr lang="en-US" sz="2800" b="1" dirty="0">
              <a:solidFill>
                <a:schemeClr val="tx2"/>
              </a:solidFill>
              <a:latin typeface="Aharoni" panose="02010803020104030203" pitchFamily="2" charset="-79"/>
              <a:ea typeface="Times New Roman" panose="02020603050405020304" pitchFamily="18" charset="0"/>
            </a:endParaRPr>
          </a:p>
          <a:p>
            <a:pPr marL="0" indent="0">
              <a:buNone/>
            </a:pPr>
            <a:r>
              <a:rPr lang="he-IL" sz="2200" dirty="0">
                <a:solidFill>
                  <a:schemeClr val="tx2"/>
                </a:solidFill>
                <a:latin typeface="Aharoni" panose="02010803020104030203" pitchFamily="2" charset="-79"/>
                <a:ea typeface="Times New Roman" panose="02020603050405020304" pitchFamily="18" charset="0"/>
              </a:rPr>
              <a:t>כל אותם עניינים קרובים לאדם בעלי אפיון של אינטימיות, שבדרך כלל נהוג ומקובל שישמור אותם לעצמו או לקרובים אליו בלבד.</a:t>
            </a:r>
          </a:p>
          <a:p>
            <a:pPr marL="0" indent="0">
              <a:buNone/>
            </a:pPr>
            <a:endParaRPr lang="en-US" sz="1200" dirty="0">
              <a:solidFill>
                <a:schemeClr val="tx2"/>
              </a:solidFill>
              <a:latin typeface="Aharoni" panose="02010803020104030203" pitchFamily="2" charset="-79"/>
              <a:ea typeface="Times New Roman" panose="02020603050405020304" pitchFamily="18" charset="0"/>
            </a:endParaRPr>
          </a:p>
          <a:p>
            <a:pPr marL="0" indent="0">
              <a:buNone/>
            </a:pPr>
            <a:r>
              <a:rPr lang="he-IL" sz="2200" dirty="0">
                <a:solidFill>
                  <a:schemeClr val="tx2"/>
                </a:solidFill>
                <a:latin typeface="Aharoni" panose="02010803020104030203" pitchFamily="2" charset="-79"/>
                <a:ea typeface="Times New Roman" panose="02020603050405020304" pitchFamily="18" charset="0"/>
              </a:rPr>
              <a:t>אינטימיות זו לא בהכרח בדרגה הגבוהה ביותר - עניינים שאדם שומר לעצמו ולקרובים לו בלבד. </a:t>
            </a:r>
            <a:endParaRPr lang="en-US" sz="2200" dirty="0">
              <a:solidFill>
                <a:schemeClr val="tx2"/>
              </a:solidFill>
              <a:latin typeface="Aharoni" panose="02010803020104030203" pitchFamily="2" charset="-79"/>
              <a:ea typeface="Times New Roman" panose="02020603050405020304" pitchFamily="18" charset="0"/>
            </a:endParaRPr>
          </a:p>
          <a:p>
            <a:pPr marL="0" indent="0">
              <a:buNone/>
            </a:pPr>
            <a:endParaRPr lang="he-IL" dirty="0"/>
          </a:p>
        </p:txBody>
      </p:sp>
      <p:sp>
        <p:nvSpPr>
          <p:cNvPr id="6" name="מלבן 5">
            <a:extLst>
              <a:ext uri="{FF2B5EF4-FFF2-40B4-BE49-F238E27FC236}">
                <a16:creationId xmlns:a16="http://schemas.microsoft.com/office/drawing/2014/main" id="{E28AC2F5-0991-401E-BA14-B9CC6FC27B59}"/>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7" name="תמונה 1" descr="cid:image001.gif@01CA823D.5B67DDB0">
            <a:extLst>
              <a:ext uri="{FF2B5EF4-FFF2-40B4-BE49-F238E27FC236}">
                <a16:creationId xmlns:a16="http://schemas.microsoft.com/office/drawing/2014/main" id="{4A793C13-C386-4632-B7EB-9D456744E732}"/>
              </a:ext>
            </a:extLst>
          </p:cNvPr>
          <p:cNvPicPr>
            <a:picLocks noChangeAspect="1" noChangeArrowheads="1"/>
          </p:cNvPicPr>
          <p:nvPr/>
        </p:nvPicPr>
        <p:blipFill>
          <a:blip r:embed="rId2"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3545261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99ED2C9-552E-4217-AF5A-FEE3B2F135C1}"/>
              </a:ext>
            </a:extLst>
          </p:cNvPr>
          <p:cNvSpPr>
            <a:spLocks noGrp="1"/>
          </p:cNvSpPr>
          <p:nvPr>
            <p:ph type="title"/>
          </p:nvPr>
        </p:nvSpPr>
        <p:spPr>
          <a:xfrm>
            <a:off x="179512" y="193204"/>
            <a:ext cx="5040560" cy="1143000"/>
          </a:xfrm>
        </p:spPr>
        <p:txBody>
          <a:bodyPr/>
          <a:lstStyle/>
          <a:p>
            <a:endParaRPr lang="he-IL"/>
          </a:p>
        </p:txBody>
      </p:sp>
      <p:sp>
        <p:nvSpPr>
          <p:cNvPr id="3" name="מציין מיקום תוכן 2">
            <a:extLst>
              <a:ext uri="{FF2B5EF4-FFF2-40B4-BE49-F238E27FC236}">
                <a16:creationId xmlns:a16="http://schemas.microsoft.com/office/drawing/2014/main" id="{285A1FEA-AD6E-428D-99B1-8BE5798F18D7}"/>
              </a:ext>
            </a:extLst>
          </p:cNvPr>
          <p:cNvSpPr>
            <a:spLocks noGrp="1"/>
          </p:cNvSpPr>
          <p:nvPr>
            <p:ph idx="1"/>
          </p:nvPr>
        </p:nvSpPr>
        <p:spPr>
          <a:xfrm>
            <a:off x="611560" y="1731568"/>
            <a:ext cx="8229600" cy="4389120"/>
          </a:xfrm>
        </p:spPr>
        <p:txBody>
          <a:bodyPr/>
          <a:lstStyle/>
          <a:p>
            <a:pPr marL="0" indent="0" algn="just">
              <a:buNone/>
            </a:pPr>
            <a:r>
              <a:rPr lang="he-IL" sz="2400" b="1" u="sng" dirty="0">
                <a:solidFill>
                  <a:schemeClr val="tx2"/>
                </a:solidFill>
                <a:latin typeface="Aharoni" panose="02010803020104030203" pitchFamily="2" charset="-79"/>
                <a:ea typeface="Times New Roman" panose="02020603050405020304" pitchFamily="18" charset="0"/>
              </a:rPr>
              <a:t>בעניין אסף </a:t>
            </a:r>
            <a:r>
              <a:rPr lang="he-IL" sz="2400" b="1" u="sng" dirty="0" err="1">
                <a:solidFill>
                  <a:schemeClr val="tx2"/>
                </a:solidFill>
                <a:latin typeface="Aharoni" panose="02010803020104030203" pitchFamily="2" charset="-79"/>
                <a:ea typeface="Times New Roman" panose="02020603050405020304" pitchFamily="18" charset="0"/>
              </a:rPr>
              <a:t>גוטסמן</a:t>
            </a:r>
            <a:r>
              <a:rPr lang="he-IL" sz="2400" b="1" dirty="0">
                <a:solidFill>
                  <a:schemeClr val="tx2"/>
                </a:solidFill>
                <a:latin typeface="Aharoni" panose="02010803020104030203" pitchFamily="2" charset="-79"/>
                <a:ea typeface="Times New Roman" panose="02020603050405020304" pitchFamily="18" charset="0"/>
              </a:rPr>
              <a:t> </a:t>
            </a:r>
            <a:r>
              <a:rPr lang="he-IL" sz="2400" dirty="0">
                <a:solidFill>
                  <a:schemeClr val="tx2"/>
                </a:solidFill>
                <a:latin typeface="Aharoni" panose="02010803020104030203" pitchFamily="2" charset="-79"/>
                <a:ea typeface="Times New Roman" panose="02020603050405020304" pitchFamily="18" charset="0"/>
              </a:rPr>
              <a:t>– השופט עוזי </a:t>
            </a:r>
            <a:r>
              <a:rPr lang="he-IL" sz="2400" dirty="0" err="1">
                <a:solidFill>
                  <a:schemeClr val="tx2"/>
                </a:solidFill>
                <a:latin typeface="Aharoni" panose="02010803020104030203" pitchFamily="2" charset="-79"/>
                <a:ea typeface="Times New Roman" panose="02020603050405020304" pitchFamily="18" charset="0"/>
              </a:rPr>
              <a:t>פוגלמן</a:t>
            </a:r>
            <a:r>
              <a:rPr lang="he-IL" sz="2400" dirty="0">
                <a:solidFill>
                  <a:schemeClr val="tx2"/>
                </a:solidFill>
                <a:latin typeface="Aharoni" panose="02010803020104030203" pitchFamily="2" charset="-79"/>
                <a:ea typeface="Times New Roman" panose="02020603050405020304" pitchFamily="18" charset="0"/>
              </a:rPr>
              <a:t>:</a:t>
            </a:r>
            <a:endParaRPr lang="en-US" sz="2400" dirty="0">
              <a:solidFill>
                <a:schemeClr val="tx2"/>
              </a:solidFill>
              <a:latin typeface="Aharoni" panose="02010803020104030203" pitchFamily="2" charset="-79"/>
              <a:ea typeface="Times New Roman" panose="02020603050405020304" pitchFamily="18" charset="0"/>
            </a:endParaRPr>
          </a:p>
          <a:p>
            <a:pPr marL="0" indent="0" algn="just">
              <a:buNone/>
            </a:pPr>
            <a:r>
              <a:rPr lang="he-IL" sz="2800" dirty="0">
                <a:solidFill>
                  <a:schemeClr val="tx2"/>
                </a:solidFill>
                <a:latin typeface="Aharoni" panose="02010803020104030203" pitchFamily="2" charset="-79"/>
                <a:ea typeface="Times New Roman" panose="02020603050405020304" pitchFamily="18" charset="0"/>
              </a:rPr>
              <a:t> </a:t>
            </a:r>
            <a:endParaRPr lang="en-US" sz="2800" dirty="0">
              <a:solidFill>
                <a:schemeClr val="tx2"/>
              </a:solidFill>
              <a:latin typeface="Aharoni" panose="02010803020104030203" pitchFamily="2" charset="-79"/>
              <a:ea typeface="Times New Roman" panose="02020603050405020304" pitchFamily="18" charset="0"/>
            </a:endParaRPr>
          </a:p>
          <a:p>
            <a:pPr marL="0" indent="0" algn="just">
              <a:buNone/>
            </a:pPr>
            <a:r>
              <a:rPr lang="he-IL" sz="2400" dirty="0">
                <a:solidFill>
                  <a:schemeClr val="tx2"/>
                </a:solidFill>
                <a:latin typeface="Aharoni" panose="02010803020104030203" pitchFamily="2" charset="-79"/>
                <a:ea typeface="Times New Roman" panose="02020603050405020304" pitchFamily="18" charset="0"/>
              </a:rPr>
              <a:t>"מידע הקשור בביתו של אדם לא ייכלל תמיד ובהכרח בגדר העניינים הנוגעים ל'צנעת החיים האישיים'. על מנת שפרסומו של מידע הנוגע לביתו של אדם ייחשב לפגיעה בפרטיות כהגדרתה בחוק, יש לראות אם יש בו די כדי לחצות את אותו סף של אינטימיות – שלאחריו נאמר כי נפגעה 'צנעת חייו האישיים'".</a:t>
            </a:r>
            <a:endParaRPr lang="en-US" sz="2400" dirty="0">
              <a:solidFill>
                <a:schemeClr val="tx2"/>
              </a:solidFill>
              <a:latin typeface="Aharoni" panose="02010803020104030203" pitchFamily="2" charset="-79"/>
              <a:ea typeface="Times New Roman" panose="02020603050405020304" pitchFamily="18" charset="0"/>
            </a:endParaRPr>
          </a:p>
          <a:p>
            <a:pPr marL="0" indent="0">
              <a:buNone/>
            </a:pPr>
            <a:endParaRPr lang="he-IL" dirty="0"/>
          </a:p>
        </p:txBody>
      </p:sp>
      <p:sp>
        <p:nvSpPr>
          <p:cNvPr id="6" name="מלבן 5">
            <a:extLst>
              <a:ext uri="{FF2B5EF4-FFF2-40B4-BE49-F238E27FC236}">
                <a16:creationId xmlns:a16="http://schemas.microsoft.com/office/drawing/2014/main" id="{C0D33C68-5590-4A16-89BB-D12376A8B584}"/>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7" name="תמונה 1" descr="cid:image001.gif@01CA823D.5B67DDB0">
            <a:extLst>
              <a:ext uri="{FF2B5EF4-FFF2-40B4-BE49-F238E27FC236}">
                <a16:creationId xmlns:a16="http://schemas.microsoft.com/office/drawing/2014/main" id="{B58C5EB6-E4C1-4CDE-9155-B75C67AB8160}"/>
              </a:ext>
            </a:extLst>
          </p:cNvPr>
          <p:cNvPicPr>
            <a:picLocks noChangeAspect="1" noChangeArrowheads="1"/>
          </p:cNvPicPr>
          <p:nvPr/>
        </p:nvPicPr>
        <p:blipFill>
          <a:blip r:embed="rId2"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3331657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CAC8F7B6-4AA4-4D7A-9A4A-E63D7B97B204}"/>
              </a:ext>
            </a:extLst>
          </p:cNvPr>
          <p:cNvSpPr>
            <a:spLocks noGrp="1"/>
          </p:cNvSpPr>
          <p:nvPr>
            <p:ph idx="1"/>
          </p:nvPr>
        </p:nvSpPr>
        <p:spPr>
          <a:xfrm>
            <a:off x="319257" y="2095694"/>
            <a:ext cx="8229600" cy="4389120"/>
          </a:xfrm>
        </p:spPr>
        <p:txBody>
          <a:bodyPr>
            <a:normAutofit/>
          </a:bodyPr>
          <a:lstStyle/>
          <a:p>
            <a:pPr marL="0" indent="0">
              <a:buNone/>
            </a:pPr>
            <a:r>
              <a:rPr lang="he-IL" sz="2400" u="sng" dirty="0">
                <a:solidFill>
                  <a:schemeClr val="tx2"/>
                </a:solidFill>
              </a:rPr>
              <a:t>הרשות להגנת הפרטיות</a:t>
            </a:r>
            <a:r>
              <a:rPr lang="he-IL" sz="2400" dirty="0">
                <a:solidFill>
                  <a:schemeClr val="tx2"/>
                </a:solidFill>
              </a:rPr>
              <a:t>:</a:t>
            </a:r>
            <a:endParaRPr lang="en-US" sz="2400" dirty="0">
              <a:solidFill>
                <a:schemeClr val="tx2"/>
              </a:solidFill>
            </a:endParaRPr>
          </a:p>
          <a:p>
            <a:pPr marL="0" indent="0">
              <a:buNone/>
            </a:pPr>
            <a:r>
              <a:rPr lang="he-IL" sz="2400" dirty="0">
                <a:solidFill>
                  <a:schemeClr val="tx2"/>
                </a:solidFill>
              </a:rPr>
              <a:t> </a:t>
            </a:r>
            <a:endParaRPr lang="en-US" sz="2400" dirty="0">
              <a:solidFill>
                <a:schemeClr val="tx2"/>
              </a:solidFill>
            </a:endParaRPr>
          </a:p>
          <a:p>
            <a:pPr marL="0" indent="0">
              <a:buNone/>
            </a:pPr>
            <a:r>
              <a:rPr lang="he-IL" sz="2400" b="1" dirty="0">
                <a:solidFill>
                  <a:schemeClr val="tx2"/>
                </a:solidFill>
              </a:rPr>
              <a:t>מספר תעודת זהות הוא מידע על צנעת חייו של אדם.</a:t>
            </a:r>
            <a:endParaRPr lang="en-US" sz="2400" b="1" dirty="0">
              <a:solidFill>
                <a:schemeClr val="tx2"/>
              </a:solidFill>
            </a:endParaRPr>
          </a:p>
          <a:p>
            <a:pPr marL="0" indent="0">
              <a:buNone/>
            </a:pPr>
            <a:r>
              <a:rPr lang="he-IL" sz="2200" dirty="0">
                <a:solidFill>
                  <a:schemeClr val="tx2"/>
                </a:solidFill>
              </a:rPr>
              <a:t> </a:t>
            </a:r>
          </a:p>
          <a:p>
            <a:pPr marL="0" indent="0">
              <a:buNone/>
            </a:pPr>
            <a:endParaRPr lang="en-US" sz="2000" dirty="0">
              <a:solidFill>
                <a:schemeClr val="tx2"/>
              </a:solidFill>
            </a:endParaRPr>
          </a:p>
          <a:p>
            <a:pPr marL="0" indent="0">
              <a:buNone/>
            </a:pPr>
            <a:r>
              <a:rPr lang="he-IL" sz="2000" dirty="0">
                <a:solidFill>
                  <a:schemeClr val="tx2"/>
                </a:solidFill>
              </a:rPr>
              <a:t>(טיוטת הנחייה: התנאים לאיסוף מספרי זהות למאגרי מידע ולשימוש בהם)</a:t>
            </a:r>
            <a:endParaRPr lang="en-US" sz="2000" dirty="0">
              <a:solidFill>
                <a:schemeClr val="tx2"/>
              </a:solidFill>
            </a:endParaRPr>
          </a:p>
          <a:p>
            <a:pPr marL="0" indent="0">
              <a:buNone/>
            </a:pPr>
            <a:endParaRPr lang="he-IL" sz="2200" dirty="0">
              <a:solidFill>
                <a:schemeClr val="tx2"/>
              </a:solidFill>
            </a:endParaRPr>
          </a:p>
        </p:txBody>
      </p:sp>
      <p:sp>
        <p:nvSpPr>
          <p:cNvPr id="6" name="מלבן 5">
            <a:extLst>
              <a:ext uri="{FF2B5EF4-FFF2-40B4-BE49-F238E27FC236}">
                <a16:creationId xmlns:a16="http://schemas.microsoft.com/office/drawing/2014/main" id="{283392A1-BF03-463F-9BD6-D84C92474D48}"/>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7" name="תמונה 1" descr="cid:image001.gif@01CA823D.5B67DDB0">
            <a:extLst>
              <a:ext uri="{FF2B5EF4-FFF2-40B4-BE49-F238E27FC236}">
                <a16:creationId xmlns:a16="http://schemas.microsoft.com/office/drawing/2014/main" id="{312E83BF-49DF-46B5-8706-64FA4549EDEA}"/>
              </a:ext>
            </a:extLst>
          </p:cNvPr>
          <p:cNvPicPr>
            <a:picLocks noChangeAspect="1" noChangeArrowheads="1"/>
          </p:cNvPicPr>
          <p:nvPr/>
        </p:nvPicPr>
        <p:blipFill>
          <a:blip r:embed="rId2"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154490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1463678"/>
            <a:ext cx="8229600" cy="1143000"/>
          </a:xfrm>
        </p:spPr>
        <p:txBody>
          <a:bodyPr>
            <a:noAutofit/>
          </a:bodyPr>
          <a:lstStyle/>
          <a:p>
            <a:pPr algn="ctr" rtl="1"/>
            <a:r>
              <a:rPr lang="he-IL" sz="4400" b="1" dirty="0">
                <a:cs typeface="+mn-cs"/>
              </a:rPr>
              <a:t>מה באמת יקרה אם יפרצו למערכות החברה שלכם?</a:t>
            </a:r>
            <a:endParaRPr lang="en-US" sz="4400" b="1" dirty="0">
              <a:cs typeface="+mn-cs"/>
            </a:endParaRPr>
          </a:p>
        </p:txBody>
      </p:sp>
      <p:pic>
        <p:nvPicPr>
          <p:cNvPr id="4099" name="Picture 3" descr="C:\Users\uri\Downloads\10763246414_4670233f34_z.jpg"/>
          <p:cNvPicPr>
            <a:picLocks noChangeAspect="1" noChangeArrowheads="1"/>
          </p:cNvPicPr>
          <p:nvPr/>
        </p:nvPicPr>
        <p:blipFill>
          <a:blip r:embed="rId3" cstate="print"/>
          <a:srcRect/>
          <a:stretch>
            <a:fillRect/>
          </a:stretch>
        </p:blipFill>
        <p:spPr bwMode="auto">
          <a:xfrm>
            <a:off x="2195736" y="3284984"/>
            <a:ext cx="4680520" cy="2757246"/>
          </a:xfrm>
          <a:prstGeom prst="rect">
            <a:avLst/>
          </a:prstGeom>
          <a:noFill/>
        </p:spPr>
      </p:pic>
      <p:pic>
        <p:nvPicPr>
          <p:cNvPr id="5" name="תמונה 1" descr="cid:image001.gif@01CA823D.5B67DDB0"/>
          <p:cNvPicPr>
            <a:picLocks noChangeAspect="1" noChangeArrowheads="1"/>
          </p:cNvPicPr>
          <p:nvPr/>
        </p:nvPicPr>
        <p:blipFill>
          <a:blip r:embed="rId4" cstate="print"/>
          <a:srcRect/>
          <a:stretch>
            <a:fillRect/>
          </a:stretch>
        </p:blipFill>
        <p:spPr bwMode="auto">
          <a:xfrm>
            <a:off x="7556942" y="0"/>
            <a:ext cx="1587057" cy="764704"/>
          </a:xfrm>
          <a:prstGeom prst="rect">
            <a:avLst/>
          </a:prstGeom>
          <a:noFill/>
          <a:ln w="9525">
            <a:noFill/>
            <a:miter lim="800000"/>
            <a:headEnd/>
            <a:tailEnd/>
          </a:ln>
        </p:spPr>
      </p:pic>
      <p:sp>
        <p:nvSpPr>
          <p:cNvPr id="6" name="מלבן 5">
            <a:extLst>
              <a:ext uri="{FF2B5EF4-FFF2-40B4-BE49-F238E27FC236}">
                <a16:creationId xmlns:a16="http://schemas.microsoft.com/office/drawing/2014/main" id="{1C81E8A0-3221-4BD7-9602-FDE932E8D44B}"/>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79055E65-6DCA-4C39-87E1-4D3156195620}"/>
              </a:ext>
            </a:extLst>
          </p:cNvPr>
          <p:cNvSpPr>
            <a:spLocks noGrp="1"/>
          </p:cNvSpPr>
          <p:nvPr>
            <p:ph idx="1"/>
          </p:nvPr>
        </p:nvSpPr>
        <p:spPr>
          <a:xfrm>
            <a:off x="611560" y="1412776"/>
            <a:ext cx="8229600" cy="4389120"/>
          </a:xfrm>
        </p:spPr>
        <p:txBody>
          <a:bodyPr>
            <a:normAutofit/>
          </a:bodyPr>
          <a:lstStyle/>
          <a:p>
            <a:pPr marL="0" indent="0" algn="just">
              <a:buNone/>
            </a:pPr>
            <a:r>
              <a:rPr lang="he-IL" sz="2200" u="sng" dirty="0">
                <a:solidFill>
                  <a:schemeClr val="tx2"/>
                </a:solidFill>
              </a:rPr>
              <a:t>השופט עוזי </a:t>
            </a:r>
            <a:r>
              <a:rPr lang="he-IL" sz="2200" u="sng" dirty="0" err="1">
                <a:solidFill>
                  <a:schemeClr val="tx2"/>
                </a:solidFill>
              </a:rPr>
              <a:t>פוגלמן</a:t>
            </a:r>
            <a:r>
              <a:rPr lang="he-IL" sz="2200" dirty="0">
                <a:solidFill>
                  <a:schemeClr val="tx2"/>
                </a:solidFill>
              </a:rPr>
              <a:t>:</a:t>
            </a:r>
          </a:p>
          <a:p>
            <a:pPr marL="0" indent="0" algn="just">
              <a:buNone/>
            </a:pPr>
            <a:endParaRPr lang="en-US" sz="2200" dirty="0">
              <a:solidFill>
                <a:schemeClr val="tx2"/>
              </a:solidFill>
            </a:endParaRPr>
          </a:p>
          <a:p>
            <a:pPr marL="0" indent="0" algn="just">
              <a:buNone/>
            </a:pPr>
            <a:r>
              <a:rPr lang="he-IL" sz="2200" dirty="0">
                <a:solidFill>
                  <a:schemeClr val="tx2"/>
                </a:solidFill>
              </a:rPr>
              <a:t>"מספר הזהות אינו רצף ספרות בעלמא. המספר, אשר ניתן לתושב ישראל לראשונה עם לידתו, מלווה אותו בכל צעדיו.... מספר הזהות אינו ניתן לשינוי והוא אינו נמחק ממרשם האוכלוסין גם כשהנישום נפטר או עוזב את הארץ. משכך, ברי כי מן המספר ניתן ללמוד מידע ונתונים הנוגעים למעשיו, עיסוקיו, טעמו ומאפייניו של בעליו במגוון תחומים עד כי נוצרת זהות בין האדם לבין מספר הזהות שמאחוריו. שליטה של אחר במידע מעין זה, לא כל שכן הצלבתו עם מקור מידע נוסף, ניתוחו והעברתו לצדדים שלישיים, וקבלת החלטות בהסתמך על מידע זה, פוגעים בפרטיות"</a:t>
            </a:r>
          </a:p>
          <a:p>
            <a:pPr marL="0" indent="0" algn="just">
              <a:buNone/>
            </a:pPr>
            <a:endParaRPr lang="he-IL" sz="2200" dirty="0">
              <a:solidFill>
                <a:schemeClr val="tx2"/>
              </a:solidFill>
            </a:endParaRPr>
          </a:p>
          <a:p>
            <a:pPr marL="0" indent="0" algn="just">
              <a:buNone/>
            </a:pPr>
            <a:r>
              <a:rPr lang="he-IL" sz="2000" dirty="0">
                <a:solidFill>
                  <a:schemeClr val="tx2"/>
                </a:solidFill>
              </a:rPr>
              <a:t>[בג"ץ 6824/07 </a:t>
            </a:r>
            <a:r>
              <a:rPr lang="he-IL" sz="2000" b="1" dirty="0">
                <a:solidFill>
                  <a:schemeClr val="tx2"/>
                </a:solidFill>
              </a:rPr>
              <a:t>עאדל מנאע נ' רשות המיסים</a:t>
            </a:r>
            <a:r>
              <a:rPr lang="he-IL" sz="2000" dirty="0">
                <a:solidFill>
                  <a:schemeClr val="tx2"/>
                </a:solidFill>
              </a:rPr>
              <a:t> (20.12.2010), בפסקה 37]</a:t>
            </a:r>
            <a:endParaRPr lang="en-US" sz="2000" dirty="0">
              <a:solidFill>
                <a:schemeClr val="tx2"/>
              </a:solidFill>
            </a:endParaRPr>
          </a:p>
          <a:p>
            <a:pPr marL="0" indent="0" algn="just">
              <a:buNone/>
            </a:pPr>
            <a:endParaRPr lang="he-IL" dirty="0">
              <a:solidFill>
                <a:schemeClr val="tx2"/>
              </a:solidFill>
            </a:endParaRPr>
          </a:p>
        </p:txBody>
      </p:sp>
      <p:sp>
        <p:nvSpPr>
          <p:cNvPr id="6" name="מלבן 5">
            <a:extLst>
              <a:ext uri="{FF2B5EF4-FFF2-40B4-BE49-F238E27FC236}">
                <a16:creationId xmlns:a16="http://schemas.microsoft.com/office/drawing/2014/main" id="{9F06369A-0513-4C89-89FB-A97E54C9178C}"/>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7" name="תמונה 1" descr="cid:image001.gif@01CA823D.5B67DDB0">
            <a:extLst>
              <a:ext uri="{FF2B5EF4-FFF2-40B4-BE49-F238E27FC236}">
                <a16:creationId xmlns:a16="http://schemas.microsoft.com/office/drawing/2014/main" id="{5455A791-109B-4E52-9FAD-57530C5A5DE6}"/>
              </a:ext>
            </a:extLst>
          </p:cNvPr>
          <p:cNvPicPr>
            <a:picLocks noChangeAspect="1" noChangeArrowheads="1"/>
          </p:cNvPicPr>
          <p:nvPr/>
        </p:nvPicPr>
        <p:blipFill>
          <a:blip r:embed="rId2"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1364927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9BEE423-59A7-4BD9-A53D-B26EA12617E1}"/>
              </a:ext>
            </a:extLst>
          </p:cNvPr>
          <p:cNvSpPr>
            <a:spLocks noGrp="1"/>
          </p:cNvSpPr>
          <p:nvPr>
            <p:ph type="title"/>
          </p:nvPr>
        </p:nvSpPr>
        <p:spPr>
          <a:xfrm>
            <a:off x="683568" y="692696"/>
            <a:ext cx="8229600" cy="1143000"/>
          </a:xfrm>
        </p:spPr>
        <p:txBody>
          <a:bodyPr>
            <a:normAutofit/>
          </a:bodyPr>
          <a:lstStyle/>
          <a:p>
            <a:pPr algn="ctr"/>
            <a:r>
              <a:rPr lang="he-IL" sz="4400" b="1" dirty="0">
                <a:cs typeface="+mn-cs"/>
              </a:rPr>
              <a:t>הרמה הבינונית</a:t>
            </a:r>
          </a:p>
        </p:txBody>
      </p:sp>
      <p:sp>
        <p:nvSpPr>
          <p:cNvPr id="3" name="מציין מיקום תוכן 2">
            <a:extLst>
              <a:ext uri="{FF2B5EF4-FFF2-40B4-BE49-F238E27FC236}">
                <a16:creationId xmlns:a16="http://schemas.microsoft.com/office/drawing/2014/main" id="{4B64B6B8-AEC0-4834-9D2E-21039FF7794F}"/>
              </a:ext>
            </a:extLst>
          </p:cNvPr>
          <p:cNvSpPr>
            <a:spLocks noGrp="1"/>
          </p:cNvSpPr>
          <p:nvPr>
            <p:ph idx="1"/>
          </p:nvPr>
        </p:nvSpPr>
        <p:spPr>
          <a:xfrm>
            <a:off x="-23671" y="2348880"/>
            <a:ext cx="8507288" cy="2592288"/>
          </a:xfrm>
        </p:spPr>
        <p:txBody>
          <a:bodyPr>
            <a:normAutofit/>
          </a:bodyPr>
          <a:lstStyle/>
          <a:p>
            <a:pPr marL="0" indent="0">
              <a:lnSpc>
                <a:spcPct val="150000"/>
              </a:lnSpc>
              <a:buNone/>
            </a:pPr>
            <a:r>
              <a:rPr lang="he-IL" sz="2200" dirty="0">
                <a:solidFill>
                  <a:schemeClr val="tx2"/>
                </a:solidFill>
              </a:rPr>
              <a:t>(ב)   מידע רפואי או מידע על מצבו הנפשי של אדם;</a:t>
            </a:r>
            <a:endParaRPr lang="en-US" sz="2200" dirty="0">
              <a:solidFill>
                <a:schemeClr val="tx2"/>
              </a:solidFill>
            </a:endParaRPr>
          </a:p>
          <a:p>
            <a:pPr marL="0" indent="0">
              <a:lnSpc>
                <a:spcPct val="150000"/>
              </a:lnSpc>
              <a:buNone/>
            </a:pPr>
            <a:r>
              <a:rPr lang="he-IL" sz="2200" dirty="0">
                <a:solidFill>
                  <a:schemeClr val="tx2"/>
                </a:solidFill>
              </a:rPr>
              <a:t>(ג)    מידע גנטי כהגדרתו בחוק מידע גנטי, התשס"א-2000;</a:t>
            </a:r>
            <a:endParaRPr lang="en-US" sz="2200" dirty="0">
              <a:solidFill>
                <a:schemeClr val="tx2"/>
              </a:solidFill>
            </a:endParaRPr>
          </a:p>
          <a:p>
            <a:pPr marL="0" indent="0">
              <a:lnSpc>
                <a:spcPct val="150000"/>
              </a:lnSpc>
              <a:buNone/>
            </a:pPr>
            <a:r>
              <a:rPr lang="he-IL" sz="2200" dirty="0">
                <a:solidFill>
                  <a:schemeClr val="tx2"/>
                </a:solidFill>
              </a:rPr>
              <a:t>(ד)   מידע על אודות דעותיו הפוליטיות או אמונותיו הדתיות של אדם;</a:t>
            </a:r>
            <a:endParaRPr lang="en-US" sz="2200" dirty="0">
              <a:solidFill>
                <a:schemeClr val="tx2"/>
              </a:solidFill>
            </a:endParaRPr>
          </a:p>
          <a:p>
            <a:pPr marL="0" indent="0">
              <a:lnSpc>
                <a:spcPct val="150000"/>
              </a:lnSpc>
              <a:buNone/>
            </a:pPr>
            <a:r>
              <a:rPr lang="he-IL" sz="2200" dirty="0">
                <a:solidFill>
                  <a:schemeClr val="tx2"/>
                </a:solidFill>
              </a:rPr>
              <a:t>(ה)   מידע על אודות עברו הפלילי של אדם;</a:t>
            </a:r>
            <a:endParaRPr lang="en-US" sz="2200" dirty="0">
              <a:solidFill>
                <a:schemeClr val="tx2"/>
              </a:solidFill>
            </a:endParaRPr>
          </a:p>
          <a:p>
            <a:pPr marL="0" indent="0">
              <a:buNone/>
            </a:pPr>
            <a:endParaRPr lang="he-IL" sz="2000" dirty="0">
              <a:solidFill>
                <a:schemeClr val="tx2"/>
              </a:solidFill>
            </a:endParaRPr>
          </a:p>
        </p:txBody>
      </p:sp>
      <p:sp>
        <p:nvSpPr>
          <p:cNvPr id="6" name="מלבן 5">
            <a:extLst>
              <a:ext uri="{FF2B5EF4-FFF2-40B4-BE49-F238E27FC236}">
                <a16:creationId xmlns:a16="http://schemas.microsoft.com/office/drawing/2014/main" id="{ECD3A35B-CA1D-417B-A93E-CB320BC47585}"/>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7" name="תמונה 1" descr="cid:image001.gif@01CA823D.5B67DDB0">
            <a:extLst>
              <a:ext uri="{FF2B5EF4-FFF2-40B4-BE49-F238E27FC236}">
                <a16:creationId xmlns:a16="http://schemas.microsoft.com/office/drawing/2014/main" id="{3F5FBAC4-EDC9-4BF7-9526-EE9811C741B5}"/>
              </a:ext>
            </a:extLst>
          </p:cNvPr>
          <p:cNvPicPr>
            <a:picLocks noChangeAspect="1" noChangeArrowheads="1"/>
          </p:cNvPicPr>
          <p:nvPr/>
        </p:nvPicPr>
        <p:blipFill>
          <a:blip r:embed="rId2"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3463795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9BEE423-59A7-4BD9-A53D-B26EA12617E1}"/>
              </a:ext>
            </a:extLst>
          </p:cNvPr>
          <p:cNvSpPr>
            <a:spLocks noGrp="1"/>
          </p:cNvSpPr>
          <p:nvPr>
            <p:ph type="title"/>
          </p:nvPr>
        </p:nvSpPr>
        <p:spPr>
          <a:xfrm>
            <a:off x="611560" y="390451"/>
            <a:ext cx="8229600" cy="1143000"/>
          </a:xfrm>
        </p:spPr>
        <p:txBody>
          <a:bodyPr>
            <a:normAutofit/>
          </a:bodyPr>
          <a:lstStyle/>
          <a:p>
            <a:pPr algn="ctr"/>
            <a:r>
              <a:rPr lang="he-IL" sz="4400" b="1" dirty="0">
                <a:cs typeface="+mn-cs"/>
              </a:rPr>
              <a:t>הרמה הבינונית</a:t>
            </a:r>
          </a:p>
        </p:txBody>
      </p:sp>
      <p:sp>
        <p:nvSpPr>
          <p:cNvPr id="3" name="מציין מיקום תוכן 2">
            <a:extLst>
              <a:ext uri="{FF2B5EF4-FFF2-40B4-BE49-F238E27FC236}">
                <a16:creationId xmlns:a16="http://schemas.microsoft.com/office/drawing/2014/main" id="{4B64B6B8-AEC0-4834-9D2E-21039FF7794F}"/>
              </a:ext>
            </a:extLst>
          </p:cNvPr>
          <p:cNvSpPr>
            <a:spLocks noGrp="1"/>
          </p:cNvSpPr>
          <p:nvPr>
            <p:ph idx="1"/>
          </p:nvPr>
        </p:nvSpPr>
        <p:spPr>
          <a:xfrm>
            <a:off x="107505" y="2420888"/>
            <a:ext cx="9036494" cy="3600400"/>
          </a:xfrm>
        </p:spPr>
        <p:txBody>
          <a:bodyPr>
            <a:normAutofit/>
          </a:bodyPr>
          <a:lstStyle/>
          <a:p>
            <a:pPr marL="0" indent="0">
              <a:buNone/>
            </a:pPr>
            <a:r>
              <a:rPr lang="he-IL" sz="2300" dirty="0">
                <a:solidFill>
                  <a:schemeClr val="tx2"/>
                </a:solidFill>
              </a:rPr>
              <a:t>(ו)    </a:t>
            </a:r>
            <a:r>
              <a:rPr lang="he-IL" sz="2200" dirty="0">
                <a:solidFill>
                  <a:schemeClr val="tx2"/>
                </a:solidFill>
              </a:rPr>
              <a:t>נתוני תקשורת כהגדרתם בחוק סדר הדין הפלילי (סמכויות אכיפה – </a:t>
            </a:r>
          </a:p>
          <a:p>
            <a:pPr marL="0" indent="0">
              <a:buNone/>
            </a:pPr>
            <a:r>
              <a:rPr lang="he-IL" sz="2200" dirty="0">
                <a:solidFill>
                  <a:schemeClr val="tx2"/>
                </a:solidFill>
              </a:rPr>
              <a:t>        נתוני תקשורת), התשס"ח-2007;</a:t>
            </a:r>
            <a:endParaRPr lang="en-US" sz="2200" dirty="0">
              <a:solidFill>
                <a:schemeClr val="tx2"/>
              </a:solidFill>
            </a:endParaRPr>
          </a:p>
          <a:p>
            <a:pPr marL="0" indent="0">
              <a:buNone/>
            </a:pPr>
            <a:r>
              <a:rPr lang="he-IL" sz="2200" dirty="0">
                <a:solidFill>
                  <a:schemeClr val="tx2"/>
                </a:solidFill>
              </a:rPr>
              <a:t>(ז)    מידע ביומטרי;</a:t>
            </a:r>
            <a:endParaRPr lang="en-US" sz="2200" dirty="0">
              <a:solidFill>
                <a:schemeClr val="tx2"/>
              </a:solidFill>
            </a:endParaRPr>
          </a:p>
          <a:p>
            <a:pPr marL="0" indent="0">
              <a:buNone/>
            </a:pPr>
            <a:r>
              <a:rPr lang="he-IL" sz="2200" dirty="0">
                <a:solidFill>
                  <a:schemeClr val="tx2"/>
                </a:solidFill>
              </a:rPr>
              <a:t>(ח)   מידע על נכסיו של אדם, חובותיו והתחייבויותיו הכלכליות, מצבו הכלכלי או </a:t>
            </a:r>
          </a:p>
          <a:p>
            <a:pPr marL="0" indent="0">
              <a:buNone/>
            </a:pPr>
            <a:r>
              <a:rPr lang="he-IL" sz="2200" dirty="0">
                <a:solidFill>
                  <a:schemeClr val="tx2"/>
                </a:solidFill>
              </a:rPr>
              <a:t>        שינוי בו, יכולתו לעמוד בהתחייבויותיו הכלכלית ומידת עמידתו בהם;</a:t>
            </a:r>
            <a:endParaRPr lang="en-US" sz="2200" dirty="0">
              <a:solidFill>
                <a:schemeClr val="tx2"/>
              </a:solidFill>
            </a:endParaRPr>
          </a:p>
          <a:p>
            <a:pPr marL="0" indent="0">
              <a:buNone/>
            </a:pPr>
            <a:r>
              <a:rPr lang="he-IL" sz="2200" dirty="0">
                <a:solidFill>
                  <a:schemeClr val="tx2"/>
                </a:solidFill>
              </a:rPr>
              <a:t>(ט)   הרגלי צריכה של אדם שיש בהם כדי ללמד על מידע לפי פרטים (א) עד (ז) או </a:t>
            </a:r>
          </a:p>
          <a:p>
            <a:pPr marL="0" indent="0">
              <a:buNone/>
            </a:pPr>
            <a:r>
              <a:rPr lang="he-IL" sz="2200" dirty="0">
                <a:solidFill>
                  <a:schemeClr val="tx2"/>
                </a:solidFill>
              </a:rPr>
              <a:t>        על אישיותו של אדם, אמונתו או דעותיו.</a:t>
            </a:r>
            <a:endParaRPr lang="en-US" sz="2200" dirty="0">
              <a:solidFill>
                <a:schemeClr val="tx2"/>
              </a:solidFill>
            </a:endParaRPr>
          </a:p>
          <a:p>
            <a:pPr marL="0" indent="0">
              <a:buNone/>
            </a:pPr>
            <a:endParaRPr lang="he-IL" sz="2000" dirty="0">
              <a:solidFill>
                <a:schemeClr val="tx2"/>
              </a:solidFill>
            </a:endParaRPr>
          </a:p>
        </p:txBody>
      </p:sp>
      <p:sp>
        <p:nvSpPr>
          <p:cNvPr id="6" name="מלבן 5">
            <a:extLst>
              <a:ext uri="{FF2B5EF4-FFF2-40B4-BE49-F238E27FC236}">
                <a16:creationId xmlns:a16="http://schemas.microsoft.com/office/drawing/2014/main" id="{236982C4-807F-423F-A9F3-66CF63CDBDCD}"/>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7" name="תמונה 1" descr="cid:image001.gif@01CA823D.5B67DDB0">
            <a:extLst>
              <a:ext uri="{FF2B5EF4-FFF2-40B4-BE49-F238E27FC236}">
                <a16:creationId xmlns:a16="http://schemas.microsoft.com/office/drawing/2014/main" id="{8609880A-B4CD-4895-85A2-EC5AFB4FE981}"/>
              </a:ext>
            </a:extLst>
          </p:cNvPr>
          <p:cNvPicPr>
            <a:picLocks noChangeAspect="1" noChangeArrowheads="1"/>
          </p:cNvPicPr>
          <p:nvPr/>
        </p:nvPicPr>
        <p:blipFill>
          <a:blip r:embed="rId2"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2535156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B395243-30C0-43A9-AAE1-1C3BEC030440}"/>
              </a:ext>
            </a:extLst>
          </p:cNvPr>
          <p:cNvSpPr>
            <a:spLocks noGrp="1"/>
          </p:cNvSpPr>
          <p:nvPr>
            <p:ph type="title"/>
          </p:nvPr>
        </p:nvSpPr>
        <p:spPr>
          <a:xfrm>
            <a:off x="2195736" y="620688"/>
            <a:ext cx="5112568" cy="782960"/>
          </a:xfrm>
        </p:spPr>
        <p:txBody>
          <a:bodyPr>
            <a:normAutofit/>
          </a:bodyPr>
          <a:lstStyle/>
          <a:p>
            <a:pPr algn="ctr"/>
            <a:r>
              <a:rPr lang="he-IL" sz="3800" b="1" dirty="0">
                <a:cs typeface="+mn-cs"/>
              </a:rPr>
              <a:t>סייג לסיווג כבינוני</a:t>
            </a:r>
          </a:p>
        </p:txBody>
      </p:sp>
      <p:sp>
        <p:nvSpPr>
          <p:cNvPr id="3" name="מציין מיקום תוכן 2">
            <a:extLst>
              <a:ext uri="{FF2B5EF4-FFF2-40B4-BE49-F238E27FC236}">
                <a16:creationId xmlns:a16="http://schemas.microsoft.com/office/drawing/2014/main" id="{7F918D6C-B3C7-4068-A28E-A293EF76A13F}"/>
              </a:ext>
            </a:extLst>
          </p:cNvPr>
          <p:cNvSpPr>
            <a:spLocks noGrp="1"/>
          </p:cNvSpPr>
          <p:nvPr>
            <p:ph idx="1"/>
          </p:nvPr>
        </p:nvSpPr>
        <p:spPr>
          <a:xfrm>
            <a:off x="179512" y="1571382"/>
            <a:ext cx="8784976" cy="4665930"/>
          </a:xfrm>
        </p:spPr>
        <p:txBody>
          <a:bodyPr>
            <a:normAutofit fontScale="40000" lnSpcReduction="20000"/>
          </a:bodyPr>
          <a:lstStyle/>
          <a:p>
            <a:pPr marL="0" indent="0">
              <a:lnSpc>
                <a:spcPct val="120000"/>
              </a:lnSpc>
              <a:buNone/>
            </a:pPr>
            <a:r>
              <a:rPr lang="he-IL" sz="4300" dirty="0">
                <a:solidFill>
                  <a:schemeClr val="tx2"/>
                </a:solidFill>
              </a:rPr>
              <a:t>מאגרים שיחשבו ברמה בסיסית למרות האמור (תנאים מצטברים):</a:t>
            </a:r>
            <a:endParaRPr lang="en-US" sz="4300" dirty="0">
              <a:solidFill>
                <a:schemeClr val="tx2"/>
              </a:solidFill>
            </a:endParaRPr>
          </a:p>
          <a:p>
            <a:pPr marL="0" indent="0">
              <a:lnSpc>
                <a:spcPct val="120000"/>
              </a:lnSpc>
              <a:buNone/>
            </a:pPr>
            <a:r>
              <a:rPr lang="he-IL" sz="4300" dirty="0">
                <a:solidFill>
                  <a:schemeClr val="tx2"/>
                </a:solidFill>
              </a:rPr>
              <a:t> </a:t>
            </a:r>
            <a:endParaRPr lang="en-US" sz="4300" dirty="0">
              <a:solidFill>
                <a:schemeClr val="tx2"/>
              </a:solidFill>
            </a:endParaRPr>
          </a:p>
          <a:p>
            <a:pPr marL="0" lvl="0" indent="0">
              <a:lnSpc>
                <a:spcPct val="120000"/>
              </a:lnSpc>
              <a:buNone/>
            </a:pPr>
            <a:r>
              <a:rPr lang="he-IL" sz="4300" b="1" dirty="0">
                <a:solidFill>
                  <a:schemeClr val="tx2"/>
                </a:solidFill>
              </a:rPr>
              <a:t>1. </a:t>
            </a:r>
            <a:r>
              <a:rPr lang="he-IL" sz="4300" dirty="0">
                <a:solidFill>
                  <a:schemeClr val="tx2"/>
                </a:solidFill>
              </a:rPr>
              <a:t>מספר </a:t>
            </a:r>
            <a:r>
              <a:rPr lang="he-IL" sz="4300" dirty="0" err="1">
                <a:solidFill>
                  <a:schemeClr val="tx2"/>
                </a:solidFill>
              </a:rPr>
              <a:t>מורשי</a:t>
            </a:r>
            <a:r>
              <a:rPr lang="he-IL" sz="4300" dirty="0">
                <a:solidFill>
                  <a:schemeClr val="tx2"/>
                </a:solidFill>
              </a:rPr>
              <a:t> הגישה אינו עולה על 10;</a:t>
            </a:r>
            <a:endParaRPr lang="en-US" sz="4300" dirty="0">
              <a:solidFill>
                <a:schemeClr val="tx2"/>
              </a:solidFill>
            </a:endParaRPr>
          </a:p>
          <a:p>
            <a:pPr marL="0" lvl="0" indent="0">
              <a:lnSpc>
                <a:spcPct val="120000"/>
              </a:lnSpc>
              <a:buNone/>
            </a:pPr>
            <a:r>
              <a:rPr lang="he-IL" sz="4300" b="1" dirty="0">
                <a:solidFill>
                  <a:schemeClr val="tx2"/>
                </a:solidFill>
              </a:rPr>
              <a:t>2. </a:t>
            </a:r>
            <a:r>
              <a:rPr lang="he-IL" sz="4300" dirty="0">
                <a:solidFill>
                  <a:schemeClr val="tx2"/>
                </a:solidFill>
              </a:rPr>
              <a:t>המידע כולל מידע על מועסקים או ספקים של בעל המאגר למטרות עסק;</a:t>
            </a:r>
            <a:endParaRPr lang="en-US" sz="4300" dirty="0">
              <a:solidFill>
                <a:schemeClr val="tx2"/>
              </a:solidFill>
            </a:endParaRPr>
          </a:p>
          <a:p>
            <a:pPr marL="0" lvl="0" indent="0">
              <a:lnSpc>
                <a:spcPct val="120000"/>
              </a:lnSpc>
              <a:buNone/>
            </a:pPr>
            <a:r>
              <a:rPr lang="he-IL" sz="4300" b="1" dirty="0">
                <a:solidFill>
                  <a:schemeClr val="tx2"/>
                </a:solidFill>
              </a:rPr>
              <a:t>3. </a:t>
            </a:r>
            <a:r>
              <a:rPr lang="he-IL" sz="4300" dirty="0">
                <a:solidFill>
                  <a:schemeClr val="tx2"/>
                </a:solidFill>
              </a:rPr>
              <a:t>הפרטים הכלולים הם רק אלו (כולם או חלקם):</a:t>
            </a:r>
            <a:endParaRPr lang="en-US" sz="4300" dirty="0">
              <a:solidFill>
                <a:schemeClr val="tx2"/>
              </a:solidFill>
            </a:endParaRPr>
          </a:p>
          <a:p>
            <a:pPr marL="0" lvl="0" indent="0">
              <a:lnSpc>
                <a:spcPct val="120000"/>
              </a:lnSpc>
              <a:buNone/>
            </a:pPr>
            <a:r>
              <a:rPr lang="he-IL" sz="4300" dirty="0">
                <a:solidFill>
                  <a:schemeClr val="tx2"/>
                </a:solidFill>
              </a:rPr>
              <a:t>    א. מידע רפואי או נפשי;</a:t>
            </a:r>
            <a:endParaRPr lang="en-US" sz="4300" dirty="0">
              <a:solidFill>
                <a:schemeClr val="tx2"/>
              </a:solidFill>
            </a:endParaRPr>
          </a:p>
          <a:p>
            <a:pPr marL="0" lvl="0" indent="0">
              <a:lnSpc>
                <a:spcPct val="120000"/>
              </a:lnSpc>
              <a:buNone/>
            </a:pPr>
            <a:r>
              <a:rPr lang="he-IL" sz="4300" dirty="0">
                <a:solidFill>
                  <a:schemeClr val="tx2"/>
                </a:solidFill>
              </a:rPr>
              <a:t>    ב. מידע על עבר פלילי;</a:t>
            </a:r>
            <a:endParaRPr lang="en-US" sz="4300" dirty="0">
              <a:solidFill>
                <a:schemeClr val="tx2"/>
              </a:solidFill>
            </a:endParaRPr>
          </a:p>
          <a:p>
            <a:pPr marL="0" lvl="0" indent="0">
              <a:lnSpc>
                <a:spcPct val="120000"/>
              </a:lnSpc>
              <a:buNone/>
            </a:pPr>
            <a:r>
              <a:rPr lang="he-IL" sz="4300" dirty="0">
                <a:solidFill>
                  <a:schemeClr val="tx2"/>
                </a:solidFill>
              </a:rPr>
              <a:t>    ג. נתוני תקשורת;</a:t>
            </a:r>
            <a:endParaRPr lang="en-US" sz="4300" dirty="0">
              <a:solidFill>
                <a:schemeClr val="tx2"/>
              </a:solidFill>
            </a:endParaRPr>
          </a:p>
          <a:p>
            <a:pPr marL="0" lvl="0" indent="0">
              <a:lnSpc>
                <a:spcPct val="120000"/>
              </a:lnSpc>
              <a:buNone/>
            </a:pPr>
            <a:r>
              <a:rPr lang="he-IL" sz="4300" dirty="0">
                <a:solidFill>
                  <a:schemeClr val="tx2"/>
                </a:solidFill>
              </a:rPr>
              <a:t>    ד. מידע ביומטרי על תמונות פנים;</a:t>
            </a:r>
            <a:endParaRPr lang="en-US" sz="4300" dirty="0">
              <a:solidFill>
                <a:schemeClr val="tx2"/>
              </a:solidFill>
            </a:endParaRPr>
          </a:p>
          <a:p>
            <a:pPr marL="0" lvl="0" indent="0">
              <a:lnSpc>
                <a:spcPct val="120000"/>
              </a:lnSpc>
              <a:buNone/>
            </a:pPr>
            <a:r>
              <a:rPr lang="he-IL" sz="4300" dirty="0">
                <a:solidFill>
                  <a:schemeClr val="tx2"/>
                </a:solidFill>
              </a:rPr>
              <a:t>    ה. מידע על מצבו הכלכלי של אדם. (מידע על נכסיו של אדם, חובותיו והתחייבויותיו הכלכליות, </a:t>
            </a:r>
          </a:p>
          <a:p>
            <a:pPr marL="0" lvl="0" indent="0">
              <a:lnSpc>
                <a:spcPct val="120000"/>
              </a:lnSpc>
              <a:buNone/>
            </a:pPr>
            <a:r>
              <a:rPr lang="he-IL" sz="4300" dirty="0">
                <a:solidFill>
                  <a:schemeClr val="tx2"/>
                </a:solidFill>
              </a:rPr>
              <a:t>        מצבו הכלכלי או שינוי בו, יכולתו לעמוד בהתחייבויותיו הכלכלית ומידת עמידתו בהם).</a:t>
            </a:r>
            <a:endParaRPr lang="en-US" sz="4300" dirty="0">
              <a:solidFill>
                <a:schemeClr val="tx2"/>
              </a:solidFill>
            </a:endParaRPr>
          </a:p>
          <a:p>
            <a:pPr marL="0" indent="0">
              <a:lnSpc>
                <a:spcPct val="120000"/>
              </a:lnSpc>
              <a:buNone/>
            </a:pPr>
            <a:r>
              <a:rPr lang="he-IL" sz="4300" dirty="0">
                <a:solidFill>
                  <a:schemeClr val="tx2"/>
                </a:solidFill>
              </a:rPr>
              <a:t> </a:t>
            </a:r>
            <a:r>
              <a:rPr lang="en-US" sz="1200" dirty="0">
                <a:solidFill>
                  <a:schemeClr val="tx2"/>
                </a:solidFill>
              </a:rPr>
              <a:t> </a:t>
            </a:r>
          </a:p>
          <a:p>
            <a:pPr marL="0" indent="0">
              <a:lnSpc>
                <a:spcPct val="120000"/>
              </a:lnSpc>
              <a:buNone/>
            </a:pPr>
            <a:r>
              <a:rPr lang="he-IL" sz="4300" dirty="0">
                <a:solidFill>
                  <a:schemeClr val="tx2"/>
                </a:solidFill>
              </a:rPr>
              <a:t>(2)  מספר בעלי ההרשאה אצל בעל המאגר אינו עולה על עשרה.</a:t>
            </a:r>
            <a:endParaRPr lang="en-US" sz="4300" dirty="0">
              <a:solidFill>
                <a:schemeClr val="tx2"/>
              </a:solidFill>
            </a:endParaRPr>
          </a:p>
          <a:p>
            <a:pPr marL="0" indent="0">
              <a:lnSpc>
                <a:spcPct val="120000"/>
              </a:lnSpc>
              <a:buNone/>
            </a:pPr>
            <a:r>
              <a:rPr lang="he-IL" sz="4300" dirty="0">
                <a:solidFill>
                  <a:schemeClr val="tx2"/>
                </a:solidFill>
              </a:rPr>
              <a:t> </a:t>
            </a:r>
            <a:endParaRPr lang="en-US" sz="4300" dirty="0">
              <a:solidFill>
                <a:schemeClr val="tx2"/>
              </a:solidFill>
            </a:endParaRPr>
          </a:p>
          <a:p>
            <a:pPr marL="0" indent="0">
              <a:buNone/>
            </a:pPr>
            <a:endParaRPr lang="en-US" dirty="0">
              <a:solidFill>
                <a:schemeClr val="tx2"/>
              </a:solidFill>
            </a:endParaRPr>
          </a:p>
          <a:p>
            <a:pPr marL="0" indent="0">
              <a:buNone/>
            </a:pPr>
            <a:endParaRPr lang="he-IL" dirty="0">
              <a:solidFill>
                <a:schemeClr val="tx2"/>
              </a:solidFill>
            </a:endParaRPr>
          </a:p>
        </p:txBody>
      </p:sp>
      <p:sp>
        <p:nvSpPr>
          <p:cNvPr id="6" name="מלבן 5">
            <a:extLst>
              <a:ext uri="{FF2B5EF4-FFF2-40B4-BE49-F238E27FC236}">
                <a16:creationId xmlns:a16="http://schemas.microsoft.com/office/drawing/2014/main" id="{747E3769-FC3A-41F9-82AA-4BAA33BB5C41}"/>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7" name="תמונה 1" descr="cid:image001.gif@01CA823D.5B67DDB0">
            <a:extLst>
              <a:ext uri="{FF2B5EF4-FFF2-40B4-BE49-F238E27FC236}">
                <a16:creationId xmlns:a16="http://schemas.microsoft.com/office/drawing/2014/main" id="{2F6CD59D-3551-4967-8B37-CA69C3BFA03D}"/>
              </a:ext>
            </a:extLst>
          </p:cNvPr>
          <p:cNvPicPr>
            <a:picLocks noChangeAspect="1" noChangeArrowheads="1"/>
          </p:cNvPicPr>
          <p:nvPr/>
        </p:nvPicPr>
        <p:blipFill>
          <a:blip r:embed="rId2"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2438361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08520" y="1772816"/>
            <a:ext cx="8712968" cy="3312368"/>
          </a:xfrm>
        </p:spPr>
        <p:txBody>
          <a:bodyPr>
            <a:normAutofit/>
          </a:bodyPr>
          <a:lstStyle/>
          <a:p>
            <a:pPr marL="0" indent="0">
              <a:buNone/>
            </a:pPr>
            <a:r>
              <a:rPr lang="he-IL" b="1" u="sng" dirty="0">
                <a:solidFill>
                  <a:schemeClr val="tx2"/>
                </a:solidFill>
              </a:rPr>
              <a:t>מאגרי מידע שחלה עליהם רמת אבטחה גבוהה</a:t>
            </a:r>
            <a:r>
              <a:rPr lang="he-IL" b="1" dirty="0">
                <a:solidFill>
                  <a:schemeClr val="tx2"/>
                </a:solidFill>
              </a:rPr>
              <a:t>:</a:t>
            </a:r>
            <a:endParaRPr lang="en-US" b="1" dirty="0">
              <a:solidFill>
                <a:schemeClr val="tx2"/>
              </a:solidFill>
            </a:endParaRPr>
          </a:p>
          <a:p>
            <a:pPr marL="0" indent="0">
              <a:buNone/>
            </a:pPr>
            <a:endParaRPr lang="en-US" dirty="0">
              <a:solidFill>
                <a:schemeClr val="tx2"/>
              </a:solidFill>
            </a:endParaRPr>
          </a:p>
          <a:p>
            <a:pPr marL="0" indent="0">
              <a:buNone/>
            </a:pPr>
            <a:r>
              <a:rPr lang="he-IL" sz="2200" dirty="0">
                <a:solidFill>
                  <a:schemeClr val="tx2"/>
                </a:solidFill>
              </a:rPr>
              <a:t>(1)        מאגר מידע כאמור לגבי רמת אבטחה בינונית שיש בו מידע על</a:t>
            </a:r>
          </a:p>
          <a:p>
            <a:pPr marL="0" indent="0">
              <a:buNone/>
            </a:pPr>
            <a:r>
              <a:rPr lang="he-IL" sz="2200" dirty="0">
                <a:solidFill>
                  <a:schemeClr val="tx2"/>
                </a:solidFill>
              </a:rPr>
              <a:t>            אודות 100,000 אנשים ומעלה;</a:t>
            </a:r>
          </a:p>
          <a:p>
            <a:pPr marL="0" indent="0">
              <a:buNone/>
            </a:pPr>
            <a:endParaRPr lang="en-US" sz="2200" dirty="0">
              <a:solidFill>
                <a:schemeClr val="tx2"/>
              </a:solidFill>
            </a:endParaRPr>
          </a:p>
          <a:p>
            <a:pPr marL="0" indent="0">
              <a:buNone/>
            </a:pPr>
            <a:r>
              <a:rPr lang="he-IL" sz="2200" dirty="0">
                <a:solidFill>
                  <a:schemeClr val="tx2"/>
                </a:solidFill>
              </a:rPr>
              <a:t>(2)        מאגר מידע כאמור לגבי רמת אבטחה בינונית שמספר בעלי</a:t>
            </a:r>
          </a:p>
          <a:p>
            <a:pPr marL="0" indent="0">
              <a:buNone/>
            </a:pPr>
            <a:r>
              <a:rPr lang="he-IL" sz="2200" dirty="0">
                <a:solidFill>
                  <a:schemeClr val="tx2"/>
                </a:solidFill>
              </a:rPr>
              <a:t>            ההרשאה בו עולה על 100.</a:t>
            </a:r>
            <a:endParaRPr lang="en-US" sz="2200" dirty="0">
              <a:solidFill>
                <a:schemeClr val="tx2"/>
              </a:solidFill>
            </a:endParaRPr>
          </a:p>
        </p:txBody>
      </p:sp>
      <p:sp>
        <p:nvSpPr>
          <p:cNvPr id="5" name="מלבן 4">
            <a:extLst>
              <a:ext uri="{FF2B5EF4-FFF2-40B4-BE49-F238E27FC236}">
                <a16:creationId xmlns:a16="http://schemas.microsoft.com/office/drawing/2014/main" id="{813FB600-8E6E-4E14-9977-B42F6825DD33}"/>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6" name="תמונה 1" descr="cid:image001.gif@01CA823D.5B67DDB0">
            <a:extLst>
              <a:ext uri="{FF2B5EF4-FFF2-40B4-BE49-F238E27FC236}">
                <a16:creationId xmlns:a16="http://schemas.microsoft.com/office/drawing/2014/main" id="{A56F60D3-C5D2-4922-97D0-034286A328C9}"/>
              </a:ext>
            </a:extLst>
          </p:cNvPr>
          <p:cNvPicPr>
            <a:picLocks noChangeAspect="1" noChangeArrowheads="1"/>
          </p:cNvPicPr>
          <p:nvPr/>
        </p:nvPicPr>
        <p:blipFill>
          <a:blip r:embed="rId3"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2097825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ציין מיקום תוכן 2"/>
          <p:cNvSpPr>
            <a:spLocks noGrp="1"/>
          </p:cNvSpPr>
          <p:nvPr>
            <p:ph idx="1"/>
          </p:nvPr>
        </p:nvSpPr>
        <p:spPr>
          <a:xfrm>
            <a:off x="677686" y="2155620"/>
            <a:ext cx="8221077" cy="3594235"/>
          </a:xfrm>
        </p:spPr>
        <p:txBody>
          <a:bodyPr>
            <a:noAutofit/>
          </a:bodyPr>
          <a:lstStyle/>
          <a:p>
            <a:pPr marL="0" indent="0" algn="just">
              <a:buNone/>
            </a:pPr>
            <a:r>
              <a:rPr lang="he-IL" sz="2000" b="1" dirty="0">
                <a:solidFill>
                  <a:schemeClr val="tx2"/>
                </a:solidFill>
              </a:rPr>
              <a:t>חובות בעל מאגר תלויות בסיווג המאגר:</a:t>
            </a:r>
          </a:p>
          <a:p>
            <a:pPr marL="0" indent="0" algn="just">
              <a:buNone/>
            </a:pPr>
            <a:endParaRPr lang="en-US" sz="1000" dirty="0">
              <a:solidFill>
                <a:schemeClr val="tx2"/>
              </a:solidFill>
            </a:endParaRPr>
          </a:p>
          <a:p>
            <a:pPr marL="342900" indent="-342900" algn="just">
              <a:lnSpc>
                <a:spcPct val="150000"/>
              </a:lnSpc>
              <a:buAutoNum type="arabicPeriod"/>
            </a:pPr>
            <a:r>
              <a:rPr lang="he-IL" sz="1800" u="sng" dirty="0">
                <a:solidFill>
                  <a:schemeClr val="tx2"/>
                </a:solidFill>
              </a:rPr>
              <a:t>במאגר שחלה עליו רמת אבטחה בסיסית</a:t>
            </a:r>
            <a:r>
              <a:rPr lang="he-IL" sz="1800" dirty="0">
                <a:solidFill>
                  <a:schemeClr val="tx2"/>
                </a:solidFill>
              </a:rPr>
              <a:t> - עמידה רגילה בדרישות התקנות.</a:t>
            </a:r>
          </a:p>
          <a:p>
            <a:pPr marL="342900" indent="-342900" algn="just">
              <a:lnSpc>
                <a:spcPct val="150000"/>
              </a:lnSpc>
              <a:buFont typeface="Arial" panose="020B0604020202020204" pitchFamily="34" charset="0"/>
              <a:buAutoNum type="arabicPeriod"/>
            </a:pPr>
            <a:r>
              <a:rPr lang="he-IL" sz="1800" u="sng" dirty="0">
                <a:solidFill>
                  <a:schemeClr val="tx2"/>
                </a:solidFill>
              </a:rPr>
              <a:t>במאגר שחלה עליו רמת אבטחה בינונית - דרישות נוספות בתקנות</a:t>
            </a:r>
            <a:r>
              <a:rPr lang="he-IL" sz="1800" dirty="0">
                <a:solidFill>
                  <a:schemeClr val="tx2"/>
                </a:solidFill>
              </a:rPr>
              <a:t>: נוהל אבטחה מחמיר, בקרה ותיעוד של כניסות ויציאות מהמאגר, קיום הדרכות, דרישות בנושא זיהוי ואימות, קיום דיון לאחר אירועי אבטחה, קיום ביקורות, שמירת נתוני אבטחה, הכנת נוהל גיבוי ושחזור.</a:t>
            </a:r>
          </a:p>
          <a:p>
            <a:pPr marL="342900" indent="-342900" algn="just">
              <a:lnSpc>
                <a:spcPct val="150000"/>
              </a:lnSpc>
              <a:buAutoNum type="arabicPeriod"/>
            </a:pPr>
            <a:r>
              <a:rPr lang="he-IL" sz="1800" u="sng" dirty="0">
                <a:solidFill>
                  <a:schemeClr val="tx2"/>
                </a:solidFill>
              </a:rPr>
              <a:t>במאגר שחלה עליו רמת אבטחה גבוהה</a:t>
            </a:r>
            <a:r>
              <a:rPr lang="he-IL" sz="1800" dirty="0">
                <a:solidFill>
                  <a:schemeClr val="tx2"/>
                </a:solidFill>
              </a:rPr>
              <a:t> - בנוסף לדרישות החלות על מאגר בינוני, ישנן עוד מספר דרישות כגון ביצוע סקר סיכונים ומבחני חדירות למערכת האבטחה.</a:t>
            </a:r>
          </a:p>
        </p:txBody>
      </p:sp>
      <p:sp>
        <p:nvSpPr>
          <p:cNvPr id="14" name="כותרת 1"/>
          <p:cNvSpPr>
            <a:spLocks noGrp="1"/>
          </p:cNvSpPr>
          <p:nvPr>
            <p:ph type="title"/>
          </p:nvPr>
        </p:nvSpPr>
        <p:spPr>
          <a:xfrm>
            <a:off x="553745" y="803464"/>
            <a:ext cx="8293085" cy="857250"/>
          </a:xfrm>
        </p:spPr>
        <p:txBody>
          <a:bodyPr>
            <a:noAutofit/>
          </a:bodyPr>
          <a:lstStyle/>
          <a:p>
            <a:pPr algn="ctr"/>
            <a:r>
              <a:rPr lang="he-IL" sz="3600" b="1" dirty="0">
                <a:cs typeface="+mn-cs"/>
              </a:rPr>
              <a:t>סיווג מאגרים לפי התקנות החדשות</a:t>
            </a:r>
            <a:endParaRPr lang="en-US" sz="3600" b="1" dirty="0">
              <a:cs typeface="+mn-cs"/>
            </a:endParaRPr>
          </a:p>
        </p:txBody>
      </p:sp>
      <p:sp>
        <p:nvSpPr>
          <p:cNvPr id="5" name="TextBox 4"/>
          <p:cNvSpPr txBox="1"/>
          <p:nvPr/>
        </p:nvSpPr>
        <p:spPr>
          <a:xfrm>
            <a:off x="592764" y="2129589"/>
            <a:ext cx="1100470" cy="830997"/>
          </a:xfrm>
          <a:prstGeom prst="rect">
            <a:avLst/>
          </a:prstGeom>
          <a:noFill/>
        </p:spPr>
        <p:txBody>
          <a:bodyPr wrap="square" rtlCol="1">
            <a:spAutoFit/>
          </a:bodyPr>
          <a:lstStyle/>
          <a:p>
            <a:r>
              <a:rPr lang="he-IL" sz="2400" b="1" dirty="0">
                <a:solidFill>
                  <a:schemeClr val="bg1"/>
                </a:solidFill>
              </a:rPr>
              <a:t>-המשך-</a:t>
            </a:r>
          </a:p>
        </p:txBody>
      </p:sp>
      <p:sp>
        <p:nvSpPr>
          <p:cNvPr id="7" name="מלבן 6">
            <a:extLst>
              <a:ext uri="{FF2B5EF4-FFF2-40B4-BE49-F238E27FC236}">
                <a16:creationId xmlns:a16="http://schemas.microsoft.com/office/drawing/2014/main" id="{72215A07-8B6A-42B2-A616-A7FAC759DD75}"/>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10" name="תמונה 1" descr="cid:image001.gif@01CA823D.5B67DDB0">
            <a:extLst>
              <a:ext uri="{FF2B5EF4-FFF2-40B4-BE49-F238E27FC236}">
                <a16:creationId xmlns:a16="http://schemas.microsoft.com/office/drawing/2014/main" id="{466966E8-DF3B-47EA-BEC0-4F84B6140DE0}"/>
              </a:ext>
            </a:extLst>
          </p:cNvPr>
          <p:cNvPicPr>
            <a:picLocks noChangeAspect="1" noChangeArrowheads="1"/>
          </p:cNvPicPr>
          <p:nvPr/>
        </p:nvPicPr>
        <p:blipFill>
          <a:blip r:embed="rId2"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4271369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כותרת 1"/>
          <p:cNvSpPr>
            <a:spLocks noGrp="1"/>
          </p:cNvSpPr>
          <p:nvPr>
            <p:ph type="title"/>
          </p:nvPr>
        </p:nvSpPr>
        <p:spPr>
          <a:xfrm>
            <a:off x="457200" y="1348215"/>
            <a:ext cx="8229600" cy="1143000"/>
          </a:xfrm>
        </p:spPr>
        <p:txBody>
          <a:bodyPr>
            <a:noAutofit/>
          </a:bodyPr>
          <a:lstStyle/>
          <a:p>
            <a:pPr algn="ctr"/>
            <a:r>
              <a:rPr lang="he-IL" sz="4000" b="1" dirty="0">
                <a:cs typeface="+mn-cs"/>
              </a:rPr>
              <a:t>תקנות אבטחת המידע / הדרישות</a:t>
            </a:r>
            <a:endParaRPr lang="en-US" sz="4000" b="1" dirty="0">
              <a:cs typeface="+mn-cs"/>
            </a:endParaRPr>
          </a:p>
        </p:txBody>
      </p:sp>
      <p:pic>
        <p:nvPicPr>
          <p:cNvPr id="2050" name="Picture 2" descr="תוצאת תמונה עבור ‪legal docs‬‏"/>
          <p:cNvPicPr>
            <a:picLocks noChangeAspect="1" noChangeArrowheads="1"/>
          </p:cNvPicPr>
          <p:nvPr/>
        </p:nvPicPr>
        <p:blipFill>
          <a:blip r:embed="rId2" cstate="print">
            <a:clrChange>
              <a:clrFrom>
                <a:srgbClr val="FBF9F3"/>
              </a:clrFrom>
              <a:clrTo>
                <a:srgbClr val="FBF9F3">
                  <a:alpha val="0"/>
                </a:srgbClr>
              </a:clrTo>
            </a:clrChange>
            <a:extLst>
              <a:ext uri="{28A0092B-C50C-407E-A947-70E740481C1C}">
                <a14:useLocalDpi xmlns:a14="http://schemas.microsoft.com/office/drawing/2010/main" val="0"/>
              </a:ext>
            </a:extLst>
          </a:blip>
          <a:srcRect/>
          <a:stretch>
            <a:fillRect/>
          </a:stretch>
        </p:blipFill>
        <p:spPr bwMode="auto">
          <a:xfrm>
            <a:off x="1885320" y="3206880"/>
            <a:ext cx="2956964" cy="22540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geektime.co.il/wp-content/uploads/2010/06/17067_417729230136_417728540136_10730922_4051512_n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7984" y="3331749"/>
            <a:ext cx="2589623" cy="2366702"/>
          </a:xfrm>
          <a:prstGeom prst="rect">
            <a:avLst/>
          </a:prstGeom>
          <a:noFill/>
          <a:extLst>
            <a:ext uri="{909E8E84-426E-40DD-AFC4-6F175D3DCCD1}">
              <a14:hiddenFill xmlns:a14="http://schemas.microsoft.com/office/drawing/2010/main">
                <a:solidFill>
                  <a:srgbClr val="FFFFFF"/>
                </a:solidFill>
              </a14:hiddenFill>
            </a:ext>
          </a:extLst>
        </p:spPr>
      </p:pic>
      <p:sp>
        <p:nvSpPr>
          <p:cNvPr id="7" name="מלבן 6">
            <a:extLst>
              <a:ext uri="{FF2B5EF4-FFF2-40B4-BE49-F238E27FC236}">
                <a16:creationId xmlns:a16="http://schemas.microsoft.com/office/drawing/2014/main" id="{2BF5BBBE-B274-477B-8AD6-1A5F485D871E}"/>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10" name="תמונה 1" descr="cid:image001.gif@01CA823D.5B67DDB0">
            <a:extLst>
              <a:ext uri="{FF2B5EF4-FFF2-40B4-BE49-F238E27FC236}">
                <a16:creationId xmlns:a16="http://schemas.microsoft.com/office/drawing/2014/main" id="{B325EA64-FAB0-4752-9097-B31530852083}"/>
              </a:ext>
            </a:extLst>
          </p:cNvPr>
          <p:cNvPicPr>
            <a:picLocks noChangeAspect="1" noChangeArrowheads="1"/>
          </p:cNvPicPr>
          <p:nvPr/>
        </p:nvPicPr>
        <p:blipFill>
          <a:blip r:embed="rId4"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4106891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ציין מיקום תוכן 2"/>
          <p:cNvSpPr>
            <a:spLocks noGrp="1"/>
          </p:cNvSpPr>
          <p:nvPr>
            <p:ph idx="1"/>
          </p:nvPr>
        </p:nvSpPr>
        <p:spPr>
          <a:xfrm>
            <a:off x="158924" y="2797102"/>
            <a:ext cx="8826152" cy="3696508"/>
          </a:xfrm>
        </p:spPr>
        <p:txBody>
          <a:bodyPr>
            <a:normAutofit/>
          </a:bodyPr>
          <a:lstStyle/>
          <a:p>
            <a:pPr marL="514350" lvl="0" indent="-514350">
              <a:lnSpc>
                <a:spcPct val="150000"/>
              </a:lnSpc>
              <a:buFont typeface="+mj-lt"/>
              <a:buAutoNum type="arabicPeriod"/>
            </a:pPr>
            <a:r>
              <a:rPr lang="he-IL" sz="2200" dirty="0">
                <a:solidFill>
                  <a:schemeClr val="tx2"/>
                </a:solidFill>
              </a:rPr>
              <a:t>מסמך הגדרות הכולל פרוט של כל המידע המצוי במאגר המידע, השימושים שנעשים בו ופעולות אבטחת המידע לגביו;</a:t>
            </a:r>
          </a:p>
          <a:p>
            <a:pPr marL="514350" lvl="0" indent="-514350">
              <a:lnSpc>
                <a:spcPct val="150000"/>
              </a:lnSpc>
              <a:buFont typeface="+mj-lt"/>
              <a:buAutoNum type="arabicPeriod"/>
            </a:pPr>
            <a:r>
              <a:rPr lang="he-IL" sz="2200" dirty="0">
                <a:solidFill>
                  <a:schemeClr val="tx2"/>
                </a:solidFill>
              </a:rPr>
              <a:t>נוהל אבטחת מידע;</a:t>
            </a:r>
          </a:p>
          <a:p>
            <a:pPr marL="514350" lvl="0" indent="-514350">
              <a:lnSpc>
                <a:spcPct val="150000"/>
              </a:lnSpc>
              <a:buFont typeface="+mj-lt"/>
              <a:buAutoNum type="arabicPeriod"/>
            </a:pPr>
            <a:r>
              <a:rPr lang="he-IL" sz="2200" dirty="0">
                <a:solidFill>
                  <a:schemeClr val="tx2"/>
                </a:solidFill>
              </a:rPr>
              <a:t>מסמך מבנה מאגר המידע;</a:t>
            </a:r>
          </a:p>
          <a:p>
            <a:pPr marL="514350" lvl="0" indent="-514350">
              <a:lnSpc>
                <a:spcPct val="150000"/>
              </a:lnSpc>
              <a:buFont typeface="+mj-lt"/>
              <a:buAutoNum type="arabicPeriod"/>
            </a:pPr>
            <a:r>
              <a:rPr lang="he-IL" sz="2200" dirty="0">
                <a:solidFill>
                  <a:schemeClr val="tx2"/>
                </a:solidFill>
              </a:rPr>
              <a:t>רשימת מצאי של מערכות המידע;</a:t>
            </a:r>
          </a:p>
        </p:txBody>
      </p:sp>
      <p:sp>
        <p:nvSpPr>
          <p:cNvPr id="14" name="כותרת 1"/>
          <p:cNvSpPr>
            <a:spLocks noGrp="1"/>
          </p:cNvSpPr>
          <p:nvPr>
            <p:ph type="title"/>
          </p:nvPr>
        </p:nvSpPr>
        <p:spPr>
          <a:xfrm>
            <a:off x="833657" y="1491352"/>
            <a:ext cx="7715200" cy="764704"/>
          </a:xfrm>
        </p:spPr>
        <p:txBody>
          <a:bodyPr>
            <a:noAutofit/>
          </a:bodyPr>
          <a:lstStyle/>
          <a:p>
            <a:pPr algn="ctr"/>
            <a:r>
              <a:rPr lang="he-IL" sz="3600" b="1" dirty="0">
                <a:cs typeface="+mn-cs"/>
              </a:rPr>
              <a:t>מסמכים הנדרשים </a:t>
            </a:r>
            <a:br>
              <a:rPr lang="en-US" sz="3600" b="1" dirty="0">
                <a:cs typeface="+mn-cs"/>
              </a:rPr>
            </a:br>
            <a:r>
              <a:rPr lang="he-IL" sz="3600" b="1" dirty="0">
                <a:cs typeface="+mn-cs"/>
              </a:rPr>
              <a:t>על-פי התקנות החדשות:</a:t>
            </a:r>
            <a:endParaRPr lang="en-US" sz="3600" b="1" dirty="0">
              <a:cs typeface="+mn-cs"/>
            </a:endParaRPr>
          </a:p>
        </p:txBody>
      </p:sp>
      <p:sp>
        <p:nvSpPr>
          <p:cNvPr id="6" name="מלבן 5">
            <a:extLst>
              <a:ext uri="{FF2B5EF4-FFF2-40B4-BE49-F238E27FC236}">
                <a16:creationId xmlns:a16="http://schemas.microsoft.com/office/drawing/2014/main" id="{2E37ED3A-69F1-4B42-B5A3-5203AEB4B6EC}"/>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7" name="תמונה 1" descr="cid:image001.gif@01CA823D.5B67DDB0">
            <a:extLst>
              <a:ext uri="{FF2B5EF4-FFF2-40B4-BE49-F238E27FC236}">
                <a16:creationId xmlns:a16="http://schemas.microsoft.com/office/drawing/2014/main" id="{007F9CAA-F943-4E8E-AAF6-95D2A483E3EB}"/>
              </a:ext>
            </a:extLst>
          </p:cNvPr>
          <p:cNvPicPr>
            <a:picLocks noChangeAspect="1" noChangeArrowheads="1"/>
          </p:cNvPicPr>
          <p:nvPr/>
        </p:nvPicPr>
        <p:blipFill>
          <a:blip r:embed="rId2"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3182606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A19F1D0D-09E6-45F8-9312-ADB63AB11DE8}"/>
              </a:ext>
            </a:extLst>
          </p:cNvPr>
          <p:cNvSpPr>
            <a:spLocks noGrp="1"/>
          </p:cNvSpPr>
          <p:nvPr>
            <p:ph idx="1"/>
          </p:nvPr>
        </p:nvSpPr>
        <p:spPr/>
        <p:txBody>
          <a:bodyPr/>
          <a:lstStyle/>
          <a:p>
            <a:pPr marL="0" indent="0">
              <a:buNone/>
            </a:pPr>
            <a:r>
              <a:rPr lang="he-IL" sz="3200" b="1" dirty="0">
                <a:solidFill>
                  <a:schemeClr val="tx2"/>
                </a:solidFill>
              </a:rPr>
              <a:t>נוהל אבטחת מידע</a:t>
            </a:r>
          </a:p>
          <a:p>
            <a:pPr marL="0" indent="0">
              <a:buNone/>
            </a:pPr>
            <a:endParaRPr lang="he-IL" dirty="0">
              <a:solidFill>
                <a:schemeClr val="tx2"/>
              </a:solidFill>
            </a:endParaRPr>
          </a:p>
          <a:p>
            <a:pPr marL="0" indent="0">
              <a:buNone/>
            </a:pPr>
            <a:r>
              <a:rPr lang="he-IL" u="sng" dirty="0">
                <a:solidFill>
                  <a:schemeClr val="tx2"/>
                </a:solidFill>
              </a:rPr>
              <a:t>בסיס הדרישה</a:t>
            </a:r>
            <a:r>
              <a:rPr lang="he-IL" dirty="0">
                <a:solidFill>
                  <a:schemeClr val="tx2"/>
                </a:solidFill>
              </a:rPr>
              <a:t>: </a:t>
            </a:r>
            <a:r>
              <a:rPr lang="he-IL" b="1" dirty="0">
                <a:solidFill>
                  <a:schemeClr val="tx2"/>
                </a:solidFill>
              </a:rPr>
              <a:t>תקנות 3(2), 4, 9(ב)(2), 11(ב), 15(א)(3).</a:t>
            </a:r>
          </a:p>
          <a:p>
            <a:pPr marL="0" indent="0">
              <a:buNone/>
            </a:pPr>
            <a:endParaRPr lang="he-IL" dirty="0">
              <a:solidFill>
                <a:schemeClr val="tx2"/>
              </a:solidFill>
            </a:endParaRPr>
          </a:p>
        </p:txBody>
      </p:sp>
      <p:sp>
        <p:nvSpPr>
          <p:cNvPr id="6" name="מלבן 5">
            <a:extLst>
              <a:ext uri="{FF2B5EF4-FFF2-40B4-BE49-F238E27FC236}">
                <a16:creationId xmlns:a16="http://schemas.microsoft.com/office/drawing/2014/main" id="{B508B3B5-19A3-439D-956C-5C68C9287C30}"/>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7" name="תמונה 1" descr="cid:image001.gif@01CA823D.5B67DDB0">
            <a:extLst>
              <a:ext uri="{FF2B5EF4-FFF2-40B4-BE49-F238E27FC236}">
                <a16:creationId xmlns:a16="http://schemas.microsoft.com/office/drawing/2014/main" id="{E1A24DE4-E571-427B-ADC0-9ADE96D0952A}"/>
              </a:ext>
            </a:extLst>
          </p:cNvPr>
          <p:cNvPicPr>
            <a:picLocks noChangeAspect="1" noChangeArrowheads="1"/>
          </p:cNvPicPr>
          <p:nvPr/>
        </p:nvPicPr>
        <p:blipFill>
          <a:blip r:embed="rId2"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768906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ABE8ADD0-3AFB-4E11-A266-06179D94DDE2}"/>
              </a:ext>
            </a:extLst>
          </p:cNvPr>
          <p:cNvSpPr>
            <a:spLocks noGrp="1"/>
          </p:cNvSpPr>
          <p:nvPr>
            <p:ph idx="1"/>
          </p:nvPr>
        </p:nvSpPr>
        <p:spPr>
          <a:xfrm>
            <a:off x="539552" y="1412776"/>
            <a:ext cx="8229600" cy="4389120"/>
          </a:xfrm>
        </p:spPr>
        <p:txBody>
          <a:bodyPr>
            <a:noAutofit/>
          </a:bodyPr>
          <a:lstStyle/>
          <a:p>
            <a:pPr marL="0" indent="0">
              <a:buNone/>
            </a:pPr>
            <a:r>
              <a:rPr lang="he-IL" sz="2400" b="1" u="sng" dirty="0">
                <a:solidFill>
                  <a:schemeClr val="tx2"/>
                </a:solidFill>
              </a:rPr>
              <a:t>נוהל אבטחת מידע יכיל</a:t>
            </a:r>
            <a:r>
              <a:rPr lang="he-IL" sz="2400" b="1" dirty="0">
                <a:solidFill>
                  <a:schemeClr val="tx2"/>
                </a:solidFill>
              </a:rPr>
              <a:t>:</a:t>
            </a:r>
            <a:endParaRPr lang="en-US" sz="2400" b="1" dirty="0">
              <a:solidFill>
                <a:schemeClr val="tx2"/>
              </a:solidFill>
            </a:endParaRPr>
          </a:p>
          <a:p>
            <a:pPr marL="0" indent="0">
              <a:buNone/>
            </a:pPr>
            <a:r>
              <a:rPr lang="he-IL" sz="2000" dirty="0">
                <a:solidFill>
                  <a:schemeClr val="tx2"/>
                </a:solidFill>
              </a:rPr>
              <a:t> </a:t>
            </a:r>
            <a:endParaRPr lang="en-US" sz="2000" dirty="0">
              <a:solidFill>
                <a:schemeClr val="tx2"/>
              </a:solidFill>
            </a:endParaRPr>
          </a:p>
          <a:p>
            <a:pPr marL="0" indent="0">
              <a:buNone/>
            </a:pPr>
            <a:r>
              <a:rPr lang="he-IL" sz="2000" dirty="0">
                <a:solidFill>
                  <a:schemeClr val="tx2"/>
                </a:solidFill>
              </a:rPr>
              <a:t>- הוראות בעניין האבטחה הפיזית והסביבתית;</a:t>
            </a:r>
            <a:endParaRPr lang="en-US" sz="2000" dirty="0">
              <a:solidFill>
                <a:schemeClr val="tx2"/>
              </a:solidFill>
            </a:endParaRPr>
          </a:p>
          <a:p>
            <a:pPr marL="0" indent="0">
              <a:buNone/>
            </a:pPr>
            <a:r>
              <a:rPr lang="he-IL" sz="2000" dirty="0">
                <a:solidFill>
                  <a:schemeClr val="tx2"/>
                </a:solidFill>
              </a:rPr>
              <a:t>- הרשאות גישה למאגר;</a:t>
            </a:r>
            <a:endParaRPr lang="en-US" sz="2000" dirty="0">
              <a:solidFill>
                <a:schemeClr val="tx2"/>
              </a:solidFill>
            </a:endParaRPr>
          </a:p>
          <a:p>
            <a:pPr marL="0" indent="0">
              <a:buNone/>
            </a:pPr>
            <a:r>
              <a:rPr lang="he-IL" sz="2000" dirty="0">
                <a:solidFill>
                  <a:schemeClr val="tx2"/>
                </a:solidFill>
              </a:rPr>
              <a:t>- תיאור של אמצעים שמטרתם הגנה על מערכות המאגר;</a:t>
            </a:r>
            <a:endParaRPr lang="en-US" sz="2000" dirty="0">
              <a:solidFill>
                <a:schemeClr val="tx2"/>
              </a:solidFill>
            </a:endParaRPr>
          </a:p>
          <a:p>
            <a:pPr marL="0" indent="0">
              <a:buNone/>
            </a:pPr>
            <a:r>
              <a:rPr lang="he-IL" sz="2000" dirty="0">
                <a:solidFill>
                  <a:schemeClr val="tx2"/>
                </a:solidFill>
              </a:rPr>
              <a:t>- הוראות </a:t>
            </a:r>
            <a:r>
              <a:rPr lang="he-IL" sz="2000" dirty="0" err="1">
                <a:solidFill>
                  <a:schemeClr val="tx2"/>
                </a:solidFill>
              </a:rPr>
              <a:t>למורשי</a:t>
            </a:r>
            <a:r>
              <a:rPr lang="he-IL" sz="2000" dirty="0">
                <a:solidFill>
                  <a:schemeClr val="tx2"/>
                </a:solidFill>
              </a:rPr>
              <a:t> הגישה למאגר;</a:t>
            </a:r>
            <a:endParaRPr lang="en-US" sz="2000" dirty="0">
              <a:solidFill>
                <a:schemeClr val="tx2"/>
              </a:solidFill>
            </a:endParaRPr>
          </a:p>
          <a:p>
            <a:pPr marL="0" indent="0">
              <a:buNone/>
            </a:pPr>
            <a:r>
              <a:rPr lang="he-IL" sz="2000" dirty="0">
                <a:solidFill>
                  <a:schemeClr val="tx2"/>
                </a:solidFill>
              </a:rPr>
              <a:t>- הסיכונים שחשוף להם המידע שבמאגר במסגרת הפעילות השוטפת;</a:t>
            </a:r>
            <a:endParaRPr lang="en-US" sz="2000" dirty="0">
              <a:solidFill>
                <a:schemeClr val="tx2"/>
              </a:solidFill>
            </a:endParaRPr>
          </a:p>
          <a:p>
            <a:pPr marL="0" indent="0">
              <a:buNone/>
            </a:pPr>
            <a:r>
              <a:rPr lang="he-IL" sz="2000" dirty="0">
                <a:solidFill>
                  <a:schemeClr val="tx2"/>
                </a:solidFill>
              </a:rPr>
              <a:t>- אופן התמודדות עם אירוע אבטחת מידע;</a:t>
            </a:r>
            <a:endParaRPr lang="en-US" sz="2000" dirty="0">
              <a:solidFill>
                <a:schemeClr val="tx2"/>
              </a:solidFill>
            </a:endParaRPr>
          </a:p>
          <a:p>
            <a:pPr marL="0" indent="0">
              <a:buNone/>
            </a:pPr>
            <a:r>
              <a:rPr lang="he-IL" sz="2000" dirty="0">
                <a:solidFill>
                  <a:schemeClr val="tx2"/>
                </a:solidFill>
              </a:rPr>
              <a:t>- הוראות לעניין ניהול של התקנים ניידים ושימוש בהם;</a:t>
            </a:r>
            <a:endParaRPr lang="en-US" sz="2000" dirty="0">
              <a:solidFill>
                <a:schemeClr val="tx2"/>
              </a:solidFill>
            </a:endParaRPr>
          </a:p>
          <a:p>
            <a:pPr marL="0" indent="0">
              <a:buNone/>
            </a:pPr>
            <a:r>
              <a:rPr lang="he-IL" sz="2000" dirty="0">
                <a:solidFill>
                  <a:schemeClr val="tx2"/>
                </a:solidFill>
              </a:rPr>
              <a:t>- אופן הזיהוי והטיפול בתקלות הקשורות באימות זהות;</a:t>
            </a:r>
            <a:endParaRPr lang="en-US" sz="2000" dirty="0">
              <a:solidFill>
                <a:schemeClr val="tx2"/>
              </a:solidFill>
            </a:endParaRPr>
          </a:p>
          <a:p>
            <a:pPr marL="0" indent="0">
              <a:buNone/>
            </a:pPr>
            <a:r>
              <a:rPr lang="he-IL" sz="2000" dirty="0">
                <a:solidFill>
                  <a:schemeClr val="tx2"/>
                </a:solidFill>
              </a:rPr>
              <a:t>- הוראות מיקור חוץ – מטרות השימוש במידע, הרשאות גישה, סוג עיבוד המידע.</a:t>
            </a:r>
            <a:endParaRPr lang="en-US" sz="2000" dirty="0">
              <a:solidFill>
                <a:schemeClr val="tx2"/>
              </a:solidFill>
            </a:endParaRPr>
          </a:p>
          <a:p>
            <a:pPr marL="0" indent="0">
              <a:buNone/>
            </a:pPr>
            <a:endParaRPr lang="he-IL" sz="2000" dirty="0">
              <a:solidFill>
                <a:schemeClr val="tx2"/>
              </a:solidFill>
            </a:endParaRPr>
          </a:p>
        </p:txBody>
      </p:sp>
      <p:sp>
        <p:nvSpPr>
          <p:cNvPr id="6" name="מלבן 5">
            <a:extLst>
              <a:ext uri="{FF2B5EF4-FFF2-40B4-BE49-F238E27FC236}">
                <a16:creationId xmlns:a16="http://schemas.microsoft.com/office/drawing/2014/main" id="{7233A48C-3259-4B4B-AD9B-F2B5FE4F53DD}"/>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7" name="תמונה 1" descr="cid:image001.gif@01CA823D.5B67DDB0">
            <a:extLst>
              <a:ext uri="{FF2B5EF4-FFF2-40B4-BE49-F238E27FC236}">
                <a16:creationId xmlns:a16="http://schemas.microsoft.com/office/drawing/2014/main" id="{C2868DBE-4F53-4269-85DE-E834D5E61177}"/>
              </a:ext>
            </a:extLst>
          </p:cNvPr>
          <p:cNvPicPr>
            <a:picLocks noChangeAspect="1" noChangeArrowheads="1"/>
          </p:cNvPicPr>
          <p:nvPr/>
        </p:nvPicPr>
        <p:blipFill>
          <a:blip r:embed="rId2"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1506546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4400" b="1" dirty="0">
                <a:cs typeface="+mn-cs"/>
              </a:rPr>
              <a:t>מה יקרה אם יפרצו אליכם?</a:t>
            </a:r>
            <a:endParaRPr lang="en-US" sz="4400" b="1" dirty="0">
              <a:cs typeface="+mn-cs"/>
            </a:endParaRPr>
          </a:p>
        </p:txBody>
      </p:sp>
      <p:sp>
        <p:nvSpPr>
          <p:cNvPr id="3" name="מציין מיקום תוכן 2"/>
          <p:cNvSpPr>
            <a:spLocks noGrp="1"/>
          </p:cNvSpPr>
          <p:nvPr>
            <p:ph idx="1"/>
          </p:nvPr>
        </p:nvSpPr>
        <p:spPr>
          <a:xfrm>
            <a:off x="395536" y="2117310"/>
            <a:ext cx="8229600" cy="4389120"/>
          </a:xfrm>
        </p:spPr>
        <p:txBody>
          <a:bodyPr>
            <a:normAutofit/>
          </a:bodyPr>
          <a:lstStyle/>
          <a:p>
            <a:pPr algn="ctr">
              <a:buNone/>
            </a:pPr>
            <a:r>
              <a:rPr lang="he-IL" sz="3000" b="1" dirty="0"/>
              <a:t>יחשפו אתכם ערומים!</a:t>
            </a:r>
          </a:p>
          <a:p>
            <a:pPr algn="ctr">
              <a:buNone/>
            </a:pPr>
            <a:endParaRPr lang="he-IL" dirty="0"/>
          </a:p>
          <a:p>
            <a:pPr algn="ctr">
              <a:buNone/>
            </a:pPr>
            <a:endParaRPr lang="he-IL" dirty="0"/>
          </a:p>
          <a:p>
            <a:pPr algn="ctr">
              <a:buNone/>
            </a:pPr>
            <a:endParaRPr lang="he-IL" dirty="0"/>
          </a:p>
          <a:p>
            <a:pPr>
              <a:buNone/>
            </a:pPr>
            <a:endParaRPr lang="he-IL" b="1" dirty="0"/>
          </a:p>
          <a:p>
            <a:pPr marL="0" indent="0" algn="r" rtl="1">
              <a:buNone/>
            </a:pPr>
            <a:endParaRPr lang="he-IL" sz="1700" dirty="0"/>
          </a:p>
        </p:txBody>
      </p:sp>
      <p:pic>
        <p:nvPicPr>
          <p:cNvPr id="5" name="תמונה 4" descr="8558213442_7262fcd8f5_k.jpg"/>
          <p:cNvPicPr>
            <a:picLocks noChangeAspect="1"/>
          </p:cNvPicPr>
          <p:nvPr/>
        </p:nvPicPr>
        <p:blipFill>
          <a:blip r:embed="rId4" cstate="print"/>
          <a:stretch>
            <a:fillRect/>
          </a:stretch>
        </p:blipFill>
        <p:spPr>
          <a:xfrm>
            <a:off x="2087724" y="3284984"/>
            <a:ext cx="4968552" cy="2550739"/>
          </a:xfrm>
          <a:prstGeom prst="rect">
            <a:avLst/>
          </a:prstGeom>
        </p:spPr>
      </p:pic>
      <p:pic>
        <p:nvPicPr>
          <p:cNvPr id="7" name="תמונה 1" descr="cid:image001.gif@01CA823D.5B67DDB0"/>
          <p:cNvPicPr>
            <a:picLocks noChangeAspect="1" noChangeArrowheads="1"/>
          </p:cNvPicPr>
          <p:nvPr/>
        </p:nvPicPr>
        <p:blipFill>
          <a:blip r:embed="rId5" cstate="print"/>
          <a:srcRect/>
          <a:stretch>
            <a:fillRect/>
          </a:stretch>
        </p:blipFill>
        <p:spPr bwMode="auto">
          <a:xfrm>
            <a:off x="7556942" y="0"/>
            <a:ext cx="1587057" cy="764704"/>
          </a:xfrm>
          <a:prstGeom prst="rect">
            <a:avLst/>
          </a:prstGeom>
          <a:noFill/>
          <a:ln w="9525">
            <a:noFill/>
            <a:miter lim="800000"/>
            <a:headEnd/>
            <a:tailEnd/>
          </a:ln>
        </p:spPr>
      </p:pic>
      <p:sp>
        <p:nvSpPr>
          <p:cNvPr id="8" name="מלבן 7">
            <a:extLst>
              <a:ext uri="{FF2B5EF4-FFF2-40B4-BE49-F238E27FC236}">
                <a16:creationId xmlns:a16="http://schemas.microsoft.com/office/drawing/2014/main" id="{20B4E10A-F80D-42FD-B657-6B574E67B344}"/>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ציין מיקום תוכן 2"/>
          <p:cNvSpPr>
            <a:spLocks noGrp="1"/>
          </p:cNvSpPr>
          <p:nvPr>
            <p:ph idx="1"/>
          </p:nvPr>
        </p:nvSpPr>
        <p:spPr>
          <a:xfrm>
            <a:off x="539552" y="2753691"/>
            <a:ext cx="8466112" cy="3696508"/>
          </a:xfrm>
        </p:spPr>
        <p:txBody>
          <a:bodyPr>
            <a:normAutofit/>
          </a:bodyPr>
          <a:lstStyle/>
          <a:p>
            <a:pPr marL="514350" lvl="0" indent="-514350">
              <a:lnSpc>
                <a:spcPct val="150000"/>
              </a:lnSpc>
              <a:buAutoNum type="arabicPeriod" startAt="5"/>
            </a:pPr>
            <a:r>
              <a:rPr lang="he-IL" sz="2200" dirty="0">
                <a:solidFill>
                  <a:schemeClr val="tx2"/>
                </a:solidFill>
              </a:rPr>
              <a:t>מסמך הרשאות גישה מסודר, מושכל ומעודכן;</a:t>
            </a:r>
          </a:p>
          <a:p>
            <a:pPr marL="514350" lvl="0" indent="-514350">
              <a:lnSpc>
                <a:spcPct val="150000"/>
              </a:lnSpc>
              <a:buAutoNum type="arabicPeriod" startAt="6"/>
            </a:pPr>
            <a:r>
              <a:rPr lang="he-IL" sz="2200" dirty="0">
                <a:solidFill>
                  <a:schemeClr val="tx2"/>
                </a:solidFill>
              </a:rPr>
              <a:t>תכנית לבקרה שוטפת של עמידה בתקנות;</a:t>
            </a:r>
          </a:p>
          <a:p>
            <a:pPr marL="514350" lvl="0" indent="-514350">
              <a:lnSpc>
                <a:spcPct val="150000"/>
              </a:lnSpc>
              <a:buAutoNum type="arabicPeriod" startAt="7"/>
            </a:pPr>
            <a:r>
              <a:rPr lang="he-IL" sz="2200" dirty="0">
                <a:solidFill>
                  <a:schemeClr val="tx2"/>
                </a:solidFill>
              </a:rPr>
              <a:t>נוהל בדיקה שיגרתי של נתוני התיעוד של מנגנון הבקרה ועריכת דו"ח על הבעיות שהתגלו;</a:t>
            </a:r>
          </a:p>
          <a:p>
            <a:pPr marL="514350" lvl="0" indent="-514350">
              <a:lnSpc>
                <a:spcPct val="150000"/>
              </a:lnSpc>
              <a:buAutoNum type="arabicPeriod" startAt="8"/>
            </a:pPr>
            <a:r>
              <a:rPr lang="he-IL" sz="2200" dirty="0">
                <a:solidFill>
                  <a:schemeClr val="tx2"/>
                </a:solidFill>
              </a:rPr>
              <a:t>תיעוד אירועי אבטחה.</a:t>
            </a:r>
          </a:p>
          <a:p>
            <a:pPr marL="0" lvl="0" indent="0">
              <a:buNone/>
            </a:pPr>
            <a:endParaRPr lang="he-IL" sz="3200" dirty="0">
              <a:solidFill>
                <a:schemeClr val="tx2"/>
              </a:solidFill>
            </a:endParaRPr>
          </a:p>
        </p:txBody>
      </p:sp>
      <p:sp>
        <p:nvSpPr>
          <p:cNvPr id="14" name="כותרת 1"/>
          <p:cNvSpPr>
            <a:spLocks noGrp="1"/>
          </p:cNvSpPr>
          <p:nvPr>
            <p:ph type="title"/>
          </p:nvPr>
        </p:nvSpPr>
        <p:spPr>
          <a:xfrm>
            <a:off x="833657" y="1491352"/>
            <a:ext cx="7715200" cy="764704"/>
          </a:xfrm>
        </p:spPr>
        <p:txBody>
          <a:bodyPr>
            <a:noAutofit/>
          </a:bodyPr>
          <a:lstStyle/>
          <a:p>
            <a:pPr algn="ctr"/>
            <a:r>
              <a:rPr lang="he-IL" sz="3200" b="1" dirty="0">
                <a:cs typeface="+mn-cs"/>
              </a:rPr>
              <a:t>מסמכים הנדרשים על-פי התקנות (המשך):</a:t>
            </a:r>
            <a:endParaRPr lang="en-US" sz="3200" b="1" dirty="0">
              <a:cs typeface="+mn-cs"/>
            </a:endParaRPr>
          </a:p>
        </p:txBody>
      </p:sp>
      <p:sp>
        <p:nvSpPr>
          <p:cNvPr id="6" name="מלבן 5">
            <a:extLst>
              <a:ext uri="{FF2B5EF4-FFF2-40B4-BE49-F238E27FC236}">
                <a16:creationId xmlns:a16="http://schemas.microsoft.com/office/drawing/2014/main" id="{802F6219-CC1C-4132-A2A0-35A028A69D1B}"/>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7" name="תמונה 1" descr="cid:image001.gif@01CA823D.5B67DDB0">
            <a:extLst>
              <a:ext uri="{FF2B5EF4-FFF2-40B4-BE49-F238E27FC236}">
                <a16:creationId xmlns:a16="http://schemas.microsoft.com/office/drawing/2014/main" id="{FBD1655C-9A47-4685-8060-382E1E177225}"/>
              </a:ext>
            </a:extLst>
          </p:cNvPr>
          <p:cNvPicPr>
            <a:picLocks noChangeAspect="1" noChangeArrowheads="1"/>
          </p:cNvPicPr>
          <p:nvPr/>
        </p:nvPicPr>
        <p:blipFill>
          <a:blip r:embed="rId2"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95042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8C218BE3-7BB5-45B2-A78B-8C3AE1969650}"/>
              </a:ext>
            </a:extLst>
          </p:cNvPr>
          <p:cNvSpPr>
            <a:spLocks noGrp="1"/>
          </p:cNvSpPr>
          <p:nvPr>
            <p:ph idx="1"/>
          </p:nvPr>
        </p:nvSpPr>
        <p:spPr>
          <a:xfrm>
            <a:off x="457200" y="1468047"/>
            <a:ext cx="8229600" cy="4389120"/>
          </a:xfrm>
        </p:spPr>
        <p:txBody>
          <a:bodyPr>
            <a:normAutofit/>
          </a:bodyPr>
          <a:lstStyle/>
          <a:p>
            <a:pPr marL="0" indent="0">
              <a:buNone/>
            </a:pPr>
            <a:endParaRPr lang="he-IL" sz="2200" dirty="0">
              <a:solidFill>
                <a:schemeClr val="tx2"/>
              </a:solidFill>
            </a:endParaRPr>
          </a:p>
          <a:p>
            <a:pPr marL="0" indent="0">
              <a:buNone/>
            </a:pPr>
            <a:r>
              <a:rPr lang="he-IL" sz="2300" b="1" u="sng" dirty="0">
                <a:solidFill>
                  <a:schemeClr val="tx2"/>
                </a:solidFill>
              </a:rPr>
              <a:t>דגשים לנוהל הרשאות גישה</a:t>
            </a:r>
            <a:r>
              <a:rPr lang="he-IL" sz="2300" b="1" dirty="0">
                <a:solidFill>
                  <a:schemeClr val="tx2"/>
                </a:solidFill>
              </a:rPr>
              <a:t>:</a:t>
            </a:r>
          </a:p>
          <a:p>
            <a:pPr marL="0" indent="0">
              <a:buNone/>
            </a:pPr>
            <a:endParaRPr lang="he-IL" sz="900" dirty="0">
              <a:solidFill>
                <a:schemeClr val="tx2"/>
              </a:solidFill>
            </a:endParaRPr>
          </a:p>
          <a:p>
            <a:pPr marL="0" indent="0">
              <a:lnSpc>
                <a:spcPct val="150000"/>
              </a:lnSpc>
              <a:buNone/>
            </a:pPr>
            <a:r>
              <a:rPr lang="he-IL" sz="2200" dirty="0">
                <a:solidFill>
                  <a:schemeClr val="tx2"/>
                </a:solidFill>
              </a:rPr>
              <a:t>- בדיקה תקופתית קבועה של הרשאות הגישה;</a:t>
            </a:r>
          </a:p>
          <a:p>
            <a:pPr marL="0" indent="0">
              <a:lnSpc>
                <a:spcPct val="150000"/>
              </a:lnSpc>
              <a:buNone/>
            </a:pPr>
            <a:r>
              <a:rPr lang="he-IL" sz="2200" dirty="0">
                <a:solidFill>
                  <a:schemeClr val="tx2"/>
                </a:solidFill>
              </a:rPr>
              <a:t>- הסדרת פתיחת הרשאת גישה לעובד חדש / מחליף תפקיד;</a:t>
            </a:r>
          </a:p>
          <a:p>
            <a:pPr marL="0" indent="0">
              <a:lnSpc>
                <a:spcPct val="150000"/>
              </a:lnSpc>
              <a:buNone/>
            </a:pPr>
            <a:r>
              <a:rPr lang="he-IL" sz="2200" dirty="0">
                <a:solidFill>
                  <a:schemeClr val="tx2"/>
                </a:solidFill>
              </a:rPr>
              <a:t>- הסדרת ניתוק עובד שעוזב;</a:t>
            </a:r>
          </a:p>
          <a:p>
            <a:pPr marL="0" indent="0">
              <a:lnSpc>
                <a:spcPct val="150000"/>
              </a:lnSpc>
              <a:buNone/>
            </a:pPr>
            <a:r>
              <a:rPr lang="he-IL" sz="2200" dirty="0">
                <a:solidFill>
                  <a:schemeClr val="tx2"/>
                </a:solidFill>
              </a:rPr>
              <a:t>- הסדרת שינוי גישה למחליף תפקיד;</a:t>
            </a:r>
          </a:p>
          <a:p>
            <a:pPr marL="0" indent="0">
              <a:lnSpc>
                <a:spcPct val="150000"/>
              </a:lnSpc>
              <a:buNone/>
            </a:pPr>
            <a:r>
              <a:rPr lang="he-IL" sz="2200" dirty="0">
                <a:solidFill>
                  <a:schemeClr val="tx2"/>
                </a:solidFill>
              </a:rPr>
              <a:t>- הסדרת שינוי גישה עם שינוי תפקיד.</a:t>
            </a:r>
          </a:p>
          <a:p>
            <a:pPr marL="0" indent="0">
              <a:buNone/>
            </a:pPr>
            <a:endParaRPr lang="he-IL" sz="2200" dirty="0">
              <a:solidFill>
                <a:schemeClr val="tx2"/>
              </a:solidFill>
            </a:endParaRPr>
          </a:p>
        </p:txBody>
      </p:sp>
      <p:sp>
        <p:nvSpPr>
          <p:cNvPr id="6" name="מלבן 5">
            <a:extLst>
              <a:ext uri="{FF2B5EF4-FFF2-40B4-BE49-F238E27FC236}">
                <a16:creationId xmlns:a16="http://schemas.microsoft.com/office/drawing/2014/main" id="{91341A12-189E-4E11-B63A-A47F2A3E4DA1}"/>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7" name="תמונה 1" descr="cid:image001.gif@01CA823D.5B67DDB0">
            <a:extLst>
              <a:ext uri="{FF2B5EF4-FFF2-40B4-BE49-F238E27FC236}">
                <a16:creationId xmlns:a16="http://schemas.microsoft.com/office/drawing/2014/main" id="{BC63E936-C84F-455C-9BEA-FE612BE33AB9}"/>
              </a:ext>
            </a:extLst>
          </p:cNvPr>
          <p:cNvPicPr>
            <a:picLocks noChangeAspect="1" noChangeArrowheads="1"/>
          </p:cNvPicPr>
          <p:nvPr/>
        </p:nvPicPr>
        <p:blipFill>
          <a:blip r:embed="rId2"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4243578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ציין מיקום תוכן 2"/>
          <p:cNvSpPr>
            <a:spLocks noGrp="1"/>
          </p:cNvSpPr>
          <p:nvPr>
            <p:ph idx="1"/>
          </p:nvPr>
        </p:nvSpPr>
        <p:spPr>
          <a:xfrm>
            <a:off x="-15824" y="2564274"/>
            <a:ext cx="8856984" cy="4106108"/>
          </a:xfrm>
        </p:spPr>
        <p:txBody>
          <a:bodyPr>
            <a:normAutofit/>
          </a:bodyPr>
          <a:lstStyle/>
          <a:p>
            <a:pPr marL="514350" lvl="0" indent="-514350">
              <a:lnSpc>
                <a:spcPct val="150000"/>
              </a:lnSpc>
              <a:buFont typeface="+mj-lt"/>
              <a:buAutoNum type="arabicPeriod"/>
            </a:pPr>
            <a:r>
              <a:rPr lang="he-IL" sz="2200" dirty="0">
                <a:solidFill>
                  <a:schemeClr val="tx2"/>
                </a:solidFill>
              </a:rPr>
              <a:t>הקפדה על דרכי הזיהוי של מורשי הגישה (סיסמאות, עדכונן וכד');</a:t>
            </a:r>
          </a:p>
          <a:p>
            <a:pPr marL="514350" lvl="0" indent="-514350">
              <a:lnSpc>
                <a:spcPct val="150000"/>
              </a:lnSpc>
              <a:buFont typeface="+mj-lt"/>
              <a:buAutoNum type="arabicPeriod"/>
            </a:pPr>
            <a:r>
              <a:rPr lang="he-IL" sz="2200" dirty="0">
                <a:solidFill>
                  <a:schemeClr val="tx2"/>
                </a:solidFill>
              </a:rPr>
              <a:t>אבטחה פיזית וסביבתית – הוראות מפורטות, כגון בנושא בקרת כניסה;</a:t>
            </a:r>
          </a:p>
          <a:p>
            <a:pPr marL="514350" lvl="0" indent="-514350">
              <a:lnSpc>
                <a:spcPct val="150000"/>
              </a:lnSpc>
              <a:buFont typeface="+mj-lt"/>
              <a:buAutoNum type="arabicPeriod"/>
            </a:pPr>
            <a:r>
              <a:rPr lang="he-IL" sz="2200" dirty="0">
                <a:solidFill>
                  <a:schemeClr val="tx2"/>
                </a:solidFill>
              </a:rPr>
              <a:t>חובה לעריכת הדרכות לעובדים לפני מתן גישה למידע;</a:t>
            </a:r>
          </a:p>
          <a:p>
            <a:pPr marL="514350" lvl="0" indent="-514350">
              <a:lnSpc>
                <a:spcPct val="150000"/>
              </a:lnSpc>
              <a:buFont typeface="+mj-lt"/>
              <a:buAutoNum type="arabicPeriod"/>
            </a:pPr>
            <a:r>
              <a:rPr lang="he-IL" sz="2200" dirty="0">
                <a:solidFill>
                  <a:schemeClr val="tx2"/>
                </a:solidFill>
              </a:rPr>
              <a:t>הקפדה על זיהוי נכון של העובדים בעת הכניסה למידע;</a:t>
            </a:r>
          </a:p>
          <a:p>
            <a:pPr marL="514350" lvl="0" indent="-514350">
              <a:lnSpc>
                <a:spcPct val="150000"/>
              </a:lnSpc>
              <a:buFont typeface="+mj-lt"/>
              <a:buAutoNum type="arabicPeriod"/>
            </a:pPr>
            <a:r>
              <a:rPr lang="he-IL" sz="2200" dirty="0">
                <a:solidFill>
                  <a:schemeClr val="tx2"/>
                </a:solidFill>
              </a:rPr>
              <a:t>הפעלת מנגנון של תיעוד ובקרה שישמר לפחות ל-24 חודשים;</a:t>
            </a:r>
          </a:p>
          <a:p>
            <a:pPr marL="0" lvl="0" indent="0">
              <a:buNone/>
            </a:pPr>
            <a:endParaRPr lang="he-IL" sz="1900" dirty="0">
              <a:solidFill>
                <a:schemeClr val="tx2"/>
              </a:solidFill>
            </a:endParaRPr>
          </a:p>
        </p:txBody>
      </p:sp>
      <p:sp>
        <p:nvSpPr>
          <p:cNvPr id="14" name="כותרת 1"/>
          <p:cNvSpPr>
            <a:spLocks noGrp="1"/>
          </p:cNvSpPr>
          <p:nvPr>
            <p:ph type="title"/>
          </p:nvPr>
        </p:nvSpPr>
        <p:spPr>
          <a:xfrm>
            <a:off x="727484" y="692696"/>
            <a:ext cx="8229600" cy="1143000"/>
          </a:xfrm>
        </p:spPr>
        <p:txBody>
          <a:bodyPr>
            <a:noAutofit/>
          </a:bodyPr>
          <a:lstStyle/>
          <a:p>
            <a:pPr algn="ctr"/>
            <a:r>
              <a:rPr lang="he-IL" sz="3600" b="1" dirty="0">
                <a:cs typeface="+mn-cs"/>
              </a:rPr>
              <a:t>הוראות ביצוע בתקנות החדשות:</a:t>
            </a:r>
            <a:endParaRPr lang="en-US" sz="3600" b="1" dirty="0">
              <a:cs typeface="+mn-cs"/>
            </a:endParaRPr>
          </a:p>
        </p:txBody>
      </p:sp>
      <p:sp>
        <p:nvSpPr>
          <p:cNvPr id="6" name="מלבן 5">
            <a:extLst>
              <a:ext uri="{FF2B5EF4-FFF2-40B4-BE49-F238E27FC236}">
                <a16:creationId xmlns:a16="http://schemas.microsoft.com/office/drawing/2014/main" id="{8A7A477C-73DD-4A34-9DDF-277F3898BD3E}"/>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7" name="תמונה 1" descr="cid:image001.gif@01CA823D.5B67DDB0">
            <a:extLst>
              <a:ext uri="{FF2B5EF4-FFF2-40B4-BE49-F238E27FC236}">
                <a16:creationId xmlns:a16="http://schemas.microsoft.com/office/drawing/2014/main" id="{02071196-0208-4B8D-BC88-B086FB8DE7B5}"/>
              </a:ext>
            </a:extLst>
          </p:cNvPr>
          <p:cNvPicPr>
            <a:picLocks noChangeAspect="1" noChangeArrowheads="1"/>
          </p:cNvPicPr>
          <p:nvPr/>
        </p:nvPicPr>
        <p:blipFill>
          <a:blip r:embed="rId2"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11640185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32233D6-59A0-463A-9254-5CEEDC051861}"/>
              </a:ext>
            </a:extLst>
          </p:cNvPr>
          <p:cNvSpPr>
            <a:spLocks noGrp="1"/>
          </p:cNvSpPr>
          <p:nvPr>
            <p:ph type="title"/>
          </p:nvPr>
        </p:nvSpPr>
        <p:spPr>
          <a:xfrm>
            <a:off x="611560" y="908720"/>
            <a:ext cx="8229600" cy="1143000"/>
          </a:xfrm>
        </p:spPr>
        <p:txBody>
          <a:bodyPr>
            <a:noAutofit/>
          </a:bodyPr>
          <a:lstStyle/>
          <a:p>
            <a:pPr algn="ctr"/>
            <a:r>
              <a:rPr lang="he-IL" sz="3600" b="1" dirty="0">
                <a:cs typeface="+mn-cs"/>
              </a:rPr>
              <a:t>מנגנון תיעוד ובקרה (תקנה 10)</a:t>
            </a:r>
            <a:br>
              <a:rPr lang="en-US" sz="2800" dirty="0"/>
            </a:br>
            <a:endParaRPr lang="he-IL" sz="2800" dirty="0"/>
          </a:p>
        </p:txBody>
      </p:sp>
      <p:sp>
        <p:nvSpPr>
          <p:cNvPr id="3" name="מציין מיקום תוכן 2">
            <a:extLst>
              <a:ext uri="{FF2B5EF4-FFF2-40B4-BE49-F238E27FC236}">
                <a16:creationId xmlns:a16="http://schemas.microsoft.com/office/drawing/2014/main" id="{C23AFE5C-90CD-4451-B376-AA83C86BE382}"/>
              </a:ext>
            </a:extLst>
          </p:cNvPr>
          <p:cNvSpPr>
            <a:spLocks noGrp="1"/>
          </p:cNvSpPr>
          <p:nvPr>
            <p:ph idx="1"/>
          </p:nvPr>
        </p:nvSpPr>
        <p:spPr>
          <a:xfrm>
            <a:off x="457200" y="2348880"/>
            <a:ext cx="8229600" cy="4767808"/>
          </a:xfrm>
        </p:spPr>
        <p:txBody>
          <a:bodyPr>
            <a:normAutofit/>
          </a:bodyPr>
          <a:lstStyle/>
          <a:p>
            <a:pPr marL="0" indent="0" algn="just">
              <a:buNone/>
            </a:pPr>
            <a:r>
              <a:rPr lang="he-IL" sz="2200" b="1" dirty="0">
                <a:solidFill>
                  <a:schemeClr val="tx2"/>
                </a:solidFill>
              </a:rPr>
              <a:t>(א) </a:t>
            </a:r>
            <a:r>
              <a:rPr lang="he-IL" sz="2200" dirty="0">
                <a:solidFill>
                  <a:schemeClr val="tx2"/>
                </a:solidFill>
              </a:rPr>
              <a:t>במערכות של מאגר מידע אשר חלה עליו רמת האבטחה הבינונית או הגבוהה, ינוהל מנגנון תיעוד אוטומטי שיאפשר ביקורת על הגישה למערכות המאגר (בתקנה זו – מנגנון הבקרה), ובכלל זה נתונים אלה: זהות המשתמש, התאריך והשעה של ניסיון הגישה, רכיב המערכת שאליו בוצע ניסיון הגישה, סוג הגישה, היקפה, ואם הגישה אושרה או נדחתה.</a:t>
            </a:r>
          </a:p>
          <a:p>
            <a:pPr marL="0" indent="0" algn="just">
              <a:buNone/>
            </a:pPr>
            <a:endParaRPr lang="en-US" sz="2200" dirty="0">
              <a:solidFill>
                <a:schemeClr val="tx2"/>
              </a:solidFill>
            </a:endParaRPr>
          </a:p>
          <a:p>
            <a:pPr marL="0" indent="0" algn="just">
              <a:buNone/>
            </a:pPr>
            <a:r>
              <a:rPr lang="he-IL" sz="2200" b="1" dirty="0">
                <a:solidFill>
                  <a:schemeClr val="tx2"/>
                </a:solidFill>
              </a:rPr>
              <a:t>(ד) </a:t>
            </a:r>
            <a:r>
              <a:rPr lang="he-IL" sz="2200" dirty="0">
                <a:solidFill>
                  <a:schemeClr val="tx2"/>
                </a:solidFill>
              </a:rPr>
              <a:t> נתוני התיעוד של מנגנון הבקרה יישמרו למשך 24 חודשים לפחות.</a:t>
            </a:r>
            <a:endParaRPr lang="en-US" sz="2200" dirty="0">
              <a:solidFill>
                <a:schemeClr val="tx2"/>
              </a:solidFill>
            </a:endParaRPr>
          </a:p>
          <a:p>
            <a:pPr marL="0" indent="0" algn="just">
              <a:buNone/>
            </a:pPr>
            <a:r>
              <a:rPr lang="he-IL" dirty="0">
                <a:solidFill>
                  <a:schemeClr val="tx2"/>
                </a:solidFill>
              </a:rPr>
              <a:t> </a:t>
            </a:r>
            <a:endParaRPr lang="en-US" dirty="0">
              <a:solidFill>
                <a:schemeClr val="tx2"/>
              </a:solidFill>
            </a:endParaRPr>
          </a:p>
          <a:p>
            <a:pPr marL="0" indent="0" algn="just">
              <a:buNone/>
            </a:pPr>
            <a:r>
              <a:rPr lang="he-IL" dirty="0">
                <a:solidFill>
                  <a:schemeClr val="tx2"/>
                </a:solidFill>
              </a:rPr>
              <a:t> </a:t>
            </a:r>
            <a:endParaRPr lang="en-US" dirty="0">
              <a:solidFill>
                <a:schemeClr val="tx2"/>
              </a:solidFill>
            </a:endParaRPr>
          </a:p>
          <a:p>
            <a:pPr marL="0" indent="0" algn="just">
              <a:buNone/>
            </a:pPr>
            <a:endParaRPr lang="he-IL" dirty="0">
              <a:solidFill>
                <a:schemeClr val="tx2"/>
              </a:solidFill>
            </a:endParaRPr>
          </a:p>
        </p:txBody>
      </p:sp>
      <p:sp>
        <p:nvSpPr>
          <p:cNvPr id="6" name="מלבן 5">
            <a:extLst>
              <a:ext uri="{FF2B5EF4-FFF2-40B4-BE49-F238E27FC236}">
                <a16:creationId xmlns:a16="http://schemas.microsoft.com/office/drawing/2014/main" id="{EFA60239-E584-43B1-AAAB-71563AD0A639}"/>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7" name="תמונה 1" descr="cid:image001.gif@01CA823D.5B67DDB0">
            <a:extLst>
              <a:ext uri="{FF2B5EF4-FFF2-40B4-BE49-F238E27FC236}">
                <a16:creationId xmlns:a16="http://schemas.microsoft.com/office/drawing/2014/main" id="{427B28BF-4F07-4968-8394-7D7423DF5070}"/>
              </a:ext>
            </a:extLst>
          </p:cNvPr>
          <p:cNvPicPr>
            <a:picLocks noChangeAspect="1" noChangeArrowheads="1"/>
          </p:cNvPicPr>
          <p:nvPr/>
        </p:nvPicPr>
        <p:blipFill>
          <a:blip r:embed="rId2"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29348917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ציין מיקום תוכן 2"/>
          <p:cNvSpPr>
            <a:spLocks noGrp="1"/>
          </p:cNvSpPr>
          <p:nvPr>
            <p:ph idx="1"/>
          </p:nvPr>
        </p:nvSpPr>
        <p:spPr>
          <a:xfrm>
            <a:off x="-324544" y="2492896"/>
            <a:ext cx="8856984" cy="4106108"/>
          </a:xfrm>
        </p:spPr>
        <p:txBody>
          <a:bodyPr>
            <a:normAutofit/>
          </a:bodyPr>
          <a:lstStyle/>
          <a:p>
            <a:pPr marL="457200" lvl="0" indent="-457200">
              <a:lnSpc>
                <a:spcPct val="150000"/>
              </a:lnSpc>
              <a:buAutoNum type="arabicPeriod" startAt="6"/>
            </a:pPr>
            <a:r>
              <a:rPr lang="he-IL" sz="2200" dirty="0">
                <a:solidFill>
                  <a:schemeClr val="tx2"/>
                </a:solidFill>
              </a:rPr>
              <a:t>גיבוי ושחזור – הוראות פרטניות לעניין זה;</a:t>
            </a:r>
          </a:p>
          <a:p>
            <a:pPr marL="457200" lvl="0" indent="-457200">
              <a:lnSpc>
                <a:spcPct val="150000"/>
              </a:lnSpc>
              <a:buAutoNum type="arabicPeriod" startAt="7"/>
            </a:pPr>
            <a:r>
              <a:rPr lang="he-IL" sz="2200" dirty="0">
                <a:solidFill>
                  <a:schemeClr val="tx2"/>
                </a:solidFill>
              </a:rPr>
              <a:t>יש להודיע לרשות להגנת הפרטיות על אירוע אבטחה חמור;</a:t>
            </a:r>
          </a:p>
          <a:p>
            <a:pPr marL="457200" lvl="0" indent="-457200">
              <a:lnSpc>
                <a:spcPct val="150000"/>
              </a:lnSpc>
              <a:buAutoNum type="arabicPeriod" startAt="8"/>
            </a:pPr>
            <a:r>
              <a:rPr lang="he-IL" sz="2200" dirty="0">
                <a:solidFill>
                  <a:schemeClr val="tx2"/>
                </a:solidFill>
              </a:rPr>
              <a:t>יש להגביל או למנוע גישה להתקנים ניידים;</a:t>
            </a:r>
          </a:p>
          <a:p>
            <a:pPr marL="457200" lvl="0" indent="-457200">
              <a:lnSpc>
                <a:spcPct val="150000"/>
              </a:lnSpc>
              <a:buAutoNum type="arabicPeriod" startAt="9"/>
            </a:pPr>
            <a:r>
              <a:rPr lang="he-IL" sz="2200" dirty="0">
                <a:solidFill>
                  <a:schemeClr val="tx2"/>
                </a:solidFill>
              </a:rPr>
              <a:t>יש להקפיד על אבטחת התקשורת למאגרי המידע.</a:t>
            </a:r>
          </a:p>
          <a:p>
            <a:pPr marL="0" lvl="0" indent="0">
              <a:buNone/>
            </a:pPr>
            <a:endParaRPr lang="he-IL" sz="1900" dirty="0">
              <a:solidFill>
                <a:schemeClr val="tx2"/>
              </a:solidFill>
            </a:endParaRPr>
          </a:p>
          <a:p>
            <a:pPr marL="0" lvl="0" indent="0">
              <a:buNone/>
            </a:pPr>
            <a:endParaRPr lang="he-IL" sz="1900" dirty="0">
              <a:solidFill>
                <a:schemeClr val="tx2"/>
              </a:solidFill>
            </a:endParaRPr>
          </a:p>
        </p:txBody>
      </p:sp>
      <p:sp>
        <p:nvSpPr>
          <p:cNvPr id="14" name="כותרת 1"/>
          <p:cNvSpPr>
            <a:spLocks noGrp="1"/>
          </p:cNvSpPr>
          <p:nvPr>
            <p:ph type="title"/>
          </p:nvPr>
        </p:nvSpPr>
        <p:spPr>
          <a:xfrm>
            <a:off x="611560" y="836712"/>
            <a:ext cx="8229600" cy="1143000"/>
          </a:xfrm>
        </p:spPr>
        <p:txBody>
          <a:bodyPr>
            <a:noAutofit/>
          </a:bodyPr>
          <a:lstStyle/>
          <a:p>
            <a:pPr algn="ctr"/>
            <a:r>
              <a:rPr lang="he-IL" sz="3400" b="1" dirty="0">
                <a:cs typeface="+mn-cs"/>
              </a:rPr>
              <a:t>הוראות ביצוע בתקנות החדשות (המשך):</a:t>
            </a:r>
            <a:endParaRPr lang="en-US" sz="3400" b="1" dirty="0">
              <a:cs typeface="+mn-cs"/>
            </a:endParaRPr>
          </a:p>
        </p:txBody>
      </p:sp>
      <p:sp>
        <p:nvSpPr>
          <p:cNvPr id="6" name="מלבן 5">
            <a:extLst>
              <a:ext uri="{FF2B5EF4-FFF2-40B4-BE49-F238E27FC236}">
                <a16:creationId xmlns:a16="http://schemas.microsoft.com/office/drawing/2014/main" id="{80F31294-8347-4D18-9DE6-171EE67C65B3}"/>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7" name="תמונה 1" descr="cid:image001.gif@01CA823D.5B67DDB0">
            <a:extLst>
              <a:ext uri="{FF2B5EF4-FFF2-40B4-BE49-F238E27FC236}">
                <a16:creationId xmlns:a16="http://schemas.microsoft.com/office/drawing/2014/main" id="{A76E6D20-5362-418C-BF2C-472E9E052106}"/>
              </a:ext>
            </a:extLst>
          </p:cNvPr>
          <p:cNvPicPr>
            <a:picLocks noChangeAspect="1" noChangeArrowheads="1"/>
          </p:cNvPicPr>
          <p:nvPr/>
        </p:nvPicPr>
        <p:blipFill>
          <a:blip r:embed="rId2"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3998532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5574629-263E-4089-85C2-CACA46820428}"/>
              </a:ext>
            </a:extLst>
          </p:cNvPr>
          <p:cNvSpPr>
            <a:spLocks noGrp="1"/>
          </p:cNvSpPr>
          <p:nvPr>
            <p:ph type="title"/>
          </p:nvPr>
        </p:nvSpPr>
        <p:spPr>
          <a:xfrm>
            <a:off x="611560" y="1124744"/>
            <a:ext cx="8229600" cy="1143000"/>
          </a:xfrm>
        </p:spPr>
        <p:txBody>
          <a:bodyPr>
            <a:noAutofit/>
          </a:bodyPr>
          <a:lstStyle/>
          <a:p>
            <a:pPr algn="ctr"/>
            <a:r>
              <a:rPr lang="he-IL" sz="3600" b="1" dirty="0">
                <a:cs typeface="+mn-cs"/>
              </a:rPr>
              <a:t>הודעה על אירוע אבטחה חמור</a:t>
            </a:r>
            <a:br>
              <a:rPr lang="en-US" sz="3600" dirty="0"/>
            </a:br>
            <a:endParaRPr lang="he-IL" sz="3600" dirty="0"/>
          </a:p>
        </p:txBody>
      </p:sp>
      <p:sp>
        <p:nvSpPr>
          <p:cNvPr id="3" name="מציין מיקום תוכן 2">
            <a:extLst>
              <a:ext uri="{FF2B5EF4-FFF2-40B4-BE49-F238E27FC236}">
                <a16:creationId xmlns:a16="http://schemas.microsoft.com/office/drawing/2014/main" id="{8227BD2C-6D14-441F-8EAA-04F9CB4EB1A1}"/>
              </a:ext>
            </a:extLst>
          </p:cNvPr>
          <p:cNvSpPr>
            <a:spLocks noGrp="1"/>
          </p:cNvSpPr>
          <p:nvPr>
            <p:ph idx="1"/>
          </p:nvPr>
        </p:nvSpPr>
        <p:spPr>
          <a:xfrm>
            <a:off x="179512" y="2395697"/>
            <a:ext cx="8229600" cy="4389120"/>
          </a:xfrm>
        </p:spPr>
        <p:txBody>
          <a:bodyPr/>
          <a:lstStyle/>
          <a:p>
            <a:pPr marL="0" indent="0">
              <a:buNone/>
            </a:pPr>
            <a:r>
              <a:rPr lang="he-IL" sz="2200" dirty="0">
                <a:solidFill>
                  <a:schemeClr val="tx2"/>
                </a:solidFill>
              </a:rPr>
              <a:t>   </a:t>
            </a:r>
            <a:r>
              <a:rPr lang="he-IL" sz="2200" u="sng" dirty="0">
                <a:solidFill>
                  <a:schemeClr val="tx2"/>
                </a:solidFill>
              </a:rPr>
              <a:t>אירוע אבטחה חמור מוגדר בתקנות</a:t>
            </a:r>
            <a:r>
              <a:rPr lang="he-IL" sz="2200" dirty="0">
                <a:solidFill>
                  <a:schemeClr val="tx2"/>
                </a:solidFill>
              </a:rPr>
              <a:t>:</a:t>
            </a:r>
            <a:endParaRPr lang="en-US" sz="2200" dirty="0">
              <a:solidFill>
                <a:schemeClr val="tx2"/>
              </a:solidFill>
            </a:endParaRPr>
          </a:p>
          <a:p>
            <a:pPr marL="0" indent="0">
              <a:buNone/>
            </a:pPr>
            <a:r>
              <a:rPr lang="he-IL" sz="2200" dirty="0">
                <a:solidFill>
                  <a:schemeClr val="tx2"/>
                </a:solidFill>
              </a:rPr>
              <a:t> </a:t>
            </a:r>
            <a:endParaRPr lang="en-US" sz="2200" dirty="0">
              <a:solidFill>
                <a:schemeClr val="tx2"/>
              </a:solidFill>
            </a:endParaRPr>
          </a:p>
          <a:p>
            <a:pPr marL="0" indent="0">
              <a:buNone/>
            </a:pPr>
            <a:r>
              <a:rPr lang="he-IL" sz="2200" dirty="0">
                <a:solidFill>
                  <a:schemeClr val="tx2"/>
                </a:solidFill>
              </a:rPr>
              <a:t>-  לגבי מאגר מידע </a:t>
            </a:r>
            <a:r>
              <a:rPr lang="he-IL" sz="2200" b="1" dirty="0">
                <a:solidFill>
                  <a:schemeClr val="tx2"/>
                </a:solidFill>
              </a:rPr>
              <a:t>ברמה הגבוהה -</a:t>
            </a:r>
            <a:r>
              <a:rPr lang="he-IL" sz="2200" dirty="0">
                <a:solidFill>
                  <a:schemeClr val="tx2"/>
                </a:solidFill>
              </a:rPr>
              <a:t> סעיף 1(1). </a:t>
            </a:r>
          </a:p>
          <a:p>
            <a:pPr marL="0" indent="0">
              <a:buNone/>
            </a:pPr>
            <a:endParaRPr lang="en-US" sz="2200" dirty="0">
              <a:solidFill>
                <a:schemeClr val="tx2"/>
              </a:solidFill>
            </a:endParaRPr>
          </a:p>
          <a:p>
            <a:pPr marL="0" indent="0">
              <a:buNone/>
            </a:pPr>
            <a:r>
              <a:rPr lang="he-IL" sz="2200" dirty="0">
                <a:solidFill>
                  <a:schemeClr val="tx2"/>
                </a:solidFill>
              </a:rPr>
              <a:t>-  לגבי מאגר מידע </a:t>
            </a:r>
            <a:r>
              <a:rPr lang="he-IL" sz="2200" b="1" dirty="0">
                <a:solidFill>
                  <a:schemeClr val="tx2"/>
                </a:solidFill>
              </a:rPr>
              <a:t>ברמה הבינונית -</a:t>
            </a:r>
            <a:r>
              <a:rPr lang="he-IL" sz="2200" dirty="0">
                <a:solidFill>
                  <a:schemeClr val="tx2"/>
                </a:solidFill>
              </a:rPr>
              <a:t> סעיף 1(2).</a:t>
            </a:r>
            <a:endParaRPr lang="en-US" sz="2200" dirty="0">
              <a:solidFill>
                <a:schemeClr val="tx2"/>
              </a:solidFill>
            </a:endParaRPr>
          </a:p>
          <a:p>
            <a:pPr marL="0" indent="0">
              <a:buNone/>
            </a:pPr>
            <a:endParaRPr lang="he-IL" dirty="0">
              <a:solidFill>
                <a:schemeClr val="tx2"/>
              </a:solidFill>
            </a:endParaRPr>
          </a:p>
        </p:txBody>
      </p:sp>
      <p:sp>
        <p:nvSpPr>
          <p:cNvPr id="6" name="מלבן 5">
            <a:extLst>
              <a:ext uri="{FF2B5EF4-FFF2-40B4-BE49-F238E27FC236}">
                <a16:creationId xmlns:a16="http://schemas.microsoft.com/office/drawing/2014/main" id="{6662F0C9-77B0-4D29-A37C-71F36AB2B1EC}"/>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7" name="תמונה 1" descr="cid:image001.gif@01CA823D.5B67DDB0">
            <a:extLst>
              <a:ext uri="{FF2B5EF4-FFF2-40B4-BE49-F238E27FC236}">
                <a16:creationId xmlns:a16="http://schemas.microsoft.com/office/drawing/2014/main" id="{F0842960-CC15-4721-92AD-0F61A7108D73}"/>
              </a:ext>
            </a:extLst>
          </p:cNvPr>
          <p:cNvPicPr>
            <a:picLocks noChangeAspect="1" noChangeArrowheads="1"/>
          </p:cNvPicPr>
          <p:nvPr/>
        </p:nvPicPr>
        <p:blipFill>
          <a:blip r:embed="rId2"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2356513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0E536BB4-C5BB-46EF-AE39-865D353D5FCE}"/>
              </a:ext>
            </a:extLst>
          </p:cNvPr>
          <p:cNvSpPr>
            <a:spLocks noGrp="1"/>
          </p:cNvSpPr>
          <p:nvPr>
            <p:ph idx="1"/>
          </p:nvPr>
        </p:nvSpPr>
        <p:spPr>
          <a:xfrm>
            <a:off x="456220" y="2117310"/>
            <a:ext cx="8229600" cy="4389120"/>
          </a:xfrm>
        </p:spPr>
        <p:txBody>
          <a:bodyPr>
            <a:normAutofit/>
          </a:bodyPr>
          <a:lstStyle/>
          <a:p>
            <a:pPr marL="0" indent="0">
              <a:buNone/>
            </a:pPr>
            <a:r>
              <a:rPr lang="he-IL" sz="2400" dirty="0">
                <a:solidFill>
                  <a:schemeClr val="tx2"/>
                </a:solidFill>
              </a:rPr>
              <a:t>הרשות להגנת הפרטיות: </a:t>
            </a:r>
            <a:r>
              <a:rPr lang="he-IL" sz="2400" b="1" dirty="0">
                <a:solidFill>
                  <a:schemeClr val="tx2"/>
                </a:solidFill>
              </a:rPr>
              <a:t>יש להודיע תוך 72 שעות מרגע היוודע דבר האירוע.</a:t>
            </a:r>
            <a:endParaRPr lang="en-US" sz="2400" b="1" dirty="0">
              <a:solidFill>
                <a:schemeClr val="tx2"/>
              </a:solidFill>
            </a:endParaRPr>
          </a:p>
          <a:p>
            <a:pPr marL="0" indent="0">
              <a:buNone/>
            </a:pPr>
            <a:r>
              <a:rPr lang="he-IL" sz="2400" b="1" dirty="0">
                <a:solidFill>
                  <a:schemeClr val="tx2"/>
                </a:solidFill>
              </a:rPr>
              <a:t> </a:t>
            </a:r>
            <a:endParaRPr lang="en-US" sz="2400" b="1" dirty="0">
              <a:solidFill>
                <a:schemeClr val="tx2"/>
              </a:solidFill>
            </a:endParaRPr>
          </a:p>
          <a:p>
            <a:pPr marL="0" indent="0">
              <a:buNone/>
            </a:pPr>
            <a:r>
              <a:rPr lang="he-IL" sz="2400" b="1" u="sng" dirty="0">
                <a:solidFill>
                  <a:schemeClr val="tx2"/>
                </a:solidFill>
              </a:rPr>
              <a:t>תקנה 11(ד)(2)</a:t>
            </a:r>
            <a:r>
              <a:rPr lang="he-IL" sz="2400" b="1" dirty="0">
                <a:solidFill>
                  <a:schemeClr val="tx2"/>
                </a:solidFill>
              </a:rPr>
              <a:t>: עם קבלת הדיווח תחליט הרשות בהתייעצות עם מערך הסייבר הלאומי אם יש להודיע על הפריצה למושאי המידע.</a:t>
            </a:r>
            <a:endParaRPr lang="en-US" sz="2400" b="1" dirty="0">
              <a:solidFill>
                <a:schemeClr val="tx2"/>
              </a:solidFill>
            </a:endParaRPr>
          </a:p>
        </p:txBody>
      </p:sp>
      <p:sp>
        <p:nvSpPr>
          <p:cNvPr id="6" name="מלבן 5">
            <a:extLst>
              <a:ext uri="{FF2B5EF4-FFF2-40B4-BE49-F238E27FC236}">
                <a16:creationId xmlns:a16="http://schemas.microsoft.com/office/drawing/2014/main" id="{B2D5D57A-0766-4CA1-89FE-F31E25B65786}"/>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7" name="תמונה 1" descr="cid:image001.gif@01CA823D.5B67DDB0">
            <a:extLst>
              <a:ext uri="{FF2B5EF4-FFF2-40B4-BE49-F238E27FC236}">
                <a16:creationId xmlns:a16="http://schemas.microsoft.com/office/drawing/2014/main" id="{F777503D-94C8-41AF-974B-3A64B04C4E2A}"/>
              </a:ext>
            </a:extLst>
          </p:cNvPr>
          <p:cNvPicPr>
            <a:picLocks noChangeAspect="1" noChangeArrowheads="1"/>
          </p:cNvPicPr>
          <p:nvPr/>
        </p:nvPicPr>
        <p:blipFill>
          <a:blip r:embed="rId2"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25412967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ציין מיקום תוכן 2"/>
          <p:cNvSpPr>
            <a:spLocks noGrp="1"/>
          </p:cNvSpPr>
          <p:nvPr>
            <p:ph idx="1"/>
          </p:nvPr>
        </p:nvSpPr>
        <p:spPr>
          <a:xfrm>
            <a:off x="2627784" y="2564904"/>
            <a:ext cx="6201370" cy="2160240"/>
          </a:xfrm>
        </p:spPr>
        <p:txBody>
          <a:bodyPr>
            <a:normAutofit/>
          </a:bodyPr>
          <a:lstStyle/>
          <a:p>
            <a:pPr marL="514350" lvl="0" indent="-514350">
              <a:lnSpc>
                <a:spcPct val="150000"/>
              </a:lnSpc>
              <a:buFont typeface="+mj-lt"/>
              <a:buAutoNum type="arabicPeriod"/>
            </a:pPr>
            <a:r>
              <a:rPr lang="he-IL" sz="2000" dirty="0">
                <a:solidFill>
                  <a:schemeClr val="tx2"/>
                </a:solidFill>
              </a:rPr>
              <a:t>עדכון אחת לשנה של מסמך ההגדרות ונוהל אבטחת המידע.</a:t>
            </a:r>
          </a:p>
          <a:p>
            <a:pPr marL="514350" lvl="0" indent="-514350">
              <a:lnSpc>
                <a:spcPct val="150000"/>
              </a:lnSpc>
              <a:buFont typeface="+mj-lt"/>
              <a:buAutoNum type="arabicPeriod"/>
            </a:pPr>
            <a:r>
              <a:rPr lang="he-IL" sz="2000" dirty="0">
                <a:solidFill>
                  <a:schemeClr val="tx2"/>
                </a:solidFill>
              </a:rPr>
              <a:t>סקר סיכוני אבטחת מידע - לפחות אחת ל-18 חודשים.</a:t>
            </a:r>
          </a:p>
          <a:p>
            <a:pPr marL="514350" lvl="0" indent="-514350">
              <a:lnSpc>
                <a:spcPct val="150000"/>
              </a:lnSpc>
              <a:buFont typeface="+mj-lt"/>
              <a:buAutoNum type="arabicPeriod"/>
            </a:pPr>
            <a:r>
              <a:rPr lang="he-IL" sz="2000" dirty="0">
                <a:solidFill>
                  <a:schemeClr val="tx2"/>
                </a:solidFill>
              </a:rPr>
              <a:t>יש לדון באירועי אבטחת מידע לפחות אחת לרבעון.</a:t>
            </a:r>
          </a:p>
          <a:p>
            <a:pPr marL="514350" lvl="0" indent="-514350">
              <a:lnSpc>
                <a:spcPct val="150000"/>
              </a:lnSpc>
              <a:buFont typeface="+mj-lt"/>
              <a:buAutoNum type="arabicPeriod"/>
            </a:pPr>
            <a:r>
              <a:rPr lang="he-IL" sz="2000" dirty="0">
                <a:solidFill>
                  <a:schemeClr val="tx2"/>
                </a:solidFill>
              </a:rPr>
              <a:t>יש לערוך ביקורת תקופתית לפחות אחת ל-24 חודשים.</a:t>
            </a:r>
          </a:p>
        </p:txBody>
      </p:sp>
      <p:sp>
        <p:nvSpPr>
          <p:cNvPr id="14" name="כותרת 1"/>
          <p:cNvSpPr>
            <a:spLocks noGrp="1"/>
          </p:cNvSpPr>
          <p:nvPr>
            <p:ph type="title"/>
          </p:nvPr>
        </p:nvSpPr>
        <p:spPr>
          <a:xfrm>
            <a:off x="457200" y="764704"/>
            <a:ext cx="8229600" cy="1143000"/>
          </a:xfrm>
        </p:spPr>
        <p:txBody>
          <a:bodyPr>
            <a:noAutofit/>
          </a:bodyPr>
          <a:lstStyle/>
          <a:p>
            <a:pPr algn="ctr"/>
            <a:r>
              <a:rPr lang="he-IL" sz="4000" b="1" dirty="0">
                <a:cs typeface="+mn-cs"/>
              </a:rPr>
              <a:t>הוראות לפעולות תקופתיות:</a:t>
            </a:r>
            <a:endParaRPr lang="en-US" sz="4000" b="1" dirty="0">
              <a:cs typeface="+mn-cs"/>
            </a:endParaRPr>
          </a:p>
        </p:txBody>
      </p:sp>
      <p:pic>
        <p:nvPicPr>
          <p:cNvPr id="3" name="תמונה 2"/>
          <p:cNvPicPr>
            <a:picLocks noChangeAspect="1"/>
          </p:cNvPicPr>
          <p:nvPr/>
        </p:nvPicPr>
        <p:blipFill>
          <a:blip r:embed="rId2" cstate="print">
            <a:clrChange>
              <a:clrFrom>
                <a:srgbClr val="FFFFFF"/>
              </a:clrFrom>
              <a:clrTo>
                <a:srgbClr val="FFFFFF">
                  <a:alpha val="0"/>
                </a:srgbClr>
              </a:clrTo>
            </a:clrChange>
          </a:blip>
          <a:stretch>
            <a:fillRect/>
          </a:stretch>
        </p:blipFill>
        <p:spPr>
          <a:xfrm>
            <a:off x="355399" y="4221088"/>
            <a:ext cx="2168139" cy="1658534"/>
          </a:xfrm>
          <a:prstGeom prst="rect">
            <a:avLst/>
          </a:prstGeom>
        </p:spPr>
      </p:pic>
      <p:sp>
        <p:nvSpPr>
          <p:cNvPr id="7" name="מלבן 6">
            <a:extLst>
              <a:ext uri="{FF2B5EF4-FFF2-40B4-BE49-F238E27FC236}">
                <a16:creationId xmlns:a16="http://schemas.microsoft.com/office/drawing/2014/main" id="{DDDD298B-F16A-4845-9EC5-542BECA42D24}"/>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10" name="תמונה 1" descr="cid:image001.gif@01CA823D.5B67DDB0">
            <a:extLst>
              <a:ext uri="{FF2B5EF4-FFF2-40B4-BE49-F238E27FC236}">
                <a16:creationId xmlns:a16="http://schemas.microsoft.com/office/drawing/2014/main" id="{3D32AC9C-0EB7-4DF7-951A-B3B08BA19EBB}"/>
              </a:ext>
            </a:extLst>
          </p:cNvPr>
          <p:cNvPicPr>
            <a:picLocks noChangeAspect="1" noChangeArrowheads="1"/>
          </p:cNvPicPr>
          <p:nvPr/>
        </p:nvPicPr>
        <p:blipFill>
          <a:blip r:embed="rId3"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35457059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txBox="1">
            <a:spLocks/>
          </p:cNvSpPr>
          <p:nvPr/>
        </p:nvSpPr>
        <p:spPr>
          <a:xfrm>
            <a:off x="539552" y="1988840"/>
            <a:ext cx="8220075" cy="3191402"/>
          </a:xfrm>
          <a:prstGeom prst="rect">
            <a:avLst/>
          </a:prstGeom>
        </p:spPr>
        <p:txBody>
          <a:bodyPr vert="horz" lIns="0" rIns="0" bIns="0" anchor="b">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lang="he-IL" sz="6000" b="1" dirty="0">
              <a:solidFill>
                <a:schemeClr val="tx2"/>
              </a:solidFill>
              <a:latin typeface="+mj-lt"/>
              <a:ea typeface="+mj-ea"/>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lang="he-IL" sz="6000" b="1" dirty="0">
              <a:solidFill>
                <a:schemeClr val="tx2"/>
              </a:solidFill>
              <a:latin typeface="+mj-lt"/>
              <a:ea typeface="+mj-ea"/>
            </a:endParaRPr>
          </a:p>
          <a:p>
            <a:pPr algn="ctr">
              <a:spcBef>
                <a:spcPct val="0"/>
              </a:spcBef>
            </a:pPr>
            <a:endParaRPr lang="he-IL" sz="3600" dirty="0">
              <a:solidFill>
                <a:schemeClr val="tx2"/>
              </a:solidFill>
              <a:latin typeface="+mj-lt"/>
              <a:ea typeface="+mj-ea"/>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tx2"/>
              </a:solidFill>
              <a:effectLst/>
              <a:uLnTx/>
              <a:uFillTx/>
              <a:latin typeface="+mj-lt"/>
              <a:ea typeface="+mj-ea"/>
              <a:cs typeface="+mn-cs"/>
            </a:endParaRPr>
          </a:p>
        </p:txBody>
      </p:sp>
      <p:sp>
        <p:nvSpPr>
          <p:cNvPr id="8" name="כותרת משנה 2"/>
          <p:cNvSpPr txBox="1">
            <a:spLocks/>
          </p:cNvSpPr>
          <p:nvPr/>
        </p:nvSpPr>
        <p:spPr>
          <a:xfrm>
            <a:off x="1619672" y="4293096"/>
            <a:ext cx="5577656" cy="2160240"/>
          </a:xfrm>
          <a:prstGeom prst="rect">
            <a:avLst/>
          </a:prstGeom>
        </p:spPr>
        <p:txBody>
          <a:bodyPr vert="horz">
            <a:normAutofit/>
          </a:bodyPr>
          <a:lstStyle/>
          <a:p>
            <a:pPr marL="274320" marR="0" lvl="0" indent="-274320" algn="ctr" defTabSz="914400" rtl="1" eaLnBrk="1" fontAlgn="auto" latinLnBrk="0" hangingPunct="1">
              <a:lnSpc>
                <a:spcPct val="100000"/>
              </a:lnSpc>
              <a:spcBef>
                <a:spcPct val="20000"/>
              </a:spcBef>
              <a:spcAft>
                <a:spcPts val="0"/>
              </a:spcAft>
              <a:buClr>
                <a:schemeClr val="accent3"/>
              </a:buClr>
              <a:buSzPct val="95000"/>
              <a:tabLst/>
              <a:defRPr/>
            </a:pPr>
            <a:endParaRPr kumimoji="0" lang="en-US" sz="2600" b="0" i="0" u="none" strike="noStrike" kern="1200" cap="none" spc="0" normalizeH="0" baseline="0" noProof="0" dirty="0">
              <a:ln>
                <a:noFill/>
              </a:ln>
              <a:solidFill>
                <a:schemeClr val="tx2"/>
              </a:solidFill>
              <a:effectLst/>
              <a:uLnTx/>
              <a:uFillTx/>
              <a:latin typeface="+mn-lt"/>
              <a:ea typeface="+mn-ea"/>
              <a:cs typeface="+mn-cs"/>
            </a:endParaRPr>
          </a:p>
        </p:txBody>
      </p:sp>
      <p:sp>
        <p:nvSpPr>
          <p:cNvPr id="5" name="מלבן 4">
            <a:extLst>
              <a:ext uri="{FF2B5EF4-FFF2-40B4-BE49-F238E27FC236}">
                <a16:creationId xmlns:a16="http://schemas.microsoft.com/office/drawing/2014/main" id="{9CDD8181-23F7-4E3B-98B6-46470BD7C1CB}"/>
              </a:ext>
            </a:extLst>
          </p:cNvPr>
          <p:cNvSpPr/>
          <p:nvPr/>
        </p:nvSpPr>
        <p:spPr>
          <a:xfrm>
            <a:off x="2625328" y="823621"/>
            <a:ext cx="4572000" cy="390363"/>
          </a:xfrm>
          <a:prstGeom prst="rect">
            <a:avLst/>
          </a:prstGeom>
        </p:spPr>
        <p:txBody>
          <a:bodyPr>
            <a:spAutoFit/>
          </a:bodyPr>
          <a:lstStyle/>
          <a:p>
            <a:pPr>
              <a:lnSpc>
                <a:spcPct val="115000"/>
              </a:lnSpc>
              <a:spcAft>
                <a:spcPts val="1000"/>
              </a:spcAft>
            </a:pPr>
            <a:r>
              <a:rPr lang="he-IL" dirty="0">
                <a:latin typeface="Calibri" panose="020F0502020204030204" pitchFamily="34" charset="0"/>
                <a:ea typeface="Calibri" panose="020F0502020204030204" pitchFamily="34" charset="0"/>
                <a:cs typeface="Arial" panose="020B0604020202020204" pitchFamily="34" charset="0"/>
              </a:rPr>
              <a:t> </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14" name="כותרת 1">
            <a:extLst>
              <a:ext uri="{FF2B5EF4-FFF2-40B4-BE49-F238E27FC236}">
                <a16:creationId xmlns:a16="http://schemas.microsoft.com/office/drawing/2014/main" id="{29161789-3F75-4711-B96E-864A2289C6ED}"/>
              </a:ext>
            </a:extLst>
          </p:cNvPr>
          <p:cNvSpPr txBox="1">
            <a:spLocks/>
          </p:cNvSpPr>
          <p:nvPr/>
        </p:nvSpPr>
        <p:spPr>
          <a:xfrm>
            <a:off x="1729420" y="3356992"/>
            <a:ext cx="5937696" cy="2304256"/>
          </a:xfrm>
          <a:prstGeom prst="rect">
            <a:avLst/>
          </a:prstGeom>
        </p:spPr>
        <p:txBody>
          <a:bodyPr vert="horz" lIns="0" rIns="0" bIns="0" anchor="b">
            <a:normAutofit/>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he-IL" b="1" dirty="0">
                <a:cs typeface="+mn-cs"/>
              </a:rPr>
              <a:t>העבודה במיקור חוץ</a:t>
            </a:r>
          </a:p>
          <a:p>
            <a:pPr algn="ctr"/>
            <a:endParaRPr lang="he-IL" dirty="0"/>
          </a:p>
          <a:p>
            <a:pPr algn="ctr"/>
            <a:endParaRPr lang="he-IL" dirty="0"/>
          </a:p>
          <a:p>
            <a:pPr algn="ctr"/>
            <a:endParaRPr lang="en-US" dirty="0"/>
          </a:p>
        </p:txBody>
      </p:sp>
      <p:sp>
        <p:nvSpPr>
          <p:cNvPr id="10" name="מלבן 9">
            <a:extLst>
              <a:ext uri="{FF2B5EF4-FFF2-40B4-BE49-F238E27FC236}">
                <a16:creationId xmlns:a16="http://schemas.microsoft.com/office/drawing/2014/main" id="{19B78BCB-B760-4FA2-AC3D-DDE89008DD0E}"/>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11" name="תמונה 1" descr="cid:image001.gif@01CA823D.5B67DDB0">
            <a:extLst>
              <a:ext uri="{FF2B5EF4-FFF2-40B4-BE49-F238E27FC236}">
                <a16:creationId xmlns:a16="http://schemas.microsoft.com/office/drawing/2014/main" id="{3E9CDA8D-056A-482D-B18A-1EC7145EFA52}"/>
              </a:ext>
            </a:extLst>
          </p:cNvPr>
          <p:cNvPicPr>
            <a:picLocks noChangeAspect="1" noChangeArrowheads="1"/>
          </p:cNvPicPr>
          <p:nvPr/>
        </p:nvPicPr>
        <p:blipFill>
          <a:blip r:embed="rId3"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305715197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txBox="1">
            <a:spLocks/>
          </p:cNvSpPr>
          <p:nvPr/>
        </p:nvSpPr>
        <p:spPr>
          <a:xfrm>
            <a:off x="539552" y="1988840"/>
            <a:ext cx="8220075" cy="3191402"/>
          </a:xfrm>
          <a:prstGeom prst="rect">
            <a:avLst/>
          </a:prstGeom>
        </p:spPr>
        <p:txBody>
          <a:bodyPr vert="horz" lIns="0" rIns="0" bIns="0" anchor="b">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lang="he-IL" sz="6000" b="1" dirty="0">
              <a:solidFill>
                <a:schemeClr val="tx2"/>
              </a:solidFill>
              <a:latin typeface="+mj-lt"/>
              <a:ea typeface="+mj-ea"/>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lang="he-IL" sz="6000" b="1" dirty="0">
              <a:solidFill>
                <a:schemeClr val="tx2"/>
              </a:solidFill>
              <a:latin typeface="+mj-lt"/>
              <a:ea typeface="+mj-ea"/>
            </a:endParaRPr>
          </a:p>
          <a:p>
            <a:pPr algn="ctr">
              <a:spcBef>
                <a:spcPct val="0"/>
              </a:spcBef>
            </a:pPr>
            <a:endParaRPr lang="he-IL" sz="3600" dirty="0">
              <a:solidFill>
                <a:schemeClr val="tx2"/>
              </a:solidFill>
              <a:latin typeface="+mj-lt"/>
              <a:ea typeface="+mj-ea"/>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tx2"/>
              </a:solidFill>
              <a:effectLst/>
              <a:uLnTx/>
              <a:uFillTx/>
              <a:latin typeface="+mj-lt"/>
              <a:ea typeface="+mj-ea"/>
              <a:cs typeface="+mn-cs"/>
            </a:endParaRPr>
          </a:p>
        </p:txBody>
      </p:sp>
      <p:sp>
        <p:nvSpPr>
          <p:cNvPr id="5" name="מלבן 4">
            <a:extLst>
              <a:ext uri="{FF2B5EF4-FFF2-40B4-BE49-F238E27FC236}">
                <a16:creationId xmlns:a16="http://schemas.microsoft.com/office/drawing/2014/main" id="{9CDD8181-23F7-4E3B-98B6-46470BD7C1CB}"/>
              </a:ext>
            </a:extLst>
          </p:cNvPr>
          <p:cNvSpPr/>
          <p:nvPr/>
        </p:nvSpPr>
        <p:spPr>
          <a:xfrm>
            <a:off x="2625328" y="823621"/>
            <a:ext cx="4572000" cy="390363"/>
          </a:xfrm>
          <a:prstGeom prst="rect">
            <a:avLst/>
          </a:prstGeom>
        </p:spPr>
        <p:txBody>
          <a:bodyPr>
            <a:spAutoFit/>
          </a:bodyPr>
          <a:lstStyle/>
          <a:p>
            <a:pPr>
              <a:lnSpc>
                <a:spcPct val="115000"/>
              </a:lnSpc>
              <a:spcAft>
                <a:spcPts val="1000"/>
              </a:spcAft>
            </a:pPr>
            <a:r>
              <a:rPr lang="he-IL" dirty="0">
                <a:latin typeface="Calibri" panose="020F0502020204030204" pitchFamily="34" charset="0"/>
                <a:ea typeface="Calibri" panose="020F0502020204030204" pitchFamily="34" charset="0"/>
                <a:cs typeface="Arial" panose="020B0604020202020204" pitchFamily="34" charset="0"/>
              </a:rPr>
              <a:t> </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14" name="כותרת 1">
            <a:extLst>
              <a:ext uri="{FF2B5EF4-FFF2-40B4-BE49-F238E27FC236}">
                <a16:creationId xmlns:a16="http://schemas.microsoft.com/office/drawing/2014/main" id="{29161789-3F75-4711-B96E-864A2289C6ED}"/>
              </a:ext>
            </a:extLst>
          </p:cNvPr>
          <p:cNvSpPr txBox="1">
            <a:spLocks/>
          </p:cNvSpPr>
          <p:nvPr/>
        </p:nvSpPr>
        <p:spPr>
          <a:xfrm>
            <a:off x="400099" y="761443"/>
            <a:ext cx="8498979" cy="3491861"/>
          </a:xfrm>
          <a:prstGeom prst="rect">
            <a:avLst/>
          </a:prstGeom>
        </p:spPr>
        <p:txBody>
          <a:bodyPr vert="horz" lIns="0" rIns="0" bIns="0" anchor="b">
            <a:normAutofit/>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pPr algn="r"/>
            <a:r>
              <a:rPr lang="he-IL" sz="2800" b="1" dirty="0">
                <a:cs typeface="+mn-cs"/>
              </a:rPr>
              <a:t>קיימים </a:t>
            </a:r>
            <a:r>
              <a:rPr lang="he-IL" sz="2800" b="1" u="sng" dirty="0">
                <a:cs typeface="+mn-cs"/>
              </a:rPr>
              <a:t>שלושה</a:t>
            </a:r>
            <a:r>
              <a:rPr lang="he-IL" sz="2800" b="1" dirty="0">
                <a:cs typeface="+mn-cs"/>
              </a:rPr>
              <a:t> סוגים של מיקור חוץ:</a:t>
            </a:r>
          </a:p>
          <a:p>
            <a:pPr algn="r"/>
            <a:endParaRPr lang="he-IL" sz="6000" dirty="0">
              <a:solidFill>
                <a:schemeClr val="tx2"/>
              </a:solidFill>
              <a:cs typeface="+mn-cs"/>
            </a:endParaRPr>
          </a:p>
          <a:p>
            <a:pPr algn="just"/>
            <a:r>
              <a:rPr lang="he-IL" sz="2400" b="1" dirty="0">
                <a:solidFill>
                  <a:schemeClr val="tx2"/>
                </a:solidFill>
                <a:cs typeface="+mn-cs"/>
              </a:rPr>
              <a:t>1. </a:t>
            </a:r>
            <a:r>
              <a:rPr lang="he-IL" sz="2400" dirty="0">
                <a:solidFill>
                  <a:schemeClr val="tx2"/>
                </a:solidFill>
                <a:cs typeface="+mn-cs"/>
              </a:rPr>
              <a:t>הזמנת שירות המחייב טיפול במידע אישי, החל משלב איסוף המידע </a:t>
            </a:r>
            <a:r>
              <a:rPr lang="he-IL" sz="2400" dirty="0">
                <a:cs typeface="+mn-cs"/>
              </a:rPr>
              <a:t> </a:t>
            </a:r>
            <a:r>
              <a:rPr lang="he-IL" sz="2400" dirty="0">
                <a:solidFill>
                  <a:schemeClr val="tx2"/>
                </a:solidFill>
                <a:cs typeface="+mn-cs"/>
              </a:rPr>
              <a:t>מנושאי המידע בשם בעלת המאגר ועיבוד המידע על-ידי הקבלן, לרבות ההקמה של מאגר המידע (כגון שימוש בחברת השמה המאבחנת וממיינת מועמדים לעבודה בארגון מסוים);</a:t>
            </a:r>
            <a:endParaRPr lang="en-US" sz="2400" dirty="0">
              <a:solidFill>
                <a:schemeClr val="tx2"/>
              </a:solidFill>
              <a:cs typeface="+mn-cs"/>
            </a:endParaRPr>
          </a:p>
        </p:txBody>
      </p:sp>
      <p:sp>
        <p:nvSpPr>
          <p:cNvPr id="11" name="מלבן 10">
            <a:extLst>
              <a:ext uri="{FF2B5EF4-FFF2-40B4-BE49-F238E27FC236}">
                <a16:creationId xmlns:a16="http://schemas.microsoft.com/office/drawing/2014/main" id="{097945E9-A92D-467A-A672-371B392C7352}"/>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12" name="תמונה 1" descr="cid:image001.gif@01CA823D.5B67DDB0">
            <a:extLst>
              <a:ext uri="{FF2B5EF4-FFF2-40B4-BE49-F238E27FC236}">
                <a16:creationId xmlns:a16="http://schemas.microsoft.com/office/drawing/2014/main" id="{1A570520-BEA1-429C-B72A-E7B6DD4099FA}"/>
              </a:ext>
            </a:extLst>
          </p:cNvPr>
          <p:cNvPicPr>
            <a:picLocks noChangeAspect="1" noChangeArrowheads="1"/>
          </p:cNvPicPr>
          <p:nvPr/>
        </p:nvPicPr>
        <p:blipFill>
          <a:blip r:embed="rId3"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124744274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2204864"/>
            <a:ext cx="8229600" cy="1143000"/>
          </a:xfrm>
        </p:spPr>
        <p:txBody>
          <a:bodyPr>
            <a:noAutofit/>
          </a:bodyPr>
          <a:lstStyle/>
          <a:p>
            <a:pPr algn="ctr"/>
            <a:r>
              <a:rPr lang="he-IL" sz="4000" b="1" dirty="0">
                <a:cs typeface="+mn-cs"/>
              </a:rPr>
              <a:t>את מי ה-'שקיפות הכפויה' שלנו יכולה לעניין:</a:t>
            </a:r>
            <a:br>
              <a:rPr lang="en-US" sz="4400" dirty="0"/>
            </a:br>
            <a:endParaRPr lang="en-US" sz="4400" dirty="0"/>
          </a:p>
        </p:txBody>
      </p:sp>
      <p:sp>
        <p:nvSpPr>
          <p:cNvPr id="3" name="מציין מיקום תוכן 2"/>
          <p:cNvSpPr>
            <a:spLocks noGrp="1"/>
          </p:cNvSpPr>
          <p:nvPr>
            <p:ph idx="1"/>
          </p:nvPr>
        </p:nvSpPr>
        <p:spPr>
          <a:xfrm>
            <a:off x="120870" y="1988840"/>
            <a:ext cx="8229600" cy="3456384"/>
          </a:xfrm>
        </p:spPr>
        <p:txBody>
          <a:bodyPr>
            <a:normAutofit fontScale="25000" lnSpcReduction="20000"/>
          </a:bodyPr>
          <a:lstStyle/>
          <a:p>
            <a:endParaRPr lang="he-IL" sz="9600" dirty="0"/>
          </a:p>
          <a:p>
            <a:endParaRPr lang="he-IL" sz="12800" dirty="0">
              <a:solidFill>
                <a:schemeClr val="tx2"/>
              </a:solidFill>
            </a:endParaRPr>
          </a:p>
          <a:p>
            <a:pPr>
              <a:lnSpc>
                <a:spcPct val="160000"/>
              </a:lnSpc>
            </a:pPr>
            <a:r>
              <a:rPr lang="he-IL" sz="9600" dirty="0">
                <a:solidFill>
                  <a:schemeClr val="tx2"/>
                </a:solidFill>
              </a:rPr>
              <a:t>הלקוחות שלנו;</a:t>
            </a:r>
            <a:endParaRPr lang="en-US" sz="9600" dirty="0">
              <a:solidFill>
                <a:schemeClr val="tx2"/>
              </a:solidFill>
            </a:endParaRPr>
          </a:p>
          <a:p>
            <a:pPr>
              <a:lnSpc>
                <a:spcPct val="160000"/>
              </a:lnSpc>
            </a:pPr>
            <a:r>
              <a:rPr lang="he-IL" sz="9600" dirty="0">
                <a:solidFill>
                  <a:schemeClr val="tx2"/>
                </a:solidFill>
              </a:rPr>
              <a:t>לקוחות פוטנציאליים;</a:t>
            </a:r>
            <a:endParaRPr lang="en-US" sz="9600" dirty="0">
              <a:solidFill>
                <a:schemeClr val="tx2"/>
              </a:solidFill>
            </a:endParaRPr>
          </a:p>
          <a:p>
            <a:pPr>
              <a:lnSpc>
                <a:spcPct val="160000"/>
              </a:lnSpc>
            </a:pPr>
            <a:r>
              <a:rPr lang="he-IL" sz="9600" dirty="0">
                <a:solidFill>
                  <a:schemeClr val="tx2"/>
                </a:solidFill>
              </a:rPr>
              <a:t>המתחרים;</a:t>
            </a:r>
            <a:endParaRPr lang="en-US" sz="9600" dirty="0">
              <a:solidFill>
                <a:schemeClr val="tx2"/>
              </a:solidFill>
            </a:endParaRPr>
          </a:p>
          <a:p>
            <a:pPr>
              <a:lnSpc>
                <a:spcPct val="160000"/>
              </a:lnSpc>
            </a:pPr>
            <a:r>
              <a:rPr lang="he-IL" sz="9600" dirty="0">
                <a:solidFill>
                  <a:schemeClr val="tx2"/>
                </a:solidFill>
              </a:rPr>
              <a:t>גורמי 'פשע';</a:t>
            </a:r>
            <a:endParaRPr lang="en-US" sz="9600" dirty="0">
              <a:solidFill>
                <a:schemeClr val="tx2"/>
              </a:solidFill>
            </a:endParaRPr>
          </a:p>
          <a:p>
            <a:pPr>
              <a:lnSpc>
                <a:spcPct val="160000"/>
              </a:lnSpc>
            </a:pPr>
            <a:r>
              <a:rPr lang="he-IL" sz="9600" dirty="0">
                <a:solidFill>
                  <a:schemeClr val="tx2"/>
                </a:solidFill>
              </a:rPr>
              <a:t>הרגולטור.</a:t>
            </a:r>
            <a:endParaRPr lang="en-US" sz="9600" dirty="0">
              <a:solidFill>
                <a:schemeClr val="tx2"/>
              </a:solidFill>
            </a:endParaRPr>
          </a:p>
          <a:p>
            <a:pPr algn="ctr" rtl="1">
              <a:buNone/>
            </a:pPr>
            <a:endParaRPr lang="en-US" sz="1600" dirty="0"/>
          </a:p>
        </p:txBody>
      </p:sp>
      <p:pic>
        <p:nvPicPr>
          <p:cNvPr id="5" name="תמונה 1" descr="cid:image001.gif@01CA823D.5B67DDB0"/>
          <p:cNvPicPr>
            <a:picLocks noChangeAspect="1" noChangeArrowheads="1"/>
          </p:cNvPicPr>
          <p:nvPr/>
        </p:nvPicPr>
        <p:blipFill>
          <a:blip r:embed="rId3" cstate="print"/>
          <a:srcRect/>
          <a:stretch>
            <a:fillRect/>
          </a:stretch>
        </p:blipFill>
        <p:spPr bwMode="auto">
          <a:xfrm>
            <a:off x="7556942" y="0"/>
            <a:ext cx="1587057" cy="764704"/>
          </a:xfrm>
          <a:prstGeom prst="rect">
            <a:avLst/>
          </a:prstGeom>
          <a:noFill/>
          <a:ln w="9525">
            <a:noFill/>
            <a:miter lim="800000"/>
            <a:headEnd/>
            <a:tailEnd/>
          </a:ln>
        </p:spPr>
      </p:pic>
      <p:sp>
        <p:nvSpPr>
          <p:cNvPr id="6" name="מלבן 5">
            <a:extLst>
              <a:ext uri="{FF2B5EF4-FFF2-40B4-BE49-F238E27FC236}">
                <a16:creationId xmlns:a16="http://schemas.microsoft.com/office/drawing/2014/main" id="{FC25472F-38DF-4155-9BD7-A09A49019247}"/>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trips(down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trips(down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trips(down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trips(down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trips(downLeft)">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txBox="1">
            <a:spLocks/>
          </p:cNvSpPr>
          <p:nvPr/>
        </p:nvSpPr>
        <p:spPr>
          <a:xfrm>
            <a:off x="539552" y="1988840"/>
            <a:ext cx="8220075" cy="3191402"/>
          </a:xfrm>
          <a:prstGeom prst="rect">
            <a:avLst/>
          </a:prstGeom>
        </p:spPr>
        <p:txBody>
          <a:bodyPr vert="horz" lIns="0" rIns="0" bIns="0" anchor="b">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lang="he-IL" sz="6000" b="1" dirty="0">
              <a:solidFill>
                <a:schemeClr val="tx2"/>
              </a:solidFill>
              <a:latin typeface="+mj-lt"/>
              <a:ea typeface="+mj-ea"/>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lang="he-IL" sz="6000" b="1" dirty="0">
              <a:solidFill>
                <a:schemeClr val="tx2"/>
              </a:solidFill>
              <a:latin typeface="+mj-lt"/>
              <a:ea typeface="+mj-ea"/>
            </a:endParaRPr>
          </a:p>
          <a:p>
            <a:pPr algn="ctr">
              <a:spcBef>
                <a:spcPct val="0"/>
              </a:spcBef>
            </a:pPr>
            <a:endParaRPr lang="he-IL" sz="3600" dirty="0">
              <a:solidFill>
                <a:schemeClr val="tx2"/>
              </a:solidFill>
              <a:latin typeface="+mj-lt"/>
              <a:ea typeface="+mj-ea"/>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tx2"/>
              </a:solidFill>
              <a:effectLst/>
              <a:uLnTx/>
              <a:uFillTx/>
              <a:latin typeface="+mj-lt"/>
              <a:ea typeface="+mj-ea"/>
              <a:cs typeface="+mn-cs"/>
            </a:endParaRPr>
          </a:p>
        </p:txBody>
      </p:sp>
      <p:sp>
        <p:nvSpPr>
          <p:cNvPr id="8" name="כותרת משנה 2"/>
          <p:cNvSpPr txBox="1">
            <a:spLocks/>
          </p:cNvSpPr>
          <p:nvPr/>
        </p:nvSpPr>
        <p:spPr>
          <a:xfrm>
            <a:off x="1619672" y="4293096"/>
            <a:ext cx="5577656" cy="2160240"/>
          </a:xfrm>
          <a:prstGeom prst="rect">
            <a:avLst/>
          </a:prstGeom>
        </p:spPr>
        <p:txBody>
          <a:bodyPr vert="horz">
            <a:normAutofit/>
          </a:bodyPr>
          <a:lstStyle/>
          <a:p>
            <a:pPr marL="274320" marR="0" lvl="0" indent="-274320" algn="ctr" defTabSz="914400" rtl="1" eaLnBrk="1" fontAlgn="auto" latinLnBrk="0" hangingPunct="1">
              <a:lnSpc>
                <a:spcPct val="100000"/>
              </a:lnSpc>
              <a:spcBef>
                <a:spcPct val="20000"/>
              </a:spcBef>
              <a:spcAft>
                <a:spcPts val="0"/>
              </a:spcAft>
              <a:buClr>
                <a:schemeClr val="accent3"/>
              </a:buClr>
              <a:buSzPct val="95000"/>
              <a:tabLst/>
              <a:defRPr/>
            </a:pPr>
            <a:endParaRPr kumimoji="0" lang="en-US" sz="2600" b="0" i="0" u="none" strike="noStrike" kern="1200" cap="none" spc="0" normalizeH="0" baseline="0" noProof="0" dirty="0">
              <a:ln>
                <a:noFill/>
              </a:ln>
              <a:solidFill>
                <a:schemeClr val="tx2"/>
              </a:solidFill>
              <a:effectLst/>
              <a:uLnTx/>
              <a:uFillTx/>
              <a:latin typeface="+mn-lt"/>
              <a:ea typeface="+mn-ea"/>
              <a:cs typeface="+mn-cs"/>
            </a:endParaRPr>
          </a:p>
        </p:txBody>
      </p:sp>
      <p:sp>
        <p:nvSpPr>
          <p:cNvPr id="5" name="מלבן 4">
            <a:extLst>
              <a:ext uri="{FF2B5EF4-FFF2-40B4-BE49-F238E27FC236}">
                <a16:creationId xmlns:a16="http://schemas.microsoft.com/office/drawing/2014/main" id="{9CDD8181-23F7-4E3B-98B6-46470BD7C1CB}"/>
              </a:ext>
            </a:extLst>
          </p:cNvPr>
          <p:cNvSpPr/>
          <p:nvPr/>
        </p:nvSpPr>
        <p:spPr>
          <a:xfrm>
            <a:off x="2625328" y="823621"/>
            <a:ext cx="4572000" cy="390363"/>
          </a:xfrm>
          <a:prstGeom prst="rect">
            <a:avLst/>
          </a:prstGeom>
        </p:spPr>
        <p:txBody>
          <a:bodyPr>
            <a:spAutoFit/>
          </a:bodyPr>
          <a:lstStyle/>
          <a:p>
            <a:pPr>
              <a:lnSpc>
                <a:spcPct val="115000"/>
              </a:lnSpc>
              <a:spcAft>
                <a:spcPts val="1000"/>
              </a:spcAft>
            </a:pPr>
            <a:r>
              <a:rPr lang="he-IL" dirty="0">
                <a:latin typeface="Calibri" panose="020F0502020204030204" pitchFamily="34" charset="0"/>
                <a:ea typeface="Calibri" panose="020F0502020204030204" pitchFamily="34" charset="0"/>
                <a:cs typeface="Arial" panose="020B0604020202020204" pitchFamily="34" charset="0"/>
              </a:rPr>
              <a:t> </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14" name="כותרת 1">
            <a:extLst>
              <a:ext uri="{FF2B5EF4-FFF2-40B4-BE49-F238E27FC236}">
                <a16:creationId xmlns:a16="http://schemas.microsoft.com/office/drawing/2014/main" id="{29161789-3F75-4711-B96E-864A2289C6ED}"/>
              </a:ext>
            </a:extLst>
          </p:cNvPr>
          <p:cNvSpPr txBox="1">
            <a:spLocks/>
          </p:cNvSpPr>
          <p:nvPr/>
        </p:nvSpPr>
        <p:spPr>
          <a:xfrm>
            <a:off x="519146" y="1879887"/>
            <a:ext cx="8529984" cy="3446790"/>
          </a:xfrm>
          <a:prstGeom prst="rect">
            <a:avLst/>
          </a:prstGeom>
        </p:spPr>
        <p:txBody>
          <a:bodyPr vert="horz" lIns="0" rIns="0" bIns="0" anchor="b">
            <a:normAutofit/>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pPr lvl="1" algn="just" rtl="1"/>
            <a:r>
              <a:rPr lang="he-IL" sz="2400" b="1" dirty="0">
                <a:solidFill>
                  <a:schemeClr val="tx2"/>
                </a:solidFill>
              </a:rPr>
              <a:t>2. </a:t>
            </a:r>
            <a:r>
              <a:rPr lang="he-IL" sz="2400" dirty="0">
                <a:solidFill>
                  <a:schemeClr val="tx2"/>
                </a:solidFill>
              </a:rPr>
              <a:t>הזמנת שירות המחייב העברה או העתקה של מאגר מידע שלם, או חלק מהותי ממנו, מבעלת המאגר לקבלן השירות (כגון שירותי אחסון וגיבוי     מידע);</a:t>
            </a:r>
          </a:p>
          <a:p>
            <a:pPr lvl="1"/>
            <a:endParaRPr lang="he-IL" sz="2400" dirty="0">
              <a:solidFill>
                <a:schemeClr val="tx2"/>
              </a:solidFill>
            </a:endParaRPr>
          </a:p>
          <a:p>
            <a:pPr lvl="1"/>
            <a:endParaRPr lang="he-IL" sz="2400" dirty="0">
              <a:solidFill>
                <a:schemeClr val="tx2"/>
              </a:solidFill>
            </a:endParaRPr>
          </a:p>
          <a:p>
            <a:pPr lvl="1"/>
            <a:endParaRPr lang="he-IL" sz="2400" dirty="0">
              <a:solidFill>
                <a:schemeClr val="tx2"/>
              </a:solidFill>
            </a:endParaRPr>
          </a:p>
          <a:p>
            <a:pPr lvl="1"/>
            <a:endParaRPr lang="he-IL" sz="2400" dirty="0">
              <a:solidFill>
                <a:schemeClr val="tx2"/>
              </a:solidFill>
            </a:endParaRPr>
          </a:p>
          <a:p>
            <a:pPr lvl="1"/>
            <a:endParaRPr lang="en-US" sz="2400" dirty="0">
              <a:solidFill>
                <a:schemeClr val="tx2"/>
              </a:solidFill>
            </a:endParaRPr>
          </a:p>
        </p:txBody>
      </p:sp>
      <p:sp>
        <p:nvSpPr>
          <p:cNvPr id="10" name="מלבן 9">
            <a:extLst>
              <a:ext uri="{FF2B5EF4-FFF2-40B4-BE49-F238E27FC236}">
                <a16:creationId xmlns:a16="http://schemas.microsoft.com/office/drawing/2014/main" id="{6079878A-7974-413B-834D-5CE871D7EC23}"/>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11" name="תמונה 1" descr="cid:image001.gif@01CA823D.5B67DDB0">
            <a:extLst>
              <a:ext uri="{FF2B5EF4-FFF2-40B4-BE49-F238E27FC236}">
                <a16:creationId xmlns:a16="http://schemas.microsoft.com/office/drawing/2014/main" id="{4A9F9252-B2B4-4A5C-A280-206244465152}"/>
              </a:ext>
            </a:extLst>
          </p:cNvPr>
          <p:cNvPicPr>
            <a:picLocks noChangeAspect="1" noChangeArrowheads="1"/>
          </p:cNvPicPr>
          <p:nvPr/>
        </p:nvPicPr>
        <p:blipFill>
          <a:blip r:embed="rId3"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379917165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txBox="1">
            <a:spLocks/>
          </p:cNvSpPr>
          <p:nvPr/>
        </p:nvSpPr>
        <p:spPr>
          <a:xfrm>
            <a:off x="539552" y="1988840"/>
            <a:ext cx="8220075" cy="3191402"/>
          </a:xfrm>
          <a:prstGeom prst="rect">
            <a:avLst/>
          </a:prstGeom>
        </p:spPr>
        <p:txBody>
          <a:bodyPr vert="horz" lIns="0" rIns="0" bIns="0" anchor="b">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lang="he-IL" sz="6000" b="1" dirty="0">
              <a:solidFill>
                <a:schemeClr val="tx2"/>
              </a:solidFill>
              <a:latin typeface="+mj-lt"/>
              <a:ea typeface="+mj-ea"/>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lang="he-IL" sz="6000" b="1" dirty="0">
              <a:solidFill>
                <a:schemeClr val="tx2"/>
              </a:solidFill>
              <a:latin typeface="+mj-lt"/>
              <a:ea typeface="+mj-ea"/>
            </a:endParaRPr>
          </a:p>
          <a:p>
            <a:pPr algn="ctr">
              <a:spcBef>
                <a:spcPct val="0"/>
              </a:spcBef>
            </a:pPr>
            <a:endParaRPr lang="he-IL" sz="3600" dirty="0">
              <a:solidFill>
                <a:schemeClr val="tx2"/>
              </a:solidFill>
              <a:latin typeface="+mj-lt"/>
              <a:ea typeface="+mj-ea"/>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tx2"/>
              </a:solidFill>
              <a:effectLst/>
              <a:uLnTx/>
              <a:uFillTx/>
              <a:latin typeface="+mj-lt"/>
              <a:ea typeface="+mj-ea"/>
              <a:cs typeface="+mn-cs"/>
            </a:endParaRPr>
          </a:p>
        </p:txBody>
      </p:sp>
      <p:sp>
        <p:nvSpPr>
          <p:cNvPr id="8" name="כותרת משנה 2"/>
          <p:cNvSpPr txBox="1">
            <a:spLocks/>
          </p:cNvSpPr>
          <p:nvPr/>
        </p:nvSpPr>
        <p:spPr>
          <a:xfrm>
            <a:off x="1619672" y="4293096"/>
            <a:ext cx="5577656" cy="2160240"/>
          </a:xfrm>
          <a:prstGeom prst="rect">
            <a:avLst/>
          </a:prstGeom>
        </p:spPr>
        <p:txBody>
          <a:bodyPr vert="horz">
            <a:normAutofit/>
          </a:bodyPr>
          <a:lstStyle/>
          <a:p>
            <a:pPr marL="274320" marR="0" lvl="0" indent="-274320" algn="ctr" defTabSz="914400" rtl="1" eaLnBrk="1" fontAlgn="auto" latinLnBrk="0" hangingPunct="1">
              <a:lnSpc>
                <a:spcPct val="100000"/>
              </a:lnSpc>
              <a:spcBef>
                <a:spcPct val="20000"/>
              </a:spcBef>
              <a:spcAft>
                <a:spcPts val="0"/>
              </a:spcAft>
              <a:buClr>
                <a:schemeClr val="accent3"/>
              </a:buClr>
              <a:buSzPct val="95000"/>
              <a:tabLst/>
              <a:defRPr/>
            </a:pPr>
            <a:endParaRPr kumimoji="0" lang="en-US" sz="2600" b="0" i="0" u="none" strike="noStrike" kern="1200" cap="none" spc="0" normalizeH="0" baseline="0" noProof="0" dirty="0">
              <a:ln>
                <a:noFill/>
              </a:ln>
              <a:solidFill>
                <a:schemeClr val="tx2"/>
              </a:solidFill>
              <a:effectLst/>
              <a:uLnTx/>
              <a:uFillTx/>
              <a:latin typeface="+mn-lt"/>
              <a:ea typeface="+mn-ea"/>
              <a:cs typeface="+mn-cs"/>
            </a:endParaRPr>
          </a:p>
        </p:txBody>
      </p:sp>
      <p:sp>
        <p:nvSpPr>
          <p:cNvPr id="5" name="מלבן 4">
            <a:extLst>
              <a:ext uri="{FF2B5EF4-FFF2-40B4-BE49-F238E27FC236}">
                <a16:creationId xmlns:a16="http://schemas.microsoft.com/office/drawing/2014/main" id="{9CDD8181-23F7-4E3B-98B6-46470BD7C1CB}"/>
              </a:ext>
            </a:extLst>
          </p:cNvPr>
          <p:cNvSpPr/>
          <p:nvPr/>
        </p:nvSpPr>
        <p:spPr>
          <a:xfrm>
            <a:off x="2625328" y="823621"/>
            <a:ext cx="4572000" cy="390363"/>
          </a:xfrm>
          <a:prstGeom prst="rect">
            <a:avLst/>
          </a:prstGeom>
        </p:spPr>
        <p:txBody>
          <a:bodyPr>
            <a:spAutoFit/>
          </a:bodyPr>
          <a:lstStyle/>
          <a:p>
            <a:pPr>
              <a:lnSpc>
                <a:spcPct val="115000"/>
              </a:lnSpc>
              <a:spcAft>
                <a:spcPts val="1000"/>
              </a:spcAft>
            </a:pPr>
            <a:r>
              <a:rPr lang="he-IL" dirty="0">
                <a:latin typeface="Calibri" panose="020F0502020204030204" pitchFamily="34" charset="0"/>
                <a:ea typeface="Calibri" panose="020F0502020204030204" pitchFamily="34" charset="0"/>
                <a:cs typeface="Arial" panose="020B0604020202020204" pitchFamily="34" charset="0"/>
              </a:rPr>
              <a:t> </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14" name="כותרת 1">
            <a:extLst>
              <a:ext uri="{FF2B5EF4-FFF2-40B4-BE49-F238E27FC236}">
                <a16:creationId xmlns:a16="http://schemas.microsoft.com/office/drawing/2014/main" id="{29161789-3F75-4711-B96E-864A2289C6ED}"/>
              </a:ext>
            </a:extLst>
          </p:cNvPr>
          <p:cNvSpPr txBox="1">
            <a:spLocks/>
          </p:cNvSpPr>
          <p:nvPr/>
        </p:nvSpPr>
        <p:spPr>
          <a:xfrm>
            <a:off x="518362" y="1763449"/>
            <a:ext cx="8604448" cy="1917579"/>
          </a:xfrm>
          <a:prstGeom prst="rect">
            <a:avLst/>
          </a:prstGeom>
        </p:spPr>
        <p:txBody>
          <a:bodyPr vert="horz" lIns="0" rIns="0" bIns="0" anchor="b">
            <a:normAutofit/>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pPr lvl="1" algn="just" rtl="1"/>
            <a:r>
              <a:rPr lang="he-IL" sz="2400" b="1" dirty="0">
                <a:solidFill>
                  <a:schemeClr val="tx2"/>
                </a:solidFill>
              </a:rPr>
              <a:t>3. </a:t>
            </a:r>
            <a:r>
              <a:rPr lang="he-IL" sz="2400" dirty="0">
                <a:solidFill>
                  <a:schemeClr val="tx2"/>
                </a:solidFill>
              </a:rPr>
              <a:t>הזמנת שירות המחייב טיפול במידע אישי בדרך של מתן הרשאות גישה למידע במאגר המידע אצל בעלת המאגר (או העברת מידע/רשימות), בהיקף ובתדירות מוגדרת וקבועה מראש לצורך מתן אותו שירות בלבד, ללא העברת מאגר המידע במלואו אל הגורם החיצוני.</a:t>
            </a:r>
            <a:endParaRPr lang="en-US" sz="2400" dirty="0">
              <a:solidFill>
                <a:schemeClr val="tx2"/>
              </a:solidFill>
            </a:endParaRPr>
          </a:p>
        </p:txBody>
      </p:sp>
      <p:sp>
        <p:nvSpPr>
          <p:cNvPr id="10" name="מלבן 9">
            <a:extLst>
              <a:ext uri="{FF2B5EF4-FFF2-40B4-BE49-F238E27FC236}">
                <a16:creationId xmlns:a16="http://schemas.microsoft.com/office/drawing/2014/main" id="{40FF6B90-14A2-46CB-9CF9-AD5474768E59}"/>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11" name="תמונה 1" descr="cid:image001.gif@01CA823D.5B67DDB0">
            <a:extLst>
              <a:ext uri="{FF2B5EF4-FFF2-40B4-BE49-F238E27FC236}">
                <a16:creationId xmlns:a16="http://schemas.microsoft.com/office/drawing/2014/main" id="{2EFA7E5F-2F41-4983-A713-428633C25BC6}"/>
              </a:ext>
            </a:extLst>
          </p:cNvPr>
          <p:cNvPicPr>
            <a:picLocks noChangeAspect="1" noChangeArrowheads="1"/>
          </p:cNvPicPr>
          <p:nvPr/>
        </p:nvPicPr>
        <p:blipFill>
          <a:blip r:embed="rId3"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282181563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txBox="1">
            <a:spLocks/>
          </p:cNvSpPr>
          <p:nvPr/>
        </p:nvSpPr>
        <p:spPr>
          <a:xfrm>
            <a:off x="539552" y="1988840"/>
            <a:ext cx="8220075" cy="3191402"/>
          </a:xfrm>
          <a:prstGeom prst="rect">
            <a:avLst/>
          </a:prstGeom>
        </p:spPr>
        <p:txBody>
          <a:bodyPr vert="horz" lIns="0" rIns="0" bIns="0" anchor="b">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lang="he-IL" sz="6000" b="1" dirty="0">
              <a:solidFill>
                <a:schemeClr val="tx2"/>
              </a:solidFill>
              <a:latin typeface="+mj-lt"/>
              <a:ea typeface="+mj-ea"/>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lang="he-IL" sz="6000" b="1" dirty="0">
              <a:solidFill>
                <a:schemeClr val="tx2"/>
              </a:solidFill>
              <a:latin typeface="+mj-lt"/>
              <a:ea typeface="+mj-ea"/>
            </a:endParaRPr>
          </a:p>
          <a:p>
            <a:pPr algn="ctr">
              <a:spcBef>
                <a:spcPct val="0"/>
              </a:spcBef>
            </a:pPr>
            <a:endParaRPr lang="he-IL" sz="3600" dirty="0">
              <a:solidFill>
                <a:schemeClr val="tx2"/>
              </a:solidFill>
              <a:latin typeface="+mj-lt"/>
              <a:ea typeface="+mj-ea"/>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tx2"/>
              </a:solidFill>
              <a:effectLst/>
              <a:uLnTx/>
              <a:uFillTx/>
              <a:latin typeface="+mj-lt"/>
              <a:ea typeface="+mj-ea"/>
              <a:cs typeface="+mn-cs"/>
            </a:endParaRPr>
          </a:p>
        </p:txBody>
      </p:sp>
      <p:sp>
        <p:nvSpPr>
          <p:cNvPr id="8" name="כותרת משנה 2"/>
          <p:cNvSpPr txBox="1">
            <a:spLocks/>
          </p:cNvSpPr>
          <p:nvPr/>
        </p:nvSpPr>
        <p:spPr>
          <a:xfrm>
            <a:off x="1619672" y="4293096"/>
            <a:ext cx="5577656" cy="2160240"/>
          </a:xfrm>
          <a:prstGeom prst="rect">
            <a:avLst/>
          </a:prstGeom>
        </p:spPr>
        <p:txBody>
          <a:bodyPr vert="horz">
            <a:normAutofit/>
          </a:bodyPr>
          <a:lstStyle/>
          <a:p>
            <a:pPr marL="274320" marR="0" lvl="0" indent="-274320" algn="ctr" defTabSz="914400" rtl="1" eaLnBrk="1" fontAlgn="auto" latinLnBrk="0" hangingPunct="1">
              <a:lnSpc>
                <a:spcPct val="100000"/>
              </a:lnSpc>
              <a:spcBef>
                <a:spcPct val="20000"/>
              </a:spcBef>
              <a:spcAft>
                <a:spcPts val="0"/>
              </a:spcAft>
              <a:buClr>
                <a:schemeClr val="accent3"/>
              </a:buClr>
              <a:buSzPct val="95000"/>
              <a:tabLst/>
              <a:defRPr/>
            </a:pPr>
            <a:endParaRPr kumimoji="0" lang="en-US" sz="2600" b="0" i="0" u="none" strike="noStrike" kern="1200" cap="none" spc="0" normalizeH="0" baseline="0" noProof="0" dirty="0">
              <a:ln>
                <a:noFill/>
              </a:ln>
              <a:solidFill>
                <a:schemeClr val="tx2"/>
              </a:solidFill>
              <a:effectLst/>
              <a:uLnTx/>
              <a:uFillTx/>
              <a:latin typeface="+mn-lt"/>
              <a:ea typeface="+mn-ea"/>
              <a:cs typeface="+mn-cs"/>
            </a:endParaRPr>
          </a:p>
        </p:txBody>
      </p:sp>
      <p:sp>
        <p:nvSpPr>
          <p:cNvPr id="5" name="מלבן 4">
            <a:extLst>
              <a:ext uri="{FF2B5EF4-FFF2-40B4-BE49-F238E27FC236}">
                <a16:creationId xmlns:a16="http://schemas.microsoft.com/office/drawing/2014/main" id="{9CDD8181-23F7-4E3B-98B6-46470BD7C1CB}"/>
              </a:ext>
            </a:extLst>
          </p:cNvPr>
          <p:cNvSpPr/>
          <p:nvPr/>
        </p:nvSpPr>
        <p:spPr>
          <a:xfrm>
            <a:off x="2625328" y="823621"/>
            <a:ext cx="4572000" cy="390363"/>
          </a:xfrm>
          <a:prstGeom prst="rect">
            <a:avLst/>
          </a:prstGeom>
        </p:spPr>
        <p:txBody>
          <a:bodyPr>
            <a:spAutoFit/>
          </a:bodyPr>
          <a:lstStyle/>
          <a:p>
            <a:pPr>
              <a:lnSpc>
                <a:spcPct val="115000"/>
              </a:lnSpc>
              <a:spcAft>
                <a:spcPts val="1000"/>
              </a:spcAft>
            </a:pPr>
            <a:r>
              <a:rPr lang="he-IL" dirty="0">
                <a:latin typeface="Calibri" panose="020F0502020204030204" pitchFamily="34" charset="0"/>
                <a:ea typeface="Calibri" panose="020F0502020204030204" pitchFamily="34" charset="0"/>
                <a:cs typeface="Arial" panose="020B0604020202020204" pitchFamily="34" charset="0"/>
              </a:rPr>
              <a:t> </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14" name="כותרת 1">
            <a:extLst>
              <a:ext uri="{FF2B5EF4-FFF2-40B4-BE49-F238E27FC236}">
                <a16:creationId xmlns:a16="http://schemas.microsoft.com/office/drawing/2014/main" id="{29161789-3F75-4711-B96E-864A2289C6ED}"/>
              </a:ext>
            </a:extLst>
          </p:cNvPr>
          <p:cNvSpPr txBox="1">
            <a:spLocks/>
          </p:cNvSpPr>
          <p:nvPr/>
        </p:nvSpPr>
        <p:spPr>
          <a:xfrm>
            <a:off x="31454" y="332656"/>
            <a:ext cx="8604448" cy="4993076"/>
          </a:xfrm>
          <a:prstGeom prst="rect">
            <a:avLst/>
          </a:prstGeom>
        </p:spPr>
        <p:txBody>
          <a:bodyPr vert="horz" lIns="0" rIns="0" bIns="0" anchor="b">
            <a:normAutofit/>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pPr algn="r"/>
            <a:r>
              <a:rPr lang="he-IL" sz="2400" b="1" u="sng" dirty="0">
                <a:cs typeface="+mn-cs"/>
              </a:rPr>
              <a:t>תקנה 15</a:t>
            </a:r>
            <a:r>
              <a:rPr lang="he-IL" sz="2400" b="1" dirty="0">
                <a:cs typeface="+mn-cs"/>
              </a:rPr>
              <a:t> לתקנות הגנת הפרטיות (אבטחת המידע) קובעת את התנאים להעברת מידע למיקור חוץ:</a:t>
            </a:r>
          </a:p>
          <a:p>
            <a:pPr algn="r"/>
            <a:endParaRPr lang="en-US" sz="2800" dirty="0">
              <a:cs typeface="+mn-cs"/>
            </a:endParaRPr>
          </a:p>
          <a:p>
            <a:pPr lvl="0" algn="r">
              <a:lnSpc>
                <a:spcPct val="120000"/>
              </a:lnSpc>
            </a:pPr>
            <a:r>
              <a:rPr lang="he-IL" sz="2000" b="1" dirty="0">
                <a:cs typeface="+mn-cs"/>
              </a:rPr>
              <a:t>1. </a:t>
            </a:r>
            <a:r>
              <a:rPr lang="he-IL" sz="2000" dirty="0">
                <a:cs typeface="+mn-cs"/>
              </a:rPr>
              <a:t>בחינת סיכוני אבטחת המידע.</a:t>
            </a:r>
          </a:p>
          <a:p>
            <a:pPr lvl="0" algn="r">
              <a:lnSpc>
                <a:spcPct val="120000"/>
              </a:lnSpc>
            </a:pPr>
            <a:endParaRPr lang="en-US" sz="2000" dirty="0">
              <a:cs typeface="+mn-cs"/>
            </a:endParaRPr>
          </a:p>
          <a:p>
            <a:pPr lvl="0" algn="r">
              <a:lnSpc>
                <a:spcPct val="120000"/>
              </a:lnSpc>
            </a:pPr>
            <a:r>
              <a:rPr lang="he-IL" sz="2000" b="1" dirty="0">
                <a:cs typeface="+mn-cs"/>
              </a:rPr>
              <a:t>2.</a:t>
            </a:r>
            <a:r>
              <a:rPr lang="he-IL" sz="2000" dirty="0">
                <a:cs typeface="+mn-cs"/>
              </a:rPr>
              <a:t> עריכת הסכם שיבטיח, בין היתר:</a:t>
            </a:r>
            <a:endParaRPr lang="en-US" sz="2000" dirty="0">
              <a:cs typeface="+mn-cs"/>
            </a:endParaRPr>
          </a:p>
          <a:p>
            <a:pPr lvl="0" algn="r">
              <a:lnSpc>
                <a:spcPct val="120000"/>
              </a:lnSpc>
            </a:pPr>
            <a:r>
              <a:rPr lang="he-IL" sz="2000" dirty="0">
                <a:cs typeface="+mn-cs"/>
              </a:rPr>
              <a:t>    (א)  הגדרה ברורה של המידע הנמסר לעיבוד והמטרות לשמן נמסר;</a:t>
            </a:r>
            <a:endParaRPr lang="en-US" sz="2000" dirty="0">
              <a:cs typeface="+mn-cs"/>
            </a:endParaRPr>
          </a:p>
          <a:p>
            <a:pPr algn="r">
              <a:lnSpc>
                <a:spcPct val="120000"/>
              </a:lnSpc>
            </a:pPr>
            <a:r>
              <a:rPr lang="he-IL" sz="2000" dirty="0">
                <a:cs typeface="+mn-cs"/>
              </a:rPr>
              <a:t>    (ב)  הגדרת המערכות שהגורם רשאי לגשת אליהן וסוג העיבוד;</a:t>
            </a:r>
            <a:endParaRPr lang="en-US" sz="2000" dirty="0">
              <a:cs typeface="+mn-cs"/>
            </a:endParaRPr>
          </a:p>
          <a:p>
            <a:pPr algn="r">
              <a:lnSpc>
                <a:spcPct val="120000"/>
              </a:lnSpc>
            </a:pPr>
            <a:r>
              <a:rPr lang="he-IL" sz="2000" dirty="0">
                <a:cs typeface="+mn-cs"/>
              </a:rPr>
              <a:t>    (ג)   משך ההתקשרות ודרכי סיומה;</a:t>
            </a:r>
            <a:endParaRPr lang="en-US" sz="2000" dirty="0">
              <a:cs typeface="+mn-cs"/>
            </a:endParaRPr>
          </a:p>
          <a:p>
            <a:pPr lvl="0" algn="r">
              <a:lnSpc>
                <a:spcPct val="120000"/>
              </a:lnSpc>
            </a:pPr>
            <a:r>
              <a:rPr lang="he-IL" sz="2000" dirty="0">
                <a:cs typeface="+mn-cs"/>
              </a:rPr>
              <a:t>    (ד)  יישום חובות אבטחת המידע.</a:t>
            </a:r>
            <a:endParaRPr lang="en-US" sz="2000" dirty="0">
              <a:cs typeface="+mn-cs"/>
            </a:endParaRPr>
          </a:p>
        </p:txBody>
      </p:sp>
      <p:sp>
        <p:nvSpPr>
          <p:cNvPr id="10" name="מלבן 9">
            <a:extLst>
              <a:ext uri="{FF2B5EF4-FFF2-40B4-BE49-F238E27FC236}">
                <a16:creationId xmlns:a16="http://schemas.microsoft.com/office/drawing/2014/main" id="{3E9FF132-D9D3-4699-A145-2A58BDB734CD}"/>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11" name="תמונה 1" descr="cid:image001.gif@01CA823D.5B67DDB0">
            <a:extLst>
              <a:ext uri="{FF2B5EF4-FFF2-40B4-BE49-F238E27FC236}">
                <a16:creationId xmlns:a16="http://schemas.microsoft.com/office/drawing/2014/main" id="{DB19EEFE-6059-4FDA-9C8C-C26FF9D6A256}"/>
              </a:ext>
            </a:extLst>
          </p:cNvPr>
          <p:cNvPicPr>
            <a:picLocks noChangeAspect="1" noChangeArrowheads="1"/>
          </p:cNvPicPr>
          <p:nvPr/>
        </p:nvPicPr>
        <p:blipFill>
          <a:blip r:embed="rId3"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301602747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danhay.co.il/images/logo.png"/>
          <p:cNvPicPr>
            <a:picLocks noChangeAspect="1" noChangeArrowheads="1"/>
          </p:cNvPicPr>
          <p:nvPr/>
        </p:nvPicPr>
        <p:blipFill>
          <a:blip r:embed="rId2" cstate="print"/>
          <a:srcRect/>
          <a:stretch>
            <a:fillRect/>
          </a:stretch>
        </p:blipFill>
        <p:spPr bwMode="auto">
          <a:xfrm>
            <a:off x="7658100" y="944724"/>
            <a:ext cx="1328167" cy="492630"/>
          </a:xfrm>
          <a:prstGeom prst="rect">
            <a:avLst/>
          </a:prstGeom>
          <a:noFill/>
          <a:effectLst/>
        </p:spPr>
      </p:pic>
      <p:sp>
        <p:nvSpPr>
          <p:cNvPr id="12" name="מציין מיקום תוכן 2"/>
          <p:cNvSpPr>
            <a:spLocks noGrp="1"/>
          </p:cNvSpPr>
          <p:nvPr>
            <p:ph idx="1"/>
          </p:nvPr>
        </p:nvSpPr>
        <p:spPr>
          <a:xfrm>
            <a:off x="2343529" y="2289200"/>
            <a:ext cx="6642738" cy="2587452"/>
          </a:xfrm>
        </p:spPr>
        <p:txBody>
          <a:bodyPr>
            <a:noAutofit/>
          </a:bodyPr>
          <a:lstStyle/>
          <a:p>
            <a:pPr marL="0" indent="0">
              <a:buNone/>
            </a:pPr>
            <a:r>
              <a:rPr lang="he-IL" sz="2400" u="sng" dirty="0">
                <a:solidFill>
                  <a:schemeClr val="tx2"/>
                </a:solidFill>
              </a:rPr>
              <a:t>פעילות במיקור חוץ</a:t>
            </a:r>
            <a:r>
              <a:rPr lang="he-IL" sz="2400" dirty="0">
                <a:solidFill>
                  <a:schemeClr val="tx2"/>
                </a:solidFill>
              </a:rPr>
              <a:t>:</a:t>
            </a:r>
          </a:p>
          <a:p>
            <a:pPr marL="0" indent="0">
              <a:buNone/>
            </a:pPr>
            <a:endParaRPr lang="he-IL" dirty="0">
              <a:solidFill>
                <a:schemeClr val="tx2"/>
              </a:solidFill>
            </a:endParaRPr>
          </a:p>
          <a:p>
            <a:r>
              <a:rPr lang="he-IL" sz="2100" dirty="0">
                <a:solidFill>
                  <a:schemeClr val="tx2"/>
                </a:solidFill>
              </a:rPr>
              <a:t>אי העברת מידע עודף;</a:t>
            </a:r>
          </a:p>
          <a:p>
            <a:pPr marL="0" indent="0">
              <a:buNone/>
            </a:pPr>
            <a:endParaRPr lang="he-IL" sz="1200" dirty="0">
              <a:solidFill>
                <a:schemeClr val="tx2"/>
              </a:solidFill>
            </a:endParaRPr>
          </a:p>
          <a:p>
            <a:r>
              <a:rPr lang="he-IL" sz="2100" dirty="0">
                <a:solidFill>
                  <a:schemeClr val="tx2"/>
                </a:solidFill>
              </a:rPr>
              <a:t>הסכם מיקור חוץ מחייב עמידה בכל ההוראות;</a:t>
            </a:r>
          </a:p>
          <a:p>
            <a:pPr marL="0" indent="0">
              <a:buNone/>
            </a:pPr>
            <a:endParaRPr lang="he-IL" sz="1200" dirty="0">
              <a:solidFill>
                <a:schemeClr val="tx2"/>
              </a:solidFill>
            </a:endParaRPr>
          </a:p>
          <a:p>
            <a:r>
              <a:rPr lang="he-IL" sz="2100" dirty="0">
                <a:solidFill>
                  <a:schemeClr val="tx2"/>
                </a:solidFill>
              </a:rPr>
              <a:t>הטמעת נהלי אבטחת מידע;</a:t>
            </a:r>
          </a:p>
          <a:p>
            <a:pPr marL="0" indent="0">
              <a:buNone/>
            </a:pPr>
            <a:endParaRPr lang="he-IL" sz="1200" dirty="0">
              <a:solidFill>
                <a:schemeClr val="tx2"/>
              </a:solidFill>
            </a:endParaRPr>
          </a:p>
          <a:p>
            <a:r>
              <a:rPr lang="he-IL" sz="2100" dirty="0">
                <a:solidFill>
                  <a:schemeClr val="tx2"/>
                </a:solidFill>
              </a:rPr>
              <a:t>פיקוח וביקורת;</a:t>
            </a:r>
          </a:p>
          <a:p>
            <a:pPr marL="0" indent="0">
              <a:buNone/>
            </a:pPr>
            <a:endParaRPr lang="he-IL" sz="1200" dirty="0">
              <a:solidFill>
                <a:schemeClr val="tx2"/>
              </a:solidFill>
            </a:endParaRPr>
          </a:p>
          <a:p>
            <a:r>
              <a:rPr lang="he-IL" sz="2100" dirty="0">
                <a:solidFill>
                  <a:schemeClr val="tx2"/>
                </a:solidFill>
              </a:rPr>
              <a:t>ניתוק מגע (בסיום התקשרות).</a:t>
            </a:r>
            <a:endParaRPr lang="en-US" sz="2100" dirty="0">
              <a:solidFill>
                <a:schemeClr val="tx2"/>
              </a:solidFill>
            </a:endParaRPr>
          </a:p>
          <a:p>
            <a:endParaRPr lang="he-IL" sz="1800" dirty="0">
              <a:solidFill>
                <a:schemeClr val="tx2"/>
              </a:solidFill>
            </a:endParaRPr>
          </a:p>
        </p:txBody>
      </p:sp>
      <p:sp>
        <p:nvSpPr>
          <p:cNvPr id="14" name="כותרת 1"/>
          <p:cNvSpPr>
            <a:spLocks noGrp="1"/>
          </p:cNvSpPr>
          <p:nvPr>
            <p:ph type="title"/>
          </p:nvPr>
        </p:nvSpPr>
        <p:spPr>
          <a:xfrm>
            <a:off x="1006962" y="836712"/>
            <a:ext cx="7344816" cy="857250"/>
          </a:xfrm>
        </p:spPr>
        <p:txBody>
          <a:bodyPr>
            <a:noAutofit/>
          </a:bodyPr>
          <a:lstStyle/>
          <a:p>
            <a:pPr algn="ctr"/>
            <a:r>
              <a:rPr lang="he-IL" sz="4000" b="1" dirty="0">
                <a:cs typeface="+mn-cs"/>
              </a:rPr>
              <a:t>כאשר המידע מצוי מחוץ לארגון </a:t>
            </a:r>
            <a:endParaRPr lang="en-US" sz="4000" b="1" dirty="0">
              <a:cs typeface="+mn-cs"/>
            </a:endParaRPr>
          </a:p>
        </p:txBody>
      </p:sp>
      <p:pic>
        <p:nvPicPr>
          <p:cNvPr id="9218" name="Picture 2" descr="http://cdn.mos.cms.futurecdn.net/80b6f074b32754ed43dfeff8b2c0c63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732" y="2996952"/>
            <a:ext cx="2974107" cy="2126704"/>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7">
            <a:extLst>
              <a:ext uri="{FF2B5EF4-FFF2-40B4-BE49-F238E27FC236}">
                <a16:creationId xmlns:a16="http://schemas.microsoft.com/office/drawing/2014/main" id="{4108C0CA-F350-4849-9670-50A050898129}"/>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9" name="תמונה 1" descr="cid:image001.gif@01CA823D.5B67DDB0">
            <a:extLst>
              <a:ext uri="{FF2B5EF4-FFF2-40B4-BE49-F238E27FC236}">
                <a16:creationId xmlns:a16="http://schemas.microsoft.com/office/drawing/2014/main" id="{A6107163-90AF-4A7A-8DA6-2A204CE46105}"/>
              </a:ext>
            </a:extLst>
          </p:cNvPr>
          <p:cNvPicPr>
            <a:picLocks noChangeAspect="1" noChangeArrowheads="1"/>
          </p:cNvPicPr>
          <p:nvPr/>
        </p:nvPicPr>
        <p:blipFill>
          <a:blip r:embed="rId4"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20908411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txBox="1">
            <a:spLocks/>
          </p:cNvSpPr>
          <p:nvPr/>
        </p:nvSpPr>
        <p:spPr>
          <a:xfrm>
            <a:off x="539552" y="1988840"/>
            <a:ext cx="8220075" cy="3191402"/>
          </a:xfrm>
          <a:prstGeom prst="rect">
            <a:avLst/>
          </a:prstGeom>
        </p:spPr>
        <p:txBody>
          <a:bodyPr vert="horz" lIns="0" rIns="0" bIns="0" anchor="b">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lang="he-IL" sz="6000" b="1" dirty="0">
              <a:solidFill>
                <a:schemeClr val="tx2"/>
              </a:solidFill>
              <a:latin typeface="+mj-lt"/>
              <a:ea typeface="+mj-ea"/>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lang="he-IL" sz="6000" b="1" dirty="0">
              <a:solidFill>
                <a:schemeClr val="tx2"/>
              </a:solidFill>
              <a:latin typeface="+mj-lt"/>
              <a:ea typeface="+mj-ea"/>
            </a:endParaRPr>
          </a:p>
          <a:p>
            <a:pPr algn="ctr">
              <a:spcBef>
                <a:spcPct val="0"/>
              </a:spcBef>
            </a:pPr>
            <a:endParaRPr lang="he-IL" sz="3600" dirty="0">
              <a:solidFill>
                <a:schemeClr val="tx2"/>
              </a:solidFill>
              <a:latin typeface="+mj-lt"/>
              <a:ea typeface="+mj-ea"/>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tx2"/>
              </a:solidFill>
              <a:effectLst/>
              <a:uLnTx/>
              <a:uFillTx/>
              <a:latin typeface="+mj-lt"/>
              <a:ea typeface="+mj-ea"/>
              <a:cs typeface="+mn-cs"/>
            </a:endParaRPr>
          </a:p>
        </p:txBody>
      </p:sp>
      <p:sp>
        <p:nvSpPr>
          <p:cNvPr id="8" name="כותרת משנה 2"/>
          <p:cNvSpPr txBox="1">
            <a:spLocks/>
          </p:cNvSpPr>
          <p:nvPr/>
        </p:nvSpPr>
        <p:spPr>
          <a:xfrm>
            <a:off x="1619672" y="4293096"/>
            <a:ext cx="5577656" cy="2160240"/>
          </a:xfrm>
          <a:prstGeom prst="rect">
            <a:avLst/>
          </a:prstGeom>
        </p:spPr>
        <p:txBody>
          <a:bodyPr vert="horz">
            <a:normAutofit/>
          </a:bodyPr>
          <a:lstStyle/>
          <a:p>
            <a:pPr marL="274320" marR="0" lvl="0" indent="-274320" algn="ctr" defTabSz="914400" rtl="1" eaLnBrk="1" fontAlgn="auto" latinLnBrk="0" hangingPunct="1">
              <a:lnSpc>
                <a:spcPct val="100000"/>
              </a:lnSpc>
              <a:spcBef>
                <a:spcPct val="20000"/>
              </a:spcBef>
              <a:spcAft>
                <a:spcPts val="0"/>
              </a:spcAft>
              <a:buClr>
                <a:schemeClr val="accent3"/>
              </a:buClr>
              <a:buSzPct val="95000"/>
              <a:tabLst/>
              <a:defRPr/>
            </a:pPr>
            <a:endParaRPr kumimoji="0" lang="en-US" sz="2600" b="0" i="0" u="none" strike="noStrike" kern="1200" cap="none" spc="0" normalizeH="0" baseline="0" noProof="0" dirty="0">
              <a:ln>
                <a:noFill/>
              </a:ln>
              <a:solidFill>
                <a:schemeClr val="tx2"/>
              </a:solidFill>
              <a:effectLst/>
              <a:uLnTx/>
              <a:uFillTx/>
              <a:latin typeface="+mn-lt"/>
              <a:ea typeface="+mn-ea"/>
              <a:cs typeface="+mn-cs"/>
            </a:endParaRPr>
          </a:p>
        </p:txBody>
      </p:sp>
      <p:sp>
        <p:nvSpPr>
          <p:cNvPr id="5" name="מלבן 4">
            <a:extLst>
              <a:ext uri="{FF2B5EF4-FFF2-40B4-BE49-F238E27FC236}">
                <a16:creationId xmlns:a16="http://schemas.microsoft.com/office/drawing/2014/main" id="{9CDD8181-23F7-4E3B-98B6-46470BD7C1CB}"/>
              </a:ext>
            </a:extLst>
          </p:cNvPr>
          <p:cNvSpPr/>
          <p:nvPr/>
        </p:nvSpPr>
        <p:spPr>
          <a:xfrm>
            <a:off x="2625328" y="823621"/>
            <a:ext cx="4572000" cy="390363"/>
          </a:xfrm>
          <a:prstGeom prst="rect">
            <a:avLst/>
          </a:prstGeom>
        </p:spPr>
        <p:txBody>
          <a:bodyPr>
            <a:spAutoFit/>
          </a:bodyPr>
          <a:lstStyle/>
          <a:p>
            <a:pPr>
              <a:lnSpc>
                <a:spcPct val="115000"/>
              </a:lnSpc>
              <a:spcAft>
                <a:spcPts val="1000"/>
              </a:spcAft>
            </a:pPr>
            <a:r>
              <a:rPr lang="he-IL" dirty="0">
                <a:latin typeface="Calibri" panose="020F0502020204030204" pitchFamily="34" charset="0"/>
                <a:ea typeface="Calibri" panose="020F0502020204030204" pitchFamily="34" charset="0"/>
                <a:cs typeface="Arial" panose="020B0604020202020204" pitchFamily="34" charset="0"/>
              </a:rPr>
              <a:t> </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14" name="כותרת 1">
            <a:extLst>
              <a:ext uri="{FF2B5EF4-FFF2-40B4-BE49-F238E27FC236}">
                <a16:creationId xmlns:a16="http://schemas.microsoft.com/office/drawing/2014/main" id="{29161789-3F75-4711-B96E-864A2289C6ED}"/>
              </a:ext>
            </a:extLst>
          </p:cNvPr>
          <p:cNvSpPr txBox="1">
            <a:spLocks/>
          </p:cNvSpPr>
          <p:nvPr/>
        </p:nvSpPr>
        <p:spPr>
          <a:xfrm>
            <a:off x="-180528" y="1235425"/>
            <a:ext cx="8604448" cy="3191402"/>
          </a:xfrm>
          <a:prstGeom prst="rect">
            <a:avLst/>
          </a:prstGeom>
        </p:spPr>
        <p:txBody>
          <a:bodyPr vert="horz" lIns="0" rIns="0" bIns="0" anchor="b">
            <a:normAutofit/>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pPr algn="r"/>
            <a:r>
              <a:rPr lang="he-IL" sz="3200" b="1" dirty="0">
                <a:cs typeface="+mn-cs"/>
              </a:rPr>
              <a:t>      מתי נרשום את גורם מיקור החוץ כמחזיק?</a:t>
            </a:r>
            <a:endParaRPr lang="en-US" sz="3200" b="1" dirty="0">
              <a:cs typeface="+mn-cs"/>
            </a:endParaRPr>
          </a:p>
          <a:p>
            <a:pPr algn="r"/>
            <a:r>
              <a:rPr lang="he-IL" sz="4400" dirty="0">
                <a:cs typeface="+mn-cs"/>
              </a:rPr>
              <a:t> </a:t>
            </a:r>
            <a:endParaRPr lang="en-US" sz="4400" dirty="0">
              <a:cs typeface="+mn-cs"/>
            </a:endParaRPr>
          </a:p>
          <a:p>
            <a:pPr algn="r"/>
            <a:r>
              <a:rPr lang="he-IL" sz="2200" u="sng" dirty="0">
                <a:cs typeface="+mn-cs"/>
              </a:rPr>
              <a:t>שני תנאים</a:t>
            </a:r>
            <a:r>
              <a:rPr lang="he-IL" sz="2200" dirty="0">
                <a:cs typeface="+mn-cs"/>
              </a:rPr>
              <a:t>:</a:t>
            </a:r>
          </a:p>
          <a:p>
            <a:pPr algn="r"/>
            <a:endParaRPr lang="en-US" sz="2200" u="sng" dirty="0">
              <a:cs typeface="+mn-cs"/>
            </a:endParaRPr>
          </a:p>
          <a:p>
            <a:pPr lvl="0" algn="r"/>
            <a:r>
              <a:rPr lang="he-IL" sz="2200" dirty="0">
                <a:cs typeface="+mn-cs"/>
              </a:rPr>
              <a:t>1. המאגר מצוי ברשותו דרך קבע.</a:t>
            </a:r>
            <a:endParaRPr lang="en-US" sz="2200" dirty="0">
              <a:cs typeface="+mn-cs"/>
            </a:endParaRPr>
          </a:p>
          <a:p>
            <a:pPr lvl="0" algn="r"/>
            <a:endParaRPr lang="he-IL" sz="2200" dirty="0">
              <a:cs typeface="+mn-cs"/>
            </a:endParaRPr>
          </a:p>
          <a:p>
            <a:pPr lvl="0" algn="r"/>
            <a:r>
              <a:rPr lang="he-IL" sz="2200" dirty="0">
                <a:cs typeface="+mn-cs"/>
              </a:rPr>
              <a:t>2. הוא רשאי לעשות בו שימוש.</a:t>
            </a:r>
            <a:endParaRPr lang="en-US" sz="2200" dirty="0">
              <a:cs typeface="+mn-cs"/>
            </a:endParaRPr>
          </a:p>
        </p:txBody>
      </p:sp>
      <p:sp>
        <p:nvSpPr>
          <p:cNvPr id="10" name="מלבן 9">
            <a:extLst>
              <a:ext uri="{FF2B5EF4-FFF2-40B4-BE49-F238E27FC236}">
                <a16:creationId xmlns:a16="http://schemas.microsoft.com/office/drawing/2014/main" id="{186FF0A1-52DA-4167-A39A-3C57F1E5EFCF}"/>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11" name="תמונה 1" descr="cid:image001.gif@01CA823D.5B67DDB0">
            <a:extLst>
              <a:ext uri="{FF2B5EF4-FFF2-40B4-BE49-F238E27FC236}">
                <a16:creationId xmlns:a16="http://schemas.microsoft.com/office/drawing/2014/main" id="{F640D775-A678-4BE0-A9D3-7B2B85FC125A}"/>
              </a:ext>
            </a:extLst>
          </p:cNvPr>
          <p:cNvPicPr>
            <a:picLocks noChangeAspect="1" noChangeArrowheads="1"/>
          </p:cNvPicPr>
          <p:nvPr/>
        </p:nvPicPr>
        <p:blipFill>
          <a:blip r:embed="rId3"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254523261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modern la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28" name="AutoShape 4" descr="Image result for modern la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30" name="AutoShape 6" descr="Image result for modern law">
            <a:hlinkClick r:id="rId2"/>
          </p:cNvPr>
          <p:cNvSpPr>
            <a:spLocks noChangeAspect="1" noChangeArrowheads="1"/>
          </p:cNvSpPr>
          <p:nvPr/>
        </p:nvSpPr>
        <p:spPr bwMode="auto">
          <a:xfrm>
            <a:off x="8732838" y="-280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9" name="מציין מיקום תוכן 2">
            <a:extLst>
              <a:ext uri="{FF2B5EF4-FFF2-40B4-BE49-F238E27FC236}">
                <a16:creationId xmlns:a16="http://schemas.microsoft.com/office/drawing/2014/main" id="{2240E421-4084-429A-AE1D-A04322A13C41}"/>
              </a:ext>
            </a:extLst>
          </p:cNvPr>
          <p:cNvSpPr txBox="1">
            <a:spLocks/>
          </p:cNvSpPr>
          <p:nvPr/>
        </p:nvSpPr>
        <p:spPr>
          <a:xfrm>
            <a:off x="492393" y="1638092"/>
            <a:ext cx="8392845" cy="5219908"/>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he-IL" sz="2400" b="1" u="sng" dirty="0">
                <a:solidFill>
                  <a:schemeClr val="tx2"/>
                </a:solidFill>
              </a:rPr>
              <a:t>חובותיו של מחזיק בחוק – סעיף 17א</a:t>
            </a:r>
            <a:r>
              <a:rPr lang="he-IL" sz="2400" dirty="0">
                <a:solidFill>
                  <a:schemeClr val="tx2"/>
                </a:solidFill>
              </a:rPr>
              <a:t>:</a:t>
            </a:r>
            <a:endParaRPr lang="en-US" sz="2400" dirty="0">
              <a:solidFill>
                <a:schemeClr val="tx2"/>
              </a:solidFill>
            </a:endParaRPr>
          </a:p>
          <a:p>
            <a:pPr marL="0" indent="0">
              <a:buNone/>
            </a:pPr>
            <a:r>
              <a:rPr lang="he-IL" sz="2000" dirty="0">
                <a:solidFill>
                  <a:schemeClr val="tx2"/>
                </a:solidFill>
              </a:rPr>
              <a:t> </a:t>
            </a:r>
            <a:endParaRPr lang="en-US" sz="2000" dirty="0">
              <a:solidFill>
                <a:schemeClr val="tx2"/>
              </a:solidFill>
            </a:endParaRPr>
          </a:p>
          <a:p>
            <a:pPr marL="0" lvl="0" indent="0" algn="just">
              <a:buNone/>
            </a:pPr>
            <a:r>
              <a:rPr lang="he-IL" sz="2000" b="1" dirty="0">
                <a:solidFill>
                  <a:schemeClr val="tx2"/>
                </a:solidFill>
              </a:rPr>
              <a:t>(א) </a:t>
            </a:r>
            <a:r>
              <a:rPr lang="he-IL" sz="2000" dirty="0">
                <a:solidFill>
                  <a:schemeClr val="tx2"/>
                </a:solidFill>
              </a:rPr>
              <a:t>מחזיק במאגרי מידע של בעלים שונים יבטיח כי אפשרות הגישה לכל מאגר תהיה נתונה רק למי שהורשו לכך במפורש בהסכם בכתב בינו לבין בעליו של אותו מאגר.</a:t>
            </a:r>
            <a:endParaRPr lang="en-US" sz="2000" dirty="0">
              <a:solidFill>
                <a:schemeClr val="tx2"/>
              </a:solidFill>
            </a:endParaRPr>
          </a:p>
          <a:p>
            <a:pPr algn="just"/>
            <a:endParaRPr lang="en-US" sz="2000" dirty="0">
              <a:solidFill>
                <a:schemeClr val="tx2"/>
              </a:solidFill>
            </a:endParaRPr>
          </a:p>
          <a:p>
            <a:pPr marL="0" indent="0" algn="just">
              <a:buNone/>
            </a:pPr>
            <a:r>
              <a:rPr lang="he-IL" sz="2000" b="1" dirty="0">
                <a:solidFill>
                  <a:schemeClr val="tx2"/>
                </a:solidFill>
              </a:rPr>
              <a:t>(ב) </a:t>
            </a:r>
            <a:r>
              <a:rPr lang="he-IL" sz="2000" dirty="0">
                <a:solidFill>
                  <a:schemeClr val="tx2"/>
                </a:solidFill>
              </a:rPr>
              <a:t>מחזיק שברשותו חמישה מאגרי מידע לפחות, החייבים ברישום לפי סעיף 8, ימסור לרשם, מדי שנה, רשימה של מאגרי המידע שברשותו, בציון שמות בעלי המאגרים, תצהיר על כך שלגבי כל אחד מן המאגרים נקבעו הזכאים בגישה למאגר בהסכם בינו לבין הבעלים, ושמו של הממונה על האבטחה כאמור בסעיף 17ב.</a:t>
            </a:r>
          </a:p>
          <a:p>
            <a:pPr marL="0" indent="0" algn="just">
              <a:buNone/>
            </a:pPr>
            <a:endParaRPr lang="he-IL" sz="2000" dirty="0">
              <a:solidFill>
                <a:schemeClr val="tx2"/>
              </a:solidFill>
            </a:endParaRPr>
          </a:p>
          <a:p>
            <a:pPr marL="0" indent="0" algn="just">
              <a:buNone/>
            </a:pPr>
            <a:r>
              <a:rPr lang="he-IL" sz="2000" b="1" dirty="0">
                <a:solidFill>
                  <a:schemeClr val="tx2"/>
                </a:solidFill>
              </a:rPr>
              <a:t>החובה לפי תקנות אבטחת המידע</a:t>
            </a:r>
            <a:r>
              <a:rPr lang="he-IL" sz="2000" dirty="0">
                <a:solidFill>
                  <a:schemeClr val="tx2"/>
                </a:solidFill>
              </a:rPr>
              <a:t>: עמידה בהוראות התקנות.</a:t>
            </a:r>
            <a:endParaRPr lang="en-US" sz="2000" dirty="0">
              <a:solidFill>
                <a:schemeClr val="tx2"/>
              </a:solidFill>
            </a:endParaRPr>
          </a:p>
        </p:txBody>
      </p:sp>
      <p:sp>
        <p:nvSpPr>
          <p:cNvPr id="8" name="מלבן 7">
            <a:extLst>
              <a:ext uri="{FF2B5EF4-FFF2-40B4-BE49-F238E27FC236}">
                <a16:creationId xmlns:a16="http://schemas.microsoft.com/office/drawing/2014/main" id="{D36D6B29-D1E8-45C8-9F26-0AD4CE0AC296}"/>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11" name="תמונה 1" descr="cid:image001.gif@01CA823D.5B67DDB0">
            <a:extLst>
              <a:ext uri="{FF2B5EF4-FFF2-40B4-BE49-F238E27FC236}">
                <a16:creationId xmlns:a16="http://schemas.microsoft.com/office/drawing/2014/main" id="{A456259E-199C-4A51-A8E9-85C8E365B4D2}"/>
              </a:ext>
            </a:extLst>
          </p:cNvPr>
          <p:cNvPicPr>
            <a:picLocks noChangeAspect="1" noChangeArrowheads="1"/>
          </p:cNvPicPr>
          <p:nvPr/>
        </p:nvPicPr>
        <p:blipFill>
          <a:blip r:embed="rId3"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22109404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539552" y="1052736"/>
            <a:ext cx="8064895" cy="4000528"/>
          </a:xfrm>
        </p:spPr>
        <p:txBody>
          <a:bodyPr>
            <a:normAutofit/>
          </a:bodyPr>
          <a:lstStyle/>
          <a:p>
            <a:pPr algn="ctr"/>
            <a:endParaRPr lang="he-IL" sz="2400" dirty="0">
              <a:effectLst>
                <a:outerShdw blurRad="38100" dist="38100" dir="2700000" algn="tl">
                  <a:srgbClr val="000000">
                    <a:alpha val="43137"/>
                  </a:srgbClr>
                </a:outerShdw>
              </a:effectLst>
            </a:endParaRPr>
          </a:p>
          <a:p>
            <a:pPr algn="ctr"/>
            <a:endParaRPr lang="he-IL" sz="2000" dirty="0">
              <a:effectLst>
                <a:outerShdw blurRad="38100" dist="38100" dir="2700000" algn="tl">
                  <a:srgbClr val="000000">
                    <a:alpha val="43137"/>
                  </a:srgbClr>
                </a:outerShdw>
              </a:effectLst>
            </a:endParaRPr>
          </a:p>
          <a:p>
            <a:pPr algn="ctr"/>
            <a:endParaRPr lang="he-IL" sz="1400" dirty="0">
              <a:solidFill>
                <a:schemeClr val="tx2"/>
              </a:solidFill>
              <a:effectLst>
                <a:outerShdw blurRad="38100" dist="38100" dir="2700000" algn="tl">
                  <a:srgbClr val="000000">
                    <a:alpha val="43137"/>
                  </a:srgbClr>
                </a:outerShdw>
              </a:effectLst>
            </a:endParaRPr>
          </a:p>
          <a:p>
            <a:pPr algn="ctr"/>
            <a:r>
              <a:rPr lang="he-IL" sz="4400" b="1" dirty="0">
                <a:solidFill>
                  <a:schemeClr val="tx2"/>
                </a:solidFill>
                <a:latin typeface="David" pitchFamily="34" charset="-79"/>
                <a:cs typeface="David" pitchFamily="34" charset="-79"/>
              </a:rPr>
              <a:t>מה בין שמירה על התקנות </a:t>
            </a:r>
          </a:p>
          <a:p>
            <a:pPr algn="ctr"/>
            <a:r>
              <a:rPr lang="he-IL" sz="4400" b="1" dirty="0">
                <a:solidFill>
                  <a:schemeClr val="tx2"/>
                </a:solidFill>
                <a:latin typeface="David" pitchFamily="34" charset="-79"/>
                <a:cs typeface="David" pitchFamily="34" charset="-79"/>
              </a:rPr>
              <a:t>למתקפת סייבר?</a:t>
            </a:r>
            <a:endParaRPr lang="he-IL" sz="1100" b="1" dirty="0">
              <a:solidFill>
                <a:schemeClr val="tx2"/>
              </a:solidFill>
              <a:latin typeface="David" pitchFamily="34" charset="-79"/>
              <a:cs typeface="David" pitchFamily="34" charset="-79"/>
            </a:endParaRPr>
          </a:p>
          <a:p>
            <a:pPr algn="ctr"/>
            <a:endParaRPr lang="he-IL" sz="2400" dirty="0">
              <a:effectLst>
                <a:outerShdw blurRad="38100" dist="38100" dir="2700000" algn="tl">
                  <a:srgbClr val="000000">
                    <a:alpha val="43137"/>
                  </a:srgbClr>
                </a:outerShdw>
              </a:effectLst>
              <a:latin typeface="Aharoni" pitchFamily="2" charset="-79"/>
              <a:cs typeface="Aharoni" pitchFamily="2" charset="-79"/>
            </a:endParaRPr>
          </a:p>
        </p:txBody>
      </p:sp>
      <p:sp>
        <p:nvSpPr>
          <p:cNvPr id="7" name="מלבן 6">
            <a:extLst>
              <a:ext uri="{FF2B5EF4-FFF2-40B4-BE49-F238E27FC236}">
                <a16:creationId xmlns:a16="http://schemas.microsoft.com/office/drawing/2014/main" id="{2A1DD87C-E4A6-4376-8DD9-6280632D8F2A}"/>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8" name="תמונה 1" descr="cid:image001.gif@01CA823D.5B67DDB0">
            <a:extLst>
              <a:ext uri="{FF2B5EF4-FFF2-40B4-BE49-F238E27FC236}">
                <a16:creationId xmlns:a16="http://schemas.microsoft.com/office/drawing/2014/main" id="{EDEBB799-2729-483A-AF49-EC4403B850F6}"/>
              </a:ext>
            </a:extLst>
          </p:cNvPr>
          <p:cNvPicPr>
            <a:picLocks noChangeAspect="1" noChangeArrowheads="1"/>
          </p:cNvPicPr>
          <p:nvPr/>
        </p:nvPicPr>
        <p:blipFill>
          <a:blip r:embed="rId3"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27037073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1196752"/>
            <a:ext cx="8229600" cy="1143000"/>
          </a:xfrm>
        </p:spPr>
        <p:txBody>
          <a:bodyPr>
            <a:normAutofit fontScale="90000"/>
          </a:bodyPr>
          <a:lstStyle/>
          <a:p>
            <a:pPr algn="ctr"/>
            <a:r>
              <a:rPr lang="he-IL" sz="4400" b="1" dirty="0">
                <a:cs typeface="+mn-cs"/>
              </a:rPr>
              <a:t>עילת הרשלנות בפקודת הנזיקין:</a:t>
            </a:r>
            <a:br>
              <a:rPr lang="en-US" dirty="0"/>
            </a:br>
            <a:endParaRPr lang="he-IL" dirty="0"/>
          </a:p>
        </p:txBody>
      </p:sp>
      <p:sp>
        <p:nvSpPr>
          <p:cNvPr id="3" name="מציין מיקום תוכן 2"/>
          <p:cNvSpPr>
            <a:spLocks noGrp="1"/>
          </p:cNvSpPr>
          <p:nvPr>
            <p:ph idx="1"/>
          </p:nvPr>
        </p:nvSpPr>
        <p:spPr>
          <a:xfrm>
            <a:off x="287524" y="2322005"/>
            <a:ext cx="8568952" cy="4392488"/>
          </a:xfrm>
        </p:spPr>
        <p:txBody>
          <a:bodyPr/>
          <a:lstStyle/>
          <a:p>
            <a:pPr algn="just">
              <a:buNone/>
            </a:pPr>
            <a:r>
              <a:rPr lang="he-IL" sz="2200" dirty="0">
                <a:solidFill>
                  <a:schemeClr val="tx2"/>
                </a:solidFill>
              </a:rPr>
              <a:t>   "עשה אדם מעשה </a:t>
            </a:r>
            <a:r>
              <a:rPr lang="he-IL" sz="2200" b="1" dirty="0">
                <a:solidFill>
                  <a:schemeClr val="tx2"/>
                </a:solidFill>
              </a:rPr>
              <a:t>שאדם סביר ונבון</a:t>
            </a:r>
            <a:r>
              <a:rPr lang="he-IL" sz="2200" dirty="0">
                <a:solidFill>
                  <a:schemeClr val="tx2"/>
                </a:solidFill>
              </a:rPr>
              <a:t> לא היה עושה </a:t>
            </a:r>
            <a:r>
              <a:rPr lang="he-IL" sz="2200" b="1" dirty="0">
                <a:solidFill>
                  <a:schemeClr val="tx2"/>
                </a:solidFill>
              </a:rPr>
              <a:t>באותן נסיבות</a:t>
            </a:r>
            <a:r>
              <a:rPr lang="he-IL" sz="2200" dirty="0">
                <a:solidFill>
                  <a:schemeClr val="tx2"/>
                </a:solidFill>
              </a:rPr>
              <a:t>, או לא עשה מעשה שאדם סביר ונבון היה עושה באותן נסיבות, או שבמשלח יד פלוני </a:t>
            </a:r>
            <a:r>
              <a:rPr lang="he-IL" sz="2200" b="1" dirty="0">
                <a:solidFill>
                  <a:schemeClr val="tx2"/>
                </a:solidFill>
              </a:rPr>
              <a:t>לא השתמש במיומנות</a:t>
            </a:r>
            <a:r>
              <a:rPr lang="he-IL" sz="2200" dirty="0">
                <a:solidFill>
                  <a:schemeClr val="tx2"/>
                </a:solidFill>
              </a:rPr>
              <a:t>, או </a:t>
            </a:r>
            <a:r>
              <a:rPr lang="he-IL" sz="2200" b="1" dirty="0">
                <a:solidFill>
                  <a:schemeClr val="tx2"/>
                </a:solidFill>
              </a:rPr>
              <a:t>לא נקט מידת זהירות</a:t>
            </a:r>
            <a:r>
              <a:rPr lang="he-IL" sz="2200" dirty="0">
                <a:solidFill>
                  <a:schemeClr val="tx2"/>
                </a:solidFill>
              </a:rPr>
              <a:t>, שאדם סביר ונבון וכשיר לפעול באותו משלח יד היה משתמש או נוקט באותן נסיבות — </a:t>
            </a:r>
            <a:r>
              <a:rPr lang="he-IL" sz="2200" b="1" dirty="0">
                <a:solidFill>
                  <a:schemeClr val="tx2"/>
                </a:solidFill>
              </a:rPr>
              <a:t>הרי זו התרשלות</a:t>
            </a:r>
            <a:r>
              <a:rPr lang="he-IL" sz="2200" dirty="0">
                <a:solidFill>
                  <a:schemeClr val="tx2"/>
                </a:solidFill>
              </a:rPr>
              <a:t>; ואם התרשל כאמור ביחס לאדם אחר, שלגביו יש לו באותן נסיבות חובה שלא לנהוג כפי שנהג, הרי זו רשלנות, </a:t>
            </a:r>
            <a:r>
              <a:rPr lang="he-IL" sz="2200" b="1" dirty="0">
                <a:solidFill>
                  <a:schemeClr val="tx2"/>
                </a:solidFill>
              </a:rPr>
              <a:t>והגורם ברשלנותו נזק לזולתו עושה עוולה</a:t>
            </a:r>
            <a:r>
              <a:rPr lang="he-IL" sz="2200" dirty="0">
                <a:solidFill>
                  <a:schemeClr val="tx2"/>
                </a:solidFill>
              </a:rPr>
              <a:t>".</a:t>
            </a:r>
          </a:p>
          <a:p>
            <a:pPr algn="ctr">
              <a:buNone/>
            </a:pPr>
            <a:endParaRPr lang="he-IL" sz="3600" b="1" dirty="0">
              <a:latin typeface="+mj-lt"/>
              <a:ea typeface="+mj-ea"/>
            </a:endParaRPr>
          </a:p>
          <a:p>
            <a:pPr algn="ctr">
              <a:buNone/>
            </a:pPr>
            <a:r>
              <a:rPr lang="he-IL" sz="2400" b="1" dirty="0">
                <a:latin typeface="+mj-lt"/>
                <a:ea typeface="+mj-ea"/>
              </a:rPr>
              <a:t>האם במקרה הזה יש רשלנות? האם זה הפיתרון?</a:t>
            </a:r>
            <a:endParaRPr lang="en-US" sz="2400" b="1" dirty="0">
              <a:latin typeface="+mj-lt"/>
              <a:ea typeface="+mj-ea"/>
            </a:endParaRPr>
          </a:p>
          <a:p>
            <a:pPr algn="just">
              <a:buNone/>
            </a:pPr>
            <a:endParaRPr lang="he-IL" dirty="0"/>
          </a:p>
          <a:p>
            <a:pPr algn="just">
              <a:buNone/>
            </a:pPr>
            <a:endParaRPr lang="en-US" dirty="0"/>
          </a:p>
          <a:p>
            <a:endParaRPr lang="he-IL" dirty="0"/>
          </a:p>
        </p:txBody>
      </p:sp>
      <p:pic>
        <p:nvPicPr>
          <p:cNvPr id="4" name="תמונה 1" descr="cid:image001.gif@01CA823D.5B67DDB0"/>
          <p:cNvPicPr>
            <a:picLocks noChangeAspect="1" noChangeArrowheads="1"/>
          </p:cNvPicPr>
          <p:nvPr/>
        </p:nvPicPr>
        <p:blipFill>
          <a:blip r:embed="rId2" cstate="print"/>
          <a:srcRect/>
          <a:stretch>
            <a:fillRect/>
          </a:stretch>
        </p:blipFill>
        <p:spPr bwMode="auto">
          <a:xfrm>
            <a:off x="7556942" y="0"/>
            <a:ext cx="1587057" cy="764704"/>
          </a:xfrm>
          <a:prstGeom prst="rect">
            <a:avLst/>
          </a:prstGeom>
          <a:noFill/>
          <a:ln w="9525">
            <a:noFill/>
            <a:miter lim="800000"/>
            <a:headEnd/>
            <a:tailEnd/>
          </a:ln>
        </p:spPr>
      </p:pic>
      <p:sp>
        <p:nvSpPr>
          <p:cNvPr id="6" name="מלבן 5">
            <a:extLst>
              <a:ext uri="{FF2B5EF4-FFF2-40B4-BE49-F238E27FC236}">
                <a16:creationId xmlns:a16="http://schemas.microsoft.com/office/drawing/2014/main" id="{A39E5AD2-6B94-415E-8D41-96831367377E}"/>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571464" y="752563"/>
            <a:ext cx="7858148" cy="5352874"/>
          </a:xfrm>
        </p:spPr>
        <p:txBody>
          <a:bodyPr>
            <a:normAutofit fontScale="92500" lnSpcReduction="20000"/>
          </a:bodyPr>
          <a:lstStyle/>
          <a:p>
            <a:pPr algn="r"/>
            <a:endParaRPr lang="he-IL" sz="1800" dirty="0">
              <a:solidFill>
                <a:schemeClr val="tx1"/>
              </a:solidFill>
              <a:effectLst>
                <a:outerShdw blurRad="38100" dist="38100" dir="2700000" algn="tl">
                  <a:srgbClr val="000000">
                    <a:alpha val="43137"/>
                  </a:srgbClr>
                </a:outerShdw>
              </a:effectLst>
            </a:endParaRPr>
          </a:p>
          <a:p>
            <a:pPr algn="r"/>
            <a:endParaRPr lang="he-IL" sz="1800" dirty="0">
              <a:solidFill>
                <a:schemeClr val="tx1"/>
              </a:solidFill>
              <a:effectLst>
                <a:outerShdw blurRad="38100" dist="38100" dir="2700000" algn="tl">
                  <a:srgbClr val="000000">
                    <a:alpha val="43137"/>
                  </a:srgbClr>
                </a:outerShdw>
              </a:effectLst>
            </a:endParaRPr>
          </a:p>
          <a:p>
            <a:pPr algn="r"/>
            <a:endParaRPr lang="he-IL" sz="1800" dirty="0">
              <a:solidFill>
                <a:schemeClr val="tx1"/>
              </a:solidFill>
              <a:effectLst>
                <a:outerShdw blurRad="38100" dist="38100" dir="2700000" algn="tl">
                  <a:srgbClr val="000000">
                    <a:alpha val="43137"/>
                  </a:srgbClr>
                </a:outerShdw>
              </a:effectLst>
            </a:endParaRPr>
          </a:p>
          <a:p>
            <a:pPr algn="r"/>
            <a:endParaRPr lang="he-IL" sz="1800" dirty="0">
              <a:solidFill>
                <a:schemeClr val="tx1"/>
              </a:solidFill>
              <a:effectLst>
                <a:outerShdw blurRad="38100" dist="38100" dir="2700000" algn="tl">
                  <a:srgbClr val="000000">
                    <a:alpha val="43137"/>
                  </a:srgbClr>
                </a:outerShdw>
              </a:effectLst>
            </a:endParaRPr>
          </a:p>
          <a:p>
            <a:pPr algn="r"/>
            <a:endParaRPr lang="he-IL" sz="1800" dirty="0">
              <a:solidFill>
                <a:schemeClr val="tx1"/>
              </a:solidFill>
              <a:effectLst>
                <a:outerShdw blurRad="38100" dist="38100" dir="2700000" algn="tl">
                  <a:srgbClr val="000000">
                    <a:alpha val="43137"/>
                  </a:srgbClr>
                </a:outerShdw>
              </a:effectLst>
            </a:endParaRPr>
          </a:p>
          <a:p>
            <a:pPr algn="r"/>
            <a:endParaRPr lang="he-IL" sz="1800" dirty="0">
              <a:solidFill>
                <a:schemeClr val="tx1"/>
              </a:solidFill>
              <a:effectLst>
                <a:outerShdw blurRad="38100" dist="38100" dir="2700000" algn="tl">
                  <a:srgbClr val="000000">
                    <a:alpha val="43137"/>
                  </a:srgbClr>
                </a:outerShdw>
              </a:effectLst>
            </a:endParaRPr>
          </a:p>
          <a:p>
            <a:pPr algn="r"/>
            <a:endParaRPr lang="he-IL" sz="1800" dirty="0">
              <a:solidFill>
                <a:schemeClr val="tx1"/>
              </a:solidFill>
              <a:effectLst>
                <a:outerShdw blurRad="38100" dist="38100" dir="2700000" algn="tl">
                  <a:srgbClr val="000000">
                    <a:alpha val="43137"/>
                  </a:srgbClr>
                </a:outerShdw>
              </a:effectLst>
            </a:endParaRPr>
          </a:p>
          <a:p>
            <a:pPr algn="r"/>
            <a:endParaRPr lang="he-IL" sz="1800" dirty="0">
              <a:solidFill>
                <a:schemeClr val="tx1"/>
              </a:solidFill>
              <a:effectLst>
                <a:outerShdw blurRad="38100" dist="38100" dir="2700000" algn="tl">
                  <a:srgbClr val="000000">
                    <a:alpha val="43137"/>
                  </a:srgbClr>
                </a:outerShdw>
              </a:effectLst>
              <a:latin typeface="Aharoni" pitchFamily="2" charset="-79"/>
              <a:cs typeface="Aharoni" pitchFamily="2" charset="-79"/>
            </a:endParaRPr>
          </a:p>
          <a:p>
            <a:pPr algn="r"/>
            <a:endParaRPr lang="he-IL" sz="1800" dirty="0">
              <a:solidFill>
                <a:schemeClr val="tx1"/>
              </a:solidFill>
              <a:effectLst>
                <a:outerShdw blurRad="38100" dist="38100" dir="2700000" algn="tl">
                  <a:srgbClr val="000000">
                    <a:alpha val="43137"/>
                  </a:srgbClr>
                </a:outerShdw>
              </a:effectLst>
              <a:latin typeface="Aharoni" pitchFamily="2" charset="-79"/>
              <a:cs typeface="Aharoni" pitchFamily="2" charset="-79"/>
            </a:endParaRPr>
          </a:p>
          <a:p>
            <a:pPr algn="r"/>
            <a:endParaRPr lang="he-IL" sz="1800" dirty="0">
              <a:solidFill>
                <a:schemeClr val="tx1"/>
              </a:solidFill>
              <a:effectLst>
                <a:outerShdw blurRad="38100" dist="38100" dir="2700000" algn="tl">
                  <a:srgbClr val="000000">
                    <a:alpha val="43137"/>
                  </a:srgbClr>
                </a:outerShdw>
              </a:effectLst>
              <a:latin typeface="Aharoni" pitchFamily="2" charset="-79"/>
              <a:cs typeface="Aharoni" pitchFamily="2" charset="-79"/>
            </a:endParaRPr>
          </a:p>
          <a:p>
            <a:pPr algn="r"/>
            <a:endParaRPr lang="he-IL" sz="1800" dirty="0">
              <a:solidFill>
                <a:schemeClr val="tx1"/>
              </a:solidFill>
              <a:effectLst>
                <a:outerShdw blurRad="38100" dist="38100" dir="2700000" algn="tl">
                  <a:srgbClr val="000000">
                    <a:alpha val="43137"/>
                  </a:srgbClr>
                </a:outerShdw>
              </a:effectLst>
              <a:latin typeface="Aharoni" pitchFamily="2" charset="-79"/>
              <a:cs typeface="Aharoni" pitchFamily="2" charset="-79"/>
            </a:endParaRPr>
          </a:p>
          <a:p>
            <a:pPr marL="274320" lvl="0" indent="-274320" algn="ctr">
              <a:spcBef>
                <a:spcPct val="20000"/>
              </a:spcBef>
              <a:buClr>
                <a:schemeClr val="accent3"/>
              </a:buClr>
              <a:buSzPct val="95000"/>
              <a:defRPr/>
            </a:pPr>
            <a:endParaRPr lang="he-IL" sz="3000" b="1" dirty="0">
              <a:solidFill>
                <a:schemeClr val="tx2"/>
              </a:solidFill>
              <a:latin typeface="David" pitchFamily="34" charset="-79"/>
              <a:cs typeface="David" pitchFamily="34" charset="-79"/>
            </a:endParaRPr>
          </a:p>
          <a:p>
            <a:pPr marL="274320" lvl="0" indent="-274320" algn="ctr">
              <a:spcBef>
                <a:spcPct val="20000"/>
              </a:spcBef>
              <a:buClr>
                <a:schemeClr val="accent3"/>
              </a:buClr>
              <a:buSzPct val="95000"/>
              <a:defRPr/>
            </a:pPr>
            <a:r>
              <a:rPr lang="he-IL" sz="3000" b="1" dirty="0">
                <a:solidFill>
                  <a:schemeClr val="tx2"/>
                </a:solidFill>
                <a:latin typeface="David" pitchFamily="34" charset="-79"/>
                <a:cs typeface="David" pitchFamily="34" charset="-79"/>
              </a:rPr>
              <a:t>עו"ד דן חי</a:t>
            </a:r>
            <a:endParaRPr lang="en-US" sz="3000" b="1" dirty="0">
              <a:solidFill>
                <a:schemeClr val="tx2"/>
              </a:solidFill>
              <a:latin typeface="David" pitchFamily="34" charset="-79"/>
              <a:cs typeface="David" pitchFamily="34" charset="-79"/>
            </a:endParaRPr>
          </a:p>
          <a:p>
            <a:pPr marL="274320" lvl="0" indent="-274320" algn="ctr">
              <a:spcBef>
                <a:spcPct val="20000"/>
              </a:spcBef>
              <a:buClr>
                <a:schemeClr val="accent3"/>
              </a:buClr>
              <a:buSzPct val="95000"/>
              <a:defRPr/>
            </a:pPr>
            <a:r>
              <a:rPr lang="he-IL" sz="2400" b="1" dirty="0">
                <a:solidFill>
                  <a:schemeClr val="tx2"/>
                </a:solidFill>
                <a:latin typeface="David" pitchFamily="34" charset="-79"/>
                <a:cs typeface="David" pitchFamily="34" charset="-79"/>
              </a:rPr>
              <a:t>דן חי ושות', עורכי דין</a:t>
            </a:r>
          </a:p>
          <a:p>
            <a:pPr marL="274320" lvl="0" indent="-274320" algn="ctr">
              <a:spcBef>
                <a:spcPct val="20000"/>
              </a:spcBef>
              <a:buClr>
                <a:schemeClr val="accent3"/>
              </a:buClr>
              <a:buSzPct val="95000"/>
              <a:defRPr/>
            </a:pPr>
            <a:r>
              <a:rPr lang="he-IL" sz="2300" dirty="0">
                <a:solidFill>
                  <a:schemeClr val="tx2"/>
                </a:solidFill>
                <a:latin typeface="David" pitchFamily="34" charset="-79"/>
                <a:cs typeface="David" pitchFamily="34" charset="-79"/>
              </a:rPr>
              <a:t>דרך אבא הלל </a:t>
            </a:r>
            <a:r>
              <a:rPr lang="he-IL" sz="2300" dirty="0" err="1">
                <a:solidFill>
                  <a:schemeClr val="tx2"/>
                </a:solidFill>
                <a:latin typeface="David" pitchFamily="34" charset="-79"/>
                <a:cs typeface="David" pitchFamily="34" charset="-79"/>
              </a:rPr>
              <a:t>סילבר</a:t>
            </a:r>
            <a:r>
              <a:rPr lang="he-IL" sz="2300" dirty="0">
                <a:solidFill>
                  <a:schemeClr val="tx2"/>
                </a:solidFill>
                <a:latin typeface="David" pitchFamily="34" charset="-79"/>
                <a:cs typeface="David" pitchFamily="34" charset="-79"/>
              </a:rPr>
              <a:t> 12, רמת גן 52506</a:t>
            </a:r>
          </a:p>
          <a:p>
            <a:pPr marL="274320" lvl="0" indent="-274320" algn="ctr">
              <a:spcBef>
                <a:spcPct val="20000"/>
              </a:spcBef>
              <a:buClr>
                <a:schemeClr val="accent3"/>
              </a:buClr>
              <a:buSzPct val="95000"/>
              <a:defRPr/>
            </a:pPr>
            <a:r>
              <a:rPr lang="he-IL" sz="2300" dirty="0">
                <a:solidFill>
                  <a:schemeClr val="tx2"/>
                </a:solidFill>
                <a:latin typeface="David" pitchFamily="34" charset="-79"/>
                <a:cs typeface="David" pitchFamily="34" charset="-79"/>
              </a:rPr>
              <a:t>טל: 03-6005777</a:t>
            </a:r>
            <a:r>
              <a:rPr lang="en-US" sz="2300" dirty="0">
                <a:solidFill>
                  <a:schemeClr val="tx2"/>
                </a:solidFill>
                <a:latin typeface="David" pitchFamily="34" charset="-79"/>
                <a:cs typeface="David" pitchFamily="34" charset="-79"/>
              </a:rPr>
              <a:t>;</a:t>
            </a:r>
            <a:r>
              <a:rPr lang="he-IL" sz="2300" dirty="0">
                <a:solidFill>
                  <a:schemeClr val="tx2"/>
                </a:solidFill>
                <a:latin typeface="David" pitchFamily="34" charset="-79"/>
                <a:cs typeface="David" pitchFamily="34" charset="-79"/>
              </a:rPr>
              <a:t> פקס: 03-6005888</a:t>
            </a:r>
          </a:p>
          <a:p>
            <a:pPr marL="274320" lvl="0" indent="-274320" algn="ctr">
              <a:spcBef>
                <a:spcPct val="20000"/>
              </a:spcBef>
              <a:buClr>
                <a:schemeClr val="accent3"/>
              </a:buClr>
              <a:buSzPct val="95000"/>
              <a:defRPr/>
            </a:pPr>
            <a:r>
              <a:rPr lang="en-US" sz="2200" b="1" dirty="0">
                <a:solidFill>
                  <a:schemeClr val="tx2"/>
                </a:solidFill>
                <a:latin typeface="David" pitchFamily="34" charset="-79"/>
                <a:cs typeface="David" pitchFamily="34" charset="-79"/>
              </a:rPr>
              <a:t>www.hay-law.com</a:t>
            </a:r>
            <a:endParaRPr lang="he-IL" sz="2200" b="1" dirty="0">
              <a:solidFill>
                <a:schemeClr val="tx1"/>
              </a:solidFill>
              <a:effectLst>
                <a:outerShdw blurRad="38100" dist="38100" dir="2700000" algn="tl">
                  <a:srgbClr val="000000">
                    <a:alpha val="43137"/>
                  </a:srgbClr>
                </a:outerShdw>
              </a:effectLst>
              <a:latin typeface="David" pitchFamily="34" charset="-79"/>
              <a:cs typeface="David" pitchFamily="34" charset="-79"/>
            </a:endParaRPr>
          </a:p>
          <a:p>
            <a:pPr algn="ctr"/>
            <a:r>
              <a:rPr lang="en-US" sz="2200" b="1" dirty="0">
                <a:solidFill>
                  <a:schemeClr val="tx2"/>
                </a:solidFill>
                <a:latin typeface="David" pitchFamily="34" charset="-79"/>
                <a:cs typeface="David" pitchFamily="34" charset="-79"/>
              </a:rPr>
              <a:t>dan@hay-law.com</a:t>
            </a:r>
            <a:endParaRPr lang="he-IL" sz="2200" b="1" dirty="0">
              <a:solidFill>
                <a:schemeClr val="tx2"/>
              </a:solidFill>
              <a:latin typeface="David" pitchFamily="34" charset="-79"/>
              <a:cs typeface="David" pitchFamily="34" charset="-79"/>
            </a:endParaRPr>
          </a:p>
          <a:p>
            <a:pPr algn="r"/>
            <a:endParaRPr lang="he-IL" sz="1800" dirty="0">
              <a:solidFill>
                <a:schemeClr val="tx1"/>
              </a:solidFill>
              <a:effectLst>
                <a:outerShdw blurRad="38100" dist="38100" dir="2700000" algn="tl">
                  <a:srgbClr val="000000">
                    <a:alpha val="43137"/>
                  </a:srgbClr>
                </a:outerShdw>
              </a:effectLst>
              <a:latin typeface="Aharoni" pitchFamily="2" charset="-79"/>
              <a:cs typeface="Aharoni" pitchFamily="2" charset="-79"/>
            </a:endParaRPr>
          </a:p>
        </p:txBody>
      </p:sp>
      <p:pic>
        <p:nvPicPr>
          <p:cNvPr id="4" name="Picture 2" descr="http://www.danhay.co.il/images/logo.png"/>
          <p:cNvPicPr>
            <a:picLocks noChangeAspect="1" noChangeArrowheads="1"/>
          </p:cNvPicPr>
          <p:nvPr/>
        </p:nvPicPr>
        <p:blipFill>
          <a:blip r:embed="rId2" cstate="print"/>
          <a:srcRect/>
          <a:stretch>
            <a:fillRect/>
          </a:stretch>
        </p:blipFill>
        <p:spPr bwMode="auto">
          <a:xfrm>
            <a:off x="2857464" y="700035"/>
            <a:ext cx="3286148" cy="1218864"/>
          </a:xfrm>
          <a:prstGeom prst="rect">
            <a:avLst/>
          </a:prstGeom>
          <a:noFill/>
          <a:effectLst>
            <a:outerShdw blurRad="50800" dist="38100" dir="5400000" algn="t" rotWithShape="0">
              <a:prstClr val="black">
                <a:alpha val="40000"/>
              </a:prstClr>
            </a:outerShdw>
          </a:effectLst>
        </p:spPr>
      </p:pic>
      <p:sp>
        <p:nvSpPr>
          <p:cNvPr id="6" name="מלבן 5"/>
          <p:cNvSpPr/>
          <p:nvPr/>
        </p:nvSpPr>
        <p:spPr>
          <a:xfrm>
            <a:off x="2500298" y="2071678"/>
            <a:ext cx="4572000" cy="2185150"/>
          </a:xfrm>
          <a:prstGeom prst="rect">
            <a:avLst/>
          </a:prstGeom>
        </p:spPr>
        <p:txBody>
          <a:bodyPr>
            <a:spAutoFit/>
          </a:bodyPr>
          <a:lstStyle/>
          <a:p>
            <a:pPr lvl="0" algn="ctr">
              <a:lnSpc>
                <a:spcPct val="170000"/>
              </a:lnSpc>
            </a:pPr>
            <a:endParaRPr lang="en-US" sz="9600" dirty="0">
              <a:latin typeface="Batang" pitchFamily="18" charset="-127"/>
              <a:ea typeface="Batang" pitchFamily="18" charset="-127"/>
              <a:cs typeface="Aharoni" pitchFamily="2" charset="-79"/>
            </a:endParaRPr>
          </a:p>
        </p:txBody>
      </p:sp>
      <p:sp>
        <p:nvSpPr>
          <p:cNvPr id="7" name="מלבן 6"/>
          <p:cNvSpPr/>
          <p:nvPr/>
        </p:nvSpPr>
        <p:spPr>
          <a:xfrm>
            <a:off x="3096382" y="2508863"/>
            <a:ext cx="2808312" cy="1200329"/>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lvl="0" algn="ctr" rtl="1">
              <a:spcBef>
                <a:spcPct val="0"/>
              </a:spcBef>
              <a:defRPr/>
            </a:pPr>
            <a:r>
              <a:rPr lang="he-IL" sz="7200" b="1" dirty="0">
                <a:solidFill>
                  <a:schemeClr val="tx2"/>
                </a:solidFill>
              </a:rPr>
              <a:t>תודה!</a:t>
            </a:r>
          </a:p>
        </p:txBody>
      </p:sp>
      <p:sp>
        <p:nvSpPr>
          <p:cNvPr id="11" name="מלבן 10">
            <a:extLst>
              <a:ext uri="{FF2B5EF4-FFF2-40B4-BE49-F238E27FC236}">
                <a16:creationId xmlns:a16="http://schemas.microsoft.com/office/drawing/2014/main" id="{D96BCA9E-4556-4974-9F44-01BB7C3BC932}"/>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sp>
        <p:nvSpPr>
          <p:cNvPr id="12" name="כותרת 9">
            <a:extLst>
              <a:ext uri="{FF2B5EF4-FFF2-40B4-BE49-F238E27FC236}">
                <a16:creationId xmlns:a16="http://schemas.microsoft.com/office/drawing/2014/main" id="{540FD6A1-7445-45B2-AE2B-677A614A9E38}"/>
              </a:ext>
            </a:extLst>
          </p:cNvPr>
          <p:cNvSpPr txBox="1">
            <a:spLocks/>
          </p:cNvSpPr>
          <p:nvPr/>
        </p:nvSpPr>
        <p:spPr>
          <a:xfrm>
            <a:off x="-2986684" y="6210493"/>
            <a:ext cx="7851648" cy="1828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endParaRPr lang="he-IL"/>
          </a:p>
        </p:txBody>
      </p:sp>
    </p:spTree>
    <p:extLst>
      <p:ext uri="{BB962C8B-B14F-4D97-AF65-F5344CB8AC3E}">
        <p14:creationId xmlns:p14="http://schemas.microsoft.com/office/powerpoint/2010/main" val="1089057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95536" y="1628800"/>
            <a:ext cx="8229600" cy="1143000"/>
          </a:xfrm>
        </p:spPr>
        <p:txBody>
          <a:bodyPr>
            <a:normAutofit fontScale="90000"/>
          </a:bodyPr>
          <a:lstStyle/>
          <a:p>
            <a:pPr algn="ctr"/>
            <a:r>
              <a:rPr lang="he-IL" sz="4900" b="1" dirty="0">
                <a:cs typeface="+mn-cs"/>
              </a:rPr>
              <a:t>נק' החולשה במערכות שלנו:</a:t>
            </a:r>
            <a:br>
              <a:rPr lang="en-US" dirty="0"/>
            </a:br>
            <a:endParaRPr lang="en-US" dirty="0"/>
          </a:p>
        </p:txBody>
      </p:sp>
      <p:sp>
        <p:nvSpPr>
          <p:cNvPr id="3" name="מציין מיקום תוכן 2"/>
          <p:cNvSpPr>
            <a:spLocks noGrp="1"/>
          </p:cNvSpPr>
          <p:nvPr>
            <p:ph idx="1"/>
          </p:nvPr>
        </p:nvSpPr>
        <p:spPr>
          <a:xfrm>
            <a:off x="395536" y="1625410"/>
            <a:ext cx="8229600" cy="4389120"/>
          </a:xfrm>
        </p:spPr>
        <p:txBody>
          <a:bodyPr>
            <a:normAutofit fontScale="92500" lnSpcReduction="10000"/>
          </a:bodyPr>
          <a:lstStyle/>
          <a:p>
            <a:endParaRPr lang="he-IL" sz="3500" dirty="0"/>
          </a:p>
          <a:p>
            <a:endParaRPr lang="he-IL" sz="3500" dirty="0">
              <a:solidFill>
                <a:schemeClr val="tx2"/>
              </a:solidFill>
            </a:endParaRPr>
          </a:p>
          <a:p>
            <a:pPr>
              <a:lnSpc>
                <a:spcPct val="160000"/>
              </a:lnSpc>
            </a:pPr>
            <a:r>
              <a:rPr lang="he-IL" dirty="0">
                <a:solidFill>
                  <a:schemeClr val="tx2"/>
                </a:solidFill>
              </a:rPr>
              <a:t>המשכיות עסקית</a:t>
            </a:r>
            <a:endParaRPr lang="en-US" dirty="0">
              <a:solidFill>
                <a:schemeClr val="tx2"/>
              </a:solidFill>
            </a:endParaRPr>
          </a:p>
          <a:p>
            <a:pPr>
              <a:lnSpc>
                <a:spcPct val="160000"/>
              </a:lnSpc>
            </a:pPr>
            <a:r>
              <a:rPr lang="he-IL" dirty="0">
                <a:solidFill>
                  <a:schemeClr val="tx2"/>
                </a:solidFill>
              </a:rPr>
              <a:t>פיתוח לא מוגן</a:t>
            </a:r>
            <a:endParaRPr lang="en-US" dirty="0">
              <a:solidFill>
                <a:schemeClr val="tx2"/>
              </a:solidFill>
            </a:endParaRPr>
          </a:p>
          <a:p>
            <a:pPr>
              <a:lnSpc>
                <a:spcPct val="160000"/>
              </a:lnSpc>
            </a:pPr>
            <a:r>
              <a:rPr lang="he-IL" dirty="0">
                <a:solidFill>
                  <a:schemeClr val="tx2"/>
                </a:solidFill>
              </a:rPr>
              <a:t>מידע עסקי</a:t>
            </a:r>
            <a:endParaRPr lang="en-US" dirty="0">
              <a:solidFill>
                <a:schemeClr val="tx2"/>
              </a:solidFill>
            </a:endParaRPr>
          </a:p>
          <a:p>
            <a:pPr>
              <a:lnSpc>
                <a:spcPct val="160000"/>
              </a:lnSpc>
            </a:pPr>
            <a:r>
              <a:rPr lang="he-IL" dirty="0">
                <a:solidFill>
                  <a:schemeClr val="tx2"/>
                </a:solidFill>
              </a:rPr>
              <a:t>סודות מסחריים</a:t>
            </a:r>
          </a:p>
          <a:p>
            <a:pPr>
              <a:lnSpc>
                <a:spcPct val="160000"/>
              </a:lnSpc>
            </a:pPr>
            <a:r>
              <a:rPr lang="he-IL" dirty="0">
                <a:solidFill>
                  <a:schemeClr val="tx2"/>
                </a:solidFill>
              </a:rPr>
              <a:t>מידע אישי</a:t>
            </a:r>
            <a:endParaRPr lang="en-US" dirty="0">
              <a:solidFill>
                <a:schemeClr val="tx2"/>
              </a:solidFill>
            </a:endParaRPr>
          </a:p>
          <a:p>
            <a:pPr algn="ctr" rtl="1">
              <a:buNone/>
            </a:pPr>
            <a:endParaRPr lang="en-US" sz="1600" dirty="0"/>
          </a:p>
        </p:txBody>
      </p:sp>
      <p:pic>
        <p:nvPicPr>
          <p:cNvPr id="6" name="תמונה 5" descr="7115374283_fb4d204ed2_k.jpg"/>
          <p:cNvPicPr>
            <a:picLocks noChangeAspect="1"/>
          </p:cNvPicPr>
          <p:nvPr/>
        </p:nvPicPr>
        <p:blipFill>
          <a:blip r:embed="rId3" cstate="print"/>
          <a:stretch>
            <a:fillRect/>
          </a:stretch>
        </p:blipFill>
        <p:spPr>
          <a:xfrm>
            <a:off x="899592" y="2969346"/>
            <a:ext cx="3816424" cy="2543662"/>
          </a:xfrm>
          <a:prstGeom prst="rect">
            <a:avLst/>
          </a:prstGeom>
        </p:spPr>
      </p:pic>
      <p:pic>
        <p:nvPicPr>
          <p:cNvPr id="7" name="תמונה 1" descr="cid:image001.gif@01CA823D.5B67DDB0"/>
          <p:cNvPicPr>
            <a:picLocks noChangeAspect="1" noChangeArrowheads="1"/>
          </p:cNvPicPr>
          <p:nvPr/>
        </p:nvPicPr>
        <p:blipFill>
          <a:blip r:embed="rId4" cstate="print"/>
          <a:srcRect/>
          <a:stretch>
            <a:fillRect/>
          </a:stretch>
        </p:blipFill>
        <p:spPr bwMode="auto">
          <a:xfrm>
            <a:off x="7556942" y="0"/>
            <a:ext cx="1587057" cy="764704"/>
          </a:xfrm>
          <a:prstGeom prst="rect">
            <a:avLst/>
          </a:prstGeom>
          <a:noFill/>
          <a:ln w="9525">
            <a:noFill/>
            <a:miter lim="800000"/>
            <a:headEnd/>
            <a:tailEnd/>
          </a:ln>
        </p:spPr>
      </p:pic>
      <p:sp>
        <p:nvSpPr>
          <p:cNvPr id="8" name="מלבן 7">
            <a:extLst>
              <a:ext uri="{FF2B5EF4-FFF2-40B4-BE49-F238E27FC236}">
                <a16:creationId xmlns:a16="http://schemas.microsoft.com/office/drawing/2014/main" id="{3A70907A-B7E5-40F8-A266-475354686231}"/>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trips(down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trips(down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trips(down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trips(down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trips(downLeft)">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13796" y="795523"/>
            <a:ext cx="9108503" cy="4104456"/>
          </a:xfrm>
        </p:spPr>
        <p:txBody>
          <a:bodyPr>
            <a:normAutofit/>
          </a:bodyPr>
          <a:lstStyle/>
          <a:p>
            <a:pPr algn="ctr"/>
            <a:endParaRPr lang="he-IL" dirty="0">
              <a:effectLst>
                <a:outerShdw blurRad="38100" dist="38100" dir="2700000" algn="tl">
                  <a:srgbClr val="000000">
                    <a:alpha val="43137"/>
                  </a:srgbClr>
                </a:outerShdw>
              </a:effectLst>
            </a:endParaRPr>
          </a:p>
          <a:p>
            <a:pPr algn="ctr"/>
            <a:endParaRPr lang="he-IL" dirty="0">
              <a:effectLst>
                <a:outerShdw blurRad="38100" dist="38100" dir="2700000" algn="tl">
                  <a:srgbClr val="000000">
                    <a:alpha val="43137"/>
                  </a:srgbClr>
                </a:outerShdw>
              </a:effectLst>
            </a:endParaRPr>
          </a:p>
          <a:p>
            <a:pPr algn="ctr"/>
            <a:endParaRPr lang="he-IL" dirty="0">
              <a:effectLst>
                <a:outerShdw blurRad="38100" dist="38100" dir="2700000" algn="tl">
                  <a:srgbClr val="000000">
                    <a:alpha val="43137"/>
                  </a:srgbClr>
                </a:outerShdw>
              </a:effectLst>
            </a:endParaRPr>
          </a:p>
          <a:p>
            <a:pPr algn="ctr"/>
            <a:r>
              <a:rPr lang="he-IL" sz="4800" b="1" dirty="0">
                <a:solidFill>
                  <a:schemeClr val="tx2"/>
                </a:solidFill>
                <a:latin typeface="David" pitchFamily="34" charset="-79"/>
                <a:cs typeface="David" pitchFamily="34" charset="-79"/>
              </a:rPr>
              <a:t>המסקנה: אבטחת מידע רחבה /</a:t>
            </a:r>
          </a:p>
          <a:p>
            <a:pPr algn="ctr"/>
            <a:r>
              <a:rPr lang="he-IL" sz="4800" b="1" dirty="0">
                <a:solidFill>
                  <a:schemeClr val="tx2"/>
                </a:solidFill>
                <a:latin typeface="David" pitchFamily="34" charset="-79"/>
                <a:cs typeface="David" pitchFamily="34" charset="-79"/>
              </a:rPr>
              <a:t> הגנת הסייבר</a:t>
            </a:r>
            <a:endParaRPr lang="en-US" sz="4800" b="1" dirty="0">
              <a:solidFill>
                <a:schemeClr val="tx2"/>
              </a:solidFill>
              <a:latin typeface="David" pitchFamily="34" charset="-79"/>
              <a:cs typeface="David" pitchFamily="34" charset="-79"/>
            </a:endParaRPr>
          </a:p>
          <a:p>
            <a:pPr marL="274320" lvl="0" indent="-274320" algn="ctr">
              <a:spcBef>
                <a:spcPct val="20000"/>
              </a:spcBef>
              <a:buClr>
                <a:schemeClr val="accent3"/>
              </a:buClr>
              <a:buSzPct val="95000"/>
              <a:defRPr/>
            </a:pPr>
            <a:endParaRPr lang="he-IL" sz="4400" dirty="0">
              <a:solidFill>
                <a:schemeClr val="tx2"/>
              </a:solidFill>
              <a:latin typeface="David" pitchFamily="34" charset="-79"/>
              <a:cs typeface="David" pitchFamily="34" charset="-79"/>
            </a:endParaRPr>
          </a:p>
          <a:p>
            <a:pPr algn="ctr"/>
            <a:endParaRPr lang="he-IL" dirty="0">
              <a:effectLst>
                <a:outerShdw blurRad="38100" dist="38100" dir="2700000" algn="tl">
                  <a:srgbClr val="000000">
                    <a:alpha val="43137"/>
                  </a:srgbClr>
                </a:outerShdw>
              </a:effectLst>
              <a:latin typeface="Aharoni" pitchFamily="2" charset="-79"/>
              <a:cs typeface="Aharoni" pitchFamily="2" charset="-79"/>
            </a:endParaRPr>
          </a:p>
        </p:txBody>
      </p:sp>
      <p:sp>
        <p:nvSpPr>
          <p:cNvPr id="7" name="מלבן 6">
            <a:extLst>
              <a:ext uri="{FF2B5EF4-FFF2-40B4-BE49-F238E27FC236}">
                <a16:creationId xmlns:a16="http://schemas.microsoft.com/office/drawing/2014/main" id="{222F0E18-B7ED-4D0F-B425-2CAE333D08E5}"/>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8" name="תמונה 1" descr="cid:image001.gif@01CA823D.5B67DDB0">
            <a:extLst>
              <a:ext uri="{FF2B5EF4-FFF2-40B4-BE49-F238E27FC236}">
                <a16:creationId xmlns:a16="http://schemas.microsoft.com/office/drawing/2014/main" id="{80AFD1BF-A86E-4D4E-8127-F3721763133F}"/>
              </a:ext>
            </a:extLst>
          </p:cNvPr>
          <p:cNvPicPr>
            <a:picLocks noChangeAspect="1" noChangeArrowheads="1"/>
          </p:cNvPicPr>
          <p:nvPr/>
        </p:nvPicPr>
        <p:blipFill>
          <a:blip r:embed="rId3" cstate="print"/>
          <a:srcRect/>
          <a:stretch>
            <a:fillRect/>
          </a:stretch>
        </p:blipFill>
        <p:spPr bwMode="auto">
          <a:xfrm>
            <a:off x="7556942" y="0"/>
            <a:ext cx="1587057" cy="76470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1403648" y="980728"/>
            <a:ext cx="6560234" cy="4000528"/>
          </a:xfrm>
        </p:spPr>
        <p:txBody>
          <a:bodyPr>
            <a:normAutofit/>
          </a:bodyPr>
          <a:lstStyle/>
          <a:p>
            <a:pPr algn="ctr"/>
            <a:endParaRPr lang="he-IL" dirty="0">
              <a:effectLst>
                <a:outerShdw blurRad="38100" dist="38100" dir="2700000" algn="tl">
                  <a:srgbClr val="000000">
                    <a:alpha val="43137"/>
                  </a:srgbClr>
                </a:outerShdw>
              </a:effectLst>
            </a:endParaRPr>
          </a:p>
          <a:p>
            <a:pPr algn="ctr"/>
            <a:endParaRPr lang="he-IL" dirty="0">
              <a:effectLst>
                <a:outerShdw blurRad="38100" dist="38100" dir="2700000" algn="tl">
                  <a:srgbClr val="000000">
                    <a:alpha val="43137"/>
                  </a:srgbClr>
                </a:outerShdw>
              </a:effectLst>
            </a:endParaRPr>
          </a:p>
          <a:p>
            <a:pPr algn="ctr"/>
            <a:endParaRPr lang="he-IL" dirty="0">
              <a:effectLst>
                <a:outerShdw blurRad="38100" dist="38100" dir="2700000" algn="tl">
                  <a:srgbClr val="000000">
                    <a:alpha val="43137"/>
                  </a:srgbClr>
                </a:outerShdw>
              </a:effectLst>
            </a:endParaRPr>
          </a:p>
          <a:p>
            <a:pPr algn="ctr"/>
            <a:r>
              <a:rPr lang="he-IL" sz="7200" b="1" dirty="0">
                <a:solidFill>
                  <a:schemeClr val="tx2"/>
                </a:solidFill>
                <a:latin typeface="David" pitchFamily="34" charset="-79"/>
                <a:cs typeface="David" pitchFamily="34" charset="-79"/>
              </a:rPr>
              <a:t>מה זה סייבר?</a:t>
            </a:r>
            <a:endParaRPr lang="he-IL" sz="1800" b="1" dirty="0">
              <a:solidFill>
                <a:schemeClr val="tx2"/>
              </a:solidFill>
              <a:latin typeface="David" pitchFamily="34" charset="-79"/>
              <a:cs typeface="David" pitchFamily="34" charset="-79"/>
            </a:endParaRPr>
          </a:p>
          <a:p>
            <a:pPr algn="ctr"/>
            <a:endParaRPr lang="he-IL" dirty="0">
              <a:effectLst>
                <a:outerShdw blurRad="38100" dist="38100" dir="2700000" algn="tl">
                  <a:srgbClr val="000000">
                    <a:alpha val="43137"/>
                  </a:srgbClr>
                </a:outerShdw>
              </a:effectLst>
              <a:latin typeface="Aharoni" pitchFamily="2" charset="-79"/>
              <a:cs typeface="Aharoni" pitchFamily="2" charset="-79"/>
            </a:endParaRPr>
          </a:p>
        </p:txBody>
      </p:sp>
      <p:sp>
        <p:nvSpPr>
          <p:cNvPr id="7" name="מלבן 6">
            <a:extLst>
              <a:ext uri="{FF2B5EF4-FFF2-40B4-BE49-F238E27FC236}">
                <a16:creationId xmlns:a16="http://schemas.microsoft.com/office/drawing/2014/main" id="{03D33DA2-BBCE-4B96-B034-EBEE8F74F9E4}"/>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8" name="תמונה 1" descr="cid:image001.gif@01CA823D.5B67DDB0">
            <a:extLst>
              <a:ext uri="{FF2B5EF4-FFF2-40B4-BE49-F238E27FC236}">
                <a16:creationId xmlns:a16="http://schemas.microsoft.com/office/drawing/2014/main" id="{06EF4D3F-590E-44D7-BD92-A77DF0B199FD}"/>
              </a:ext>
            </a:extLst>
          </p:cNvPr>
          <p:cNvPicPr>
            <a:picLocks noChangeAspect="1" noChangeArrowheads="1"/>
          </p:cNvPicPr>
          <p:nvPr/>
        </p:nvPicPr>
        <p:blipFill>
          <a:blip r:embed="rId3"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1612456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500034" y="764704"/>
            <a:ext cx="8392446" cy="4409200"/>
          </a:xfrm>
        </p:spPr>
        <p:txBody>
          <a:bodyPr>
            <a:normAutofit fontScale="62500" lnSpcReduction="20000"/>
          </a:bodyPr>
          <a:lstStyle/>
          <a:p>
            <a:pPr algn="ctr"/>
            <a:endParaRPr lang="he-IL" dirty="0">
              <a:effectLst>
                <a:outerShdw blurRad="38100" dist="38100" dir="2700000" algn="tl">
                  <a:srgbClr val="000000">
                    <a:alpha val="43137"/>
                  </a:srgbClr>
                </a:outerShdw>
              </a:effectLst>
            </a:endParaRPr>
          </a:p>
          <a:p>
            <a:pPr algn="ctr"/>
            <a:endParaRPr lang="he-IL" dirty="0">
              <a:effectLst>
                <a:outerShdw blurRad="38100" dist="38100" dir="2700000" algn="tl">
                  <a:srgbClr val="000000">
                    <a:alpha val="43137"/>
                  </a:srgbClr>
                </a:outerShdw>
              </a:effectLst>
            </a:endParaRPr>
          </a:p>
          <a:p>
            <a:pPr algn="ctr"/>
            <a:endParaRPr lang="he-IL" dirty="0">
              <a:effectLst>
                <a:outerShdw blurRad="38100" dist="38100" dir="2700000" algn="tl">
                  <a:srgbClr val="000000">
                    <a:alpha val="43137"/>
                  </a:srgbClr>
                </a:outerShdw>
              </a:effectLst>
            </a:endParaRPr>
          </a:p>
          <a:p>
            <a:pPr algn="ctr"/>
            <a:r>
              <a:rPr lang="he-IL" sz="9400" b="1" dirty="0">
                <a:solidFill>
                  <a:schemeClr val="tx2"/>
                </a:solidFill>
                <a:latin typeface="David" pitchFamily="34" charset="-79"/>
                <a:cs typeface="David" pitchFamily="34" charset="-79"/>
              </a:rPr>
              <a:t>ויקיפדיה</a:t>
            </a:r>
          </a:p>
          <a:p>
            <a:pPr algn="ctr"/>
            <a:endParaRPr lang="he-IL" sz="8000" b="1" dirty="0">
              <a:latin typeface="David" pitchFamily="34" charset="-79"/>
              <a:cs typeface="David" pitchFamily="34" charset="-79"/>
            </a:endParaRPr>
          </a:p>
          <a:p>
            <a:pPr algn="r"/>
            <a:r>
              <a:rPr lang="he-IL" sz="5700" b="1" u="sng" dirty="0">
                <a:solidFill>
                  <a:schemeClr val="tx2"/>
                </a:solidFill>
                <a:latin typeface="David" pitchFamily="34" charset="-79"/>
                <a:cs typeface="David" pitchFamily="34" charset="-79"/>
              </a:rPr>
              <a:t>סייבר</a:t>
            </a:r>
            <a:r>
              <a:rPr lang="he-IL" sz="5700" b="1" dirty="0">
                <a:solidFill>
                  <a:schemeClr val="tx2"/>
                </a:solidFill>
                <a:latin typeface="David" pitchFamily="34" charset="-79"/>
                <a:cs typeface="David" pitchFamily="34" charset="-79"/>
              </a:rPr>
              <a:t>:</a:t>
            </a:r>
            <a:r>
              <a:rPr lang="he-IL" sz="4000" b="1" dirty="0">
                <a:solidFill>
                  <a:schemeClr val="tx2"/>
                </a:solidFill>
                <a:latin typeface="David" pitchFamily="34" charset="-79"/>
                <a:cs typeface="David" pitchFamily="34" charset="-79"/>
              </a:rPr>
              <a:t> </a:t>
            </a:r>
          </a:p>
          <a:p>
            <a:pPr algn="r"/>
            <a:endParaRPr lang="he-IL" sz="100" b="1" u="sng" dirty="0">
              <a:solidFill>
                <a:schemeClr val="tx2"/>
              </a:solidFill>
              <a:latin typeface="David" pitchFamily="34" charset="-79"/>
              <a:cs typeface="David" pitchFamily="34" charset="-79"/>
            </a:endParaRPr>
          </a:p>
          <a:p>
            <a:pPr algn="r">
              <a:lnSpc>
                <a:spcPct val="170000"/>
              </a:lnSpc>
            </a:pPr>
            <a:r>
              <a:rPr lang="he-IL" sz="4000" dirty="0">
                <a:solidFill>
                  <a:schemeClr val="tx2"/>
                </a:solidFill>
                <a:latin typeface="David" pitchFamily="34" charset="-79"/>
                <a:cs typeface="David" pitchFamily="34" charset="-79"/>
              </a:rPr>
              <a:t>קיצור של המילה קיברנטיקה, המשמש ככינוי נפוץ למרחב </a:t>
            </a:r>
            <a:r>
              <a:rPr lang="he-IL" sz="4000" dirty="0" err="1">
                <a:solidFill>
                  <a:schemeClr val="tx2"/>
                </a:solidFill>
                <a:latin typeface="David" pitchFamily="34" charset="-79"/>
                <a:cs typeface="David" pitchFamily="34" charset="-79"/>
              </a:rPr>
              <a:t>הקיברנטי</a:t>
            </a:r>
            <a:r>
              <a:rPr lang="he-IL" sz="4000" dirty="0">
                <a:solidFill>
                  <a:schemeClr val="tx2"/>
                </a:solidFill>
                <a:latin typeface="David" pitchFamily="34" charset="-79"/>
                <a:cs typeface="David" pitchFamily="34" charset="-79"/>
              </a:rPr>
              <a:t>, ובפרט לעולם האינטרנט</a:t>
            </a:r>
            <a:r>
              <a:rPr lang="he-IL" sz="4500" dirty="0">
                <a:solidFill>
                  <a:schemeClr val="tx2"/>
                </a:solidFill>
                <a:latin typeface="David" pitchFamily="34" charset="-79"/>
                <a:cs typeface="David" pitchFamily="34" charset="-79"/>
              </a:rPr>
              <a:t>.</a:t>
            </a:r>
          </a:p>
          <a:p>
            <a:pPr algn="ctr"/>
            <a:endParaRPr lang="he-IL" dirty="0">
              <a:effectLst>
                <a:outerShdw blurRad="38100" dist="38100" dir="2700000" algn="tl">
                  <a:srgbClr val="000000">
                    <a:alpha val="43137"/>
                  </a:srgbClr>
                </a:outerShdw>
              </a:effectLst>
              <a:latin typeface="Aharoni" pitchFamily="2" charset="-79"/>
              <a:cs typeface="Aharoni" pitchFamily="2" charset="-79"/>
            </a:endParaRPr>
          </a:p>
        </p:txBody>
      </p:sp>
      <p:sp>
        <p:nvSpPr>
          <p:cNvPr id="7" name="מלבן 6">
            <a:extLst>
              <a:ext uri="{FF2B5EF4-FFF2-40B4-BE49-F238E27FC236}">
                <a16:creationId xmlns:a16="http://schemas.microsoft.com/office/drawing/2014/main" id="{33442C6E-0860-48ED-B90F-766300CBDAAF}"/>
              </a:ext>
            </a:extLst>
          </p:cNvPr>
          <p:cNvSpPr/>
          <p:nvPr/>
        </p:nvSpPr>
        <p:spPr>
          <a:xfrm>
            <a:off x="2520280" y="6516052"/>
            <a:ext cx="4644008" cy="369332"/>
          </a:xfrm>
          <a:prstGeom prst="rect">
            <a:avLst/>
          </a:prstGeom>
        </p:spPr>
        <p:txBody>
          <a:bodyPr wrap="square">
            <a:spAutoFit/>
          </a:bodyPr>
          <a:lstStyle/>
          <a:p>
            <a:r>
              <a:rPr lang="he-IL" b="1" dirty="0">
                <a:solidFill>
                  <a:schemeClr val="tx2"/>
                </a:solidFill>
              </a:rPr>
              <a:t>כל הזכויות שמורות למשרד עו"ד דן חי ושות' 2019 ©</a:t>
            </a:r>
          </a:p>
        </p:txBody>
      </p:sp>
      <p:pic>
        <p:nvPicPr>
          <p:cNvPr id="8" name="תמונה 1" descr="cid:image001.gif@01CA823D.5B67DDB0">
            <a:extLst>
              <a:ext uri="{FF2B5EF4-FFF2-40B4-BE49-F238E27FC236}">
                <a16:creationId xmlns:a16="http://schemas.microsoft.com/office/drawing/2014/main" id="{79DDEF1E-BE8F-46AA-993B-9CB5A51E7E1D}"/>
              </a:ext>
            </a:extLst>
          </p:cNvPr>
          <p:cNvPicPr>
            <a:picLocks noChangeAspect="1" noChangeArrowheads="1"/>
          </p:cNvPicPr>
          <p:nvPr/>
        </p:nvPicPr>
        <p:blipFill>
          <a:blip r:embed="rId3" cstate="print"/>
          <a:srcRect/>
          <a:stretch>
            <a:fillRect/>
          </a:stretch>
        </p:blipFill>
        <p:spPr bwMode="auto">
          <a:xfrm>
            <a:off x="7556942" y="0"/>
            <a:ext cx="1587057" cy="764704"/>
          </a:xfrm>
          <a:prstGeom prst="rect">
            <a:avLst/>
          </a:prstGeom>
          <a:noFill/>
          <a:ln w="9525">
            <a:noFill/>
            <a:miter lim="800000"/>
            <a:headEnd/>
            <a:tailEnd/>
          </a:ln>
        </p:spPr>
      </p:pic>
    </p:spTree>
    <p:extLst>
      <p:ext uri="{BB962C8B-B14F-4D97-AF65-F5344CB8AC3E}">
        <p14:creationId xmlns:p14="http://schemas.microsoft.com/office/powerpoint/2010/main" val="10428812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זרימה">
  <a:themeElements>
    <a:clrScheme name="זרימה">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זרימה">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זרימה">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זרימה">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זרימה">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1608</TotalTime>
  <Words>2286</Words>
  <Application>Microsoft Office PowerPoint</Application>
  <PresentationFormat>‫הצגה על המסך (4:3)</PresentationFormat>
  <Paragraphs>473</Paragraphs>
  <Slides>58</Slides>
  <Notes>27</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58</vt:i4>
      </vt:variant>
    </vt:vector>
  </HeadingPairs>
  <TitlesOfParts>
    <vt:vector size="68" baseType="lpstr">
      <vt:lpstr>Batang</vt:lpstr>
      <vt:lpstr>Aharoni</vt:lpstr>
      <vt:lpstr>Arial</vt:lpstr>
      <vt:lpstr>Calibri</vt:lpstr>
      <vt:lpstr>Constantia</vt:lpstr>
      <vt:lpstr>Daniel</vt:lpstr>
      <vt:lpstr>David</vt:lpstr>
      <vt:lpstr>Wingdings 2</vt:lpstr>
      <vt:lpstr>Wingdings 3</vt:lpstr>
      <vt:lpstr>זרימה</vt:lpstr>
      <vt:lpstr>  תזכיר חוק הסייבר, אבטחת המידע האישי ומה שבניהם  </vt:lpstr>
      <vt:lpstr>החשיפה שלנו לסייבר – האם זה חשוב רק לנו?</vt:lpstr>
      <vt:lpstr>מה באמת יקרה אם יפרצו למערכות החברה שלכם?</vt:lpstr>
      <vt:lpstr>מה יקרה אם יפרצו אליכם?</vt:lpstr>
      <vt:lpstr>את מי ה-'שקיפות הכפויה' שלנו יכולה לעניין: </vt:lpstr>
      <vt:lpstr>נק' החולשה במערכות שלנו: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האם יש לנו DRP (Disaster Recovery Plan) –  תוכנית התאוששות מאסון?</vt:lpstr>
      <vt:lpstr>המשכיות עסקית – BCP  (Business Continuity Plan)</vt:lpstr>
      <vt:lpstr>מצגת של PowerPoint‏</vt:lpstr>
      <vt:lpstr>מצגת של PowerPoint‏</vt:lpstr>
      <vt:lpstr>תקנות אבטחת המידע</vt:lpstr>
      <vt:lpstr>התקנות קובעות רמות הגנה שונות על מידע אישי:  1. מאגר יחיד  2. רמת אבטחה נמוכה  3. רמת אבטחה בינונית  4. רמת אבטחה גבוהה</vt:lpstr>
      <vt:lpstr>מאגר יחיד</vt:lpstr>
      <vt:lpstr>סיווג מאגרים לפי התקנות החדשות</vt:lpstr>
      <vt:lpstr>מצגת של PowerPoint‏</vt:lpstr>
      <vt:lpstr>הרמה הבינונית</vt:lpstr>
      <vt:lpstr>הרמה הבינונית</vt:lpstr>
      <vt:lpstr>מצגת של PowerPoint‏</vt:lpstr>
      <vt:lpstr>מצגת של PowerPoint‏</vt:lpstr>
      <vt:lpstr>מצגת של PowerPoint‏</vt:lpstr>
      <vt:lpstr>מצגת של PowerPoint‏</vt:lpstr>
      <vt:lpstr>מצגת של PowerPoint‏</vt:lpstr>
      <vt:lpstr>מצגת של PowerPoint‏</vt:lpstr>
      <vt:lpstr>הרמה הבינונית</vt:lpstr>
      <vt:lpstr>הרמה הבינונית</vt:lpstr>
      <vt:lpstr>סייג לסיווג כבינוני</vt:lpstr>
      <vt:lpstr>מצגת של PowerPoint‏</vt:lpstr>
      <vt:lpstr>סיווג מאגרים לפי התקנות החדשות</vt:lpstr>
      <vt:lpstr>תקנות אבטחת המידע / הדרישות</vt:lpstr>
      <vt:lpstr>מסמכים הנדרשים  על-פי התקנות החדשות:</vt:lpstr>
      <vt:lpstr>מצגת של PowerPoint‏</vt:lpstr>
      <vt:lpstr>מצגת של PowerPoint‏</vt:lpstr>
      <vt:lpstr>מסמכים הנדרשים על-פי התקנות (המשך):</vt:lpstr>
      <vt:lpstr>מצגת של PowerPoint‏</vt:lpstr>
      <vt:lpstr>הוראות ביצוע בתקנות החדשות:</vt:lpstr>
      <vt:lpstr>מנגנון תיעוד ובקרה (תקנה 10) </vt:lpstr>
      <vt:lpstr>הוראות ביצוע בתקנות החדשות (המשך):</vt:lpstr>
      <vt:lpstr>הודעה על אירוע אבטחה חמור </vt:lpstr>
      <vt:lpstr>מצגת של PowerPoint‏</vt:lpstr>
      <vt:lpstr>הוראות לפעולות תקופתיות:</vt:lpstr>
      <vt:lpstr>מצגת של PowerPoint‏</vt:lpstr>
      <vt:lpstr>מצגת של PowerPoint‏</vt:lpstr>
      <vt:lpstr>מצגת של PowerPoint‏</vt:lpstr>
      <vt:lpstr>מצגת של PowerPoint‏</vt:lpstr>
      <vt:lpstr>מצגת של PowerPoint‏</vt:lpstr>
      <vt:lpstr>כאשר המידע מצוי מחוץ לארגון </vt:lpstr>
      <vt:lpstr>מצגת של PowerPoint‏</vt:lpstr>
      <vt:lpstr>מצגת של PowerPoint‏</vt:lpstr>
      <vt:lpstr>מצגת של PowerPoint‏</vt:lpstr>
      <vt:lpstr>עילת הרשלנות בפקודת הנזיקין: </vt:lpstr>
      <vt:lpstr>מצגת של PowerPoint‏</vt:lpstr>
    </vt:vector>
  </TitlesOfParts>
  <Company>DAN HAY LAW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אבטחה מול פרטיות סיפורו של "מאבק"</dc:title>
  <dc:creator>DAN HAY</dc:creator>
  <cp:lastModifiedBy>Daniel Levin</cp:lastModifiedBy>
  <cp:revision>300</cp:revision>
  <dcterms:created xsi:type="dcterms:W3CDTF">2012-08-28T05:40:44Z</dcterms:created>
  <dcterms:modified xsi:type="dcterms:W3CDTF">2019-04-07T16:33:34Z</dcterms:modified>
</cp:coreProperties>
</file>