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96" r:id="rId1"/>
  </p:sldMasterIdLst>
  <p:notesMasterIdLst>
    <p:notesMasterId r:id="rId22"/>
  </p:notesMasterIdLst>
  <p:handoutMasterIdLst>
    <p:handoutMasterId r:id="rId23"/>
  </p:handoutMasterIdLst>
  <p:sldIdLst>
    <p:sldId id="366" r:id="rId2"/>
    <p:sldId id="351" r:id="rId3"/>
    <p:sldId id="355" r:id="rId4"/>
    <p:sldId id="354" r:id="rId5"/>
    <p:sldId id="356" r:id="rId6"/>
    <p:sldId id="353" r:id="rId7"/>
    <p:sldId id="357" r:id="rId8"/>
    <p:sldId id="363" r:id="rId9"/>
    <p:sldId id="364" r:id="rId10"/>
    <p:sldId id="350" r:id="rId11"/>
    <p:sldId id="359" r:id="rId12"/>
    <p:sldId id="361" r:id="rId13"/>
    <p:sldId id="360" r:id="rId14"/>
    <p:sldId id="367" r:id="rId15"/>
    <p:sldId id="301" r:id="rId16"/>
    <p:sldId id="333" r:id="rId17"/>
    <p:sldId id="321" r:id="rId18"/>
    <p:sldId id="368" r:id="rId19"/>
    <p:sldId id="312" r:id="rId20"/>
    <p:sldId id="313" r:id="rId21"/>
  </p:sldIdLst>
  <p:sldSz cx="9144000" cy="6858000" type="screen4x3"/>
  <p:notesSz cx="6805613" cy="9939338"/>
  <p:embeddedFontLst>
    <p:embeddedFont>
      <p:font typeface="MS PGothic" panose="020B060007020508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KPMG Extralight" panose="020B0604020202020204" charset="0"/>
      <p:regular r:id="rId29"/>
      <p:italic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vas, Antonis" initials="RA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00"/>
    <a:srgbClr val="00A3A1"/>
    <a:srgbClr val="0091DA"/>
    <a:srgbClr val="005EB8"/>
    <a:srgbClr val="005A4A"/>
    <a:srgbClr val="304A5A"/>
    <a:srgbClr val="BAB9A2"/>
    <a:srgbClr val="005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010" autoAdjust="0"/>
  </p:normalViewPr>
  <p:slideViewPr>
    <p:cSldViewPr snapToGrid="0" snapToObjects="1">
      <p:cViewPr varScale="1">
        <p:scale>
          <a:sx n="106" d="100"/>
          <a:sy n="106" d="100"/>
        </p:scale>
        <p:origin x="-1158" y="-90"/>
      </p:cViewPr>
      <p:guideLst>
        <p:guide orient="horz" pos="157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28"/>
    </p:cViewPr>
  </p:sorterViewPr>
  <p:notesViewPr>
    <p:cSldViewPr snapToGrid="0" snapToObjects="1">
      <p:cViewPr varScale="1">
        <p:scale>
          <a:sx n="77" d="100"/>
          <a:sy n="77" d="100"/>
        </p:scale>
        <p:origin x="13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\\cyleffsr02\TAX\tax%20&amp;%20legal\Pgregoriades\Cyprus%20Economy%20and%20Tax%20System%20Powerpoint\Book1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00338D"/>
                </a:solidFill>
                <a:latin typeface="Arial"/>
                <a:ea typeface="Arial"/>
                <a:cs typeface="Arial"/>
              </a:defRPr>
            </a:pPr>
            <a:r>
              <a:rPr lang="en-US" sz="1200" dirty="0" smtClean="0"/>
              <a:t>Gross Domestic Product (constant prices, y-o-y quarterly % change)</a:t>
            </a:r>
            <a:endParaRPr lang="en-US" sz="1200" dirty="0"/>
          </a:p>
        </c:rich>
      </c:tx>
      <c:layout>
        <c:manualLayout>
          <c:xMode val="edge"/>
          <c:yMode val="edge"/>
          <c:x val="2.5934123176818334E-2"/>
          <c:y val="5.3099145464663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4507195813345"/>
          <c:y val="0.1759822461652519"/>
          <c:w val="0.83967691524930954"/>
          <c:h val="0.62752157366736205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338D"/>
              </a:solidFill>
              <a:prstDash val="solid"/>
            </a:ln>
          </c:spPr>
          <c:marker>
            <c:symbol val="none"/>
          </c:marker>
          <c:dLbls>
            <c:dLbl>
              <c:idx val="18"/>
              <c:layout/>
              <c:tx>
                <c:rich>
                  <a:bodyPr/>
                  <a:lstStyle/>
                  <a:p>
                    <a:fld id="{EE4F20D1-FABF-4542-882C-B5A734BC4FC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'Growth Rates of GDP (F.E.)'!$B$5:$B$24</c:f>
              <c:numCache>
                <c:formatCode>General</c:formatCode>
                <c:ptCount val="20"/>
                <c:pt idx="0">
                  <c:v>2013</c:v>
                </c:pt>
                <c:pt idx="4">
                  <c:v>2014</c:v>
                </c:pt>
                <c:pt idx="8">
                  <c:v>2015</c:v>
                </c:pt>
                <c:pt idx="12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'Growth Rates of GDP (F.E.)'!$D$5:$D$23</c:f>
              <c:numCache>
                <c:formatCode>0.0</c:formatCode>
                <c:ptCount val="19"/>
                <c:pt idx="0">
                  <c:v>-6.611038205363112</c:v>
                </c:pt>
                <c:pt idx="1">
                  <c:v>-6.9584519615885849</c:v>
                </c:pt>
                <c:pt idx="2">
                  <c:v>-5.4252906836493375</c:v>
                </c:pt>
                <c:pt idx="3">
                  <c:v>-4.7187523468595893</c:v>
                </c:pt>
                <c:pt idx="4">
                  <c:v>-2.7149561205822215</c:v>
                </c:pt>
                <c:pt idx="5">
                  <c:v>-0.85835796898500871</c:v>
                </c:pt>
                <c:pt idx="6">
                  <c:v>-1.0687412319857184</c:v>
                </c:pt>
                <c:pt idx="7">
                  <c:v>-0.99574378645367123</c:v>
                </c:pt>
                <c:pt idx="8">
                  <c:v>0.2289264982421616</c:v>
                </c:pt>
                <c:pt idx="9">
                  <c:v>2.3724202872014928</c:v>
                </c:pt>
                <c:pt idx="10">
                  <c:v>2.315268395812927</c:v>
                </c:pt>
                <c:pt idx="11">
                  <c:v>2.9456253483002945</c:v>
                </c:pt>
                <c:pt idx="12">
                  <c:v>2.7490007341545089</c:v>
                </c:pt>
                <c:pt idx="13">
                  <c:v>2.634268485870507</c:v>
                </c:pt>
                <c:pt idx="14">
                  <c:v>2.9936498336861135</c:v>
                </c:pt>
                <c:pt idx="15">
                  <c:v>3.7274766066042817</c:v>
                </c:pt>
                <c:pt idx="16">
                  <c:v>3.8239652799830632</c:v>
                </c:pt>
                <c:pt idx="17">
                  <c:v>4.0429186686250613</c:v>
                </c:pt>
                <c:pt idx="18">
                  <c:v>3.7972205911137169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656512"/>
        <c:axId val="544676032"/>
      </c:lineChart>
      <c:catAx>
        <c:axId val="5986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he-IL"/>
          </a:p>
        </c:txPr>
        <c:crossAx val="544676032"/>
        <c:crosses val="autoZero"/>
        <c:auto val="1"/>
        <c:lblAlgn val="ctr"/>
        <c:lblOffset val="100"/>
        <c:noMultiLvlLbl val="0"/>
      </c:catAx>
      <c:valAx>
        <c:axId val="544676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rgbClr val="000000"/>
                    </a:solidFill>
                  </a:defRPr>
                </a:pPr>
                <a:r>
                  <a:rPr lang="en-US" sz="1050" dirty="0" smtClean="0"/>
                  <a:t>%</a:t>
                </a:r>
                <a:endParaRPr lang="en-US" sz="1050" dirty="0"/>
              </a:p>
            </c:rich>
          </c:tx>
          <c:layout>
            <c:manualLayout>
              <c:xMode val="edge"/>
              <c:yMode val="edge"/>
              <c:x val="1.3406260599893395E-2"/>
              <c:y val="0.3204108584005869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</a:defRPr>
            </a:pPr>
            <a:endParaRPr lang="he-IL"/>
          </a:p>
        </c:txPr>
        <c:crossAx val="5986565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Tourist Arrivals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Sheet1!$C$17:$L$17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Sheet1!$C$18:$L$18</c:f>
              <c:numCache>
                <c:formatCode>#,##0</c:formatCode>
                <c:ptCount val="10"/>
                <c:pt idx="0">
                  <c:v>41799</c:v>
                </c:pt>
                <c:pt idx="1">
                  <c:v>50709</c:v>
                </c:pt>
                <c:pt idx="2">
                  <c:v>97479</c:v>
                </c:pt>
                <c:pt idx="3">
                  <c:v>201495</c:v>
                </c:pt>
                <c:pt idx="4">
                  <c:v>307449</c:v>
                </c:pt>
                <c:pt idx="5">
                  <c:v>336967</c:v>
                </c:pt>
                <c:pt idx="6">
                  <c:v>414527</c:v>
                </c:pt>
                <c:pt idx="7">
                  <c:v>392272</c:v>
                </c:pt>
                <c:pt idx="8">
                  <c:v>360899</c:v>
                </c:pt>
                <c:pt idx="9">
                  <c:v>269363</c:v>
                </c:pt>
              </c:numCache>
            </c:numRef>
          </c:val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Tourist Arrivals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Sheet1!$C$17:$L$17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Sheet1!$C$19:$L$19</c:f>
              <c:numCache>
                <c:formatCode>#,##0</c:formatCode>
                <c:ptCount val="10"/>
                <c:pt idx="0">
                  <c:v>48607</c:v>
                </c:pt>
                <c:pt idx="1">
                  <c:v>65988</c:v>
                </c:pt>
                <c:pt idx="2">
                  <c:v>137013</c:v>
                </c:pt>
                <c:pt idx="3">
                  <c:v>225575</c:v>
                </c:pt>
                <c:pt idx="4">
                  <c:v>364943</c:v>
                </c:pt>
                <c:pt idx="5">
                  <c:v>413114</c:v>
                </c:pt>
                <c:pt idx="6">
                  <c:v>482132</c:v>
                </c:pt>
                <c:pt idx="7">
                  <c:v>458645</c:v>
                </c:pt>
                <c:pt idx="8">
                  <c:v>421201</c:v>
                </c:pt>
                <c:pt idx="9">
                  <c:v>357194</c:v>
                </c:pt>
              </c:numCache>
            </c:numRef>
          </c:val>
        </c:ser>
        <c:ser>
          <c:idx val="2"/>
          <c:order val="2"/>
          <c:tx>
            <c:strRef>
              <c:f>Sheet1!$B$20</c:f>
              <c:strCache>
                <c:ptCount val="1"/>
                <c:pt idx="0">
                  <c:v>Tourist Arrivals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Sheet1!$C$17:$L$17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Sheet1!$C$20:$L$20</c:f>
              <c:numCache>
                <c:formatCode>#,##0</c:formatCode>
                <c:ptCount val="10"/>
                <c:pt idx="0">
                  <c:v>62611</c:v>
                </c:pt>
                <c:pt idx="1">
                  <c:v>82209</c:v>
                </c:pt>
                <c:pt idx="2">
                  <c:v>140873</c:v>
                </c:pt>
                <c:pt idx="3">
                  <c:v>286331</c:v>
                </c:pt>
                <c:pt idx="4">
                  <c:v>418732</c:v>
                </c:pt>
                <c:pt idx="5">
                  <c:v>472450</c:v>
                </c:pt>
                <c:pt idx="6">
                  <c:v>531030</c:v>
                </c:pt>
                <c:pt idx="7">
                  <c:v>523651</c:v>
                </c:pt>
                <c:pt idx="8">
                  <c:v>483716</c:v>
                </c:pt>
                <c:pt idx="9">
                  <c:v>406870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920192"/>
        <c:axId val="563727168"/>
      </c:barChart>
      <c:catAx>
        <c:axId val="5989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63727168"/>
        <c:crosses val="autoZero"/>
        <c:auto val="1"/>
        <c:lblAlgn val="ctr"/>
        <c:lblOffset val="100"/>
        <c:noMultiLvlLbl val="0"/>
      </c:catAx>
      <c:valAx>
        <c:axId val="56372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989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C2306-EB8F-416B-8850-67B183D40B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EFDB997-A180-4EAB-94EB-40273E72A929}">
      <dgm:prSet phldrT="[Text]"/>
      <dgm:spPr/>
      <dgm:t>
        <a:bodyPr/>
        <a:lstStyle/>
        <a:p>
          <a:r>
            <a:rPr lang="en-GB" b="1" dirty="0" smtClean="0"/>
            <a:t>Cost-effective jurisdiction with established connections to diverse investor markets</a:t>
          </a:r>
          <a:endParaRPr lang="en-GB" b="1" dirty="0"/>
        </a:p>
      </dgm:t>
    </dgm:pt>
    <dgm:pt modelId="{23B9BC2B-79E0-49C9-A82E-3E6DF72C59A1}" type="parTrans" cxnId="{C0DAAA98-B5E3-46AD-93B9-0E31052A293D}">
      <dgm:prSet/>
      <dgm:spPr/>
      <dgm:t>
        <a:bodyPr/>
        <a:lstStyle/>
        <a:p>
          <a:endParaRPr lang="en-GB"/>
        </a:p>
      </dgm:t>
    </dgm:pt>
    <dgm:pt modelId="{3A61081F-9F96-4E43-A3BA-ECD35DCA3B90}" type="sibTrans" cxnId="{C0DAAA98-B5E3-46AD-93B9-0E31052A293D}">
      <dgm:prSet/>
      <dgm:spPr/>
      <dgm:t>
        <a:bodyPr/>
        <a:lstStyle/>
        <a:p>
          <a:endParaRPr lang="en-GB"/>
        </a:p>
      </dgm:t>
    </dgm:pt>
    <dgm:pt modelId="{A964C431-240B-440D-A6D9-2AD4D54AF477}">
      <dgm:prSet phldrT="[Text]"/>
      <dgm:spPr/>
      <dgm:t>
        <a:bodyPr/>
        <a:lstStyle/>
        <a:p>
          <a:r>
            <a:rPr lang="en-GB" b="1" dirty="0" smtClean="0"/>
            <a:t>Open market economy with a highly qualified multi-lingual professionals</a:t>
          </a:r>
          <a:endParaRPr lang="en-GB" b="1" dirty="0"/>
        </a:p>
      </dgm:t>
    </dgm:pt>
    <dgm:pt modelId="{BDE78FCA-56CA-4C53-A8C3-AD7474AA3FC2}" type="parTrans" cxnId="{8E2C9D9A-A3C2-440E-97C4-4940F8C7CB3F}">
      <dgm:prSet/>
      <dgm:spPr/>
      <dgm:t>
        <a:bodyPr/>
        <a:lstStyle/>
        <a:p>
          <a:endParaRPr lang="en-GB"/>
        </a:p>
      </dgm:t>
    </dgm:pt>
    <dgm:pt modelId="{A3E1BF45-E987-487D-9BBF-C12F6B893577}" type="sibTrans" cxnId="{8E2C9D9A-A3C2-440E-97C4-4940F8C7CB3F}">
      <dgm:prSet/>
      <dgm:spPr/>
      <dgm:t>
        <a:bodyPr/>
        <a:lstStyle/>
        <a:p>
          <a:endParaRPr lang="en-GB"/>
        </a:p>
      </dgm:t>
    </dgm:pt>
    <dgm:pt modelId="{D5130FF3-B902-4DF7-9EC6-0A0AE291D3AB}">
      <dgm:prSet phldrT="[Text]"/>
      <dgm:spPr/>
      <dgm:t>
        <a:bodyPr/>
        <a:lstStyle/>
        <a:p>
          <a:r>
            <a:rPr lang="en-GB" b="1" dirty="0" smtClean="0"/>
            <a:t>A firm commitment to develop funds industry</a:t>
          </a:r>
          <a:endParaRPr lang="en-GB" b="1" dirty="0"/>
        </a:p>
      </dgm:t>
    </dgm:pt>
    <dgm:pt modelId="{78CFD874-349C-4964-A335-257D05A80E2B}" type="parTrans" cxnId="{D8CD2F86-BF8D-4C05-99E5-1C555B6EE75F}">
      <dgm:prSet/>
      <dgm:spPr/>
      <dgm:t>
        <a:bodyPr/>
        <a:lstStyle/>
        <a:p>
          <a:endParaRPr lang="en-GB"/>
        </a:p>
      </dgm:t>
    </dgm:pt>
    <dgm:pt modelId="{4B80DCB1-779E-4398-BB76-94A651DD0F26}" type="sibTrans" cxnId="{D8CD2F86-BF8D-4C05-99E5-1C555B6EE75F}">
      <dgm:prSet/>
      <dgm:spPr/>
      <dgm:t>
        <a:bodyPr/>
        <a:lstStyle/>
        <a:p>
          <a:endParaRPr lang="en-GB"/>
        </a:p>
      </dgm:t>
    </dgm:pt>
    <dgm:pt modelId="{AA9E91A1-D742-4346-ADDD-E752F6F47495}">
      <dgm:prSet/>
      <dgm:spPr/>
      <dgm:t>
        <a:bodyPr/>
        <a:lstStyle/>
        <a:p>
          <a:r>
            <a:rPr lang="en-GB" b="1" dirty="0" smtClean="0"/>
            <a:t>Sophisticated business infrastructure to support the industry</a:t>
          </a:r>
          <a:endParaRPr lang="en-GB" b="1" dirty="0"/>
        </a:p>
      </dgm:t>
    </dgm:pt>
    <dgm:pt modelId="{EB5FA230-0050-4F98-BF69-F6DB9D620C64}" type="parTrans" cxnId="{C961EA83-0C6D-43E4-B5EC-23AC731A4739}">
      <dgm:prSet/>
      <dgm:spPr/>
      <dgm:t>
        <a:bodyPr/>
        <a:lstStyle/>
        <a:p>
          <a:endParaRPr lang="en-GB"/>
        </a:p>
      </dgm:t>
    </dgm:pt>
    <dgm:pt modelId="{21319789-4FA6-451F-B7CE-1E1A0170A232}" type="sibTrans" cxnId="{C961EA83-0C6D-43E4-B5EC-23AC731A4739}">
      <dgm:prSet/>
      <dgm:spPr/>
      <dgm:t>
        <a:bodyPr/>
        <a:lstStyle/>
        <a:p>
          <a:endParaRPr lang="en-GB"/>
        </a:p>
      </dgm:t>
    </dgm:pt>
    <dgm:pt modelId="{21462408-7A87-4E9B-93D1-02C1A0B44869}">
      <dgm:prSet/>
      <dgm:spPr/>
      <dgm:t>
        <a:bodyPr/>
        <a:lstStyle/>
        <a:p>
          <a:r>
            <a:rPr lang="en-GB" b="1" dirty="0" smtClean="0"/>
            <a:t>Financial reporting system based on IFRS and legal system essentially based on English Law (Common Law system)</a:t>
          </a:r>
          <a:endParaRPr lang="en-GB" b="1" dirty="0"/>
        </a:p>
      </dgm:t>
    </dgm:pt>
    <dgm:pt modelId="{8FE8721B-BC37-4C25-AF6C-3FD4467CD97D}" type="parTrans" cxnId="{58678F9E-40C7-42D3-90AA-37A04230C010}">
      <dgm:prSet/>
      <dgm:spPr/>
      <dgm:t>
        <a:bodyPr/>
        <a:lstStyle/>
        <a:p>
          <a:endParaRPr lang="en-GB"/>
        </a:p>
      </dgm:t>
    </dgm:pt>
    <dgm:pt modelId="{D135647A-32D2-47B3-BDAC-78731CF8D7D4}" type="sibTrans" cxnId="{58678F9E-40C7-42D3-90AA-37A04230C010}">
      <dgm:prSet/>
      <dgm:spPr/>
      <dgm:t>
        <a:bodyPr/>
        <a:lstStyle/>
        <a:p>
          <a:endParaRPr lang="en-GB"/>
        </a:p>
      </dgm:t>
    </dgm:pt>
    <dgm:pt modelId="{7CBA7376-31E2-4D18-92FB-8990F181F90D}">
      <dgm:prSet/>
      <dgm:spPr/>
      <dgm:t>
        <a:bodyPr/>
        <a:lstStyle/>
        <a:p>
          <a:r>
            <a:rPr lang="en-GB" b="1" dirty="0" smtClean="0"/>
            <a:t>Professional acumen in international structuring</a:t>
          </a:r>
        </a:p>
      </dgm:t>
    </dgm:pt>
    <dgm:pt modelId="{75F0A533-D942-44AE-93CA-FBABEF94D1A1}" type="parTrans" cxnId="{4D36C8FD-D1B4-4E37-A037-39C6910654C9}">
      <dgm:prSet/>
      <dgm:spPr/>
      <dgm:t>
        <a:bodyPr/>
        <a:lstStyle/>
        <a:p>
          <a:endParaRPr lang="en-GB"/>
        </a:p>
      </dgm:t>
    </dgm:pt>
    <dgm:pt modelId="{C05E764D-A066-4597-BA59-D4DB0254B5F4}" type="sibTrans" cxnId="{4D36C8FD-D1B4-4E37-A037-39C6910654C9}">
      <dgm:prSet/>
      <dgm:spPr/>
      <dgm:t>
        <a:bodyPr/>
        <a:lstStyle/>
        <a:p>
          <a:endParaRPr lang="en-GB"/>
        </a:p>
      </dgm:t>
    </dgm:pt>
    <dgm:pt modelId="{D963EC66-66D7-4DD1-B8E7-A8576739C048}">
      <dgm:prSet phldrT="[Text]"/>
      <dgm:spPr/>
      <dgm:t>
        <a:bodyPr/>
        <a:lstStyle/>
        <a:p>
          <a:r>
            <a:rPr lang="en-GB" b="1" dirty="0" smtClean="0"/>
            <a:t>International Memberships: International Organization of Securities Commissions (IOSCO), European Fund and Asset Management Association (EFAMA)</a:t>
          </a:r>
          <a:endParaRPr lang="en-GB" b="1" dirty="0"/>
        </a:p>
      </dgm:t>
    </dgm:pt>
    <dgm:pt modelId="{944C746D-DA85-40E2-B151-59BF5AB6E55C}" type="parTrans" cxnId="{75F619FC-CBB5-499A-B484-F63D8EEAC586}">
      <dgm:prSet/>
      <dgm:spPr/>
      <dgm:t>
        <a:bodyPr/>
        <a:lstStyle/>
        <a:p>
          <a:endParaRPr lang="en-GB"/>
        </a:p>
      </dgm:t>
    </dgm:pt>
    <dgm:pt modelId="{A91ADDB3-B2A5-40D2-8CEE-66B67A89D5EC}" type="sibTrans" cxnId="{75F619FC-CBB5-499A-B484-F63D8EEAC586}">
      <dgm:prSet/>
      <dgm:spPr/>
      <dgm:t>
        <a:bodyPr/>
        <a:lstStyle/>
        <a:p>
          <a:endParaRPr lang="en-GB"/>
        </a:p>
      </dgm:t>
    </dgm:pt>
    <dgm:pt modelId="{915D8A4D-144F-49B0-BBF1-8F8223E44823}">
      <dgm:prSet phldrT="[Text]"/>
      <dgm:spPr/>
      <dgm:t>
        <a:bodyPr/>
        <a:lstStyle/>
        <a:p>
          <a:endParaRPr lang="en-GB" dirty="0"/>
        </a:p>
      </dgm:t>
    </dgm:pt>
    <dgm:pt modelId="{9B3CCDA5-8526-42E4-BF7E-54E6870E0EF5}" type="parTrans" cxnId="{55E6C8CE-1276-4C45-BD00-063FEA476240}">
      <dgm:prSet/>
      <dgm:spPr/>
      <dgm:t>
        <a:bodyPr/>
        <a:lstStyle/>
        <a:p>
          <a:endParaRPr lang="en-GB"/>
        </a:p>
      </dgm:t>
    </dgm:pt>
    <dgm:pt modelId="{6DF159FB-9059-4474-9B40-722AF9DD8672}" type="sibTrans" cxnId="{55E6C8CE-1276-4C45-BD00-063FEA476240}">
      <dgm:prSet/>
      <dgm:spPr/>
      <dgm:t>
        <a:bodyPr/>
        <a:lstStyle/>
        <a:p>
          <a:endParaRPr lang="en-GB"/>
        </a:p>
      </dgm:t>
    </dgm:pt>
    <dgm:pt modelId="{FA3B5FBB-E2F8-447E-AE02-DD3EEAB7DE67}" type="pres">
      <dgm:prSet presAssocID="{849C2306-EB8F-416B-8850-67B183D40B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58DB7E7B-E9FF-48B8-99ED-4B602F563F5A}" type="pres">
      <dgm:prSet presAssocID="{849C2306-EB8F-416B-8850-67B183D40B5C}" presName="Name1" presStyleCnt="0"/>
      <dgm:spPr/>
      <dgm:t>
        <a:bodyPr/>
        <a:lstStyle/>
        <a:p>
          <a:endParaRPr lang="en-US"/>
        </a:p>
      </dgm:t>
    </dgm:pt>
    <dgm:pt modelId="{B9E370AD-CE78-4F9F-BE1C-1B32EF0CFEA5}" type="pres">
      <dgm:prSet presAssocID="{849C2306-EB8F-416B-8850-67B183D40B5C}" presName="cycle" presStyleCnt="0"/>
      <dgm:spPr/>
      <dgm:t>
        <a:bodyPr/>
        <a:lstStyle/>
        <a:p>
          <a:endParaRPr lang="en-US"/>
        </a:p>
      </dgm:t>
    </dgm:pt>
    <dgm:pt modelId="{EE193DF8-D702-43AA-BDB8-846670EEFC1F}" type="pres">
      <dgm:prSet presAssocID="{849C2306-EB8F-416B-8850-67B183D40B5C}" presName="srcNode" presStyleLbl="node1" presStyleIdx="0" presStyleCnt="7"/>
      <dgm:spPr/>
      <dgm:t>
        <a:bodyPr/>
        <a:lstStyle/>
        <a:p>
          <a:endParaRPr lang="en-US"/>
        </a:p>
      </dgm:t>
    </dgm:pt>
    <dgm:pt modelId="{F4F77860-AE92-4C7E-BF17-F58E8A6CAAD6}" type="pres">
      <dgm:prSet presAssocID="{849C2306-EB8F-416B-8850-67B183D40B5C}" presName="conn" presStyleLbl="parChTrans1D2" presStyleIdx="0" presStyleCnt="1"/>
      <dgm:spPr/>
      <dgm:t>
        <a:bodyPr/>
        <a:lstStyle/>
        <a:p>
          <a:endParaRPr lang="en-GB"/>
        </a:p>
      </dgm:t>
    </dgm:pt>
    <dgm:pt modelId="{84B7DB4D-7F5E-4E83-A01D-E43970FDB7AD}" type="pres">
      <dgm:prSet presAssocID="{849C2306-EB8F-416B-8850-67B183D40B5C}" presName="extraNode" presStyleLbl="node1" presStyleIdx="0" presStyleCnt="7"/>
      <dgm:spPr/>
      <dgm:t>
        <a:bodyPr/>
        <a:lstStyle/>
        <a:p>
          <a:endParaRPr lang="en-US"/>
        </a:p>
      </dgm:t>
    </dgm:pt>
    <dgm:pt modelId="{56321DD5-2463-42BA-B5EA-E8B76152C1D3}" type="pres">
      <dgm:prSet presAssocID="{849C2306-EB8F-416B-8850-67B183D40B5C}" presName="dstNode" presStyleLbl="node1" presStyleIdx="0" presStyleCnt="7"/>
      <dgm:spPr/>
      <dgm:t>
        <a:bodyPr/>
        <a:lstStyle/>
        <a:p>
          <a:endParaRPr lang="en-US"/>
        </a:p>
      </dgm:t>
    </dgm:pt>
    <dgm:pt modelId="{79746B08-3472-406F-8E5F-A7EAE79263CE}" type="pres">
      <dgm:prSet presAssocID="{5EFDB997-A180-4EAB-94EB-40273E72A92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954B65-5D31-4950-AAC6-47E3FB636C96}" type="pres">
      <dgm:prSet presAssocID="{5EFDB997-A180-4EAB-94EB-40273E72A929}" presName="accent_1" presStyleCnt="0"/>
      <dgm:spPr/>
      <dgm:t>
        <a:bodyPr/>
        <a:lstStyle/>
        <a:p>
          <a:endParaRPr lang="en-US"/>
        </a:p>
      </dgm:t>
    </dgm:pt>
    <dgm:pt modelId="{433FC066-CD6C-4CB8-833E-EC7FB7F3B72C}" type="pres">
      <dgm:prSet presAssocID="{5EFDB997-A180-4EAB-94EB-40273E72A929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7CBE4C60-D451-48CF-96C1-D86C15E66945}" type="pres">
      <dgm:prSet presAssocID="{A964C431-240B-440D-A6D9-2AD4D54AF4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D8055E-0B54-4FD9-AA9A-786EA5D3CEA0}" type="pres">
      <dgm:prSet presAssocID="{A964C431-240B-440D-A6D9-2AD4D54AF477}" presName="accent_2" presStyleCnt="0"/>
      <dgm:spPr/>
      <dgm:t>
        <a:bodyPr/>
        <a:lstStyle/>
        <a:p>
          <a:endParaRPr lang="en-US"/>
        </a:p>
      </dgm:t>
    </dgm:pt>
    <dgm:pt modelId="{2EED9409-EE2C-4349-B296-04777957548D}" type="pres">
      <dgm:prSet presAssocID="{A964C431-240B-440D-A6D9-2AD4D54AF477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A4D0D9C7-F7F0-460F-82FF-2C3847D0FF3E}" type="pres">
      <dgm:prSet presAssocID="{AA9E91A1-D742-4346-ADDD-E752F6F474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723AB-F794-4E3F-B40F-2B3178E790CA}" type="pres">
      <dgm:prSet presAssocID="{AA9E91A1-D742-4346-ADDD-E752F6F47495}" presName="accent_3" presStyleCnt="0"/>
      <dgm:spPr/>
      <dgm:t>
        <a:bodyPr/>
        <a:lstStyle/>
        <a:p>
          <a:endParaRPr lang="en-US"/>
        </a:p>
      </dgm:t>
    </dgm:pt>
    <dgm:pt modelId="{E1573CE5-AAAE-46B6-97FF-2C6A043993EF}" type="pres">
      <dgm:prSet presAssocID="{AA9E91A1-D742-4346-ADDD-E752F6F47495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1D3A7399-C10F-4290-95E4-B1B554D356EC}" type="pres">
      <dgm:prSet presAssocID="{21462408-7A87-4E9B-93D1-02C1A0B4486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EC0C-0D4A-4B83-B895-B0076A47B7ED}" type="pres">
      <dgm:prSet presAssocID="{21462408-7A87-4E9B-93D1-02C1A0B44869}" presName="accent_4" presStyleCnt="0"/>
      <dgm:spPr/>
      <dgm:t>
        <a:bodyPr/>
        <a:lstStyle/>
        <a:p>
          <a:endParaRPr lang="en-US"/>
        </a:p>
      </dgm:t>
    </dgm:pt>
    <dgm:pt modelId="{0869533B-AD3D-4420-B988-66BB986D9770}" type="pres">
      <dgm:prSet presAssocID="{21462408-7A87-4E9B-93D1-02C1A0B44869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8BB99D01-7646-4756-BA51-9B5735046C1A}" type="pres">
      <dgm:prSet presAssocID="{7CBA7376-31E2-4D18-92FB-8990F181F90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3EE8EA-361C-4D73-8D01-3098B8D4DED6}" type="pres">
      <dgm:prSet presAssocID="{7CBA7376-31E2-4D18-92FB-8990F181F90D}" presName="accent_5" presStyleCnt="0"/>
      <dgm:spPr/>
      <dgm:t>
        <a:bodyPr/>
        <a:lstStyle/>
        <a:p>
          <a:endParaRPr lang="en-US"/>
        </a:p>
      </dgm:t>
    </dgm:pt>
    <dgm:pt modelId="{50504ADD-733C-4821-ADB8-615B6C9BA112}" type="pres">
      <dgm:prSet presAssocID="{7CBA7376-31E2-4D18-92FB-8990F181F90D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8A366946-E973-43AB-893A-7D622DC20732}" type="pres">
      <dgm:prSet presAssocID="{D5130FF3-B902-4DF7-9EC6-0A0AE291D3A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9CA9AE-8CC1-4128-9D16-F7D2F28C97E4}" type="pres">
      <dgm:prSet presAssocID="{D5130FF3-B902-4DF7-9EC6-0A0AE291D3AB}" presName="accent_6" presStyleCnt="0"/>
      <dgm:spPr/>
      <dgm:t>
        <a:bodyPr/>
        <a:lstStyle/>
        <a:p>
          <a:endParaRPr lang="en-US"/>
        </a:p>
      </dgm:t>
    </dgm:pt>
    <dgm:pt modelId="{903AC7C1-1333-4F68-9DC8-B964488D1B93}" type="pres">
      <dgm:prSet presAssocID="{D5130FF3-B902-4DF7-9EC6-0A0AE291D3AB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0DCADA58-07CB-4326-8A9F-F4C60D1C1358}" type="pres">
      <dgm:prSet presAssocID="{D963EC66-66D7-4DD1-B8E7-A8576739C04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73ED8-AAE9-4789-9F7A-AE215FF57A07}" type="pres">
      <dgm:prSet presAssocID="{D963EC66-66D7-4DD1-B8E7-A8576739C048}" presName="accent_7" presStyleCnt="0"/>
      <dgm:spPr/>
      <dgm:t>
        <a:bodyPr/>
        <a:lstStyle/>
        <a:p>
          <a:endParaRPr lang="en-US"/>
        </a:p>
      </dgm:t>
    </dgm:pt>
    <dgm:pt modelId="{57730C3B-F98F-425B-BD7B-1EFD7DFF5DDA}" type="pres">
      <dgm:prSet presAssocID="{D963EC66-66D7-4DD1-B8E7-A8576739C048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437C101F-A06C-49C7-9264-E613437899AC}" type="presOf" srcId="{D5130FF3-B902-4DF7-9EC6-0A0AE291D3AB}" destId="{8A366946-E973-43AB-893A-7D622DC20732}" srcOrd="0" destOrd="0" presId="urn:microsoft.com/office/officeart/2008/layout/VerticalCurvedList"/>
    <dgm:cxn modelId="{55E6C8CE-1276-4C45-BD00-063FEA476240}" srcId="{849C2306-EB8F-416B-8850-67B183D40B5C}" destId="{915D8A4D-144F-49B0-BBF1-8F8223E44823}" srcOrd="7" destOrd="0" parTransId="{9B3CCDA5-8526-42E4-BF7E-54E6870E0EF5}" sibTransId="{6DF159FB-9059-4474-9B40-722AF9DD8672}"/>
    <dgm:cxn modelId="{D4840469-A0CC-4FB8-BDC4-29CE943F4460}" type="presOf" srcId="{21462408-7A87-4E9B-93D1-02C1A0B44869}" destId="{1D3A7399-C10F-4290-95E4-B1B554D356EC}" srcOrd="0" destOrd="0" presId="urn:microsoft.com/office/officeart/2008/layout/VerticalCurvedList"/>
    <dgm:cxn modelId="{C0DAAA98-B5E3-46AD-93B9-0E31052A293D}" srcId="{849C2306-EB8F-416B-8850-67B183D40B5C}" destId="{5EFDB997-A180-4EAB-94EB-40273E72A929}" srcOrd="0" destOrd="0" parTransId="{23B9BC2B-79E0-49C9-A82E-3E6DF72C59A1}" sibTransId="{3A61081F-9F96-4E43-A3BA-ECD35DCA3B90}"/>
    <dgm:cxn modelId="{58678F9E-40C7-42D3-90AA-37A04230C010}" srcId="{849C2306-EB8F-416B-8850-67B183D40B5C}" destId="{21462408-7A87-4E9B-93D1-02C1A0B44869}" srcOrd="3" destOrd="0" parTransId="{8FE8721B-BC37-4C25-AF6C-3FD4467CD97D}" sibTransId="{D135647A-32D2-47B3-BDAC-78731CF8D7D4}"/>
    <dgm:cxn modelId="{1A0B65A2-8F8F-499A-93CE-1BFE1B7169E7}" type="presOf" srcId="{5EFDB997-A180-4EAB-94EB-40273E72A929}" destId="{79746B08-3472-406F-8E5F-A7EAE79263CE}" srcOrd="0" destOrd="0" presId="urn:microsoft.com/office/officeart/2008/layout/VerticalCurvedList"/>
    <dgm:cxn modelId="{4D36C8FD-D1B4-4E37-A037-39C6910654C9}" srcId="{849C2306-EB8F-416B-8850-67B183D40B5C}" destId="{7CBA7376-31E2-4D18-92FB-8990F181F90D}" srcOrd="4" destOrd="0" parTransId="{75F0A533-D942-44AE-93CA-FBABEF94D1A1}" sibTransId="{C05E764D-A066-4597-BA59-D4DB0254B5F4}"/>
    <dgm:cxn modelId="{8A2D1905-7F54-4D33-AE9A-80EAE88BF33E}" type="presOf" srcId="{7CBA7376-31E2-4D18-92FB-8990F181F90D}" destId="{8BB99D01-7646-4756-BA51-9B5735046C1A}" srcOrd="0" destOrd="0" presId="urn:microsoft.com/office/officeart/2008/layout/VerticalCurvedList"/>
    <dgm:cxn modelId="{7B99E14A-7F56-470B-A6BA-F411DF62F079}" type="presOf" srcId="{D963EC66-66D7-4DD1-B8E7-A8576739C048}" destId="{0DCADA58-07CB-4326-8A9F-F4C60D1C1358}" srcOrd="0" destOrd="0" presId="urn:microsoft.com/office/officeart/2008/layout/VerticalCurvedList"/>
    <dgm:cxn modelId="{2944911D-EDE8-4C63-9EB9-713797BA78EA}" type="presOf" srcId="{A964C431-240B-440D-A6D9-2AD4D54AF477}" destId="{7CBE4C60-D451-48CF-96C1-D86C15E66945}" srcOrd="0" destOrd="0" presId="urn:microsoft.com/office/officeart/2008/layout/VerticalCurvedList"/>
    <dgm:cxn modelId="{C9B8720A-7549-4071-95A5-4CB6B9FA6A21}" type="presOf" srcId="{AA9E91A1-D742-4346-ADDD-E752F6F47495}" destId="{A4D0D9C7-F7F0-460F-82FF-2C3847D0FF3E}" srcOrd="0" destOrd="0" presId="urn:microsoft.com/office/officeart/2008/layout/VerticalCurvedList"/>
    <dgm:cxn modelId="{8DFE902F-8BF9-4665-A737-FAC29B510D05}" type="presOf" srcId="{849C2306-EB8F-416B-8850-67B183D40B5C}" destId="{FA3B5FBB-E2F8-447E-AE02-DD3EEAB7DE67}" srcOrd="0" destOrd="0" presId="urn:microsoft.com/office/officeart/2008/layout/VerticalCurvedList"/>
    <dgm:cxn modelId="{065D05C1-DCD3-4399-A525-582B133CC98E}" type="presOf" srcId="{3A61081F-9F96-4E43-A3BA-ECD35DCA3B90}" destId="{F4F77860-AE92-4C7E-BF17-F58E8A6CAAD6}" srcOrd="0" destOrd="0" presId="urn:microsoft.com/office/officeart/2008/layout/VerticalCurvedList"/>
    <dgm:cxn modelId="{C961EA83-0C6D-43E4-B5EC-23AC731A4739}" srcId="{849C2306-EB8F-416B-8850-67B183D40B5C}" destId="{AA9E91A1-D742-4346-ADDD-E752F6F47495}" srcOrd="2" destOrd="0" parTransId="{EB5FA230-0050-4F98-BF69-F6DB9D620C64}" sibTransId="{21319789-4FA6-451F-B7CE-1E1A0170A232}"/>
    <dgm:cxn modelId="{75F619FC-CBB5-499A-B484-F63D8EEAC586}" srcId="{849C2306-EB8F-416B-8850-67B183D40B5C}" destId="{D963EC66-66D7-4DD1-B8E7-A8576739C048}" srcOrd="6" destOrd="0" parTransId="{944C746D-DA85-40E2-B151-59BF5AB6E55C}" sibTransId="{A91ADDB3-B2A5-40D2-8CEE-66B67A89D5EC}"/>
    <dgm:cxn modelId="{D8CD2F86-BF8D-4C05-99E5-1C555B6EE75F}" srcId="{849C2306-EB8F-416B-8850-67B183D40B5C}" destId="{D5130FF3-B902-4DF7-9EC6-0A0AE291D3AB}" srcOrd="5" destOrd="0" parTransId="{78CFD874-349C-4964-A335-257D05A80E2B}" sibTransId="{4B80DCB1-779E-4398-BB76-94A651DD0F26}"/>
    <dgm:cxn modelId="{8E2C9D9A-A3C2-440E-97C4-4940F8C7CB3F}" srcId="{849C2306-EB8F-416B-8850-67B183D40B5C}" destId="{A964C431-240B-440D-A6D9-2AD4D54AF477}" srcOrd="1" destOrd="0" parTransId="{BDE78FCA-56CA-4C53-A8C3-AD7474AA3FC2}" sibTransId="{A3E1BF45-E987-487D-9BBF-C12F6B893577}"/>
    <dgm:cxn modelId="{23548F64-3A47-4C47-AC58-317ACE59648F}" type="presParOf" srcId="{FA3B5FBB-E2F8-447E-AE02-DD3EEAB7DE67}" destId="{58DB7E7B-E9FF-48B8-99ED-4B602F563F5A}" srcOrd="0" destOrd="0" presId="urn:microsoft.com/office/officeart/2008/layout/VerticalCurvedList"/>
    <dgm:cxn modelId="{1245B650-BEF8-4482-8668-54A3ABE44EEB}" type="presParOf" srcId="{58DB7E7B-E9FF-48B8-99ED-4B602F563F5A}" destId="{B9E370AD-CE78-4F9F-BE1C-1B32EF0CFEA5}" srcOrd="0" destOrd="0" presId="urn:microsoft.com/office/officeart/2008/layout/VerticalCurvedList"/>
    <dgm:cxn modelId="{895629F4-437F-4754-AC08-352CA57D7513}" type="presParOf" srcId="{B9E370AD-CE78-4F9F-BE1C-1B32EF0CFEA5}" destId="{EE193DF8-D702-43AA-BDB8-846670EEFC1F}" srcOrd="0" destOrd="0" presId="urn:microsoft.com/office/officeart/2008/layout/VerticalCurvedList"/>
    <dgm:cxn modelId="{34137C89-EA8C-483C-B80F-4EF3EA1EE351}" type="presParOf" srcId="{B9E370AD-CE78-4F9F-BE1C-1B32EF0CFEA5}" destId="{F4F77860-AE92-4C7E-BF17-F58E8A6CAAD6}" srcOrd="1" destOrd="0" presId="urn:microsoft.com/office/officeart/2008/layout/VerticalCurvedList"/>
    <dgm:cxn modelId="{B4E98EFD-91A8-4144-B5FD-5F65B5FFC478}" type="presParOf" srcId="{B9E370AD-CE78-4F9F-BE1C-1B32EF0CFEA5}" destId="{84B7DB4D-7F5E-4E83-A01D-E43970FDB7AD}" srcOrd="2" destOrd="0" presId="urn:microsoft.com/office/officeart/2008/layout/VerticalCurvedList"/>
    <dgm:cxn modelId="{E9A327C5-28F9-4C21-9741-90A1C7609C9B}" type="presParOf" srcId="{B9E370AD-CE78-4F9F-BE1C-1B32EF0CFEA5}" destId="{56321DD5-2463-42BA-B5EA-E8B76152C1D3}" srcOrd="3" destOrd="0" presId="urn:microsoft.com/office/officeart/2008/layout/VerticalCurvedList"/>
    <dgm:cxn modelId="{0B48FEC6-3860-4CCC-8FA1-60AEC2A32EA1}" type="presParOf" srcId="{58DB7E7B-E9FF-48B8-99ED-4B602F563F5A}" destId="{79746B08-3472-406F-8E5F-A7EAE79263CE}" srcOrd="1" destOrd="0" presId="urn:microsoft.com/office/officeart/2008/layout/VerticalCurvedList"/>
    <dgm:cxn modelId="{35A5E8B1-F429-43AC-830C-2AE398DE2764}" type="presParOf" srcId="{58DB7E7B-E9FF-48B8-99ED-4B602F563F5A}" destId="{BD954B65-5D31-4950-AAC6-47E3FB636C96}" srcOrd="2" destOrd="0" presId="urn:microsoft.com/office/officeart/2008/layout/VerticalCurvedList"/>
    <dgm:cxn modelId="{5BD620EE-A53D-4226-A0AB-F08E17801EA4}" type="presParOf" srcId="{BD954B65-5D31-4950-AAC6-47E3FB636C96}" destId="{433FC066-CD6C-4CB8-833E-EC7FB7F3B72C}" srcOrd="0" destOrd="0" presId="urn:microsoft.com/office/officeart/2008/layout/VerticalCurvedList"/>
    <dgm:cxn modelId="{75C4BABB-BB83-4694-8921-E335BF83E8FB}" type="presParOf" srcId="{58DB7E7B-E9FF-48B8-99ED-4B602F563F5A}" destId="{7CBE4C60-D451-48CF-96C1-D86C15E66945}" srcOrd="3" destOrd="0" presId="urn:microsoft.com/office/officeart/2008/layout/VerticalCurvedList"/>
    <dgm:cxn modelId="{EF5F956A-8874-436D-A1B7-427C7F2732AB}" type="presParOf" srcId="{58DB7E7B-E9FF-48B8-99ED-4B602F563F5A}" destId="{02D8055E-0B54-4FD9-AA9A-786EA5D3CEA0}" srcOrd="4" destOrd="0" presId="urn:microsoft.com/office/officeart/2008/layout/VerticalCurvedList"/>
    <dgm:cxn modelId="{9067365A-595A-4D92-8752-5A57263EA443}" type="presParOf" srcId="{02D8055E-0B54-4FD9-AA9A-786EA5D3CEA0}" destId="{2EED9409-EE2C-4349-B296-04777957548D}" srcOrd="0" destOrd="0" presId="urn:microsoft.com/office/officeart/2008/layout/VerticalCurvedList"/>
    <dgm:cxn modelId="{5AC345CF-3173-410C-9B6B-8D7B73A4CC8A}" type="presParOf" srcId="{58DB7E7B-E9FF-48B8-99ED-4B602F563F5A}" destId="{A4D0D9C7-F7F0-460F-82FF-2C3847D0FF3E}" srcOrd="5" destOrd="0" presId="urn:microsoft.com/office/officeart/2008/layout/VerticalCurvedList"/>
    <dgm:cxn modelId="{36843BA6-E7B1-43B6-AC98-6491277C27BB}" type="presParOf" srcId="{58DB7E7B-E9FF-48B8-99ED-4B602F563F5A}" destId="{2BE723AB-F794-4E3F-B40F-2B3178E790CA}" srcOrd="6" destOrd="0" presId="urn:microsoft.com/office/officeart/2008/layout/VerticalCurvedList"/>
    <dgm:cxn modelId="{E3450617-11C1-49B3-A726-2D113CC43EE8}" type="presParOf" srcId="{2BE723AB-F794-4E3F-B40F-2B3178E790CA}" destId="{E1573CE5-AAAE-46B6-97FF-2C6A043993EF}" srcOrd="0" destOrd="0" presId="urn:microsoft.com/office/officeart/2008/layout/VerticalCurvedList"/>
    <dgm:cxn modelId="{EFE5BB24-BFB9-4BAB-9667-05FCA68CDFEB}" type="presParOf" srcId="{58DB7E7B-E9FF-48B8-99ED-4B602F563F5A}" destId="{1D3A7399-C10F-4290-95E4-B1B554D356EC}" srcOrd="7" destOrd="0" presId="urn:microsoft.com/office/officeart/2008/layout/VerticalCurvedList"/>
    <dgm:cxn modelId="{43312874-91DA-46BC-82E1-325EFF7DE609}" type="presParOf" srcId="{58DB7E7B-E9FF-48B8-99ED-4B602F563F5A}" destId="{7FC4EC0C-0D4A-4B83-B895-B0076A47B7ED}" srcOrd="8" destOrd="0" presId="urn:microsoft.com/office/officeart/2008/layout/VerticalCurvedList"/>
    <dgm:cxn modelId="{AE523188-0F59-4648-9D7B-A6F1B43D8B1C}" type="presParOf" srcId="{7FC4EC0C-0D4A-4B83-B895-B0076A47B7ED}" destId="{0869533B-AD3D-4420-B988-66BB986D9770}" srcOrd="0" destOrd="0" presId="urn:microsoft.com/office/officeart/2008/layout/VerticalCurvedList"/>
    <dgm:cxn modelId="{8329FC4D-8555-4459-8BD4-93B57BFE265C}" type="presParOf" srcId="{58DB7E7B-E9FF-48B8-99ED-4B602F563F5A}" destId="{8BB99D01-7646-4756-BA51-9B5735046C1A}" srcOrd="9" destOrd="0" presId="urn:microsoft.com/office/officeart/2008/layout/VerticalCurvedList"/>
    <dgm:cxn modelId="{21BD5F07-2600-4C7D-BE63-87702DAEA7E9}" type="presParOf" srcId="{58DB7E7B-E9FF-48B8-99ED-4B602F563F5A}" destId="{963EE8EA-361C-4D73-8D01-3098B8D4DED6}" srcOrd="10" destOrd="0" presId="urn:microsoft.com/office/officeart/2008/layout/VerticalCurvedList"/>
    <dgm:cxn modelId="{D7E20A0E-B7C2-48D8-B916-7277CB58B5EE}" type="presParOf" srcId="{963EE8EA-361C-4D73-8D01-3098B8D4DED6}" destId="{50504ADD-733C-4821-ADB8-615B6C9BA112}" srcOrd="0" destOrd="0" presId="urn:microsoft.com/office/officeart/2008/layout/VerticalCurvedList"/>
    <dgm:cxn modelId="{BF04F1FB-EC66-4DB1-BCA6-F7D70DA61039}" type="presParOf" srcId="{58DB7E7B-E9FF-48B8-99ED-4B602F563F5A}" destId="{8A366946-E973-43AB-893A-7D622DC20732}" srcOrd="11" destOrd="0" presId="urn:microsoft.com/office/officeart/2008/layout/VerticalCurvedList"/>
    <dgm:cxn modelId="{20B90791-19B3-4B3A-952D-353246A67322}" type="presParOf" srcId="{58DB7E7B-E9FF-48B8-99ED-4B602F563F5A}" destId="{479CA9AE-8CC1-4128-9D16-F7D2F28C97E4}" srcOrd="12" destOrd="0" presId="urn:microsoft.com/office/officeart/2008/layout/VerticalCurvedList"/>
    <dgm:cxn modelId="{2B587DCB-6357-4CEC-B565-1CED6E90FBC0}" type="presParOf" srcId="{479CA9AE-8CC1-4128-9D16-F7D2F28C97E4}" destId="{903AC7C1-1333-4F68-9DC8-B964488D1B93}" srcOrd="0" destOrd="0" presId="urn:microsoft.com/office/officeart/2008/layout/VerticalCurvedList"/>
    <dgm:cxn modelId="{6E23ED4F-156B-4819-8F01-FB8A9A8E96FA}" type="presParOf" srcId="{58DB7E7B-E9FF-48B8-99ED-4B602F563F5A}" destId="{0DCADA58-07CB-4326-8A9F-F4C60D1C1358}" srcOrd="13" destOrd="0" presId="urn:microsoft.com/office/officeart/2008/layout/VerticalCurvedList"/>
    <dgm:cxn modelId="{D02DD02D-F513-471E-8336-F2BFEDBEC119}" type="presParOf" srcId="{58DB7E7B-E9FF-48B8-99ED-4B602F563F5A}" destId="{80973ED8-AAE9-4789-9F7A-AE215FF57A07}" srcOrd="14" destOrd="0" presId="urn:microsoft.com/office/officeart/2008/layout/VerticalCurvedList"/>
    <dgm:cxn modelId="{D2C49A1B-7338-4C37-838A-A3891BFCAF93}" type="presParOf" srcId="{80973ED8-AAE9-4789-9F7A-AE215FF57A07}" destId="{57730C3B-F98F-425B-BD7B-1EFD7DFF5DD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7860-AE92-4C7E-BF17-F58E8A6CAAD6}">
      <dsp:nvSpPr>
        <dsp:cNvPr id="0" name=""/>
        <dsp:cNvSpPr/>
      </dsp:nvSpPr>
      <dsp:spPr>
        <a:xfrm>
          <a:off x="-5607149" y="-858857"/>
          <a:ext cx="6679679" cy="6679679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46B08-3472-406F-8E5F-A7EAE79263CE}">
      <dsp:nvSpPr>
        <dsp:cNvPr id="0" name=""/>
        <dsp:cNvSpPr/>
      </dsp:nvSpPr>
      <dsp:spPr>
        <a:xfrm>
          <a:off x="348081" y="225570"/>
          <a:ext cx="7699508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Cost-effective jurisdiction with established connections to diverse investor markets</a:t>
          </a:r>
          <a:endParaRPr lang="en-GB" sz="1400" b="1" kern="1200" dirty="0"/>
        </a:p>
      </dsp:txBody>
      <dsp:txXfrm>
        <a:off x="348081" y="225570"/>
        <a:ext cx="7699508" cy="450943"/>
      </dsp:txXfrm>
    </dsp:sp>
    <dsp:sp modelId="{433FC066-CD6C-4CB8-833E-EC7FB7F3B72C}">
      <dsp:nvSpPr>
        <dsp:cNvPr id="0" name=""/>
        <dsp:cNvSpPr/>
      </dsp:nvSpPr>
      <dsp:spPr>
        <a:xfrm>
          <a:off x="66242" y="169202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E4C60-D451-48CF-96C1-D86C15E66945}">
      <dsp:nvSpPr>
        <dsp:cNvPr id="0" name=""/>
        <dsp:cNvSpPr/>
      </dsp:nvSpPr>
      <dsp:spPr>
        <a:xfrm>
          <a:off x="756451" y="902382"/>
          <a:ext cx="7291138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Open market economy with a highly qualified multi-lingual professionals</a:t>
          </a:r>
          <a:endParaRPr lang="en-GB" sz="1400" b="1" kern="1200" dirty="0"/>
        </a:p>
      </dsp:txBody>
      <dsp:txXfrm>
        <a:off x="756451" y="902382"/>
        <a:ext cx="7291138" cy="450943"/>
      </dsp:txXfrm>
    </dsp:sp>
    <dsp:sp modelId="{2EED9409-EE2C-4349-B296-04777957548D}">
      <dsp:nvSpPr>
        <dsp:cNvPr id="0" name=""/>
        <dsp:cNvSpPr/>
      </dsp:nvSpPr>
      <dsp:spPr>
        <a:xfrm>
          <a:off x="474611" y="846014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D9C7-F7F0-460F-82FF-2C3847D0FF3E}">
      <dsp:nvSpPr>
        <dsp:cNvPr id="0" name=""/>
        <dsp:cNvSpPr/>
      </dsp:nvSpPr>
      <dsp:spPr>
        <a:xfrm>
          <a:off x="980235" y="1578698"/>
          <a:ext cx="7067353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Sophisticated business infrastructure to support the industry</a:t>
          </a:r>
          <a:endParaRPr lang="en-GB" sz="1400" b="1" kern="1200" dirty="0"/>
        </a:p>
      </dsp:txBody>
      <dsp:txXfrm>
        <a:off x="980235" y="1578698"/>
        <a:ext cx="7067353" cy="450943"/>
      </dsp:txXfrm>
    </dsp:sp>
    <dsp:sp modelId="{E1573CE5-AAAE-46B6-97FF-2C6A043993EF}">
      <dsp:nvSpPr>
        <dsp:cNvPr id="0" name=""/>
        <dsp:cNvSpPr/>
      </dsp:nvSpPr>
      <dsp:spPr>
        <a:xfrm>
          <a:off x="698396" y="1522330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A7399-C10F-4290-95E4-B1B554D356EC}">
      <dsp:nvSpPr>
        <dsp:cNvPr id="0" name=""/>
        <dsp:cNvSpPr/>
      </dsp:nvSpPr>
      <dsp:spPr>
        <a:xfrm>
          <a:off x="1051688" y="2255510"/>
          <a:ext cx="6995901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Financial reporting system based on IFRS and legal system essentially based on English Law (Common Law system)</a:t>
          </a:r>
          <a:endParaRPr lang="en-GB" sz="1400" b="1" kern="1200" dirty="0"/>
        </a:p>
      </dsp:txBody>
      <dsp:txXfrm>
        <a:off x="1051688" y="2255510"/>
        <a:ext cx="6995901" cy="450943"/>
      </dsp:txXfrm>
    </dsp:sp>
    <dsp:sp modelId="{0869533B-AD3D-4420-B988-66BB986D9770}">
      <dsp:nvSpPr>
        <dsp:cNvPr id="0" name=""/>
        <dsp:cNvSpPr/>
      </dsp:nvSpPr>
      <dsp:spPr>
        <a:xfrm>
          <a:off x="769848" y="2199142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9D01-7646-4756-BA51-9B5735046C1A}">
      <dsp:nvSpPr>
        <dsp:cNvPr id="0" name=""/>
        <dsp:cNvSpPr/>
      </dsp:nvSpPr>
      <dsp:spPr>
        <a:xfrm>
          <a:off x="980235" y="2932322"/>
          <a:ext cx="7067353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Professional acumen in international structuring</a:t>
          </a:r>
        </a:p>
      </dsp:txBody>
      <dsp:txXfrm>
        <a:off x="980235" y="2932322"/>
        <a:ext cx="7067353" cy="450943"/>
      </dsp:txXfrm>
    </dsp:sp>
    <dsp:sp modelId="{50504ADD-733C-4821-ADB8-615B6C9BA112}">
      <dsp:nvSpPr>
        <dsp:cNvPr id="0" name=""/>
        <dsp:cNvSpPr/>
      </dsp:nvSpPr>
      <dsp:spPr>
        <a:xfrm>
          <a:off x="698396" y="2875954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66946-E973-43AB-893A-7D622DC20732}">
      <dsp:nvSpPr>
        <dsp:cNvPr id="0" name=""/>
        <dsp:cNvSpPr/>
      </dsp:nvSpPr>
      <dsp:spPr>
        <a:xfrm>
          <a:off x="756451" y="3608637"/>
          <a:ext cx="7291138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 firm commitment to develop funds industry</a:t>
          </a:r>
          <a:endParaRPr lang="en-GB" sz="1400" b="1" kern="1200" dirty="0"/>
        </a:p>
      </dsp:txBody>
      <dsp:txXfrm>
        <a:off x="756451" y="3608637"/>
        <a:ext cx="7291138" cy="450943"/>
      </dsp:txXfrm>
    </dsp:sp>
    <dsp:sp modelId="{903AC7C1-1333-4F68-9DC8-B964488D1B93}">
      <dsp:nvSpPr>
        <dsp:cNvPr id="0" name=""/>
        <dsp:cNvSpPr/>
      </dsp:nvSpPr>
      <dsp:spPr>
        <a:xfrm>
          <a:off x="474611" y="3552270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ADA58-07CB-4326-8A9F-F4C60D1C1358}">
      <dsp:nvSpPr>
        <dsp:cNvPr id="0" name=""/>
        <dsp:cNvSpPr/>
      </dsp:nvSpPr>
      <dsp:spPr>
        <a:xfrm>
          <a:off x="348081" y="4285449"/>
          <a:ext cx="7699508" cy="45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International Memberships: International Organization of Securities Commissions (IOSCO), European Fund and Asset Management Association (EFAMA)</a:t>
          </a:r>
          <a:endParaRPr lang="en-GB" sz="1400" b="1" kern="1200" dirty="0"/>
        </a:p>
      </dsp:txBody>
      <dsp:txXfrm>
        <a:off x="348081" y="4285449"/>
        <a:ext cx="7699508" cy="450943"/>
      </dsp:txXfrm>
    </dsp:sp>
    <dsp:sp modelId="{57730C3B-F98F-425B-BD7B-1EFD7DFF5DDA}">
      <dsp:nvSpPr>
        <dsp:cNvPr id="0" name=""/>
        <dsp:cNvSpPr/>
      </dsp:nvSpPr>
      <dsp:spPr>
        <a:xfrm>
          <a:off x="66242" y="4229081"/>
          <a:ext cx="563679" cy="563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0755-B201-4626-A8D1-4F502E7C6355}" type="datetimeFigureOut">
              <a:rPr lang="el-GR" smtClean="0"/>
              <a:t>6/12/2017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3CF3-4F9B-4226-8A69-647C69AABE4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95695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80C4-B68C-4671-9683-F560A870C8D3}" type="datetimeFigureOut">
              <a:rPr lang="el-GR" smtClean="0"/>
              <a:t>6/12/2017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881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6"/>
            <a:ext cx="544449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5656-7A04-4489-BCAA-2FB2FBFE1B0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8480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  <a:cs typeface="Arial" panose="020B0604020202020204" pitchFamily="34" charset="0"/>
              </a:rPr>
              <a:t>According to the Statistical Service, the GDP growth rate in real terms during the third quarter of 2017 is positive and is estimated at +3,8% over the corresponding quarter of 2016. Based on seasonally and working day adjusted data, GDP growth rate in real terms is estimated at +3,9%.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l-GR" dirty="0" smtClean="0">
              <a:solidFill>
                <a:srgbClr val="002060"/>
              </a:solidFill>
              <a:latin typeface="Univers for KPMG Light" panose="020B04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  <a:cs typeface="Arial" panose="020B0604020202020204" pitchFamily="34" charset="0"/>
              </a:rPr>
              <a:t>General Government accounts for January - September 2017, show that total revenue amounted €5.372,2 mn, while total expenditure reached €4.943,1 mn, </a:t>
            </a:r>
            <a:r>
              <a:rPr lang="en-US" altLang="el-GR" b="1" dirty="0" smtClean="0">
                <a:solidFill>
                  <a:srgbClr val="C00000"/>
                </a:solidFill>
                <a:latin typeface="Univers for KPMG Light" panose="020B0403020202020204" pitchFamily="34" charset="0"/>
                <a:cs typeface="Arial" panose="020B0604020202020204" pitchFamily="34" charset="0"/>
              </a:rPr>
              <a:t>resulting in a surplus of €429,2 mn for the respective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l-GR" dirty="0" smtClean="0">
              <a:solidFill>
                <a:srgbClr val="002060"/>
              </a:solidFill>
              <a:latin typeface="Univers for KPMG Light" panose="020B0403020202020204" pitchFamily="34" charset="0"/>
              <a:cs typeface="Arial" panose="020B0604020202020204" pitchFamily="34" charset="0"/>
            </a:endParaRPr>
          </a:p>
          <a:p>
            <a:pPr marL="243260" lvl="2" indent="-243260" defTabSz="167058" eaLnBrk="1" fontAlgn="auto" hangingPunct="1">
              <a:spcBef>
                <a:spcPts val="277"/>
              </a:spcBef>
              <a:spcAft>
                <a:spcPts val="277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economy is back to growth and sectors like energy, professional services, tourism, mutual funds, construction and real estate, shipping are enhancing this trend;</a:t>
            </a:r>
          </a:p>
          <a:p>
            <a:pPr marL="243260" lvl="2" indent="-243260" defTabSz="167058" eaLnBrk="1" fontAlgn="auto" hangingPunct="1">
              <a:spcBef>
                <a:spcPts val="277"/>
              </a:spcBef>
              <a:spcAft>
                <a:spcPts val="277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Developed educational system with schools teaching in English language;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81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43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 note what</a:t>
            </a:r>
            <a:r>
              <a:rPr lang="en-US" baseline="0" dirty="0" smtClean="0"/>
              <a:t> this means also taxwise:</a:t>
            </a:r>
          </a:p>
          <a:p>
            <a:endParaRPr lang="en-US" baseline="0" dirty="0" smtClean="0"/>
          </a:p>
          <a:p>
            <a:pPr lvl="2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Corporation tax at 12,5% on profits,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</a:p>
          <a:p>
            <a:pPr lvl="2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Excluded from tax: Dividends,</a:t>
            </a:r>
            <a:r>
              <a:rPr lang="en-US" sz="1600" baseline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Profits on sale of securities,</a:t>
            </a:r>
            <a:r>
              <a:rPr lang="en-US" sz="1600" baseline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gains arising from sale of property abroad.</a:t>
            </a:r>
          </a:p>
          <a:p>
            <a:pPr lvl="2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Effectively only interest received is taxed at 12,5%;/ Can be reduced to as low as 2,5%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7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conclude that: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Legal Framework is modern and agile – all in place / EU passporting:  </a:t>
            </a:r>
            <a:r>
              <a:rPr lang="en-US" sz="1200" kern="1200" spc="5" dirty="0" smtClean="0">
                <a:solidFill>
                  <a:srgbClr val="002060"/>
                </a:solidFill>
                <a:latin typeface="Univers for KPMG"/>
                <a:ea typeface="+mn-ea"/>
                <a:cs typeface="Univers for KPMG"/>
              </a:rPr>
              <a:t>Cyprus compares favorably with any other fund center in the EU.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1200" spc="5" dirty="0" smtClean="0">
                <a:solidFill>
                  <a:srgbClr val="002060"/>
                </a:solidFill>
                <a:latin typeface="Univers for KPMG"/>
                <a:ea typeface="+mn-ea"/>
                <a:cs typeface="Univers for KPMG"/>
              </a:rPr>
              <a:t>We can deliver cost effective range of services which implies lower costs being transferred to investors.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1200" spc="5" dirty="0" smtClean="0">
                <a:solidFill>
                  <a:srgbClr val="002060"/>
                </a:solidFill>
                <a:latin typeface="Univers for KPMG"/>
                <a:ea typeface="+mn-ea"/>
                <a:cs typeface="Univers for KPMG"/>
              </a:rPr>
              <a:t>Capabilities: Professional expertise, systems used, audits, IFRS reporting system. </a:t>
            </a:r>
          </a:p>
          <a:p>
            <a:pPr marL="342900" indent="-342900" algn="just">
              <a:spcBef>
                <a:spcPts val="120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1266124" algn="l"/>
              </a:tabLst>
            </a:pPr>
            <a:r>
              <a:rPr lang="en-GB" sz="1600" b="0" spc="5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Significant experience with international markets</a:t>
            </a:r>
            <a:endParaRPr lang="el-GR" sz="1600" b="0" spc="5" dirty="0" smtClean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pPr marL="342900" indent="-342900" algn="just">
              <a:spcBef>
                <a:spcPts val="120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1266124" algn="l"/>
              </a:tabLst>
            </a:pPr>
            <a:r>
              <a:rPr lang="en-US" sz="1600" b="0" spc="5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Efficient and accessible regulatory authority. </a:t>
            </a:r>
            <a:endParaRPr lang="el-GR" sz="1600" b="0" spc="5" dirty="0" smtClean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pPr marL="342900" indent="-342900" algn="just">
              <a:spcBef>
                <a:spcPts val="120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1266124" algn="l"/>
              </a:tabLst>
            </a:pPr>
            <a:r>
              <a:rPr lang="en-US" sz="1600" b="0" spc="5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Attractive fiscal framework with strong network of double-tax treaties and other tax benefits.</a:t>
            </a:r>
          </a:p>
          <a:p>
            <a:pPr marL="342900" indent="-342900" algn="just">
              <a:spcBef>
                <a:spcPts val="120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1266124" algn="l"/>
              </a:tabLst>
            </a:pPr>
            <a:endParaRPr lang="en-US" sz="1600" b="0" spc="5" dirty="0" smtClean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endParaRPr lang="en-US" baseline="0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1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11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hotel buildings in all seaside cities</a:t>
            </a:r>
          </a:p>
          <a:p>
            <a:r>
              <a:rPr lang="en-US" dirty="0" smtClean="0"/>
              <a:t>+ Incentives for existing hotels</a:t>
            </a:r>
            <a:r>
              <a:rPr lang="en-US" baseline="0" dirty="0" smtClean="0"/>
              <a:t> to increase capacity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33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85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04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R&amp;I = Research and Innovation</a:t>
            </a:r>
          </a:p>
          <a:p>
            <a:r>
              <a:rPr lang="en-US" dirty="0" smtClean="0"/>
              <a:t>ICT = Information</a:t>
            </a:r>
            <a:r>
              <a:rPr lang="en-US" baseline="0" dirty="0" smtClean="0"/>
              <a:t> &amp; Communication Technology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Research centers = contact with the private world  = to turn research into commercial projects</a:t>
            </a:r>
          </a:p>
          <a:p>
            <a:r>
              <a:rPr lang="en-US" baseline="0" dirty="0" smtClean="0"/>
              <a:t>Cyprus can also be used as a testing market for Israel innovations – it is a small and within proximity market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34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Start-Up Visa is available to individuals/ founders / Need min Eur 50k capital / to employ up to 5 people</a:t>
            </a:r>
            <a:r>
              <a:rPr lang="en-US" baseline="0" dirty="0" smtClean="0"/>
              <a:t> / based on a Business Plan to be approved, one can approve to get visa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977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rely on our</a:t>
            </a:r>
            <a:r>
              <a:rPr lang="en-US" baseline="0" dirty="0" smtClean="0"/>
              <a:t> legal system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2015 © CPM, All Rights Reserved. CPM® is a registered trademark of Cyproman  Services Limited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656-7A04-4489-BCAA-2FB2FBFE1B0A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92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11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ight vertical dark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200" y="1339200"/>
            <a:ext cx="619200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– </a:t>
            </a:r>
            <a:br>
              <a:rPr lang="en-GB" dirty="0" smtClean="0"/>
            </a:br>
            <a:r>
              <a:rPr lang="en-GB" dirty="0" smtClean="0"/>
              <a:t>dark vertical image – </a:t>
            </a:r>
            <a:r>
              <a:rPr lang="en-GB" dirty="0" err="1" smtClean="0"/>
              <a:t>rhs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56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000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98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4594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3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3726000" cy="4594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0"/>
            <a:ext cx="3726000" cy="4594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39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3726000" cy="4594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0337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7264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3607200"/>
            <a:ext cx="7639200" cy="21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52400" y="1209600"/>
            <a:ext cx="7639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5767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412800" y="1209600"/>
            <a:ext cx="2354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2390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3607200"/>
            <a:ext cx="2390400" cy="21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37200" y="1209600"/>
            <a:ext cx="2354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76800" y="3607200"/>
            <a:ext cx="2390400" cy="21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01200" y="3607200"/>
            <a:ext cx="2390400" cy="21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2400" y="1209600"/>
            <a:ext cx="76392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04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65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4594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39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682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61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076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05594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65063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24532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84000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840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4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eft vertical dark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75" y="1339200"/>
            <a:ext cx="4983288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– dark vertical image – lhs </a:t>
            </a:r>
            <a:endParaRPr lang="en-US" dirty="0"/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444975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4975" y="5036400"/>
            <a:ext cx="45324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432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120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16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312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7604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07817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9509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631200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41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957564" y="2906130"/>
            <a:ext cx="1191600" cy="1192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52510" y="12096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2700000" flipH="1" flipV="1">
            <a:off x="4963484" y="4009375"/>
            <a:ext cx="396053" cy="359847"/>
          </a:xfrm>
          <a:prstGeom prst="rightArrow">
            <a:avLst>
              <a:gd name="adj1" fmla="val 63333"/>
              <a:gd name="adj2" fmla="val 49582"/>
            </a:avLst>
          </a:prstGeom>
          <a:solidFill>
            <a:srgbClr val="00338D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5" name="AutoShape 20"/>
          <p:cNvSpPr>
            <a:spLocks noChangeArrowheads="1"/>
          </p:cNvSpPr>
          <p:nvPr userDrawn="1"/>
        </p:nvSpPr>
        <p:spPr bwMode="gray">
          <a:xfrm rot="18900000" flipV="1">
            <a:off x="3749594" y="4014666"/>
            <a:ext cx="408055" cy="349264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752510" y="39708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5508000" y="12096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5508000" y="3970800"/>
            <a:ext cx="2885771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3762968" y="2667998"/>
            <a:ext cx="382279" cy="37705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0" name="AutoShape 20"/>
          <p:cNvSpPr>
            <a:spLocks noChangeArrowheads="1"/>
          </p:cNvSpPr>
          <p:nvPr userDrawn="1"/>
        </p:nvSpPr>
        <p:spPr bwMode="gray">
          <a:xfrm rot="18900000" flipH="1">
            <a:off x="4964093" y="2673543"/>
            <a:ext cx="393864" cy="36596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752510" y="1598400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752510" y="4355784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5506571" y="1598400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5506571" y="4355784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2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41940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41940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51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07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754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73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246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23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Colors</a:t>
            </a:r>
            <a:endParaRPr lang="en-US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52400" y="1430719"/>
            <a:ext cx="7639200" cy="4323905"/>
            <a:chOff x="752400" y="1211263"/>
            <a:chExt cx="7647063" cy="4594225"/>
          </a:xfrm>
        </p:grpSpPr>
        <p:sp>
          <p:nvSpPr>
            <p:cNvPr id="53" name="TextBox 52"/>
            <p:cNvSpPr txBox="1"/>
            <p:nvPr userDrawn="1"/>
          </p:nvSpPr>
          <p:spPr>
            <a:xfrm>
              <a:off x="752400" y="1211263"/>
              <a:ext cx="82867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Primary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752400" y="2257893"/>
              <a:ext cx="89842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Secondary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752400" y="3304523"/>
              <a:ext cx="89842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Tertiary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1566545" y="1211263"/>
              <a:ext cx="90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KPMG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51 / 141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555365" y="1211263"/>
              <a:ext cx="900000" cy="720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Medium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94 / 184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544185" y="1211263"/>
              <a:ext cx="90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145 / 218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1566545" y="2257893"/>
              <a:ext cx="900000" cy="720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Violet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72 / 54 / 152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2555365" y="2257893"/>
              <a:ext cx="900000" cy="720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Purple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71 / 10 / 104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3544185" y="2257893"/>
              <a:ext cx="900000" cy="720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Purple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109 / 32 /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33005" y="2257893"/>
              <a:ext cx="900000" cy="720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163 / 161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1566545" y="3304523"/>
              <a:ext cx="900000" cy="720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Dark 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154 / 68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2555365" y="3304523"/>
              <a:ext cx="900000" cy="720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67 / 176 / 42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3544185" y="3304523"/>
              <a:ext cx="900000" cy="720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Yellow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234 / 170 / 0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33005" y="3304523"/>
              <a:ext cx="900000" cy="720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Orange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246 / 141 / 46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521825" y="3304523"/>
              <a:ext cx="900000" cy="720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Red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188 / 32 / 75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6510645" y="3304523"/>
              <a:ext cx="900000" cy="720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198 / 0 / 126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1566545" y="4285386"/>
              <a:ext cx="90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KPMG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51 / 141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33005" y="4285386"/>
              <a:ext cx="900000" cy="720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Medium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94 / 184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2555365" y="4285386"/>
              <a:ext cx="90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145 / 218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3544185" y="4285386"/>
              <a:ext cx="900000" cy="720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Purple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109 / 32 /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5521825" y="4285386"/>
              <a:ext cx="900000" cy="720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163 / 161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7499463" y="4285386"/>
              <a:ext cx="900000" cy="720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67 / 176 / 42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510645" y="4285386"/>
              <a:ext cx="900000" cy="720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Yellow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234 / 170 / 0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566545" y="5085488"/>
              <a:ext cx="900000" cy="720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198 / 0 / 126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2555365" y="5085488"/>
              <a:ext cx="900000" cy="720000"/>
            </a:xfrm>
            <a:prstGeom prst="rect">
              <a:avLst/>
            </a:prstGeom>
            <a:solidFill>
              <a:srgbClr val="753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Dark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 Brown</a:t>
              </a:r>
            </a:p>
            <a:p>
              <a:pPr algn="ctr"/>
              <a:r>
                <a:rPr lang="en-GB" sz="900" baseline="0" dirty="0" smtClean="0">
                  <a:solidFill>
                    <a:schemeClr val="bg1"/>
                  </a:solidFill>
                </a:rPr>
                <a:t>117 / 63 / 25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544185" y="5085488"/>
              <a:ext cx="900000" cy="720000"/>
            </a:xfrm>
            <a:prstGeom prst="rect">
              <a:avLst/>
            </a:prstGeom>
            <a:solidFill>
              <a:srgbClr val="9B6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Brown</a:t>
              </a:r>
            </a:p>
            <a:p>
              <a:pPr algn="ctr"/>
              <a:r>
                <a:rPr lang="en-GB" sz="900" baseline="0" dirty="0" smtClean="0">
                  <a:solidFill>
                    <a:schemeClr val="bg1"/>
                  </a:solidFill>
                </a:rPr>
                <a:t>155 / 100 / 46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5521825" y="5085488"/>
              <a:ext cx="900000" cy="720000"/>
            </a:xfrm>
            <a:prstGeom prst="rect">
              <a:avLst/>
            </a:prstGeom>
            <a:solidFill>
              <a:srgbClr val="E3B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Beige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227 / 188 / 159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33005" y="5085488"/>
              <a:ext cx="900000" cy="720000"/>
            </a:xfrm>
            <a:prstGeom prst="rect">
              <a:avLst/>
            </a:prstGeom>
            <a:solidFill>
              <a:srgbClr val="9D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Olive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157 / 147 / 117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6510645" y="5085488"/>
              <a:ext cx="900000" cy="720000"/>
            </a:xfrm>
            <a:prstGeom prst="rect">
              <a:avLst/>
            </a:prstGeom>
            <a:solidFill>
              <a:srgbClr val="E36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227 / 104 /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52400" y="4285386"/>
              <a:ext cx="81414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tx2"/>
                  </a:solidFill>
                </a:rPr>
                <a:t> o</a:t>
              </a:r>
              <a:r>
                <a:rPr lang="en-GB" sz="1000" b="1" dirty="0" smtClean="0">
                  <a:solidFill>
                    <a:schemeClr val="tx2"/>
                  </a:solidFill>
                </a:rPr>
                <a:t>rder for graphs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42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2" y="0"/>
            <a:ext cx="7477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1584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4587244"/>
            <a:ext cx="6815463" cy="84600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5634830"/>
            <a:ext cx="6815463" cy="169277"/>
          </a:xfr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3539658"/>
            <a:ext cx="6815463" cy="84600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84000" y="31879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75338" y="3187907"/>
            <a:ext cx="236126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2682350"/>
            <a:ext cx="2523749" cy="38404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>
            <p:custDataLst>
              <p:tags r:id="rId1"/>
            </p:custDataLst>
          </p:nvPr>
        </p:nvSpPr>
        <p:spPr>
          <a:xfrm>
            <a:off x="1846217" y="6690918"/>
            <a:ext cx="5442857" cy="9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797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ight vertical light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200" y="1339200"/>
            <a:ext cx="6192000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GB" dirty="0" smtClean="0"/>
              <a:t>Title slide – </a:t>
            </a:r>
            <a:br>
              <a:rPr lang="en-GB" dirty="0" smtClean="0"/>
            </a:br>
            <a:r>
              <a:rPr lang="en-GB" dirty="0" smtClean="0"/>
              <a:t>light vertical image – </a:t>
            </a:r>
            <a:r>
              <a:rPr lang="en-GB" dirty="0" err="1" smtClean="0"/>
              <a:t>rhs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56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338D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000" y="5036400"/>
            <a:ext cx="6163200" cy="216000"/>
          </a:xfrm>
        </p:spPr>
        <p:txBody>
          <a:bodyPr/>
          <a:lstStyle>
            <a:lvl1pPr>
              <a:defRPr sz="11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4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292"/>
            </a:lvl3pPr>
            <a:lvl4pPr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8420" y="6386513"/>
            <a:ext cx="165588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474" y="6386513"/>
            <a:ext cx="65795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2F1BAC-5111-4A97-AC90-941466EC3D5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4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7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26876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4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eft vertical light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75" y="1339200"/>
            <a:ext cx="4983288" cy="3510000"/>
          </a:xfrm>
        </p:spPr>
        <p:txBody>
          <a:bodyPr anchor="t" anchorCtr="0"/>
          <a:lstStyle>
            <a:lvl1pPr algn="l">
              <a:defRPr sz="11000">
                <a:solidFill>
                  <a:srgbClr val="00338D"/>
                </a:solidFill>
              </a:defRPr>
            </a:lvl1pPr>
          </a:lstStyle>
          <a:p>
            <a:r>
              <a:rPr lang="en-GB" dirty="0" smtClean="0"/>
              <a:t>Title slide – light vertical image – lhs </a:t>
            </a:r>
            <a:endParaRPr lang="en-US" dirty="0"/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444975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338D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4975" y="5036400"/>
            <a:ext cx="4532400" cy="216000"/>
          </a:xfrm>
        </p:spPr>
        <p:txBody>
          <a:bodyPr/>
          <a:lstStyle>
            <a:lvl1pPr>
              <a:defRPr sz="11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38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ngular light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Title slide – singular light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 dirty="0">
              <a:solidFill>
                <a:srgbClr val="00338D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75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ngular dark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– singular dark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9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ngular image title b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1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7200" y="1339200"/>
            <a:ext cx="2607671" cy="3510000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– singular image title bar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56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000" y="5036400"/>
            <a:ext cx="2578871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51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– 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5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209600"/>
            <a:ext cx="7639200" cy="458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28" name="Freeform 19"/>
          <p:cNvSpPr>
            <a:spLocks noEditPoints="1"/>
          </p:cNvSpPr>
          <p:nvPr userDrawn="1"/>
        </p:nvSpPr>
        <p:spPr bwMode="auto">
          <a:xfrm>
            <a:off x="7472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7190610" y="6320118"/>
            <a:ext cx="1201210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>
            <p:custDataLst>
              <p:tags r:id="rId34"/>
            </p:custDataLst>
          </p:nvPr>
        </p:nvSpPr>
        <p:spPr>
          <a:xfrm>
            <a:off x="1846217" y="6690918"/>
            <a:ext cx="5442857" cy="9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30" name="TextBox 29"/>
          <p:cNvSpPr txBox="1"/>
          <p:nvPr userDrawn="1">
            <p:custDataLst>
              <p:tags r:id="rId35"/>
            </p:custDataLst>
          </p:nvPr>
        </p:nvSpPr>
        <p:spPr>
          <a:xfrm>
            <a:off x="1731600" y="6320118"/>
            <a:ext cx="58176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©2017 KPMG Limited, a Cyprus limited liability company and a member firm of the KPMG network of independent member firms affiliated with KPMG International Cooperative (“KPMG International”), a Swiss entity.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kern="1200" noProof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4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7" r:id="rId30"/>
    <p:sldLayoutId id="2147483828" r:id="rId31"/>
    <p:sldLayoutId id="2147483832" r:id="rId3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57" userDrawn="1">
          <p15:clr>
            <a:srgbClr val="F26B43"/>
          </p15:clr>
        </p15:guide>
        <p15:guide id="2" pos="470" userDrawn="1">
          <p15:clr>
            <a:srgbClr val="F26B43"/>
          </p15:clr>
        </p15:guide>
        <p15:guide id="3" pos="5291" userDrawn="1">
          <p15:clr>
            <a:srgbClr val="F26B43"/>
          </p15:clr>
        </p15:guide>
        <p15:guide id="4" orient="horz" pos="76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200" y="1339200"/>
            <a:ext cx="4868928" cy="3510000"/>
          </a:xfrm>
        </p:spPr>
        <p:txBody>
          <a:bodyPr/>
          <a:lstStyle/>
          <a:p>
            <a:pPr marL="12700">
              <a:lnSpc>
                <a:spcPct val="90000"/>
              </a:lnSpc>
            </a:pPr>
            <a:r>
              <a:rPr lang="en-US" sz="7200" b="1" spc="5" dirty="0">
                <a:solidFill>
                  <a:srgbClr val="FFFFFF"/>
                </a:solidFill>
                <a:cs typeface="KPMG Extralight"/>
              </a:rPr>
              <a:t>Cyprus:</a:t>
            </a:r>
            <a:br>
              <a:rPr lang="en-US" sz="7200" b="1" spc="5" dirty="0">
                <a:solidFill>
                  <a:srgbClr val="FFFFFF"/>
                </a:solidFill>
                <a:cs typeface="KPMG Extralight"/>
              </a:rPr>
            </a:br>
            <a:r>
              <a:rPr lang="en-US" sz="7200" b="1" spc="5" dirty="0">
                <a:solidFill>
                  <a:srgbClr val="FFFFFF"/>
                </a:solidFill>
                <a:cs typeface="KPMG Extralight"/>
              </a:rPr>
              <a:t>A dynamic business and investment </a:t>
            </a:r>
            <a:r>
              <a:rPr lang="en-US" sz="7200" b="1" spc="5" dirty="0" smtClean="0">
                <a:solidFill>
                  <a:srgbClr val="FFFFFF"/>
                </a:solidFill>
                <a:cs typeface="KPMG Extralight"/>
              </a:rPr>
              <a:t>center</a:t>
            </a:r>
            <a:endParaRPr lang="el-GR" sz="8000" dirty="0"/>
          </a:p>
        </p:txBody>
      </p:sp>
      <p:sp>
        <p:nvSpPr>
          <p:cNvPr id="3" name="Rectangle 2"/>
          <p:cNvSpPr/>
          <p:nvPr/>
        </p:nvSpPr>
        <p:spPr>
          <a:xfrm>
            <a:off x="644578" y="5414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+mj-lt"/>
              </a:rPr>
              <a:t>Christos Vasiliou</a:t>
            </a:r>
            <a:br>
              <a:rPr lang="pt-BR" sz="1600" b="1" dirty="0">
                <a:solidFill>
                  <a:schemeClr val="bg1"/>
                </a:solidFill>
                <a:latin typeface="+mj-lt"/>
              </a:rPr>
            </a:br>
            <a:r>
              <a:rPr lang="en-US" sz="1600" b="1" dirty="0">
                <a:solidFill>
                  <a:schemeClr val="bg1"/>
                </a:solidFill>
                <a:latin typeface="+mj-lt"/>
              </a:rPr>
              <a:t>KPMG Cyprus</a:t>
            </a:r>
            <a:r>
              <a:rPr lang="el-GR" sz="1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Deputy Managing Director</a:t>
            </a:r>
            <a:br>
              <a:rPr lang="pt-BR" sz="1600" b="1" dirty="0">
                <a:solidFill>
                  <a:schemeClr val="bg1"/>
                </a:solidFill>
                <a:latin typeface="+mj-lt"/>
              </a:rPr>
            </a:br>
            <a:r>
              <a:rPr lang="pt-BR" sz="1600" b="1" dirty="0">
                <a:solidFill>
                  <a:schemeClr val="bg1"/>
                </a:solidFill>
                <a:latin typeface="+mj-lt"/>
              </a:rPr>
              <a:t>cvasiliou@kpmg.com</a:t>
            </a:r>
            <a:endParaRPr lang="el-G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535" y="5725937"/>
            <a:ext cx="106952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Israel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 December 2017</a:t>
            </a:r>
            <a:endParaRPr lang="el-GR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83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02" y="401176"/>
            <a:ext cx="7635875" cy="516795"/>
          </a:xfrm>
        </p:spPr>
        <p:txBody>
          <a:bodyPr/>
          <a:lstStyle/>
          <a:p>
            <a:pPr marL="58251" algn="l" defTabSz="633062" rtl="0" fontAlgn="base">
              <a:spcBef>
                <a:spcPts val="277"/>
              </a:spcBef>
              <a:spcAft>
                <a:spcPct val="0"/>
              </a:spcAft>
            </a:pPr>
            <a:r>
              <a:rPr lang="en-US" sz="5400" kern="1200" dirty="0">
                <a:ea typeface="ＭＳ Ｐゴシック" pitchFamily="-105" charset="-128"/>
              </a:rPr>
              <a:t>Advantages of Cyprus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189270"/>
              </p:ext>
            </p:extLst>
          </p:nvPr>
        </p:nvGraphicFramePr>
        <p:xfrm>
          <a:off x="484602" y="1075765"/>
          <a:ext cx="8113832" cy="49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3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48770" y="409099"/>
            <a:ext cx="8280400" cy="617538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 Strong Legal and Regulatory System – Part of EU</a:t>
            </a:r>
            <a:endParaRPr lang="el-GR" altLang="el-GR" dirty="0" smtClean="0"/>
          </a:p>
        </p:txBody>
      </p:sp>
      <p:sp>
        <p:nvSpPr>
          <p:cNvPr id="993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0992" y="2921617"/>
            <a:ext cx="8058150" cy="2995305"/>
          </a:xfrm>
        </p:spPr>
        <p:txBody>
          <a:bodyPr/>
          <a:lstStyle/>
          <a:p>
            <a:pPr marL="361950" indent="-361950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l-GR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Fully transparent</a:t>
            </a:r>
          </a:p>
          <a:p>
            <a:pPr marL="361950" indent="-361950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l-GR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Fully harmonized with EU Regulations and transposed EU Directives</a:t>
            </a:r>
          </a:p>
          <a:p>
            <a:pPr marL="361950" indent="-361950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l-GR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Based on UK Common Law</a:t>
            </a:r>
          </a:p>
          <a:p>
            <a:pPr marL="361950" indent="-361950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l-GR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In line with international best practice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altLang="el-GR" sz="1500" b="0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0519" y="4758933"/>
            <a:ext cx="2536901" cy="964757"/>
          </a:xfrm>
          <a:prstGeom prst="rect">
            <a:avLst/>
          </a:prstGeom>
          <a:solidFill>
            <a:srgbClr val="00A3A1"/>
          </a:solidFill>
          <a:ln w="12700">
            <a:solidFill>
              <a:srgbClr val="00A3A1"/>
            </a:solidFill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/>
          <a:p>
            <a:pPr algn="ctr" defTabSz="762000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Commerciality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61616" y="1540155"/>
            <a:ext cx="2536901" cy="964757"/>
          </a:xfrm>
          <a:prstGeom prst="rect">
            <a:avLst/>
          </a:prstGeom>
          <a:solidFill>
            <a:srgbClr val="00A3A1"/>
          </a:solidFill>
          <a:ln w="12700">
            <a:solidFill>
              <a:srgbClr val="00A3A1"/>
            </a:solidFill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/>
          <a:p>
            <a:pPr algn="ctr" defTabSz="762000" eaLnBrk="0" hangingPunct="0">
              <a:lnSpc>
                <a:spcPct val="90000"/>
              </a:lnSpc>
              <a:spcBef>
                <a:spcPts val="6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Robust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9750" y="411252"/>
            <a:ext cx="7994650" cy="519112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The Cyprus Tax System at a Glance</a:t>
            </a:r>
            <a:endParaRPr lang="el-GR" altLang="el-GR" dirty="0" smtClean="0"/>
          </a:p>
        </p:txBody>
      </p:sp>
      <p:sp>
        <p:nvSpPr>
          <p:cNvPr id="102403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712788" y="1274060"/>
            <a:ext cx="8629650" cy="3854260"/>
          </a:xfrm>
        </p:spPr>
        <p:txBody>
          <a:bodyPr/>
          <a:lstStyle/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12,5</a:t>
            </a: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% corporate tax on corporate trading </a:t>
            </a:r>
            <a:r>
              <a:rPr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profits;</a:t>
            </a:r>
            <a:endParaRPr lang="en-US" altLang="el-GR" b="0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lang="en-US"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One </a:t>
            </a:r>
            <a:r>
              <a:rPr altLang="en-US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of the lowest income tax regimes in Europe with taxation reaching up to a maximum of 35%;</a:t>
            </a:r>
            <a:endParaRPr lang="en-US" altLang="en-US" b="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32651" indent="-332651" defTabSz="844083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lang="en-US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50% exemption for income over €100.000 for a 10 year period from date of first employment in  Cyprus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Interest </a:t>
            </a: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expense on 100% corporate acquisitions permitted;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Notional Interest Deduction on new equity invested;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Fully reformed Intellectual Property Regime;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lang="en-US"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No tax </a:t>
            </a: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on sale of securities: 100% exemption;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Capital gains from the sale of immovable property situated outside Cyprus are tax exempt;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No withholding tax on outgoing payments (dividends-interest-royalties);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No taxes on corporate dividend income or on profit on sale of shares;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Advance </a:t>
            </a: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ruling practice exists;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altLang="el-GR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Extensive and constantly expanding network of attractive Double Tax Treaty network</a:t>
            </a:r>
            <a:r>
              <a:rPr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.</a:t>
            </a:r>
            <a:endParaRPr lang="en-US" altLang="el-GR" b="0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lang="en-US"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Non-Domicile Regime</a:t>
            </a:r>
          </a:p>
          <a:p>
            <a:pPr marL="332651" indent="-332651" defTabSz="844083" eaLnBrk="1" fontAlgn="auto" hangingPunct="1">
              <a:spcBef>
                <a:spcPts val="369"/>
              </a:spcBef>
              <a:spcAft>
                <a:spcPts val="369"/>
              </a:spcAft>
              <a:buClr>
                <a:srgbClr val="00338D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  <a:defRPr/>
            </a:pPr>
            <a:r>
              <a:rPr lang="en-US" altLang="el-GR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Tax Residency </a:t>
            </a:r>
            <a:endParaRPr lang="el-GR" alt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562" y="207747"/>
            <a:ext cx="823673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6150"/>
              </a:lnSpc>
            </a:pPr>
            <a:r>
              <a:rPr spc="-10" dirty="0"/>
              <a:t>C</a:t>
            </a:r>
            <a:r>
              <a:rPr dirty="0"/>
              <a:t>y</a:t>
            </a:r>
            <a:r>
              <a:rPr spc="-10" dirty="0"/>
              <a:t>p</a:t>
            </a:r>
            <a:r>
              <a:rPr dirty="0"/>
              <a:t>r</a:t>
            </a:r>
            <a:r>
              <a:rPr spc="-5" dirty="0"/>
              <a:t>u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D</a:t>
            </a:r>
            <a:r>
              <a:rPr spc="-10" dirty="0"/>
              <a:t>T</a:t>
            </a:r>
            <a:r>
              <a:rPr dirty="0"/>
              <a:t>T Ne</a:t>
            </a:r>
            <a:r>
              <a:rPr spc="-10" dirty="0"/>
              <a:t>tw</a:t>
            </a:r>
            <a:r>
              <a:rPr spc="-5" dirty="0"/>
              <a:t>o</a:t>
            </a:r>
            <a:r>
              <a:rPr dirty="0"/>
              <a:t>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44" y="6001760"/>
            <a:ext cx="517398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*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DT</a:t>
            </a:r>
            <a:r>
              <a:rPr sz="1450" i="1" spc="-140" dirty="0">
                <a:solidFill>
                  <a:srgbClr val="002060"/>
                </a:solidFill>
                <a:latin typeface="Univers for KPMG"/>
                <a:cs typeface="Univers for KPMG"/>
              </a:rPr>
              <a:t>T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s</a:t>
            </a:r>
            <a:r>
              <a:rPr sz="1450" i="1" spc="10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not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yet</a:t>
            </a:r>
            <a:r>
              <a:rPr sz="1450" i="1" spc="15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spc="-5" dirty="0">
                <a:solidFill>
                  <a:srgbClr val="002060"/>
                </a:solidFill>
                <a:latin typeface="Univers for KPMG"/>
                <a:cs typeface="Univers for KPMG"/>
              </a:rPr>
              <a:t>i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n</a:t>
            </a:r>
            <a:r>
              <a:rPr sz="1450" i="1" spc="15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fo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r</a:t>
            </a:r>
            <a:r>
              <a:rPr sz="1450" i="1" spc="10" dirty="0">
                <a:solidFill>
                  <a:srgbClr val="002060"/>
                </a:solidFill>
                <a:latin typeface="Univers for KPMG"/>
                <a:cs typeface="Univers for KPMG"/>
              </a:rPr>
              <a:t>c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e:</a:t>
            </a:r>
            <a:r>
              <a:rPr sz="1450" i="1" spc="10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Bah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r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ain,</a:t>
            </a:r>
            <a:r>
              <a:rPr sz="1450" i="1" spc="25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spc="10" dirty="0">
                <a:solidFill>
                  <a:srgbClr val="002060"/>
                </a:solidFill>
                <a:latin typeface="Univers for KPMG"/>
                <a:cs typeface="Univers for KPMG"/>
              </a:rPr>
              <a:t>G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eo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r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gia,</a:t>
            </a:r>
            <a:r>
              <a:rPr sz="1450" i="1" spc="35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i="1" spc="-5" dirty="0">
                <a:solidFill>
                  <a:srgbClr val="002060"/>
                </a:solidFill>
                <a:latin typeface="Univers for KPMG"/>
                <a:cs typeface="Univers for KPMG"/>
              </a:rPr>
              <a:t>I</a:t>
            </a:r>
            <a:r>
              <a:rPr sz="1450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r</a:t>
            </a:r>
            <a:r>
              <a:rPr sz="1450" i="1" dirty="0">
                <a:solidFill>
                  <a:srgbClr val="002060"/>
                </a:solidFill>
                <a:latin typeface="Univers for KPMG"/>
                <a:cs typeface="Univers for KPMG"/>
              </a:rPr>
              <a:t>an,</a:t>
            </a:r>
            <a:r>
              <a:rPr sz="1450" i="1" spc="20" dirty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450" b="1" i="1" spc="-20" dirty="0">
                <a:solidFill>
                  <a:srgbClr val="002060"/>
                </a:solidFill>
                <a:latin typeface="Univers for KPMG"/>
                <a:cs typeface="Univers for KPMG"/>
              </a:rPr>
              <a:t>S</a:t>
            </a:r>
            <a:r>
              <a:rPr sz="1450" b="1" i="1" dirty="0">
                <a:solidFill>
                  <a:srgbClr val="002060"/>
                </a:solidFill>
                <a:latin typeface="Univers for KPMG"/>
                <a:cs typeface="Univers for KPMG"/>
              </a:rPr>
              <a:t>wi</a:t>
            </a:r>
            <a:r>
              <a:rPr sz="1450" b="1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t</a:t>
            </a:r>
            <a:r>
              <a:rPr sz="1450" b="1" i="1" spc="-15" dirty="0">
                <a:solidFill>
                  <a:srgbClr val="002060"/>
                </a:solidFill>
                <a:latin typeface="Univers for KPMG"/>
                <a:cs typeface="Univers for KPMG"/>
              </a:rPr>
              <a:t>z</a:t>
            </a:r>
            <a:r>
              <a:rPr sz="1450" b="1" i="1" dirty="0">
                <a:solidFill>
                  <a:srgbClr val="002060"/>
                </a:solidFill>
                <a:latin typeface="Univers for KPMG"/>
                <a:cs typeface="Univers for KPMG"/>
              </a:rPr>
              <a:t>e</a:t>
            </a:r>
            <a:r>
              <a:rPr sz="1450" b="1" i="1" spc="-55" dirty="0">
                <a:solidFill>
                  <a:srgbClr val="002060"/>
                </a:solidFill>
                <a:latin typeface="Univers for KPMG"/>
                <a:cs typeface="Univers for KPMG"/>
              </a:rPr>
              <a:t>r</a:t>
            </a:r>
            <a:r>
              <a:rPr sz="1450" b="1" i="1" dirty="0">
                <a:solidFill>
                  <a:srgbClr val="002060"/>
                </a:solidFill>
                <a:latin typeface="Univers for KPMG"/>
                <a:cs typeface="Univers for KPMG"/>
              </a:rPr>
              <a:t>lan</a:t>
            </a:r>
            <a:r>
              <a:rPr sz="1450" b="1" i="1" spc="5" dirty="0">
                <a:solidFill>
                  <a:srgbClr val="002060"/>
                </a:solidFill>
                <a:latin typeface="Univers for KPMG"/>
                <a:cs typeface="Univers for KPMG"/>
              </a:rPr>
              <a:t>d</a:t>
            </a:r>
            <a:endParaRPr sz="1450" dirty="0">
              <a:solidFill>
                <a:srgbClr val="002060"/>
              </a:solidFill>
              <a:latin typeface="Univers for KPMG"/>
              <a:cs typeface="Univers for KPMG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03596"/>
              </p:ext>
            </p:extLst>
          </p:nvPr>
        </p:nvGraphicFramePr>
        <p:xfrm>
          <a:off x="519156" y="1085661"/>
          <a:ext cx="8236730" cy="48024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4655"/>
                <a:gridCol w="2101237"/>
                <a:gridCol w="2101236"/>
                <a:gridCol w="1939602"/>
              </a:tblGrid>
              <a:tr h="324436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b="0" spc="-5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Armenia</a:t>
                      </a:r>
                    </a:p>
                  </a:txBody>
                  <a:tcPr marL="0" marR="0" marT="0" marB="0">
                    <a:solidFill>
                      <a:srgbClr val="CBDCF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b="0" spc="-5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0" marR="0" marT="0" marB="0">
                    <a:solidFill>
                      <a:srgbClr val="CBDCF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700" b="0" spc="-5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Mauritius</a:t>
                      </a:r>
                    </a:p>
                  </a:txBody>
                  <a:tcPr marL="0" marR="0" marT="0" marB="0">
                    <a:solidFill>
                      <a:srgbClr val="CBDCF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b="0" spc="-5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</a:p>
                  </a:txBody>
                  <a:tcPr marL="0" marR="0" marT="0" marB="0">
                    <a:solidFill>
                      <a:srgbClr val="CBDCF1"/>
                    </a:solidFill>
                  </a:tcPr>
                </a:tc>
              </a:tr>
              <a:tr h="35618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spc="5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us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many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Mo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dova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Sou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sz="1700" spc="-15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700" spc="5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fr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Bah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eece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Mon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eneg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Spa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Be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us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ue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nsey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No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rw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ay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eden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9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Be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um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spc="5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unga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y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Po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tz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Bu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ga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ce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Po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ugal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Sy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Canada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Q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ar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ha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Ch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Ro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U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k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ne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z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ech</a:t>
                      </a:r>
                      <a:r>
                        <a:rPr sz="1700" spc="-15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Repub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c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Russ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U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sz="1700" spc="5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.E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5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enma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k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ly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San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no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U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ed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K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ngdom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Egypt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Ku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t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Se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U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.A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Es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on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Lebanon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Seyche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es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96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F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and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huan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ngapo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  <a:tr h="343484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eo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spc="-5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ovak</a:t>
                      </a:r>
                      <a:r>
                        <a:rPr sz="1700" spc="-1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sz="1700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 dirty="0">
                        <a:solidFill>
                          <a:srgbClr val="002060"/>
                        </a:solidFill>
                        <a:latin typeface="Univers for KPMG"/>
                        <a:cs typeface="Univers for KPMG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200" y="2527920"/>
            <a:ext cx="6192000" cy="3510000"/>
          </a:xfrm>
        </p:spPr>
        <p:txBody>
          <a:bodyPr/>
          <a:lstStyle/>
          <a:p>
            <a:r>
              <a:rPr lang="en-US" sz="7200" b="1" spc="5" dirty="0">
                <a:solidFill>
                  <a:srgbClr val="FFFFFF"/>
                </a:solidFill>
                <a:cs typeface="KPMG Extralight"/>
              </a:rPr>
              <a:t>Funds &amp; Fund Management</a:t>
            </a:r>
            <a:r>
              <a:rPr lang="en-US" sz="9600" dirty="0">
                <a:cs typeface="KPMG Extralight"/>
              </a:rPr>
              <a:t/>
            </a:r>
            <a:br>
              <a:rPr lang="en-US" sz="9600" dirty="0">
                <a:cs typeface="KPMG Extralight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23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26041"/>
            <a:ext cx="7635875" cy="516795"/>
          </a:xfrm>
        </p:spPr>
        <p:txBody>
          <a:bodyPr>
            <a:noAutofit/>
          </a:bodyPr>
          <a:lstStyle/>
          <a:p>
            <a:r>
              <a:rPr lang="en-GB" kern="1200" spc="-5" dirty="0">
                <a:ea typeface="+mn-ea"/>
              </a:rPr>
              <a:t>Cyprus Legal framework – AIFs/UCITS</a:t>
            </a:r>
            <a:endParaRPr lang="en-US" kern="1200" spc="-5" dirty="0">
              <a:ea typeface="+mn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004763"/>
            <a:ext cx="9143999" cy="449133"/>
          </a:xfrm>
          <a:prstGeom prst="rect">
            <a:avLst/>
          </a:prstGeom>
        </p:spPr>
        <p:txBody>
          <a:bodyPr tIns="46800" bIns="46800"/>
          <a:lstStyle>
            <a:lvl1pPr eaLnBrk="1" hangingPunct="1">
              <a:spcAft>
                <a:spcPts val="600"/>
              </a:spcAft>
              <a:defRPr sz="1500" b="1" i="0">
                <a:solidFill>
                  <a:schemeClr val="tx2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 algn="l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5750" indent="-283464" algn="l" eaLnBrk="1" hangingPunct="1">
              <a:spcAft>
                <a:spcPts val="600"/>
              </a:spcAft>
              <a:buClrTx/>
              <a:buFont typeface="Univers for KPMG Light" panose="020B0403020202020204" pitchFamily="34" charset="0"/>
              <a:buChar char="—"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1500" indent="-22860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defRPr sz="1500" b="0" i="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 marL="896938" indent="-283464" algn="l" eaLnBrk="1" hangingPunct="1">
              <a:spcAft>
                <a:spcPts val="600"/>
              </a:spcAft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 marL="1166813" indent="-22860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defRPr lang="en-US" sz="15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6pPr>
            <a:lvl7pPr marL="1524000" indent="-283464" algn="l" eaLnBrk="1" hangingPunct="1">
              <a:spcAft>
                <a:spcPts val="600"/>
              </a:spcAft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7pPr>
            <a:lvl8pPr marL="1793875" indent="-22860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tabLst>
                <a:tab pos="1793875" algn="l"/>
              </a:tabLst>
              <a:defRPr lang="en-US" sz="15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8pPr>
          </a:lstStyle>
          <a:p>
            <a:pPr lvl="2" algn="ctr" defTabSz="914400">
              <a:spcBef>
                <a:spcPts val="672"/>
              </a:spcBef>
              <a:buFont typeface="Univers for KPMG Light" panose="020B0403020202020204" pitchFamily="34" charset="0"/>
              <a:buNone/>
            </a:pPr>
            <a:r>
              <a:rPr lang="en-GB" sz="1600" b="1" dirty="0">
                <a:latin typeface="Univers for KPMG"/>
                <a:ea typeface="Calibri" panose="020F0502020204030204" pitchFamily="34" charset="0"/>
                <a:cs typeface="Times New Roman" panose="02020603050405020304" pitchFamily="18" charset="0"/>
              </a:rPr>
              <a:t>Two broad types of investment funds in Cyprus / One regulator</a:t>
            </a:r>
          </a:p>
          <a:p>
            <a:pPr lvl="2" defTabSz="914400">
              <a:spcBef>
                <a:spcPts val="672"/>
              </a:spcBef>
              <a:buFont typeface="Univers for KPMG Light" panose="020B0403020202020204" pitchFamily="34" charset="0"/>
              <a:buNone/>
            </a:pPr>
            <a:endParaRPr lang="en-GB" kern="0" dirty="0" smtClean="0"/>
          </a:p>
          <a:p>
            <a:pPr lvl="2" defTabSz="914400">
              <a:spcBef>
                <a:spcPts val="672"/>
              </a:spcBef>
              <a:buFont typeface="Univers for KPMG Light" panose="020B0403020202020204" pitchFamily="34" charset="0"/>
              <a:buNone/>
            </a:pPr>
            <a:endParaRPr lang="en-GB" kern="1200" dirty="0" smtClean="0"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384" y="2201843"/>
            <a:ext cx="3493008" cy="10278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lvl="2" algn="ctr" defTabSz="914400" fontAlgn="base"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2060"/>
                </a:solidFill>
                <a:cs typeface="Arial"/>
              </a:rPr>
              <a:t>AIFs under the</a:t>
            </a:r>
          </a:p>
          <a:p>
            <a:pPr marL="0" lvl="2" algn="ctr" defTabSz="914400" fontAlgn="base"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2060"/>
                </a:solidFill>
                <a:cs typeface="Arial"/>
              </a:rPr>
              <a:t>Alternative Investment Funds Law of 2014</a:t>
            </a:r>
            <a:r>
              <a:rPr lang="en-GB" kern="0" dirty="0">
                <a:solidFill>
                  <a:srgbClr val="002060"/>
                </a:solidFill>
                <a:cs typeface="Arial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259" y="4379976"/>
            <a:ext cx="2181629" cy="14904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lvl="2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srgbClr val="002060"/>
                </a:solidFill>
                <a:cs typeface="Arial"/>
              </a:rPr>
              <a:t>AIF with Limited number of investors (</a:t>
            </a:r>
            <a:r>
              <a:rPr lang="en-GB" b="1" kern="0" dirty="0">
                <a:solidFill>
                  <a:srgbClr val="002060"/>
                </a:solidFill>
                <a:cs typeface="Arial"/>
              </a:rPr>
              <a:t>AIFLNPs</a:t>
            </a:r>
            <a:r>
              <a:rPr lang="en-GB" kern="0" dirty="0">
                <a:solidFill>
                  <a:srgbClr val="002060"/>
                </a:solidFill>
                <a:cs typeface="Arial"/>
              </a:rPr>
              <a:t>) up to 75 Professional / well informed investors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8216" y="4992624"/>
            <a:ext cx="2112264" cy="9997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el-GR" sz="15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1881" y="4379976"/>
            <a:ext cx="2181629" cy="14904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lvl="2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kern="0" dirty="0">
                <a:solidFill>
                  <a:srgbClr val="002060"/>
                </a:solidFill>
                <a:cs typeface="Arial"/>
              </a:rPr>
              <a:t>AIF with Unlimited number of investors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216" y="2201843"/>
            <a:ext cx="3337560" cy="17922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lvl="2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cs typeface="Arial"/>
              </a:rPr>
              <a:t>UCITS under </a:t>
            </a:r>
            <a:r>
              <a:rPr lang="en-US" b="1" kern="0" dirty="0" smtClean="0">
                <a:solidFill>
                  <a:srgbClr val="002060"/>
                </a:solidFill>
                <a:cs typeface="Arial"/>
              </a:rPr>
              <a:t>the Open </a:t>
            </a:r>
            <a:r>
              <a:rPr lang="en-US" b="1" kern="0" dirty="0">
                <a:solidFill>
                  <a:srgbClr val="002060"/>
                </a:solidFill>
                <a:cs typeface="Arial"/>
              </a:rPr>
              <a:t>ended undertakings on collective investment Law of 2012</a:t>
            </a:r>
          </a:p>
          <a:p>
            <a:pPr marL="0" lvl="2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1" kern="0" dirty="0">
                <a:solidFill>
                  <a:srgbClr val="002060"/>
                </a:solidFill>
                <a:cs typeface="Arial"/>
              </a:rPr>
              <a:t>UCITS V</a:t>
            </a:r>
            <a:r>
              <a:rPr lang="en-US" b="1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kern="0" dirty="0">
                <a:solidFill>
                  <a:srgbClr val="002060"/>
                </a:solidFill>
                <a:cs typeface="Arial"/>
              </a:rPr>
              <a:t> was transposed in April 2016</a:t>
            </a:r>
          </a:p>
        </p:txBody>
      </p:sp>
      <p:cxnSp>
        <p:nvCxnSpPr>
          <p:cNvPr id="15" name="Elbow Connector 14"/>
          <p:cNvCxnSpPr>
            <a:endCxn id="13" idx="0"/>
          </p:cNvCxnSpPr>
          <p:nvPr/>
        </p:nvCxnSpPr>
        <p:spPr>
          <a:xfrm>
            <a:off x="4853510" y="1824449"/>
            <a:ext cx="1972486" cy="377394"/>
          </a:xfrm>
          <a:prstGeom prst="bentConnector2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532888" y="1824449"/>
            <a:ext cx="2320622" cy="359793"/>
          </a:xfrm>
          <a:prstGeom prst="bentConnector2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57060" y="1453896"/>
            <a:ext cx="0" cy="37055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4" idx="2"/>
            <a:endCxn id="12" idx="0"/>
          </p:cNvCxnSpPr>
          <p:nvPr/>
        </p:nvCxnSpPr>
        <p:spPr>
          <a:xfrm rot="16200000" flipH="1">
            <a:off x="2572650" y="3189930"/>
            <a:ext cx="1150284" cy="1229808"/>
          </a:xfrm>
          <a:prstGeom prst="bentConnector3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4" idx="2"/>
            <a:endCxn id="10" idx="0"/>
          </p:cNvCxnSpPr>
          <p:nvPr/>
        </p:nvCxnSpPr>
        <p:spPr>
          <a:xfrm rot="5400000">
            <a:off x="1412339" y="3259427"/>
            <a:ext cx="1150284" cy="1090814"/>
          </a:xfrm>
          <a:prstGeom prst="bentConnector3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10758" y="4602175"/>
            <a:ext cx="3240634" cy="1046074"/>
          </a:xfrm>
          <a:prstGeom prst="round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lvl="2" algn="ctr" defTabSz="914400" fontAlgn="base"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cs typeface="Arial" panose="020B0604020202020204" pitchFamily="34" charset="0"/>
              </a:rPr>
              <a:t>Registered AIFS</a:t>
            </a:r>
          </a:p>
          <a:p>
            <a:pPr marL="0" lvl="2" algn="ctr" defTabSz="914400" fontAlgn="base"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cs typeface="Arial" panose="020B0604020202020204" pitchFamily="34" charset="0"/>
              </a:rPr>
              <a:t>(expected </a:t>
            </a:r>
            <a:r>
              <a:rPr lang="en-US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early 2018)</a:t>
            </a:r>
            <a:endParaRPr lang="en-US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825996" y="1824449"/>
            <a:ext cx="18882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714232" y="1892808"/>
            <a:ext cx="0" cy="2709367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95400"/>
            <a:ext cx="8305800" cy="456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260985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Achieves the right balance between the freedom of operation of the asset manager and the protection of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investor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;</a:t>
            </a:r>
            <a:endParaRPr sz="1600" spc="10" dirty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pPr marL="29845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Investor base: retail, institutional, professional;</a:t>
            </a:r>
          </a:p>
          <a:p>
            <a:pPr marL="29845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Legal Forms: corporate or contractual type;</a:t>
            </a:r>
          </a:p>
          <a:p>
            <a:pPr marL="298450" marR="23622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Umbrella structures are available with multiple investment compartments allowing ring fencing of assets/liabilities;</a:t>
            </a:r>
          </a:p>
          <a:p>
            <a:pPr marL="29845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Possibility of listing which increases the potential investor base;</a:t>
            </a:r>
          </a:p>
          <a:p>
            <a:pPr marL="298450" marR="96266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Can accommodate a number of investment objectives 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(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P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E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, </a:t>
            </a: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Infrastructure, Real Estate, Venture Capital, Funds of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Funds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)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;</a:t>
            </a:r>
            <a:endParaRPr sz="1600" spc="10" dirty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pPr marL="29845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Complete flexibility as to subscription and redemption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terms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;</a:t>
            </a:r>
            <a:endParaRPr sz="1600" spc="10" dirty="0">
              <a:solidFill>
                <a:srgbClr val="002060"/>
              </a:solidFill>
              <a:latin typeface="Univers for KPMG"/>
              <a:cs typeface="Univers for KPMG"/>
            </a:endParaRPr>
          </a:p>
          <a:p>
            <a:pPr marL="298450" marR="58928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May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have </a:t>
            </a: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multiple classes of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shares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;</a:t>
            </a:r>
          </a:p>
          <a:p>
            <a:pPr marL="298450" marR="58928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Flexibility </a:t>
            </a: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as to the terms of calculation of the Management and Performance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Fees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;</a:t>
            </a:r>
          </a:p>
          <a:p>
            <a:pPr marL="298450" marR="589280" indent="-285750">
              <a:spcBef>
                <a:spcPts val="72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276860" algn="l"/>
              </a:tabLst>
            </a:pP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Full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transparency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: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 </a:t>
            </a:r>
            <a:r>
              <a:rPr sz="1600" spc="10" dirty="0">
                <a:solidFill>
                  <a:srgbClr val="002060"/>
                </a:solidFill>
                <a:latin typeface="Univers for KPMG"/>
                <a:cs typeface="Univers for KPMG"/>
              </a:rPr>
              <a:t>audited annual financial statements in accordance with IFRS, periodic reports to CySEC and the </a:t>
            </a:r>
            <a:r>
              <a:rPr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investors</a:t>
            </a:r>
            <a:r>
              <a:rPr lang="en-US" sz="1600" spc="10" dirty="0" smtClean="0">
                <a:solidFill>
                  <a:srgbClr val="002060"/>
                </a:solidFill>
                <a:latin typeface="Univers for KPMG"/>
                <a:cs typeface="Univers for KPMG"/>
              </a:rPr>
              <a:t>.</a:t>
            </a:r>
            <a:endParaRPr sz="1600" spc="10" dirty="0">
              <a:solidFill>
                <a:srgbClr val="002060"/>
              </a:solidFill>
              <a:latin typeface="Univers for KPMG"/>
              <a:cs typeface="Univers for KPM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63587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0"/>
              </a:lnSpc>
            </a:pPr>
            <a:r>
              <a:rPr spc="-10" dirty="0"/>
              <a:t>C</a:t>
            </a:r>
            <a:r>
              <a:rPr dirty="0"/>
              <a:t>y</a:t>
            </a:r>
            <a:r>
              <a:rPr spc="-5" dirty="0"/>
              <a:t>p</a:t>
            </a:r>
            <a:r>
              <a:rPr dirty="0"/>
              <a:t>rus</a:t>
            </a:r>
            <a:r>
              <a:rPr spc="10" dirty="0"/>
              <a:t> </a:t>
            </a:r>
            <a:r>
              <a:rPr lang="en-US" spc="-10" dirty="0"/>
              <a:t>A</a:t>
            </a:r>
            <a:r>
              <a:rPr dirty="0" smtClean="0"/>
              <a:t>l</a:t>
            </a:r>
            <a:r>
              <a:rPr spc="-5" dirty="0" smtClean="0"/>
              <a:t>t</a:t>
            </a:r>
            <a:r>
              <a:rPr dirty="0" smtClean="0"/>
              <a:t>ern</a:t>
            </a:r>
            <a:r>
              <a:rPr spc="-10" dirty="0" smtClean="0"/>
              <a:t>a</a:t>
            </a:r>
            <a:r>
              <a:rPr spc="-5" dirty="0" smtClean="0"/>
              <a:t>t</a:t>
            </a:r>
            <a:r>
              <a:rPr dirty="0" smtClean="0"/>
              <a:t>i</a:t>
            </a:r>
            <a:r>
              <a:rPr spc="-5" dirty="0" smtClean="0"/>
              <a:t>v</a:t>
            </a:r>
            <a:r>
              <a:rPr dirty="0" smtClean="0"/>
              <a:t>e</a:t>
            </a:r>
            <a:r>
              <a:rPr spc="5" dirty="0" smtClean="0"/>
              <a:t> </a:t>
            </a:r>
            <a:r>
              <a:rPr lang="en-US" spc="5" dirty="0" smtClean="0"/>
              <a:t>I</a:t>
            </a:r>
            <a:r>
              <a:rPr dirty="0" smtClean="0"/>
              <a:t>n</a:t>
            </a:r>
            <a:r>
              <a:rPr spc="-5" dirty="0" smtClean="0"/>
              <a:t>v</a:t>
            </a:r>
            <a:r>
              <a:rPr dirty="0" smtClean="0"/>
              <a:t>e</a:t>
            </a:r>
            <a:r>
              <a:rPr spc="5" dirty="0" smtClean="0"/>
              <a:t>s</a:t>
            </a:r>
            <a:r>
              <a:rPr spc="-5" dirty="0" smtClean="0"/>
              <a:t>t</a:t>
            </a:r>
            <a:r>
              <a:rPr dirty="0" smtClean="0"/>
              <a:t>ment</a:t>
            </a:r>
            <a:r>
              <a:rPr spc="-25" dirty="0" smtClean="0"/>
              <a:t> </a:t>
            </a:r>
            <a:r>
              <a:rPr lang="en-US" dirty="0"/>
              <a:t>F</a:t>
            </a:r>
            <a:r>
              <a:rPr dirty="0" smtClean="0"/>
              <a:t>und</a:t>
            </a:r>
            <a:r>
              <a:rPr lang="en-US" dirty="0" smtClean="0"/>
              <a:t>s (AIFs)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46" y="411452"/>
            <a:ext cx="7639200" cy="518400"/>
          </a:xfrm>
        </p:spPr>
        <p:txBody>
          <a:bodyPr/>
          <a:lstStyle/>
          <a:p>
            <a:r>
              <a:rPr lang="en-US" dirty="0" smtClean="0"/>
              <a:t>Legal Forms of AIFS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1" y="1643063"/>
            <a:ext cx="7635875" cy="2786062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3358" y="1985305"/>
            <a:ext cx="2504995" cy="25049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Investment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Variable Capital </a:t>
            </a:r>
            <a:r>
              <a:rPr lang="en-US" dirty="0">
                <a:solidFill>
                  <a:srgbClr val="002060"/>
                </a:solidFill>
              </a:rPr>
              <a:t>Investment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Fixed Capital </a:t>
            </a:r>
            <a:r>
              <a:rPr lang="en-US" dirty="0">
                <a:solidFill>
                  <a:srgbClr val="002060"/>
                </a:solidFill>
              </a:rPr>
              <a:t>Investment Company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66996" y="1954354"/>
            <a:ext cx="2504995" cy="25049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Limited Partnership </a:t>
            </a:r>
            <a:r>
              <a:rPr lang="en-US" dirty="0">
                <a:solidFill>
                  <a:srgbClr val="002060"/>
                </a:solidFill>
              </a:rPr>
              <a:t>(amendments to the Partnership Law will allow the General Partner to elect for legal personality for the Partnership)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0634" y="1954354"/>
            <a:ext cx="2504995" cy="25049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Common Fund </a:t>
            </a:r>
            <a:r>
              <a:rPr lang="en-US" dirty="0">
                <a:solidFill>
                  <a:srgbClr val="002060"/>
                </a:solidFill>
              </a:rPr>
              <a:t>(for AIFs with unlimited number of persons only)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200" y="2509632"/>
            <a:ext cx="6192000" cy="2236104"/>
          </a:xfrm>
        </p:spPr>
        <p:txBody>
          <a:bodyPr/>
          <a:lstStyle/>
          <a:p>
            <a:r>
              <a:rPr lang="en-US" sz="7200" b="1" dirty="0" smtClean="0"/>
              <a:t>Case Studies</a:t>
            </a:r>
            <a:endParaRPr lang="el-GR" sz="7200" b="1" dirty="0"/>
          </a:p>
        </p:txBody>
      </p:sp>
    </p:spTree>
    <p:extLst>
      <p:ext uri="{BB962C8B-B14F-4D97-AF65-F5344CB8AC3E}">
        <p14:creationId xmlns:p14="http://schemas.microsoft.com/office/powerpoint/2010/main" val="39043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4" y="406805"/>
            <a:ext cx="7635875" cy="516795"/>
          </a:xfrm>
        </p:spPr>
        <p:txBody>
          <a:bodyPr/>
          <a:lstStyle/>
          <a:p>
            <a:r>
              <a:rPr lang="en-US" spc="-10" dirty="0" smtClean="0"/>
              <a:t>Case Study 1 : Variable Capital Investment Company</a:t>
            </a:r>
            <a:endParaRPr lang="en-US" spc="-10" dirty="0"/>
          </a:p>
        </p:txBody>
      </p:sp>
      <p:sp>
        <p:nvSpPr>
          <p:cNvPr id="30" name="TextBox 29"/>
          <p:cNvSpPr txBox="1"/>
          <p:nvPr/>
        </p:nvSpPr>
        <p:spPr>
          <a:xfrm>
            <a:off x="5725456" y="1482429"/>
            <a:ext cx="3371343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lvl="2"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u="sng" spc="10" dirty="0">
                <a:solidFill>
                  <a:srgbClr val="002060"/>
                </a:solidFill>
                <a:cs typeface="Arial" panose="020B0604020202020204" pitchFamily="34" charset="0"/>
              </a:rPr>
              <a:t>Composition of the </a:t>
            </a:r>
            <a:r>
              <a:rPr lang="en-GB" sz="1200" b="1" u="sng" spc="10" dirty="0" smtClean="0">
                <a:solidFill>
                  <a:srgbClr val="002060"/>
                </a:solidFill>
                <a:cs typeface="Arial" panose="020B0604020202020204" pitchFamily="34" charset="0"/>
              </a:rPr>
              <a:t>Board:</a:t>
            </a:r>
            <a:endParaRPr lang="en-GB" sz="1200" b="1" u="sng" spc="1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At least two executive directors (“four eye principle”)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 smtClean="0">
                <a:solidFill>
                  <a:srgbClr val="002060"/>
                </a:solidFill>
                <a:cs typeface="Arial" panose="020B0604020202020204" pitchFamily="34" charset="0"/>
              </a:rPr>
              <a:t>Non-executives </a:t>
            </a: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/</a:t>
            </a:r>
            <a:r>
              <a:rPr lang="en-GB" sz="1200" spc="10" dirty="0" smtClean="0">
                <a:solidFill>
                  <a:srgbClr val="002060"/>
                </a:solidFill>
                <a:cs typeface="Arial" panose="020B0604020202020204" pitchFamily="34" charset="0"/>
              </a:rPr>
              <a:t>independent directors</a:t>
            </a:r>
            <a:endParaRPr lang="en-GB" sz="1200" spc="1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425" y="2562454"/>
            <a:ext cx="3372066" cy="340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u="sng" spc="10" dirty="0">
                <a:solidFill>
                  <a:srgbClr val="002060"/>
                </a:solidFill>
                <a:cs typeface="Arial" panose="020B0604020202020204" pitchFamily="34" charset="0"/>
              </a:rPr>
              <a:t>Basic Characteristics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The unit value is equal to the net asset value of the shares in issuance at any time</a:t>
            </a:r>
          </a:p>
          <a:p>
            <a:pPr marL="338508" lvl="3" indent="-171450" fontAlgn="base">
              <a:spcBef>
                <a:spcPts val="620"/>
              </a:spcBef>
              <a:spcAft>
                <a:spcPct val="0"/>
              </a:spcAft>
              <a:buClr>
                <a:srgbClr val="AAADC5">
                  <a:lumMod val="50000"/>
                </a:srgbClr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The procedures of the Companies Law regarding the increase and reduction of share capital are disapplied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No filings with Registrar on subscription / redemption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Shares need to be fully paid on </a:t>
            </a:r>
            <a:r>
              <a:rPr lang="en-GB" sz="1200" spc="10" dirty="0" smtClean="0">
                <a:solidFill>
                  <a:srgbClr val="002060"/>
                </a:solidFill>
                <a:cs typeface="Arial" panose="020B0604020202020204" pitchFamily="34" charset="0"/>
              </a:rPr>
              <a:t>issue</a:t>
            </a:r>
            <a:endParaRPr lang="en-GB" sz="1200" spc="1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Redemption directly out of the assets of the AIF / in kind possible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May be self-managed (by its board of directors) or externally managed</a:t>
            </a:r>
          </a:p>
          <a:p>
            <a:pPr marL="266707" lvl="2" indent="-263776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Arial" panose="020B0604020202020204" pitchFamily="34" charset="0"/>
              </a:rPr>
              <a:t>Preferably used for open-ended funds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5519" y="1796586"/>
            <a:ext cx="6909351" cy="3775795"/>
            <a:chOff x="-21945" y="1796585"/>
            <a:chExt cx="6909351" cy="3775795"/>
          </a:xfrm>
        </p:grpSpPr>
        <p:grpSp>
          <p:nvGrpSpPr>
            <p:cNvPr id="22" name="Group 21"/>
            <p:cNvGrpSpPr/>
            <p:nvPr/>
          </p:nvGrpSpPr>
          <p:grpSpPr>
            <a:xfrm>
              <a:off x="-21945" y="1796585"/>
              <a:ext cx="6909351" cy="3775795"/>
              <a:chOff x="-64609" y="1410151"/>
              <a:chExt cx="6909351" cy="377579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6200000" flipH="1">
                <a:off x="4560642" y="3781746"/>
                <a:ext cx="596260" cy="0"/>
              </a:xfrm>
              <a:prstGeom prst="straightConnector1">
                <a:avLst/>
              </a:prstGeom>
              <a:noFill/>
              <a:ln w="25400" cap="flat" cmpd="sng" algn="ctr">
                <a:noFill/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" name="Straight Arrow Connector 6"/>
              <p:cNvCxnSpPr/>
              <p:nvPr/>
            </p:nvCxnSpPr>
            <p:spPr>
              <a:xfrm rot="5400000">
                <a:off x="2417502" y="3781747"/>
                <a:ext cx="596260" cy="0"/>
              </a:xfrm>
              <a:prstGeom prst="straightConnector1">
                <a:avLst/>
              </a:prstGeom>
              <a:noFill/>
              <a:ln w="25400" cap="flat" cmpd="sng" algn="ctr">
                <a:noFill/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" name="Rectangle 9"/>
              <p:cNvSpPr/>
              <p:nvPr/>
            </p:nvSpPr>
            <p:spPr>
              <a:xfrm>
                <a:off x="1888049" y="2584045"/>
                <a:ext cx="2048400" cy="558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Variable Capital Company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73762" y="3224763"/>
                <a:ext cx="100608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100%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93033" y="1410152"/>
                <a:ext cx="2046552" cy="557309"/>
              </a:xfrm>
              <a:prstGeom prst="rect">
                <a:avLst/>
              </a:prstGeom>
              <a:solidFill>
                <a:srgbClr val="005E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INVESTOR SHARES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Commitments </a:t>
                </a:r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>
                <a:off x="1257410" y="1651630"/>
                <a:ext cx="546000" cy="1337149"/>
              </a:xfrm>
              <a:prstGeom prst="curvedRightArrow">
                <a:avLst/>
              </a:prstGeom>
              <a:solidFill>
                <a:srgbClr val="005A4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48183" y="1885902"/>
                <a:ext cx="135732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Drawdown in tranches</a:t>
                </a:r>
              </a:p>
            </p:txBody>
          </p:sp>
          <p:sp>
            <p:nvSpPr>
              <p:cNvPr id="17" name="Curved Right Arrow 16"/>
              <p:cNvSpPr/>
              <p:nvPr/>
            </p:nvSpPr>
            <p:spPr>
              <a:xfrm>
                <a:off x="1257410" y="3881236"/>
                <a:ext cx="546000" cy="1190826"/>
              </a:xfrm>
              <a:prstGeom prst="curvedRightArrow">
                <a:avLst/>
              </a:prstGeom>
              <a:solidFill>
                <a:srgbClr val="005A4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64609" y="3968819"/>
                <a:ext cx="1234990" cy="1015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Acquisition</a:t>
                </a:r>
                <a:r>
                  <a:rPr kumimoji="0" lang="en-GB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 of </a:t>
                </a: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equity stake in semi-governmental organisation</a:t>
                </a:r>
                <a:endParaRPr kumimoji="0" lang="en-GB" sz="1200" b="0" i="1" u="sng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079160" y="1410151"/>
                <a:ext cx="1446796" cy="557309"/>
              </a:xfrm>
              <a:prstGeom prst="rect">
                <a:avLst/>
              </a:prstGeom>
              <a:solidFill>
                <a:srgbClr val="00A3A1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Voting Shares</a:t>
                </a:r>
              </a:p>
            </p:txBody>
          </p:sp>
          <p:cxnSp>
            <p:nvCxnSpPr>
              <p:cNvPr id="26" name="Elbow Connector 25"/>
              <p:cNvCxnSpPr/>
              <p:nvPr/>
            </p:nvCxnSpPr>
            <p:spPr bwMode="auto">
              <a:xfrm>
                <a:off x="5725148" y="2561747"/>
                <a:ext cx="914400" cy="1022733"/>
              </a:xfrm>
              <a:prstGeom prst="bentConnector3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5811279" y="2394700"/>
                <a:ext cx="1" cy="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5930342" y="2803661"/>
                <a:ext cx="914400" cy="1022733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004817" y="2083575"/>
                <a:ext cx="0" cy="432577"/>
              </a:xfrm>
              <a:prstGeom prst="straightConnector1">
                <a:avLst/>
              </a:prstGeom>
              <a:noFill/>
              <a:ln w="25400" cap="flat" cmpd="sng" algn="ctr">
                <a:noFill/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" name="Straight Arrow Connector 3"/>
              <p:cNvCxnSpPr>
                <a:stCxn id="14" idx="2"/>
                <a:endCxn id="10" idx="0"/>
              </p:cNvCxnSpPr>
              <p:nvPr/>
            </p:nvCxnSpPr>
            <p:spPr>
              <a:xfrm flipH="1">
                <a:off x="2912249" y="1967461"/>
                <a:ext cx="4060" cy="616584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0" idx="2"/>
                <a:endCxn id="32" idx="0"/>
              </p:cNvCxnSpPr>
              <p:nvPr/>
            </p:nvCxnSpPr>
            <p:spPr>
              <a:xfrm>
                <a:off x="2912249" y="3142045"/>
                <a:ext cx="5396" cy="480879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1893445" y="3622924"/>
                <a:ext cx="2048400" cy="5580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SPV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894741" y="4627945"/>
                <a:ext cx="2048400" cy="55800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lvl="0" algn="ctr" defTabSz="914400">
                  <a:defRPr/>
                </a:pPr>
                <a:r>
                  <a:rPr lang="en-GB" sz="1400" kern="0" dirty="0">
                    <a:solidFill>
                      <a:prstClr val="white"/>
                    </a:solidFill>
                  </a:rPr>
                  <a:t>Semi-governmental organisation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" name="Straight Arrow Connector 20"/>
              <p:cNvCxnSpPr>
                <a:stCxn id="32" idx="2"/>
                <a:endCxn id="33" idx="0"/>
              </p:cNvCxnSpPr>
              <p:nvPr/>
            </p:nvCxnSpPr>
            <p:spPr>
              <a:xfrm>
                <a:off x="2917645" y="4180925"/>
                <a:ext cx="1296" cy="44702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Elbow Connector 36"/>
            <p:cNvCxnSpPr>
              <a:stCxn id="25" idx="2"/>
            </p:cNvCxnSpPr>
            <p:nvPr/>
          </p:nvCxnSpPr>
          <p:spPr>
            <a:xfrm rot="5400000">
              <a:off x="3765222" y="1885894"/>
              <a:ext cx="612000" cy="1548000"/>
            </a:xfrm>
            <a:prstGeom prst="bentConnector3">
              <a:avLst>
                <a:gd name="adj1" fmla="val 439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1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63587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0"/>
              </a:lnSpc>
            </a:pPr>
            <a:r>
              <a:rPr lang="en-US" spc="-10" dirty="0" smtClean="0"/>
              <a:t>Cyprus: a growing economy</a:t>
            </a:r>
            <a:endParaRPr dirty="0"/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1066" y="5805488"/>
            <a:ext cx="4024800" cy="2159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noAutofit/>
          </a:bodyPr>
          <a:lstStyle/>
          <a:p>
            <a:pPr marL="534988" indent="-534988" defTabSz="762000" eaLnBrk="0" hangingPunct="0">
              <a:spcBef>
                <a:spcPts val="200"/>
              </a:spcBef>
              <a:tabLst>
                <a:tab pos="355600" algn="l"/>
              </a:tabLst>
            </a:pPr>
            <a:r>
              <a:rPr lang="en-GB" sz="900" i="1" dirty="0" smtClean="0">
                <a:cs typeface="Arial" pitchFamily="34" charset="0"/>
              </a:rPr>
              <a:t>Source: CYSTAT</a:t>
            </a:r>
            <a:endParaRPr lang="en-GB" sz="900" i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97" y="2425553"/>
            <a:ext cx="1397000" cy="215900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en-US" sz="8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4596912"/>
              </p:ext>
            </p:extLst>
          </p:nvPr>
        </p:nvGraphicFramePr>
        <p:xfrm>
          <a:off x="551066" y="1221072"/>
          <a:ext cx="8254797" cy="222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89"/>
                <a:gridCol w="740351"/>
                <a:gridCol w="740351"/>
                <a:gridCol w="740351"/>
                <a:gridCol w="740351"/>
                <a:gridCol w="740351"/>
                <a:gridCol w="740351"/>
                <a:gridCol w="740351"/>
                <a:gridCol w="740351"/>
              </a:tblGrid>
              <a:tr h="25714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Cyprus Economic Forecast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54610" marR="54610" marT="54610" marB="5461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54610" marR="54610" marT="54610" marB="5461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4610" marR="54610" marT="54610" marB="5461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en-GB" sz="1200" b="0" baseline="300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GB" sz="1200" b="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5461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r>
                        <a:rPr lang="en-US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r>
                        <a:rPr lang="en-US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r>
                        <a:rPr lang="en-US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r>
                        <a:rPr lang="en-US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GDP growth (% yoy)</a:t>
                      </a:r>
                    </a:p>
                  </a:txBody>
                  <a:tcPr marL="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Inflation (% yoy)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Unemployment (%)</a:t>
                      </a:r>
                    </a:p>
                  </a:txBody>
                  <a:tcPr marL="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Public budget balance (% of GDP)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Gross public debt (% of GDP)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54610" marT="54610" marB="5461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102,2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107,1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107,5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107,8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99,0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92,4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86,5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0" marR="9525" marT="9525" marB="0"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066" y="3418172"/>
            <a:ext cx="4024800" cy="3424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noAutofit/>
          </a:bodyPr>
          <a:lstStyle/>
          <a:p>
            <a:pPr marL="534988" indent="-534988" defTabSz="762000" eaLnBrk="0" hangingPunct="0">
              <a:spcBef>
                <a:spcPts val="200"/>
              </a:spcBef>
              <a:tabLst>
                <a:tab pos="355600" algn="l"/>
              </a:tabLst>
            </a:pPr>
            <a:r>
              <a:rPr lang="en-GB" sz="900" i="1" dirty="0">
                <a:cs typeface="Arial" pitchFamily="34" charset="0"/>
              </a:rPr>
              <a:t>Note</a:t>
            </a:r>
            <a:r>
              <a:rPr lang="en-GB" sz="900" i="1" dirty="0" smtClean="0">
                <a:cs typeface="Arial" pitchFamily="34" charset="0"/>
              </a:rPr>
              <a:t>: (a) </a:t>
            </a:r>
            <a:r>
              <a:rPr lang="en-US" sz="900" b="1" i="1" dirty="0" smtClean="0"/>
              <a:t>e</a:t>
            </a:r>
            <a:r>
              <a:rPr lang="en-US" sz="900" i="1" dirty="0"/>
              <a:t>: estimate  </a:t>
            </a:r>
            <a:r>
              <a:rPr lang="en-US" sz="900" b="1" i="1" dirty="0"/>
              <a:t> f</a:t>
            </a:r>
            <a:r>
              <a:rPr lang="en-US" sz="900" i="1" dirty="0"/>
              <a:t>: </a:t>
            </a:r>
            <a:r>
              <a:rPr lang="en-US" sz="900" i="1" dirty="0" smtClean="0"/>
              <a:t>forecast</a:t>
            </a:r>
            <a:endParaRPr lang="en-GB" sz="900" i="1" dirty="0">
              <a:cs typeface="Arial" pitchFamily="34" charset="0"/>
            </a:endParaRPr>
          </a:p>
          <a:p>
            <a:pPr marL="534988" indent="-534988" defTabSz="762000" eaLnBrk="0" hangingPunct="0">
              <a:spcBef>
                <a:spcPts val="200"/>
              </a:spcBef>
              <a:tabLst>
                <a:tab pos="355600" algn="l"/>
              </a:tabLst>
            </a:pPr>
            <a:r>
              <a:rPr lang="en-GB" sz="900" i="1" dirty="0" smtClean="0">
                <a:cs typeface="Arial" pitchFamily="34" charset="0"/>
              </a:rPr>
              <a:t>Source</a:t>
            </a:r>
            <a:r>
              <a:rPr lang="en-GB" sz="900" i="1" dirty="0">
                <a:cs typeface="Arial" pitchFamily="34" charset="0"/>
              </a:rPr>
              <a:t>: Ministry of Finance, Oct </a:t>
            </a:r>
            <a:r>
              <a:rPr lang="en-GB" sz="900" i="1" dirty="0" smtClean="0">
                <a:cs typeface="Arial" pitchFamily="34" charset="0"/>
              </a:rPr>
              <a:t>2017</a:t>
            </a:r>
            <a:endParaRPr lang="en-GB" sz="900" i="1" dirty="0">
              <a:cs typeface="Arial" pitchFamily="34" charset="0"/>
            </a:endParaRPr>
          </a:p>
        </p:txBody>
      </p:sp>
      <p:graphicFrame>
        <p:nvGraphicFramePr>
          <p:cNvPr id="11" name="Chart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62276"/>
              </p:ext>
            </p:extLst>
          </p:nvPr>
        </p:nvGraphicFramePr>
        <p:xfrm>
          <a:off x="556395" y="3976534"/>
          <a:ext cx="8254800" cy="20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978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83" y="414340"/>
            <a:ext cx="7635875" cy="516795"/>
          </a:xfrm>
        </p:spPr>
        <p:txBody>
          <a:bodyPr/>
          <a:lstStyle/>
          <a:p>
            <a:r>
              <a:rPr lang="en-US" spc="-10" dirty="0"/>
              <a:t>Case Study </a:t>
            </a:r>
            <a:r>
              <a:rPr lang="en-US" spc="-10" dirty="0" smtClean="0"/>
              <a:t>2 : Limited Partnership</a:t>
            </a:r>
            <a:endParaRPr lang="en-US" spc="-10" dirty="0"/>
          </a:p>
        </p:txBody>
      </p:sp>
      <p:sp>
        <p:nvSpPr>
          <p:cNvPr id="15" name="TextBox 14"/>
          <p:cNvSpPr txBox="1"/>
          <p:nvPr/>
        </p:nvSpPr>
        <p:spPr>
          <a:xfrm>
            <a:off x="5056766" y="3900385"/>
            <a:ext cx="4087125" cy="22969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0" marR="0" lvl="2" defTabSz="91440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buClr>
                <a:srgbClr val="002060"/>
              </a:buClr>
              <a:buSzPct val="100000"/>
              <a:tabLst/>
              <a:defRPr/>
            </a:pPr>
            <a:r>
              <a:rPr lang="en-GB" sz="1200" b="1" u="sng" spc="10" noProof="0" dirty="0" smtClean="0">
                <a:solidFill>
                  <a:srgbClr val="002060"/>
                </a:solidFill>
                <a:cs typeface="Arial" charset="0"/>
              </a:rPr>
              <a:t>Practical example 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  <a:p>
            <a:pPr marL="185738" marR="0" lvl="2" indent="-185738" defTabSz="91440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rPr>
              <a:t>Investments are to be made in the renewable energy sector in the former CIS region via a Cyprus Holding Company to secure applicable tax benefits;</a:t>
            </a:r>
          </a:p>
          <a:p>
            <a:pPr marL="185738" marR="0" lvl="2" indent="-185738" defTabSz="91440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rPr>
              <a:t>One of the Limited Partners is a fund sponsored by the European Investment Fund;</a:t>
            </a:r>
          </a:p>
          <a:p>
            <a:pPr marL="185738" marR="0" lvl="2" indent="-185738" defTabSz="91440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rPr>
              <a:t>Fund has received a grant from the European Investment Bank to cover expenses of appointing External Technical Expert to the Investment Committee.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6875" y="1551534"/>
            <a:ext cx="4087125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u="sng" spc="10" dirty="0">
                <a:solidFill>
                  <a:srgbClr val="002060"/>
                </a:solidFill>
                <a:cs typeface="Univers for KPMG"/>
              </a:rPr>
              <a:t>Basic </a:t>
            </a:r>
            <a:r>
              <a:rPr lang="en-GB" sz="1200" b="1" u="sng" spc="10" dirty="0" smtClean="0">
                <a:solidFill>
                  <a:srgbClr val="002060"/>
                </a:solidFill>
                <a:cs typeface="Univers for KPMG"/>
              </a:rPr>
              <a:t>Characteristics</a:t>
            </a:r>
            <a:endParaRPr lang="en-GB" sz="1200" b="1" u="sng" spc="10" dirty="0">
              <a:solidFill>
                <a:srgbClr val="002060"/>
              </a:solidFill>
              <a:cs typeface="Univers for KPMG"/>
            </a:endParaRPr>
          </a:p>
          <a:p>
            <a:pPr marL="185738" lvl="2" indent="-185738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Univers for KPMG"/>
              </a:rPr>
              <a:t>One General Partner who represents the AIF towards third parties and has unlimited </a:t>
            </a:r>
            <a:r>
              <a:rPr lang="en-GB" sz="1200" spc="10" dirty="0" smtClean="0">
                <a:solidFill>
                  <a:srgbClr val="002060"/>
                </a:solidFill>
                <a:cs typeface="Univers for KPMG"/>
              </a:rPr>
              <a:t>liability;</a:t>
            </a:r>
            <a:endParaRPr lang="en-GB" sz="1200" spc="10" dirty="0">
              <a:solidFill>
                <a:srgbClr val="002060"/>
              </a:solidFill>
              <a:cs typeface="Univers for KPMG"/>
            </a:endParaRPr>
          </a:p>
          <a:p>
            <a:pPr marL="185738" lvl="2" indent="-185738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Univers for KPMG"/>
              </a:rPr>
              <a:t>Limited Partners’ liability limited to their capital </a:t>
            </a:r>
            <a:r>
              <a:rPr lang="en-GB" sz="1200" spc="10" dirty="0" smtClean="0">
                <a:solidFill>
                  <a:srgbClr val="002060"/>
                </a:solidFill>
                <a:cs typeface="Univers for KPMG"/>
              </a:rPr>
              <a:t>commitment;</a:t>
            </a:r>
            <a:endParaRPr lang="en-GB" sz="1200" spc="10" dirty="0">
              <a:solidFill>
                <a:srgbClr val="002060"/>
              </a:solidFill>
              <a:cs typeface="Univers for KPMG"/>
            </a:endParaRPr>
          </a:p>
          <a:p>
            <a:pPr marL="185738" lvl="2" indent="-185738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 smtClean="0">
                <a:solidFill>
                  <a:srgbClr val="002060"/>
                </a:solidFill>
                <a:cs typeface="Univers for KPMG"/>
              </a:rPr>
              <a:t>Contractual </a:t>
            </a:r>
            <a:r>
              <a:rPr lang="en-GB" sz="1200" spc="10" dirty="0">
                <a:solidFill>
                  <a:srgbClr val="002060"/>
                </a:solidFill>
                <a:cs typeface="Univers for KPMG"/>
              </a:rPr>
              <a:t>freedom and tax </a:t>
            </a:r>
            <a:r>
              <a:rPr lang="en-GB" sz="1200" spc="10" dirty="0" smtClean="0">
                <a:solidFill>
                  <a:srgbClr val="002060"/>
                </a:solidFill>
                <a:cs typeface="Univers for KPMG"/>
              </a:rPr>
              <a:t>transparency;</a:t>
            </a:r>
            <a:endParaRPr lang="en-GB" sz="1200" spc="10" dirty="0">
              <a:solidFill>
                <a:srgbClr val="002060"/>
              </a:solidFill>
              <a:cs typeface="Univers for KPMG"/>
            </a:endParaRPr>
          </a:p>
          <a:p>
            <a:pPr marL="185738" lvl="2" indent="-185738" fontAlgn="base">
              <a:spcBef>
                <a:spcPts val="62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200" spc="10" dirty="0">
                <a:solidFill>
                  <a:srgbClr val="002060"/>
                </a:solidFill>
                <a:cs typeface="Univers for KPMG"/>
              </a:rPr>
              <a:t>Limited Partnership agreement is not filed with the Registrar of </a:t>
            </a:r>
            <a:r>
              <a:rPr lang="en-GB" sz="1200" spc="10" dirty="0" smtClean="0">
                <a:solidFill>
                  <a:srgbClr val="002060"/>
                </a:solidFill>
                <a:cs typeface="Univers for KPMG"/>
              </a:rPr>
              <a:t>Companies</a:t>
            </a:r>
            <a:r>
              <a:rPr lang="en-GB" sz="1200" spc="10" dirty="0">
                <a:solidFill>
                  <a:srgbClr val="002060"/>
                </a:solidFill>
                <a:cs typeface="Univers for KPMG"/>
              </a:rPr>
              <a:t>.</a:t>
            </a:r>
            <a:endParaRPr lang="en-GB" sz="1200" spc="10" dirty="0" smtClean="0">
              <a:solidFill>
                <a:srgbClr val="002060"/>
              </a:solidFill>
              <a:cs typeface="Univers for KPMG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9351" y="1410731"/>
            <a:ext cx="4290565" cy="4151346"/>
            <a:chOff x="349351" y="1410731"/>
            <a:chExt cx="4290565" cy="415134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82289" y="3900385"/>
              <a:ext cx="1699468" cy="6072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lvl="0"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300" b="1" kern="0" dirty="0">
                  <a:solidFill>
                    <a:srgbClr val="FFFFFF"/>
                  </a:solidFill>
                  <a:cs typeface="Arial" charset="0"/>
                </a:rPr>
                <a:t>Cyprus Holding Company</a:t>
              </a: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882289" y="2845100"/>
              <a:ext cx="1699468" cy="7007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marR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>
                  <a:solidFill>
                    <a:srgbClr val="FFFFFF"/>
                  </a:solidFill>
                  <a:cs typeface="Arial" charset="0"/>
                </a:rPr>
                <a:t>Cyprus Fund structured  as Limited Partnership 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882997" y="4954863"/>
              <a:ext cx="1699468" cy="6072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marR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b="1" kern="0" dirty="0">
                  <a:solidFill>
                    <a:srgbClr val="002060"/>
                  </a:solidFill>
                  <a:cs typeface="Arial" charset="0"/>
                </a:rPr>
                <a:t>Investments</a:t>
              </a:r>
            </a:p>
          </p:txBody>
        </p:sp>
        <p:cxnSp>
          <p:nvCxnSpPr>
            <p:cNvPr id="9" name="Elbow Connector 8"/>
            <p:cNvCxnSpPr>
              <a:stCxn id="7" idx="2"/>
              <a:endCxn id="6" idx="0"/>
            </p:cNvCxnSpPr>
            <p:nvPr/>
          </p:nvCxnSpPr>
          <p:spPr bwMode="auto">
            <a:xfrm rot="5400000">
              <a:off x="2554759" y="3723186"/>
              <a:ext cx="354528" cy="141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10" name="Elbow Connector 9"/>
            <p:cNvCxnSpPr>
              <a:stCxn id="6" idx="2"/>
              <a:endCxn id="8" idx="0"/>
            </p:cNvCxnSpPr>
            <p:nvPr/>
          </p:nvCxnSpPr>
          <p:spPr bwMode="auto">
            <a:xfrm rot="16200000" flipH="1">
              <a:off x="2508745" y="4730877"/>
              <a:ext cx="447264" cy="70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940448" y="1410731"/>
              <a:ext cx="1699468" cy="607213"/>
            </a:xfrm>
            <a:prstGeom prst="rect">
              <a:avLst/>
            </a:prstGeom>
            <a:solidFill>
              <a:srgbClr val="005E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marR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b="1" kern="0" dirty="0">
                  <a:solidFill>
                    <a:srgbClr val="FFFFFF"/>
                  </a:solidFill>
                  <a:cs typeface="Arial" charset="0"/>
                </a:rPr>
                <a:t>Limited Partners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93057" y="1410731"/>
              <a:ext cx="1930540" cy="607214"/>
            </a:xfrm>
            <a:prstGeom prst="rect">
              <a:avLst/>
            </a:prstGeom>
            <a:solidFill>
              <a:srgbClr val="005E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marR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b="1" kern="0" dirty="0">
                  <a:solidFill>
                    <a:srgbClr val="FFFFFF"/>
                  </a:solidFill>
                  <a:cs typeface="Arial" charset="0"/>
                </a:rPr>
                <a:t>General Partner</a:t>
              </a:r>
            </a:p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300" b="1" kern="0" dirty="0">
                  <a:solidFill>
                    <a:srgbClr val="FFFFFF"/>
                  </a:solidFill>
                  <a:cs typeface="Arial" charset="0"/>
                </a:rPr>
                <a:t>(Cyprus Company)</a:t>
              </a:r>
            </a:p>
          </p:txBody>
        </p:sp>
        <p:cxnSp>
          <p:nvCxnSpPr>
            <p:cNvPr id="13" name="Elbow Connector 12"/>
            <p:cNvCxnSpPr>
              <a:stCxn id="11" idx="2"/>
              <a:endCxn id="7" idx="0"/>
            </p:cNvCxnSpPr>
            <p:nvPr/>
          </p:nvCxnSpPr>
          <p:spPr bwMode="auto">
            <a:xfrm rot="5400000">
              <a:off x="2847525" y="1902442"/>
              <a:ext cx="827156" cy="105815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14" name="Elbow Connector 13"/>
            <p:cNvCxnSpPr>
              <a:stCxn id="12" idx="2"/>
              <a:endCxn id="7" idx="0"/>
            </p:cNvCxnSpPr>
            <p:nvPr/>
          </p:nvCxnSpPr>
          <p:spPr bwMode="auto">
            <a:xfrm rot="16200000" flipH="1">
              <a:off x="1731598" y="1844674"/>
              <a:ext cx="827155" cy="117369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49351" y="2882599"/>
              <a:ext cx="1208976" cy="625759"/>
            </a:xfrm>
            <a:prstGeom prst="rect">
              <a:avLst/>
            </a:prstGeom>
            <a:solidFill>
              <a:srgbClr val="00A3A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lvl="0"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200" b="1" kern="0" dirty="0">
                  <a:solidFill>
                    <a:srgbClr val="FFFFFF"/>
                  </a:solidFill>
                  <a:cs typeface="Arial" charset="0"/>
                </a:rPr>
                <a:t>Investment Committee</a:t>
              </a:r>
            </a:p>
          </p:txBody>
        </p:sp>
        <p:cxnSp>
          <p:nvCxnSpPr>
            <p:cNvPr id="21" name="Straight Arrow Connector 20"/>
            <p:cNvCxnSpPr>
              <a:stCxn id="16" idx="3"/>
              <a:endCxn id="7" idx="1"/>
            </p:cNvCxnSpPr>
            <p:nvPr/>
          </p:nvCxnSpPr>
          <p:spPr>
            <a:xfrm>
              <a:off x="1558327" y="3195479"/>
              <a:ext cx="323962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1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40523" y="424098"/>
            <a:ext cx="7639050" cy="519113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Growth Drivers </a:t>
            </a:r>
            <a:endParaRPr lang="el-GR" altLang="el-GR" dirty="0" smtClean="0"/>
          </a:p>
        </p:txBody>
      </p:sp>
      <p:sp>
        <p:nvSpPr>
          <p:cNvPr id="9830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258" y="1517650"/>
            <a:ext cx="7932737" cy="4519613"/>
          </a:xfrm>
        </p:spPr>
        <p:txBody>
          <a:bodyPr/>
          <a:lstStyle/>
          <a:p>
            <a:pPr marL="262530" lvl="2" indent="-262530" defTabSz="844083" eaLnBrk="1" fontAlgn="auto" hangingPunct="1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Gas </a:t>
            </a:r>
            <a:r>
              <a:rPr lang="el-GR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Exploration </a:t>
            </a:r>
            <a:r>
              <a:rPr lang="el-GR" altLang="el-GR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and </a:t>
            </a:r>
            <a:r>
              <a:rPr lang="el-GR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Exploitation </a:t>
            </a:r>
            <a:endParaRPr altLang="el-GR" sz="1800" b="1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62530" lvl="2" indent="-262530" defTabSz="844083" eaLnBrk="1" fontAlgn="auto" hangingPunct="1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altLang="el-GR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Tourism </a:t>
            </a:r>
            <a:endParaRPr lang="en-US" altLang="el-GR" sz="1800" b="1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62530" lvl="2" indent="-262530" defTabSz="844083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Shipping </a:t>
            </a: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Industry</a:t>
            </a:r>
          </a:p>
          <a:p>
            <a:pPr marL="262530" lvl="2" indent="-262530" defTabSz="844083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Research &amp; </a:t>
            </a: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Innovation</a:t>
            </a:r>
          </a:p>
          <a:p>
            <a:pPr marL="262530" lvl="2" indent="-262530" defTabSz="844083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Funds</a:t>
            </a:r>
            <a:endParaRPr altLang="el-GR" sz="1800" b="1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62530" lvl="2" indent="-262530" defTabSz="844083" eaLnBrk="1" fontAlgn="auto" hangingPunct="1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Real Estate and </a:t>
            </a:r>
            <a:r>
              <a:rPr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Construction Industry</a:t>
            </a:r>
            <a:endParaRPr lang="en-US" altLang="el-GR" sz="1800" b="1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62530" lvl="2" indent="-262530" defTabSz="844083" eaLnBrk="1" fontAlgn="auto" hangingPunct="1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Farming </a:t>
            </a:r>
            <a:r>
              <a:rPr altLang="el-GR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and </a:t>
            </a:r>
            <a:r>
              <a:rPr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Agriculture</a:t>
            </a:r>
            <a:endParaRPr lang="en-US" altLang="el-GR" sz="1800" b="1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62530" lvl="2" indent="-262530" defTabSz="844083" eaLnBrk="1" fontAlgn="auto" hangingPunct="1">
              <a:spcBef>
                <a:spcPts val="623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l-GR" sz="1800" b="1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Audiovisual (Budget 2018)</a:t>
            </a:r>
            <a:endParaRPr lang="el-GR" altLang="el-GR" sz="1800" b="1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34116" lvl="1" indent="-254983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endParaRPr lang="el-GR" altLang="el-GR" sz="1662" b="1" dirty="0"/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r>
              <a:rPr altLang="el-GR" sz="1662" dirty="0">
                <a:solidFill>
                  <a:schemeClr val="tx1"/>
                </a:solidFill>
              </a:rPr>
              <a:t> </a:t>
            </a:r>
            <a:endParaRPr lang="el-GR" altLang="el-GR" sz="1662" dirty="0">
              <a:solidFill>
                <a:schemeClr val="tx1"/>
              </a:solidFill>
            </a:endParaRPr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r>
              <a:rPr altLang="el-GR" sz="1385" dirty="0" smtClean="0">
                <a:solidFill>
                  <a:schemeClr val="tx1"/>
                </a:solidFill>
              </a:rPr>
              <a:t> </a:t>
            </a:r>
            <a:endParaRPr lang="el-GR" altLang="el-GR" sz="831" dirty="0">
              <a:solidFill>
                <a:schemeClr val="tx1"/>
              </a:solidFill>
            </a:endParaRPr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r>
              <a:rPr altLang="el-GR" sz="1385" dirty="0" smtClean="0">
                <a:solidFill>
                  <a:schemeClr val="tx1"/>
                </a:solidFill>
              </a:rPr>
              <a:t> </a:t>
            </a:r>
            <a:endParaRPr lang="el-GR" altLang="el-GR" sz="831" dirty="0">
              <a:solidFill>
                <a:schemeClr val="tx1"/>
              </a:solidFill>
            </a:endParaRPr>
          </a:p>
          <a:p>
            <a:pPr marL="334116" lvl="1" indent="-254983" defTabSz="844083" eaLnBrk="1" fontAlgn="auto" hangingPunct="1">
              <a:spcBef>
                <a:spcPts val="0"/>
              </a:spcBef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endParaRPr lang="el-GR" altLang="el-GR" sz="1662" b="1" dirty="0"/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altLang="el-GR" sz="1662" dirty="0">
              <a:solidFill>
                <a:schemeClr val="tx1"/>
              </a:solidFill>
            </a:endParaRPr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buClr>
                <a:srgbClr val="002060"/>
              </a:buClr>
              <a:buSzPct val="150000"/>
              <a:defRPr/>
            </a:pPr>
            <a:endParaRPr altLang="el-GR" sz="1662" dirty="0">
              <a:solidFill>
                <a:schemeClr val="tx1"/>
              </a:solidFill>
            </a:endParaRPr>
          </a:p>
          <a:p>
            <a:pPr marL="334116" indent="-254983" defTabSz="844083" eaLnBrk="1" fontAlgn="auto" hangingPunct="1">
              <a:spcBef>
                <a:spcPts val="0"/>
              </a:spcBef>
              <a:spcAft>
                <a:spcPts val="554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altLang="el-GR" sz="1662" dirty="0">
              <a:solidFill>
                <a:schemeClr val="tx1"/>
              </a:solidFill>
            </a:endParaRPr>
          </a:p>
        </p:txBody>
      </p:sp>
      <p:pic>
        <p:nvPicPr>
          <p:cNvPr id="43012" name="Picture 5" descr="https://portal.ema.kworld.kpmg.com/cy/Image%20Library/_w/57225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517650"/>
            <a:ext cx="285908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s://portal.ema.kworld.kpmg.com/cy/Image%20Library/_w/gas%20small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668713"/>
            <a:ext cx="27908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63587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0"/>
              </a:lnSpc>
            </a:pPr>
            <a:r>
              <a:rPr lang="en-US" spc="-10" dirty="0" smtClean="0"/>
              <a:t>Natural Resources</a:t>
            </a:r>
            <a:endParaRPr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33" y="1677675"/>
            <a:ext cx="4016656" cy="30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178" y="1046838"/>
            <a:ext cx="46753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Energy giants Exxon </a:t>
            </a:r>
            <a:r>
              <a:rPr lang="el-GR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Mobil</a:t>
            </a:r>
            <a:r>
              <a:rPr lang="en-US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 as</a:t>
            </a:r>
            <a:r>
              <a:rPr lang="el-GR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 </a:t>
            </a:r>
            <a:r>
              <a:rPr lang="el-GR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well as major European companies Eni and Total </a:t>
            </a:r>
            <a:r>
              <a:rPr lang="en-US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signed exploration and production sharing contracts with the Republic of Cyprus </a:t>
            </a:r>
            <a:r>
              <a:rPr lang="el-GR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within the framework of the 3rd licensing round for offshore hydrocarbons exploration in Blocks 6,8, and 10 in the Exclusive Economic Zone (EEZ) of Cyprus</a:t>
            </a:r>
            <a:r>
              <a:rPr lang="el-GR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.</a:t>
            </a:r>
            <a:endParaRPr lang="en-US" altLang="el-GR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l-GR" sz="6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Four to five drillings are expected to take place in </a:t>
            </a:r>
            <a:r>
              <a:rPr lang="en-US" altLang="el-GR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</a:t>
            </a:r>
            <a:r>
              <a:rPr lang="en-US" altLang="el-GR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Exclusive Economic Zone (EEZ) in the next twelve months and by the end of 2018 there will be a clear picture of the island`s hydrocarbon resources and therefore decisions can be made about the exploitation steps.</a:t>
            </a:r>
            <a:endParaRPr lang="el-GR" altLang="el-GR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48178" y="4743795"/>
            <a:ext cx="4016656" cy="0"/>
          </a:xfrm>
          <a:prstGeom prst="line">
            <a:avLst/>
          </a:prstGeom>
          <a:ln w="254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45568" y="411252"/>
            <a:ext cx="8280400" cy="617538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 Growth opportunities – </a:t>
            </a:r>
            <a:r>
              <a:rPr lang="el-GR" altLang="el-GR" dirty="0" smtClean="0"/>
              <a:t>Tourism 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538" y="1274763"/>
            <a:ext cx="8058150" cy="3560762"/>
          </a:xfrm>
        </p:spPr>
        <p:txBody>
          <a:bodyPr/>
          <a:lstStyle/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Specific 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foreign investments were recently directed to the tourism industry;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n-US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The tender process for the </a:t>
            </a:r>
            <a:r>
              <a:rPr altLang="en-US" sz="15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casino resort </a:t>
            </a:r>
            <a:r>
              <a:rPr lang="en-US" altLang="en-US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has been finalized </a:t>
            </a:r>
            <a:r>
              <a:rPr altLang="en-US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and </a:t>
            </a:r>
            <a:r>
              <a:rPr altLang="en-US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the government </a:t>
            </a:r>
            <a:r>
              <a:rPr lang="en-US" altLang="en-US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has granted the casino license to the </a:t>
            </a:r>
            <a:r>
              <a:rPr lang="en-US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multinational </a:t>
            </a:r>
            <a:r>
              <a:rPr lang="en-US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consortium consisting of the companies </a:t>
            </a:r>
            <a:r>
              <a:rPr lang="en-US" sz="15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Melco-Hard Rock and Cyprus Phassouri (Zakaki) Limited</a:t>
            </a:r>
            <a:r>
              <a:rPr altLang="en-US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; 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Construction of a new marinas;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Golf 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resorts, exclusive hotels and wellness tourism products and services are </a:t>
            </a:r>
            <a:r>
              <a:rPr altLang="el-GR" sz="15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growing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;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Strong links with major tour operators, a significant expansion in flight destinations and the development of niche tourism all indicate the </a:t>
            </a:r>
            <a:r>
              <a:rPr altLang="el-GR" sz="15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sector will continue to flourish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; 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Substantial foreign investments have been attracted during the last two years;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Significant </a:t>
            </a:r>
            <a:r>
              <a:rPr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prospects 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for medical and </a:t>
            </a:r>
            <a:r>
              <a:rPr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sport</a:t>
            </a:r>
            <a:r>
              <a:rPr lang="en-US"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s</a:t>
            </a:r>
            <a:r>
              <a:rPr altLang="el-GR" sz="15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 </a:t>
            </a:r>
            <a:r>
              <a:rPr altLang="el-GR" sz="15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tourism.</a:t>
            </a:r>
          </a:p>
          <a:p>
            <a:pPr marL="331185" lvl="2" indent="-231537" defTabSz="844083" eaLnBrk="1" fontAlgn="auto" hangingPunct="1">
              <a:spcBef>
                <a:spcPts val="0"/>
              </a:spcBef>
              <a:spcAft>
                <a:spcPts val="554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endParaRPr altLang="el-GR" sz="1500" dirty="0">
              <a:solidFill>
                <a:srgbClr val="002060"/>
              </a:solidFill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altLang="el-GR" sz="1500" b="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304" y="4352864"/>
            <a:ext cx="4389120" cy="19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63587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0"/>
              </a:lnSpc>
            </a:pPr>
            <a:r>
              <a:rPr lang="en-US" altLang="en-US" dirty="0" smtClean="0"/>
              <a:t>Tourist arrivals </a:t>
            </a:r>
            <a:r>
              <a:rPr lang="en-US" altLang="en-US" dirty="0"/>
              <a:t>in </a:t>
            </a:r>
            <a:r>
              <a:rPr lang="en-US" altLang="en-US" dirty="0" smtClean="0"/>
              <a:t>2017: Keep Growing</a:t>
            </a:r>
            <a:endParaRPr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22313" y="5913438"/>
            <a:ext cx="8574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 dirty="0">
                <a:solidFill>
                  <a:srgbClr val="00338D"/>
                </a:solidFill>
              </a:rPr>
              <a:t>Source: CYSTAT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22839"/>
              </p:ext>
            </p:extLst>
          </p:nvPr>
        </p:nvGraphicFramePr>
        <p:xfrm>
          <a:off x="147638" y="981075"/>
          <a:ext cx="8713787" cy="1112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740"/>
                <a:gridCol w="558630"/>
                <a:gridCol w="792162"/>
                <a:gridCol w="720148"/>
                <a:gridCol w="576118"/>
                <a:gridCol w="576118"/>
                <a:gridCol w="535539"/>
                <a:gridCol w="648133"/>
                <a:gridCol w="720148"/>
                <a:gridCol w="720148"/>
                <a:gridCol w="792162"/>
                <a:gridCol w="832741"/>
              </a:tblGrid>
              <a:tr h="164335"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January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February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March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April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May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June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July</a:t>
                      </a:r>
                      <a:endParaRPr lang="en-GB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August</a:t>
                      </a: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September</a:t>
                      </a:r>
                      <a:endParaRPr lang="en-US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October</a:t>
                      </a:r>
                      <a:endParaRPr lang="el-GR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9025" marR="9025" marT="9024" marB="0" anchor="ctr"/>
                </a:tc>
              </a:tr>
              <a:tr h="316168"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Tourist Arrivals 2015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41.799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50.709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97.479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201.495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307.449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336.967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414.527</a:t>
                      </a:r>
                    </a:p>
                  </a:txBody>
                  <a:tcPr marL="9025" marR="9025" marT="90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392.272</a:t>
                      </a: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360.899</a:t>
                      </a:r>
                    </a:p>
                  </a:txBody>
                  <a:tcPr marL="9526" marR="9526" marT="95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269.363</a:t>
                      </a:r>
                      <a:endParaRPr lang="el-GR" sz="9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2.472.959</a:t>
                      </a:r>
                    </a:p>
                  </a:txBody>
                  <a:tcPr marL="9526" marR="9526" marT="9525" marB="0" anchor="ctr"/>
                </a:tc>
              </a:tr>
              <a:tr h="316168"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Tourist Arrivals 2016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48.607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65.988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137.013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225.575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364.943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413.114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482.132</a:t>
                      </a:r>
                    </a:p>
                  </a:txBody>
                  <a:tcPr marL="9025" marR="9025" marT="90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458.645</a:t>
                      </a: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421.201</a:t>
                      </a:r>
                    </a:p>
                  </a:txBody>
                  <a:tcPr marL="9526" marR="9526" marT="95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357.194</a:t>
                      </a:r>
                      <a:endParaRPr lang="el-GR" sz="9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2.974.412</a:t>
                      </a:r>
                    </a:p>
                  </a:txBody>
                  <a:tcPr marL="9526" marR="9526" marT="9525" marB="0" anchor="ctr"/>
                </a:tc>
              </a:tr>
              <a:tr h="316168"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n-GB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Tourist Arrivals 2017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62.611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82.209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140.873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286.331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418.732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472.450</a:t>
                      </a:r>
                    </a:p>
                  </a:txBody>
                  <a:tcPr marL="6378" marR="6378" marT="637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531.030</a:t>
                      </a:r>
                    </a:p>
                  </a:txBody>
                  <a:tcPr marL="9025" marR="9025" marT="90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523.651</a:t>
                      </a: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483.716</a:t>
                      </a:r>
                    </a:p>
                  </a:txBody>
                  <a:tcPr marL="9526" marR="9526" marT="95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406.870</a:t>
                      </a:r>
                      <a:endParaRPr lang="el-GR" sz="9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25" marR="9025" marT="9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3.408.473</a:t>
                      </a:r>
                    </a:p>
                  </a:txBody>
                  <a:tcPr marL="9526" marR="9526" marT="9525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38189" y="2420888"/>
          <a:ext cx="862285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9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16603" y="249416"/>
            <a:ext cx="8574088" cy="971550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en-US" altLang="el-GR" sz="7200" dirty="0" smtClean="0"/>
              <a:t> </a:t>
            </a:r>
            <a:r>
              <a:rPr lang="en-US" altLang="el-GR" dirty="0"/>
              <a:t>Growth opportunities </a:t>
            </a:r>
            <a:r>
              <a:rPr altLang="el-GR" dirty="0"/>
              <a:t>– Shipping</a:t>
            </a:r>
            <a:endParaRPr lang="el-GR" altLang="el-GR" dirty="0"/>
          </a:p>
        </p:txBody>
      </p:sp>
      <p:sp>
        <p:nvSpPr>
          <p:cNvPr id="10035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175" y="1817688"/>
            <a:ext cx="7623175" cy="2259012"/>
          </a:xfrm>
        </p:spPr>
        <p:txBody>
          <a:bodyPr/>
          <a:lstStyle/>
          <a:p>
            <a:pPr marL="385398" lvl="2" indent="-285750" defTabSz="844083" eaLnBrk="1" fontAlgn="auto" hangingPunct="1">
              <a:spcBef>
                <a:spcPts val="0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6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has the 10th largest merchant fleet globally and the 3rd largest in the EU, with approximately 1.022 vessels under the Cyprus flag</a:t>
            </a:r>
            <a:r>
              <a:rPr altLang="el-GR" sz="16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;</a:t>
            </a:r>
            <a:endParaRPr altLang="el-GR" sz="16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85398" lvl="2" indent="-285750" defTabSz="844083" eaLnBrk="1" fontAlgn="auto" hangingPunct="1">
              <a:spcBef>
                <a:spcPts val="0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6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Cyprus Tonnage Tax System (TTS) is offering numerous advantages to ship operators, owners and charterers</a:t>
            </a:r>
            <a:r>
              <a:rPr altLang="el-GR" sz="16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;</a:t>
            </a:r>
            <a:endParaRPr altLang="el-GR" sz="16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85398" lvl="2" indent="-285750" defTabSz="844083" eaLnBrk="1" fontAlgn="auto" hangingPunct="1">
              <a:spcBef>
                <a:spcPts val="0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altLang="el-GR" sz="16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This TTS is unique as it facilitates ship owning, ship management and ship chartering at the same time.</a:t>
            </a:r>
          </a:p>
          <a:p>
            <a:pPr marL="331185" lvl="2" indent="-231537" defTabSz="844083" eaLnBrk="1" fontAlgn="auto" hangingPunct="1">
              <a:spcBef>
                <a:spcPts val="0"/>
              </a:spcBef>
              <a:spcAft>
                <a:spcPts val="554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endParaRPr altLang="el-GR" sz="1477" dirty="0"/>
          </a:p>
          <a:p>
            <a:pPr defTabSz="844083" eaLnBrk="1" fontAlgn="auto" hangingPunct="1">
              <a:spcBef>
                <a:spcPts val="0"/>
              </a:spcBef>
              <a:spcAft>
                <a:spcPts val="554"/>
              </a:spcAft>
              <a:defRPr/>
            </a:pPr>
            <a:endParaRPr lang="el-GR" altLang="el-GR" sz="1477" b="0" dirty="0">
              <a:solidFill>
                <a:schemeClr val="tx1"/>
              </a:solidFill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787400" y="1376363"/>
            <a:ext cx="8509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46" tIns="49846" rIns="49846" bIns="4984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b="1" dirty="0">
                <a:solidFill>
                  <a:schemeClr val="tx2"/>
                </a:solidFill>
                <a:latin typeface="Univers for KPMG Cond" panose="020B0606020202020204" pitchFamily="34" charset="0"/>
                <a:cs typeface="+mn-cs"/>
              </a:rPr>
              <a:t>More than 140 ship owning and ship management related companies operating in Cyprus</a:t>
            </a:r>
          </a:p>
          <a:p>
            <a:pPr eaLnBrk="1" hangingPunct="1">
              <a:defRPr/>
            </a:pPr>
            <a:endParaRPr lang="en-US" altLang="el-GR" sz="1846" dirty="0" smtClean="0">
              <a:solidFill>
                <a:srgbClr val="00338D"/>
              </a:solidFill>
            </a:endParaRPr>
          </a:p>
          <a:p>
            <a:pPr eaLnBrk="1" hangingPunct="1">
              <a:defRPr/>
            </a:pPr>
            <a:endParaRPr lang="en-GB" altLang="el-GR" sz="1846" dirty="0" smtClean="0">
              <a:solidFill>
                <a:srgbClr val="00338D"/>
              </a:solidFill>
            </a:endParaRPr>
          </a:p>
        </p:txBody>
      </p:sp>
      <p:pic>
        <p:nvPicPr>
          <p:cNvPr id="45061" name="Picture 2" descr="http://mscyprus.moorestephens.com/Managed/Images/Services%20Shipping%20Image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097338"/>
            <a:ext cx="45751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4828" y="405969"/>
            <a:ext cx="8280400" cy="617538"/>
          </a:xfrm>
        </p:spPr>
        <p:txBody>
          <a:bodyPr/>
          <a:lstStyle/>
          <a:p>
            <a:r>
              <a:rPr lang="en-GB" altLang="en-US" dirty="0" smtClean="0"/>
              <a:t>R&amp;I </a:t>
            </a:r>
            <a:r>
              <a:rPr lang="en-GB" altLang="en-US" dirty="0"/>
              <a:t>Infrastructure</a:t>
            </a:r>
            <a:br>
              <a:rPr lang="en-GB" altLang="en-US" dirty="0"/>
            </a:br>
            <a:endParaRPr lang="el-GR" altLang="el-GR" dirty="0"/>
          </a:p>
        </p:txBody>
      </p:sp>
      <p:sp>
        <p:nvSpPr>
          <p:cNvPr id="993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538" y="1274763"/>
            <a:ext cx="8058150" cy="1326923"/>
          </a:xfrm>
        </p:spPr>
        <p:txBody>
          <a:bodyPr/>
          <a:lstStyle/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Rapid </a:t>
            </a: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growth (&gt; </a:t>
            </a:r>
            <a:r>
              <a:rPr lang="el-GR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€ </a:t>
            </a: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40m each) of research centres of excellence in:</a:t>
            </a:r>
          </a:p>
          <a:p>
            <a:pPr marL="885825" lvl="2" indent="-342900" defTabSz="685800" eaLnBrk="0" hangingPunct="0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ICT for monitoring, control, management and security of critical infrastructures (</a:t>
            </a:r>
            <a:r>
              <a:rPr lang="en-GB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KOIOS</a:t>
            </a: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)</a:t>
            </a:r>
          </a:p>
          <a:p>
            <a:pPr marL="885825" lvl="2" indent="-342900" defTabSz="685800" eaLnBrk="0" hangingPunct="0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Interactive media, smart systems and emerging technologies (</a:t>
            </a:r>
            <a:r>
              <a:rPr lang="en-GB" sz="18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RISE</a:t>
            </a:r>
            <a:r>
              <a:rPr lang="en-GB" sz="180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)</a:t>
            </a:r>
          </a:p>
          <a:p>
            <a:pPr marL="85725" defTabSz="685800" eaLnBrk="0" hangingPunct="0">
              <a:spcBef>
                <a:spcPct val="20000"/>
              </a:spcBef>
              <a:spcAft>
                <a:spcPts val="1200"/>
              </a:spcAft>
              <a:buClr>
                <a:srgbClr val="00B0F0"/>
              </a:buClr>
              <a:defRPr/>
            </a:pPr>
            <a:endParaRPr lang="en-GB" sz="1800" dirty="0">
              <a:solidFill>
                <a:srgbClr val="1F4E79"/>
              </a:solidFill>
              <a:latin typeface="Avenir LT 45 Book"/>
              <a:cs typeface="Avenir LT 45 Book"/>
            </a:endParaRP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endParaRPr altLang="el-GR" sz="1500" dirty="0">
              <a:solidFill>
                <a:srgbClr val="002060"/>
              </a:solidFill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altLang="el-GR" sz="1500" b="0" dirty="0">
              <a:solidFill>
                <a:srgbClr val="002060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93474" y="2995645"/>
            <a:ext cx="8442302" cy="1319501"/>
            <a:chOff x="107504" y="2859782"/>
            <a:chExt cx="8784976" cy="1296144"/>
          </a:xfrm>
        </p:grpSpPr>
        <p:sp>
          <p:nvSpPr>
            <p:cNvPr id="7" name="Rectangle 6">
              <a:extLst/>
            </p:cNvPr>
            <p:cNvSpPr/>
            <p:nvPr/>
          </p:nvSpPr>
          <p:spPr>
            <a:xfrm>
              <a:off x="107504" y="2859782"/>
              <a:ext cx="8784976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oup 7">
              <a:extLst/>
            </p:cNvPr>
            <p:cNvGrpSpPr/>
            <p:nvPr/>
          </p:nvGrpSpPr>
          <p:grpSpPr>
            <a:xfrm>
              <a:off x="179512" y="2978034"/>
              <a:ext cx="8640960" cy="1105890"/>
              <a:chOff x="179512" y="3113694"/>
              <a:chExt cx="5661412" cy="669803"/>
            </a:xfrm>
            <a:solidFill>
              <a:schemeClr val="bg1"/>
            </a:solidFill>
          </p:grpSpPr>
          <p:pic>
            <p:nvPicPr>
              <p:cNvPr id="9" name="Picture 2" descr="http://www.cs.ucl.ac.uk/staff/jxiong/UCLlogo.jp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70" y="3133135"/>
                <a:ext cx="598352" cy="590043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0" name="Picture 4" descr="Αποτέλεσμα εικόνας για max planck institute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7893" y="3118201"/>
                <a:ext cx="920789" cy="66529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" name="Picture 14" descr="http://www.cs.ucy.ac.cy/seit/images/ucy.jp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396" y="3156964"/>
                <a:ext cx="642846" cy="58291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2" name="Picture 16" descr="Open University of Cyprus (OUC).sv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3177961"/>
                <a:ext cx="1124908" cy="49140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" name="Picture 18" descr="http://upload.wikimedia.org/wikipedia/en/f/fa/Cyprus_University_of_Technology_logo.p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931" y="3125667"/>
                <a:ext cx="667175" cy="604977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" name="Picture 20" descr="http://upload.wikimedia.org/wikipedia/el/6/6e/Nicosia_municipal_logo_-_Cyprus.gif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113694"/>
                <a:ext cx="660498" cy="576064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28586" y="4646330"/>
            <a:ext cx="794436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Large scale expansion of University of Cyprus &amp; Cyprus Institute of Neurology &amp; Genetics using large loans of the European Investment Bank</a:t>
            </a: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Development of new medical schools &amp; clinical centres</a:t>
            </a:r>
          </a:p>
        </p:txBody>
      </p:sp>
    </p:spTree>
    <p:extLst>
      <p:ext uri="{BB962C8B-B14F-4D97-AF65-F5344CB8AC3E}">
        <p14:creationId xmlns:p14="http://schemas.microsoft.com/office/powerpoint/2010/main" val="14155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9750" y="414570"/>
            <a:ext cx="8280400" cy="617538"/>
          </a:xfrm>
        </p:spPr>
        <p:txBody>
          <a:bodyPr/>
          <a:lstStyle/>
          <a:p>
            <a:r>
              <a:rPr lang="en-GB" dirty="0" smtClean="0"/>
              <a:t>Tax </a:t>
            </a:r>
            <a:r>
              <a:rPr lang="en-GB" dirty="0"/>
              <a:t>Incentives for investing in innovative SMEs – Start-ups</a:t>
            </a:r>
            <a:endParaRPr lang="el-GR" altLang="el-GR" dirty="0"/>
          </a:p>
        </p:txBody>
      </p:sp>
      <p:sp>
        <p:nvSpPr>
          <p:cNvPr id="993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538" y="1811224"/>
            <a:ext cx="8058150" cy="1326923"/>
          </a:xfrm>
        </p:spPr>
        <p:txBody>
          <a:bodyPr/>
          <a:lstStyle/>
          <a:p>
            <a:pPr marL="0" lvl="2" indent="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None/>
              <a:defRPr/>
            </a:pPr>
            <a:r>
              <a:rPr lang="en-GB" sz="2400" b="1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Who qualifies?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Existing innovative Enterprises: research and development costs represent at least 10% of its total operating costs in at least one of the three previous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New innovative Enterprises (Start-ups): Assessment based on business </a:t>
            </a:r>
            <a:r>
              <a:rPr lang="en-GB" sz="1800" b="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plan</a:t>
            </a:r>
          </a:p>
          <a:p>
            <a:endParaRPr lang="en-GB" sz="500" b="0" dirty="0" smtClean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Univers for KPMG Light" panose="020B0403020202020204" pitchFamily="34" charset="0"/>
              </a:rPr>
              <a:t>Incentives</a:t>
            </a:r>
            <a:endParaRPr lang="en-GB" sz="24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Income tax relief of up to 50% of taxable income  for natural persons investing in qualifying innovative SMEs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Upper limit of deduction €150 000/year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dirty="0">
                <a:solidFill>
                  <a:srgbClr val="002060"/>
                </a:solidFill>
                <a:latin typeface="Univers for KPMG Light" panose="020B0403020202020204" pitchFamily="34" charset="0"/>
              </a:rPr>
              <a:t>Right to claim the tax relief within a 5-year time period</a:t>
            </a: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marL="385398" lvl="2" indent="-285750" defTabSz="844083" eaLnBrk="1" fontAlgn="auto" hangingPunct="1">
              <a:spcBef>
                <a:spcPts val="369"/>
              </a:spcBef>
              <a:spcAft>
                <a:spcPts val="554"/>
              </a:spcAft>
              <a:buClrTx/>
              <a:buFont typeface="Wingdings" panose="05000000000000000000" pitchFamily="2" charset="2"/>
              <a:buChar char="Ø"/>
              <a:defRPr/>
            </a:pPr>
            <a:endParaRPr altLang="el-GR" sz="1800" dirty="0">
              <a:solidFill>
                <a:srgbClr val="002060"/>
              </a:solidFill>
              <a:latin typeface="Univers for KPMG Light" panose="020B0403020202020204" pitchFamily="34" charset="0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altLang="el-GR" sz="1500" b="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6750" y="5524500"/>
            <a:ext cx="2597150" cy="711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Start-Up Visa</a:t>
            </a:r>
            <a:endParaRPr lang="el-GR" sz="40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3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26"/>
  <p:tag name="TYPE" val="Screen"/>
  <p:tag name="KEYWORD" val="SCREEN"/>
  <p:tag name="TEMPLATEVERSION" val="17/07/2017 20:55: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56,1858"/>
  <p:tag name="ADV_LEFT" val="65,0078"/>
  <p:tag name="ADV_HEIGHT" val="17"/>
  <p:tag name="ADV_WIDTH" val="316,91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112,3354"/>
  <p:tag name="ADV_LEFT" val="65,00787"/>
  <p:tag name="ADV_HEIGHT" val="226,4"/>
  <p:tag name="ADV_WIDTH" val="316,91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56,1858"/>
  <p:tag name="ADV_LEFT" val="65,0078"/>
  <p:tag name="ADV_HEIGHT" val="17"/>
  <p:tag name="ADV_WIDTH" val="316,91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KPMG_Standard_4x3_0922_2015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Screen Standard Template.potx" id="{107A0D33-2F1F-45BB-8FF3-602943D079D2}" vid="{EA98025C-DEB7-4FE5-AE4D-FA0CF62F3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 KPMG Colour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91DA"/>
    </a:hlink>
    <a:folHlink>
      <a:srgbClr val="0091DA"/>
    </a:folHlink>
  </a:clrScheme>
  <a:fontScheme name="KPMG">
    <a:majorFont>
      <a:latin typeface="KPMG Extralight"/>
      <a:ea typeface=""/>
      <a:cs typeface=""/>
    </a:majorFont>
    <a:minorFont>
      <a:latin typeface="Arial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2101</Words>
  <Application>Microsoft Office PowerPoint</Application>
  <PresentationFormat>‫הצגה על המסך (4:3)</PresentationFormat>
  <Paragraphs>368</Paragraphs>
  <Slides>20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31" baseType="lpstr">
      <vt:lpstr>Arial</vt:lpstr>
      <vt:lpstr>Avenir LT 45 Book</vt:lpstr>
      <vt:lpstr>MS PGothic</vt:lpstr>
      <vt:lpstr>Univers for KPMG Light</vt:lpstr>
      <vt:lpstr>Calibri</vt:lpstr>
      <vt:lpstr>Univers for KPMG Cond</vt:lpstr>
      <vt:lpstr>Univers for KPMG</vt:lpstr>
      <vt:lpstr>KPMG Extralight</vt:lpstr>
      <vt:lpstr>Times New Roman</vt:lpstr>
      <vt:lpstr>Wingdings</vt:lpstr>
      <vt:lpstr>KPMG_Standard_4x3_0922_2015</vt:lpstr>
      <vt:lpstr>Cyprus: A dynamic business and investment center</vt:lpstr>
      <vt:lpstr>Cyprus: a growing economy</vt:lpstr>
      <vt:lpstr>Growth Drivers </vt:lpstr>
      <vt:lpstr>Natural Resources</vt:lpstr>
      <vt:lpstr> Growth opportunities – Tourism </vt:lpstr>
      <vt:lpstr>Tourist arrivals in 2017: Keep Growing</vt:lpstr>
      <vt:lpstr> Growth opportunities – Shipping</vt:lpstr>
      <vt:lpstr>R&amp;I Infrastructure </vt:lpstr>
      <vt:lpstr>Tax Incentives for investing in innovative SMEs – Start-ups</vt:lpstr>
      <vt:lpstr>Advantages of Cyprus</vt:lpstr>
      <vt:lpstr> Strong Legal and Regulatory System – Part of EU</vt:lpstr>
      <vt:lpstr>The Cyprus Tax System at a Glance</vt:lpstr>
      <vt:lpstr>Cyprus DTT Network</vt:lpstr>
      <vt:lpstr>Funds &amp; Fund Management </vt:lpstr>
      <vt:lpstr>Cyprus Legal framework – AIFs/UCITS</vt:lpstr>
      <vt:lpstr>Cyprus Alternative Investment Funds (AIFs)</vt:lpstr>
      <vt:lpstr>Legal Forms of AIFS</vt:lpstr>
      <vt:lpstr>Case Studies</vt:lpstr>
      <vt:lpstr>Case Study 1 : Variable Capital Investment Company</vt:lpstr>
      <vt:lpstr>Case Study 2 : Limited Partnership</vt:lpstr>
    </vt:vector>
  </TitlesOfParts>
  <Company>hkhkhk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MacPro .</dc:creator>
  <cp:lastModifiedBy>Eden Robert - Chamber Of Commerce</cp:lastModifiedBy>
  <cp:revision>369</cp:revision>
  <cp:lastPrinted>2016-10-11T12:45:21Z</cp:lastPrinted>
  <dcterms:created xsi:type="dcterms:W3CDTF">2015-03-27T12:11:11Z</dcterms:created>
  <dcterms:modified xsi:type="dcterms:W3CDTF">2017-12-06T06:48:01Z</dcterms:modified>
  <cp:category>KPMG Confidential</cp:category>
</cp:coreProperties>
</file>