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4"/>
  </p:notesMasterIdLst>
  <p:handoutMasterIdLst>
    <p:handoutMasterId r:id="rId35"/>
  </p:handoutMasterIdLst>
  <p:sldIdLst>
    <p:sldId id="257" r:id="rId4"/>
    <p:sldId id="412" r:id="rId5"/>
    <p:sldId id="464" r:id="rId6"/>
    <p:sldId id="465" r:id="rId7"/>
    <p:sldId id="466" r:id="rId8"/>
    <p:sldId id="467" r:id="rId9"/>
    <p:sldId id="355" r:id="rId10"/>
    <p:sldId id="430" r:id="rId11"/>
    <p:sldId id="403" r:id="rId12"/>
    <p:sldId id="461" r:id="rId13"/>
    <p:sldId id="447" r:id="rId14"/>
    <p:sldId id="434" r:id="rId15"/>
    <p:sldId id="435" r:id="rId16"/>
    <p:sldId id="436" r:id="rId17"/>
    <p:sldId id="429" r:id="rId18"/>
    <p:sldId id="462" r:id="rId19"/>
    <p:sldId id="439" r:id="rId20"/>
    <p:sldId id="440" r:id="rId21"/>
    <p:sldId id="454" r:id="rId22"/>
    <p:sldId id="455" r:id="rId23"/>
    <p:sldId id="456" r:id="rId24"/>
    <p:sldId id="457" r:id="rId25"/>
    <p:sldId id="458" r:id="rId26"/>
    <p:sldId id="459" r:id="rId27"/>
    <p:sldId id="460" r:id="rId28"/>
    <p:sldId id="443" r:id="rId29"/>
    <p:sldId id="446" r:id="rId30"/>
    <p:sldId id="463" r:id="rId31"/>
    <p:sldId id="442" r:id="rId32"/>
    <p:sldId id="411" r:id="rId33"/>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D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4" autoAdjust="0"/>
    <p:restoredTop sz="95231" autoAdjust="0"/>
  </p:normalViewPr>
  <p:slideViewPr>
    <p:cSldViewPr>
      <p:cViewPr varScale="1">
        <p:scale>
          <a:sx n="106" d="100"/>
          <a:sy n="106" d="100"/>
        </p:scale>
        <p:origin x="-99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1800" cy="497284"/>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7" y="0"/>
            <a:ext cx="2971800" cy="497284"/>
          </a:xfrm>
          <a:prstGeom prst="rect">
            <a:avLst/>
          </a:prstGeom>
        </p:spPr>
        <p:txBody>
          <a:bodyPr vert="horz" lIns="91440" tIns="45720" rIns="91440" bIns="45720" rtlCol="0"/>
          <a:lstStyle>
            <a:lvl1pPr algn="r">
              <a:defRPr sz="1200"/>
            </a:lvl1pPr>
          </a:lstStyle>
          <a:p>
            <a:endParaRPr lang="el-GR"/>
          </a:p>
        </p:txBody>
      </p:sp>
      <p:sp>
        <p:nvSpPr>
          <p:cNvPr id="4" name="Footer Placeholder 3"/>
          <p:cNvSpPr>
            <a:spLocks noGrp="1"/>
          </p:cNvSpPr>
          <p:nvPr>
            <p:ph type="ftr" sz="quarter" idx="2"/>
          </p:nvPr>
        </p:nvSpPr>
        <p:spPr>
          <a:xfrm>
            <a:off x="4" y="9446677"/>
            <a:ext cx="2971800" cy="497284"/>
          </a:xfrm>
          <a:prstGeom prst="rect">
            <a:avLst/>
          </a:prstGeom>
        </p:spPr>
        <p:txBody>
          <a:bodyPr vert="horz" lIns="91440" tIns="45720" rIns="91440" bIns="45720" rtlCol="0" anchor="b"/>
          <a:lstStyle>
            <a:lvl1pPr algn="l">
              <a:defRPr sz="1200"/>
            </a:lvl1pPr>
          </a:lstStyle>
          <a:p>
            <a:r>
              <a:rPr lang="en-US"/>
              <a:t>Updated October 2016</a:t>
            </a:r>
            <a:endParaRPr lang="el-GR"/>
          </a:p>
        </p:txBody>
      </p:sp>
      <p:sp>
        <p:nvSpPr>
          <p:cNvPr id="5" name="Slide Number Placeholder 4"/>
          <p:cNvSpPr>
            <a:spLocks noGrp="1"/>
          </p:cNvSpPr>
          <p:nvPr>
            <p:ph type="sldNum" sz="quarter" idx="3"/>
          </p:nvPr>
        </p:nvSpPr>
        <p:spPr>
          <a:xfrm>
            <a:off x="3884617" y="9446677"/>
            <a:ext cx="2971800" cy="497284"/>
          </a:xfrm>
          <a:prstGeom prst="rect">
            <a:avLst/>
          </a:prstGeom>
        </p:spPr>
        <p:txBody>
          <a:bodyPr vert="horz" lIns="91440" tIns="45720" rIns="91440" bIns="45720" rtlCol="0" anchor="b"/>
          <a:lstStyle>
            <a:lvl1pPr algn="r">
              <a:defRPr sz="1200"/>
            </a:lvl1pPr>
          </a:lstStyle>
          <a:p>
            <a:fld id="{6113272B-5F24-43A9-AF23-387C4BF3D551}" type="slidenum">
              <a:rPr lang="el-GR" smtClean="0"/>
              <a:pPr/>
              <a:t>‹#›</a:t>
            </a:fld>
            <a:endParaRPr lang="el-GR"/>
          </a:p>
        </p:txBody>
      </p:sp>
    </p:spTree>
    <p:extLst>
      <p:ext uri="{BB962C8B-B14F-4D97-AF65-F5344CB8AC3E}">
        <p14:creationId xmlns:p14="http://schemas.microsoft.com/office/powerpoint/2010/main" val="185593858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7" y="0"/>
            <a:ext cx="2971800" cy="497284"/>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1" y="4724202"/>
            <a:ext cx="5486400" cy="44755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9446677"/>
            <a:ext cx="2971800" cy="497284"/>
          </a:xfrm>
          <a:prstGeom prst="rect">
            <a:avLst/>
          </a:prstGeom>
        </p:spPr>
        <p:txBody>
          <a:bodyPr vert="horz" lIns="91440" tIns="45720" rIns="91440" bIns="45720" rtlCol="0" anchor="b"/>
          <a:lstStyle>
            <a:lvl1pPr algn="l">
              <a:defRPr sz="1200"/>
            </a:lvl1pPr>
          </a:lstStyle>
          <a:p>
            <a:r>
              <a:rPr lang="en-US"/>
              <a:t>Updated October 2016</a:t>
            </a:r>
          </a:p>
        </p:txBody>
      </p:sp>
      <p:sp>
        <p:nvSpPr>
          <p:cNvPr id="7" name="Slide Number Placeholder 6"/>
          <p:cNvSpPr>
            <a:spLocks noGrp="1"/>
          </p:cNvSpPr>
          <p:nvPr>
            <p:ph type="sldNum" sz="quarter" idx="5"/>
          </p:nvPr>
        </p:nvSpPr>
        <p:spPr>
          <a:xfrm>
            <a:off x="3884617" y="9446677"/>
            <a:ext cx="2971800" cy="497284"/>
          </a:xfrm>
          <a:prstGeom prst="rect">
            <a:avLst/>
          </a:prstGeom>
        </p:spPr>
        <p:txBody>
          <a:bodyPr vert="horz" lIns="91440" tIns="45720" rIns="91440" bIns="45720" rtlCol="0" anchor="b"/>
          <a:lstStyle>
            <a:lvl1pPr algn="r">
              <a:defRPr sz="1200"/>
            </a:lvl1pPr>
          </a:lstStyle>
          <a:p>
            <a:fld id="{3C678D6F-5ACF-46D8-9309-6F39C4347CE7}" type="slidenum">
              <a:rPr lang="en-US" smtClean="0"/>
              <a:pPr/>
              <a:t>‹#›</a:t>
            </a:fld>
            <a:endParaRPr lang="en-US"/>
          </a:p>
        </p:txBody>
      </p:sp>
    </p:spTree>
    <p:extLst>
      <p:ext uri="{BB962C8B-B14F-4D97-AF65-F5344CB8AC3E}">
        <p14:creationId xmlns:p14="http://schemas.microsoft.com/office/powerpoint/2010/main" val="406256337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l-GR"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9D1C0DC0-2390-4471-B766-94A80F692F27}" type="slidenum">
              <a:rPr lang="en-US">
                <a:solidFill>
                  <a:prstClr val="black"/>
                </a:solidFill>
              </a:rPr>
              <a:pPr eaLnBrk="1" hangingPunct="1"/>
              <a:t>1</a:t>
            </a:fld>
            <a:endParaRPr lang="en-US">
              <a:solidFill>
                <a:prstClr val="black"/>
              </a:solidFill>
            </a:endParaRPr>
          </a:p>
        </p:txBody>
      </p:sp>
      <p:sp>
        <p:nvSpPr>
          <p:cNvPr id="2" name="Footer Placeholder 1"/>
          <p:cNvSpPr>
            <a:spLocks noGrp="1"/>
          </p:cNvSpPr>
          <p:nvPr>
            <p:ph type="ftr" sz="quarter" idx="10"/>
          </p:nvPr>
        </p:nvSpPr>
        <p:spPr/>
        <p:txBody>
          <a:bodyPr/>
          <a:lstStyle/>
          <a:p>
            <a:r>
              <a:rPr lang="en-US"/>
              <a:t>Updated October 2016</a:t>
            </a:r>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3718668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10</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829487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11</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776983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12</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884731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13</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327763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14</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968662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15</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600079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16</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38061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17</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801995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18</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5899972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78D6F-5ACF-46D8-9309-6F39C4347CE7}" type="slidenum">
              <a:rPr lang="en-US" smtClean="0"/>
              <a:pPr/>
              <a:t>19</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4181161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AAF038-F16C-4473-9AA8-D130F5D22929}" type="slidenum">
              <a:rPr lang="en-US" smtClean="0">
                <a:solidFill>
                  <a:prstClr val="black"/>
                </a:solidFill>
                <a:latin typeface="Arial" pitchFamily="34" charset="0"/>
                <a:cs typeface="Arial" pitchFamily="34" charset="0"/>
              </a:rPr>
              <a:pPr/>
              <a:t>2</a:t>
            </a:fld>
            <a:endParaRPr lang="en-US" dirty="0">
              <a:solidFill>
                <a:prstClr val="black"/>
              </a:solidFill>
              <a:latin typeface="Arial" pitchFamily="34" charset="0"/>
              <a:cs typeface="Arial" pitchFamily="34" charset="0"/>
            </a:endParaRPr>
          </a:p>
        </p:txBody>
      </p:sp>
      <p:sp>
        <p:nvSpPr>
          <p:cNvPr id="2" name="Footer Placeholder 1"/>
          <p:cNvSpPr>
            <a:spLocks noGrp="1"/>
          </p:cNvSpPr>
          <p:nvPr>
            <p:ph type="ftr" sz="quarter" idx="10"/>
          </p:nvPr>
        </p:nvSpPr>
        <p:spPr/>
        <p:txBody>
          <a:bodyPr/>
          <a:lstStyle/>
          <a:p>
            <a:r>
              <a:rPr lang="en-US"/>
              <a:t>Updated October 2016</a:t>
            </a:r>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1383126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78D6F-5ACF-46D8-9309-6F39C4347CE7}" type="slidenum">
              <a:rPr lang="en-US" smtClean="0"/>
              <a:pPr/>
              <a:t>20</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046307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21</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1955659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22</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495826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23</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3714530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24</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546319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25</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8860376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26</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801995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27</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8019959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28</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7417679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29</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58999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78D6F-5ACF-46D8-9309-6F39C4347CE7}" type="slidenum">
              <a:rPr lang="en-US" smtClean="0"/>
              <a:pPr/>
              <a:t>3</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3882382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l-GR" dirty="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AAF038-F16C-4473-9AA8-D130F5D22929}" type="slidenum">
              <a:rPr lang="en-US" smtClean="0">
                <a:solidFill>
                  <a:prstClr val="black"/>
                </a:solidFill>
                <a:latin typeface="Arial" pitchFamily="34" charset="0"/>
                <a:cs typeface="Arial" pitchFamily="34" charset="0"/>
              </a:rPr>
              <a:pPr/>
              <a:t>30</a:t>
            </a:fld>
            <a:endParaRPr lang="en-US" dirty="0">
              <a:solidFill>
                <a:prstClr val="black"/>
              </a:solidFill>
              <a:latin typeface="Arial" pitchFamily="34" charset="0"/>
              <a:cs typeface="Arial" pitchFamily="34" charset="0"/>
            </a:endParaRPr>
          </a:p>
        </p:txBody>
      </p:sp>
      <p:sp>
        <p:nvSpPr>
          <p:cNvPr id="2" name="Footer Placeholder 1"/>
          <p:cNvSpPr>
            <a:spLocks noGrp="1"/>
          </p:cNvSpPr>
          <p:nvPr>
            <p:ph type="ftr" sz="quarter" idx="10"/>
          </p:nvPr>
        </p:nvSpPr>
        <p:spPr/>
        <p:txBody>
          <a:bodyPr/>
          <a:lstStyle/>
          <a:p>
            <a:r>
              <a:rPr lang="en-US"/>
              <a:t>Updated October 2016</a:t>
            </a:r>
          </a:p>
        </p:txBody>
      </p:sp>
      <p:sp>
        <p:nvSpPr>
          <p:cNvPr id="3" name="Date Placeholder 2"/>
          <p:cNvSpPr>
            <a:spLocks noGrp="1"/>
          </p:cNvSpPr>
          <p:nvPr>
            <p:ph type="dt" idx="11"/>
          </p:nvPr>
        </p:nvSpPr>
        <p:spPr/>
        <p:txBody>
          <a:bodyPr/>
          <a:lstStyle/>
          <a:p>
            <a:endParaRPr lang="en-US"/>
          </a:p>
        </p:txBody>
      </p:sp>
    </p:spTree>
    <p:extLst>
      <p:ext uri="{BB962C8B-B14F-4D97-AF65-F5344CB8AC3E}">
        <p14:creationId xmlns:p14="http://schemas.microsoft.com/office/powerpoint/2010/main" val="3126308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4</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201271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5</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4115351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6</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1770716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78D6F-5ACF-46D8-9309-6F39C4347CE7}" type="slidenum">
              <a:rPr lang="en-US" smtClean="0"/>
              <a:pPr/>
              <a:t>7</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3953825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78D6F-5ACF-46D8-9309-6F39C4347CE7}" type="slidenum">
              <a:rPr lang="en-US" smtClean="0"/>
              <a:pPr/>
              <a:t>8</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3953825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678D6F-5ACF-46D8-9309-6F39C4347CE7}" type="slidenum">
              <a:rPr lang="en-US" smtClean="0"/>
              <a:pPr/>
              <a:t>9</a:t>
            </a:fld>
            <a:endParaRPr lang="en-US"/>
          </a:p>
        </p:txBody>
      </p:sp>
      <p:sp>
        <p:nvSpPr>
          <p:cNvPr id="5" name="Footer Placeholder 4"/>
          <p:cNvSpPr>
            <a:spLocks noGrp="1"/>
          </p:cNvSpPr>
          <p:nvPr>
            <p:ph type="ftr" sz="quarter" idx="11"/>
          </p:nvPr>
        </p:nvSpPr>
        <p:spPr/>
        <p:txBody>
          <a:bodyPr/>
          <a:lstStyle/>
          <a:p>
            <a:r>
              <a:rPr lang="en-US"/>
              <a:t>Updated October 2016</a:t>
            </a:r>
          </a:p>
        </p:txBody>
      </p:sp>
      <p:sp>
        <p:nvSpPr>
          <p:cNvPr id="6" name="Date Placeholder 5"/>
          <p:cNvSpPr>
            <a:spLocks noGrp="1"/>
          </p:cNvSpPr>
          <p:nvPr>
            <p:ph type="dt" idx="12"/>
          </p:nvPr>
        </p:nvSpPr>
        <p:spPr/>
        <p:txBody>
          <a:bodyPr/>
          <a:lstStyle/>
          <a:p>
            <a:endParaRPr lang="en-US"/>
          </a:p>
        </p:txBody>
      </p:sp>
    </p:spTree>
    <p:extLst>
      <p:ext uri="{BB962C8B-B14F-4D97-AF65-F5344CB8AC3E}">
        <p14:creationId xmlns:p14="http://schemas.microsoft.com/office/powerpoint/2010/main" val="4144091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FFEBE4EF-83AA-4CF2-A354-EA3274791968}" type="datetime1">
              <a:rPr lang="el-GR" smtClean="0">
                <a:solidFill>
                  <a:prstClr val="black">
                    <a:tint val="75000"/>
                  </a:prstClr>
                </a:solidFill>
              </a:rPr>
              <a:t>6/12/2017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F7AFEDC-03ED-4DB3-86E8-7F743338A47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002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E2D250AB-977A-4E8A-81DE-63A1917F755B}" type="datetime1">
              <a:rPr lang="el-GR" smtClean="0">
                <a:solidFill>
                  <a:prstClr val="black">
                    <a:tint val="75000"/>
                  </a:prstClr>
                </a:solidFill>
              </a:rPr>
              <a:t>6/12/2017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60F31DC-12C8-4122-8004-77ACF695D9F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90154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62928BE0-20EC-43D2-AD89-3B00170E260A}" type="datetime1">
              <a:rPr lang="el-GR" smtClean="0">
                <a:solidFill>
                  <a:prstClr val="black">
                    <a:tint val="75000"/>
                  </a:prstClr>
                </a:solidFill>
              </a:rPr>
              <a:t>6/12/2017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A4749A6-D896-4991-894F-0E060ECE525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61261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7E6E67-6C7B-44A1-BAC9-534CCAFA2265}"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12576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0D4007-9D2E-4DC5-9851-344A6926DE12}"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108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383F07-55CD-4102-BCD2-9E14D495B806}"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31730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262559-1000-4F44-AFAA-3DFD03686717}" type="datetime1">
              <a:rPr lang="el-GR" smtClean="0">
                <a:solidFill>
                  <a:prstClr val="black">
                    <a:tint val="75000"/>
                  </a:prstClr>
                </a:solidFill>
              </a:rPr>
              <a:t>6/12/2017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0980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A1BB13-84B3-4188-86DF-E8ED3CED229D}" type="datetime1">
              <a:rPr lang="el-GR" smtClean="0">
                <a:solidFill>
                  <a:prstClr val="black">
                    <a:tint val="75000"/>
                  </a:prstClr>
                </a:solidFill>
              </a:rPr>
              <a:t>6/12/2017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9421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A9B7AA-38F2-4220-A4C0-7F84E503C357}" type="datetime1">
              <a:rPr lang="el-GR" smtClean="0">
                <a:solidFill>
                  <a:prstClr val="black">
                    <a:tint val="75000"/>
                  </a:prstClr>
                </a:solidFill>
              </a:rPr>
              <a:t>6/12/2017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368900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DA630-4287-4679-A4E2-1C4D794755C7}" type="datetime1">
              <a:rPr lang="el-GR" smtClean="0">
                <a:solidFill>
                  <a:prstClr val="black">
                    <a:tint val="75000"/>
                  </a:prstClr>
                </a:solidFill>
              </a:rPr>
              <a:t>6/12/2017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36195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436C25-BB01-42FE-A64E-BF999D67C6F1}" type="datetime1">
              <a:rPr lang="el-GR" smtClean="0">
                <a:solidFill>
                  <a:prstClr val="black">
                    <a:tint val="75000"/>
                  </a:prstClr>
                </a:solidFill>
              </a:rPr>
              <a:t>6/12/2017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643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4BDD6ED6-64CC-4498-BF7C-9FEE5BD46A4C}" type="datetime1">
              <a:rPr lang="el-GR" smtClean="0">
                <a:solidFill>
                  <a:prstClr val="black">
                    <a:tint val="75000"/>
                  </a:prstClr>
                </a:solidFill>
              </a:rPr>
              <a:t>6/12/2017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196C7E9-735B-4F33-8A8C-B3E25EB3AB0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9588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3FABFB-5048-456D-BFD5-4CAAED92B82A}" type="datetime1">
              <a:rPr lang="el-GR" smtClean="0">
                <a:solidFill>
                  <a:prstClr val="black">
                    <a:tint val="75000"/>
                  </a:prstClr>
                </a:solidFill>
              </a:rPr>
              <a:t>6/12/2017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38651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97B6BE-82DE-410B-97BE-68E71917E896}"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08787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A7C996-F9D2-4845-88C3-EF0E3C4C0953}"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8062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9CC0C2-8B04-4231-A500-82547DA3F27D}"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76635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B73E20-336F-4509-8206-AE6E2F49C618}"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32566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75058D-E1B3-4749-AC2B-EEB5CF46FD67}"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69211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4AE5DC-F2E0-40DA-AACC-48D61B7D5395}" type="datetime1">
              <a:rPr lang="el-GR" smtClean="0">
                <a:solidFill>
                  <a:prstClr val="black">
                    <a:tint val="75000"/>
                  </a:prstClr>
                </a:solidFill>
              </a:rPr>
              <a:t>6/12/2017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92201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C965E3-F6AA-430C-9C81-BE3379E27C1D}" type="datetime1">
              <a:rPr lang="el-GR" smtClean="0">
                <a:solidFill>
                  <a:prstClr val="black">
                    <a:tint val="75000"/>
                  </a:prstClr>
                </a:solidFill>
              </a:rPr>
              <a:t>6/12/2017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469889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FCE7F3-0E7F-44BA-8681-146C72920A4B}" type="datetime1">
              <a:rPr lang="el-GR" smtClean="0">
                <a:solidFill>
                  <a:prstClr val="black">
                    <a:tint val="75000"/>
                  </a:prstClr>
                </a:solidFill>
              </a:rPr>
              <a:t>6/12/2017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30383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1BFC5-4E38-44C1-A0E3-93B33040381C}" type="datetime1">
              <a:rPr lang="el-GR" smtClean="0">
                <a:solidFill>
                  <a:prstClr val="black">
                    <a:tint val="75000"/>
                  </a:prstClr>
                </a:solidFill>
              </a:rPr>
              <a:t>6/12/2017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936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E528F5D-EF81-4AF7-BFF0-78CA399C0BF6}" type="datetime1">
              <a:rPr lang="el-GR" smtClean="0">
                <a:solidFill>
                  <a:prstClr val="black">
                    <a:tint val="75000"/>
                  </a:prstClr>
                </a:solidFill>
              </a:rPr>
              <a:t>6/12/2017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06A37FF-D4D7-42F5-AB5C-E4F120A8F81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078413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874972-4147-42EA-AC54-E2F671926A1B}" type="datetime1">
              <a:rPr lang="el-GR" smtClean="0">
                <a:solidFill>
                  <a:prstClr val="black">
                    <a:tint val="75000"/>
                  </a:prstClr>
                </a:solidFill>
              </a:rPr>
              <a:t>6/12/2017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3010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7B2B2F-4C9E-4D21-8F10-14615DC3BB4A}" type="datetime1">
              <a:rPr lang="el-GR" smtClean="0">
                <a:solidFill>
                  <a:prstClr val="black">
                    <a:tint val="75000"/>
                  </a:prstClr>
                </a:solidFill>
              </a:rPr>
              <a:t>6/12/2017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8762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C28796-F337-40D7-B8BF-74F55A79C764}"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586974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FC7685-EDFA-470A-9E2C-CA1A4744EC7D}"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4209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3"/>
          <p:cNvSpPr>
            <a:spLocks noGrp="1"/>
          </p:cNvSpPr>
          <p:nvPr>
            <p:ph type="dt" sz="half" idx="10"/>
          </p:nvPr>
        </p:nvSpPr>
        <p:spPr/>
        <p:txBody>
          <a:bodyPr/>
          <a:lstStyle>
            <a:lvl1pPr>
              <a:defRPr/>
            </a:lvl1pPr>
          </a:lstStyle>
          <a:p>
            <a:pPr>
              <a:defRPr/>
            </a:pPr>
            <a:fld id="{14FAFC4C-2DBC-4FC9-9DEA-897FEACD18B9}" type="datetime1">
              <a:rPr lang="el-GR" smtClean="0">
                <a:solidFill>
                  <a:prstClr val="black">
                    <a:tint val="75000"/>
                  </a:prstClr>
                </a:solidFill>
              </a:rPr>
              <a:t>6/12/2017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C64F272-1F2D-4313-8229-0592BAF869F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8583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3"/>
          <p:cNvSpPr>
            <a:spLocks noGrp="1"/>
          </p:cNvSpPr>
          <p:nvPr>
            <p:ph type="dt" sz="half" idx="10"/>
          </p:nvPr>
        </p:nvSpPr>
        <p:spPr/>
        <p:txBody>
          <a:bodyPr/>
          <a:lstStyle>
            <a:lvl1pPr>
              <a:defRPr/>
            </a:lvl1pPr>
          </a:lstStyle>
          <a:p>
            <a:pPr>
              <a:defRPr/>
            </a:pPr>
            <a:fld id="{3BC0B5CA-5CC3-4650-A26E-CAC047B0DED8}" type="datetime1">
              <a:rPr lang="el-GR" smtClean="0">
                <a:solidFill>
                  <a:prstClr val="black">
                    <a:tint val="75000"/>
                  </a:prstClr>
                </a:solidFill>
              </a:rPr>
              <a:t>6/12/2017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55AA8FA-0401-4D38-BD75-39B2F891C8B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1431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C3B76A9F-721F-4131-860E-91C602334A24}" type="datetime1">
              <a:rPr lang="el-GR" smtClean="0">
                <a:solidFill>
                  <a:prstClr val="black">
                    <a:tint val="75000"/>
                  </a:prstClr>
                </a:solidFill>
              </a:rPr>
              <a:t>6/12/2017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A174B07-C6E8-49D0-8D34-808F85BD50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946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CDBA67-51BF-4B7A-BCC9-EABB20529321}" type="datetime1">
              <a:rPr lang="el-GR" smtClean="0">
                <a:solidFill>
                  <a:prstClr val="black">
                    <a:tint val="75000"/>
                  </a:prstClr>
                </a:solidFill>
              </a:rPr>
              <a:t>6/12/2017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1B1EE091-8B10-4EF7-A396-873F538EA80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16106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C7EB68-B504-482A-A495-56DF62D723AF}" type="datetime1">
              <a:rPr lang="el-GR" smtClean="0">
                <a:solidFill>
                  <a:prstClr val="black">
                    <a:tint val="75000"/>
                  </a:prstClr>
                </a:solidFill>
              </a:rPr>
              <a:t>6/12/2017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8D3394D-86D1-4DAB-85A5-326EF90F7D1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337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125FD89-DAA7-4DFC-B67D-4BCD05EA16F8}" type="datetime1">
              <a:rPr lang="el-GR" smtClean="0">
                <a:solidFill>
                  <a:prstClr val="black">
                    <a:tint val="75000"/>
                  </a:prstClr>
                </a:solidFill>
              </a:rPr>
              <a:t>6/12/2017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A90F226-869C-4496-9749-C598559DCA5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6611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l-G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B987C89A-7AFD-4B19-917F-A4A9964AD988}" type="datetime1">
              <a:rPr lang="el-GR" smtClean="0">
                <a:solidFill>
                  <a:prstClr val="black">
                    <a:tint val="75000"/>
                  </a:prstClr>
                </a:solidFill>
                <a:latin typeface="Arial" pitchFamily="34" charset="0"/>
                <a:cs typeface="Arial" pitchFamily="34" charset="0"/>
              </a:rPr>
              <a:t>6/12/2017</a:t>
            </a:fld>
            <a:endParaRPr lang="en-US">
              <a:solidFill>
                <a:prstClr val="black">
                  <a:tint val="75000"/>
                </a:prstClr>
              </a:solidFill>
              <a:latin typeface="Arial" pitchFamily="34" charset="0"/>
              <a:cs typeface="Arial" pitchFamily="34"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solidFill>
                <a:prstClr val="black">
                  <a:tint val="75000"/>
                </a:prstClr>
              </a:solidFill>
              <a:latin typeface="Arial" pitchFamily="34" charset="0"/>
              <a:cs typeface="Arial" pitchFamily="34"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A031A154-0880-46A4-920C-BA4EB7C4A613}" type="slidenum">
              <a:rPr lang="en-US">
                <a:solidFill>
                  <a:prstClr val="black">
                    <a:tint val="75000"/>
                  </a:prstClr>
                </a:solidFill>
                <a:latin typeface="Arial" pitchFamily="34" charset="0"/>
                <a:cs typeface="Arial" pitchFamily="34" charset="0"/>
              </a:rPr>
              <a:pPr fontAlgn="base">
                <a:spcBef>
                  <a:spcPct val="0"/>
                </a:spcBef>
                <a:spcAft>
                  <a:spcPct val="0"/>
                </a:spcAft>
                <a:defRPr/>
              </a:pPr>
              <a:t>‹#›</a:t>
            </a:fld>
            <a:endParaRPr lang="en-US">
              <a:solidFill>
                <a:prstClr val="black">
                  <a:tint val="75000"/>
                </a:prstClr>
              </a:solidFill>
              <a:latin typeface="Arial" pitchFamily="34" charset="0"/>
              <a:cs typeface="Arial" pitchFamily="34" charset="0"/>
            </a:endParaRPr>
          </a:p>
        </p:txBody>
      </p:sp>
    </p:spTree>
    <p:extLst>
      <p:ext uri="{BB962C8B-B14F-4D97-AF65-F5344CB8AC3E}">
        <p14:creationId xmlns:p14="http://schemas.microsoft.com/office/powerpoint/2010/main" val="2640146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B837F-F409-440B-8264-140244D4F25A}"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50419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E9DAA-1C1D-4216-88EF-FB3A14A820A6}" type="datetime1">
              <a:rPr lang="el-GR" smtClean="0">
                <a:solidFill>
                  <a:prstClr val="black">
                    <a:tint val="75000"/>
                  </a:prstClr>
                </a:solidFill>
              </a:rPr>
              <a:t>6/12/2017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33744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33400" y="1066800"/>
            <a:ext cx="8153400" cy="2590800"/>
          </a:xfrm>
          <a:no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rtlCol="0">
            <a:noAutofit/>
          </a:bodyPr>
          <a:lstStyle/>
          <a:p>
            <a:pPr eaLnBrk="1" fontAlgn="auto" hangingPunct="1">
              <a:spcAft>
                <a:spcPts val="0"/>
              </a:spcAft>
              <a:defRPr/>
            </a:pPr>
            <a:r>
              <a:rPr lang="en-US" sz="3200" b="1" dirty="0">
                <a:solidFill>
                  <a:srgbClr val="B9CA1C"/>
                </a:solidFill>
                <a:latin typeface="Arial" panose="020B0604020202020204" pitchFamily="34" charset="0"/>
                <a:cs typeface="Arial" panose="020B0604020202020204" pitchFamily="34" charset="0"/>
              </a:rPr>
              <a:t>Cyprus as a Gateway to the European Union</a:t>
            </a:r>
            <a:r>
              <a:rPr lang="en-US" sz="2000" b="1" dirty="0">
                <a:solidFill>
                  <a:srgbClr val="B9CA1C"/>
                </a:solidFill>
                <a:latin typeface="Cambria" pitchFamily="18" charset="0"/>
              </a:rPr>
              <a:t/>
            </a:r>
            <a:br>
              <a:rPr lang="en-US" sz="2000" b="1" dirty="0">
                <a:solidFill>
                  <a:srgbClr val="B9CA1C"/>
                </a:solidFill>
                <a:latin typeface="Cambria" pitchFamily="18" charset="0"/>
              </a:rPr>
            </a:br>
            <a:r>
              <a:rPr lang="en-GB" b="1" dirty="0">
                <a:solidFill>
                  <a:srgbClr val="B9CA1C"/>
                </a:solidFill>
                <a:latin typeface="Cambria" pitchFamily="18" charset="0"/>
              </a:rPr>
              <a:t/>
            </a:r>
            <a:br>
              <a:rPr lang="en-GB" b="1" dirty="0">
                <a:solidFill>
                  <a:srgbClr val="B9CA1C"/>
                </a:solidFill>
                <a:latin typeface="Cambria" pitchFamily="18" charset="0"/>
              </a:rPr>
            </a:br>
            <a:endParaRPr lang="en-US" b="1" dirty="0">
              <a:solidFill>
                <a:srgbClr val="FF0000"/>
              </a:solidFill>
              <a:latin typeface="Cambria" pitchFamily="18" charset="0"/>
            </a:endParaRPr>
          </a:p>
        </p:txBody>
      </p:sp>
      <p:sp>
        <p:nvSpPr>
          <p:cNvPr id="2053" name="Subtitle 2"/>
          <p:cNvSpPr>
            <a:spLocks noGrp="1"/>
          </p:cNvSpPr>
          <p:nvPr>
            <p:ph type="subTitle" idx="1"/>
          </p:nvPr>
        </p:nvSpPr>
        <p:spPr>
          <a:xfrm>
            <a:off x="3581400" y="3124200"/>
            <a:ext cx="5105400" cy="2743200"/>
          </a:xfrm>
        </p:spPr>
        <p:txBody>
          <a:bodyPr/>
          <a:lstStyle/>
          <a:p>
            <a:pPr algn="r" eaLnBrk="1" hangingPunct="1"/>
            <a:endParaRPr lang="en-US" sz="3000" b="1" i="1" dirty="0">
              <a:solidFill>
                <a:schemeClr val="bg1"/>
              </a:solidFill>
            </a:endParaRPr>
          </a:p>
          <a:p>
            <a:pPr algn="r" eaLnBrk="1" hangingPunct="1"/>
            <a:endParaRPr lang="en-US" sz="3000" b="1" i="1" dirty="0">
              <a:solidFill>
                <a:schemeClr val="bg1"/>
              </a:solidFill>
              <a:latin typeface="Cambria" pitchFamily="18" charset="0"/>
            </a:endParaRPr>
          </a:p>
          <a:p>
            <a:pPr algn="r" eaLnBrk="1" hangingPunct="1"/>
            <a:endParaRPr lang="en-US" sz="3000" b="1" i="1" dirty="0">
              <a:solidFill>
                <a:schemeClr val="bg1"/>
              </a:solidFill>
              <a:latin typeface="Cambria" pitchFamily="18" charset="0"/>
            </a:endParaRPr>
          </a:p>
        </p:txBody>
      </p:sp>
      <p:sp>
        <p:nvSpPr>
          <p:cNvPr id="2" name="TextBox 1"/>
          <p:cNvSpPr txBox="1"/>
          <p:nvPr/>
        </p:nvSpPr>
        <p:spPr>
          <a:xfrm>
            <a:off x="343274" y="4162335"/>
            <a:ext cx="8507356" cy="1569660"/>
          </a:xfrm>
          <a:prstGeom prst="rect">
            <a:avLst/>
          </a:prstGeom>
          <a:noFill/>
        </p:spPr>
        <p:txBody>
          <a:bodyPr wrap="square" rtlCol="0">
            <a:spAutoFit/>
          </a:bodyPr>
          <a:lstStyle/>
          <a:p>
            <a:r>
              <a:rPr lang="en-US" sz="2400" dirty="0">
                <a:solidFill>
                  <a:schemeClr val="bg1"/>
                </a:solidFill>
                <a:latin typeface="Arial" panose="020B0604020202020204" pitchFamily="34" charset="0"/>
                <a:cs typeface="Arial" panose="020B0604020202020204" pitchFamily="34" charset="0"/>
              </a:rPr>
              <a:t>Presented by:</a:t>
            </a:r>
          </a:p>
          <a:p>
            <a:r>
              <a:rPr lang="en-US" sz="2400" dirty="0">
                <a:solidFill>
                  <a:schemeClr val="bg1"/>
                </a:solidFill>
                <a:latin typeface="Arial" panose="020B0604020202020204" pitchFamily="34" charset="0"/>
                <a:cs typeface="Arial" panose="020B0604020202020204" pitchFamily="34" charset="0"/>
              </a:rPr>
              <a:t>Mr. Marios Cosma</a:t>
            </a:r>
          </a:p>
          <a:p>
            <a:r>
              <a:rPr lang="en-US" sz="2400" dirty="0">
                <a:solidFill>
                  <a:schemeClr val="bg1"/>
                </a:solidFill>
                <a:latin typeface="Arial" panose="020B0604020202020204" pitchFamily="34" charset="0"/>
                <a:cs typeface="Arial" panose="020B0604020202020204" pitchFamily="34" charset="0"/>
              </a:rPr>
              <a:t>Managing Partner, </a:t>
            </a:r>
          </a:p>
          <a:p>
            <a:r>
              <a:rPr lang="en-US" sz="2400" dirty="0">
                <a:solidFill>
                  <a:schemeClr val="bg1"/>
                </a:solidFill>
                <a:latin typeface="Arial" panose="020B0604020202020204" pitchFamily="34" charset="0"/>
                <a:cs typeface="Arial" panose="020B0604020202020204" pitchFamily="34" charset="0"/>
              </a:rPr>
              <a:t>K. Treppides &amp; Co Ltd</a:t>
            </a:r>
          </a:p>
        </p:txBody>
      </p:sp>
      <p:sp>
        <p:nvSpPr>
          <p:cNvPr id="6" name="Slide Number Placeholder 2"/>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F7AFEDC-03ED-4DB3-86E8-7F743338A47E}" type="slidenum">
              <a:rPr lang="en-US" smtClean="0">
                <a:solidFill>
                  <a:prstClr val="black">
                    <a:tint val="75000"/>
                  </a:prstClr>
                </a:solidFill>
              </a:rPr>
              <a:pPr>
                <a:defRPr/>
              </a:pPr>
              <a:t>1</a:t>
            </a:fld>
            <a:endParaRPr lang="en-US">
              <a:solidFill>
                <a:prstClr val="black">
                  <a:tint val="75000"/>
                </a:prstClr>
              </a:solidFill>
            </a:endParaRPr>
          </a:p>
        </p:txBody>
      </p:sp>
    </p:spTree>
    <p:extLst>
      <p:ext uri="{BB962C8B-B14F-4D97-AF65-F5344CB8AC3E}">
        <p14:creationId xmlns:p14="http://schemas.microsoft.com/office/powerpoint/2010/main" val="3774426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5</a:t>
            </a:r>
          </a:p>
        </p:txBody>
      </p:sp>
      <p:sp>
        <p:nvSpPr>
          <p:cNvPr id="16" name="Rounded Rectangle 4"/>
          <p:cNvSpPr/>
          <p:nvPr/>
        </p:nvSpPr>
        <p:spPr>
          <a:xfrm>
            <a:off x="647700" y="214046"/>
            <a:ext cx="7886700" cy="723384"/>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ii. Reputable Jurisdiction/ Transparent Regulator</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65842" y="1269546"/>
            <a:ext cx="8054007"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50000"/>
              </a:lnSpc>
              <a:spcBef>
                <a:spcPct val="0"/>
              </a:spcBef>
              <a:spcAft>
                <a:spcPts val="313"/>
              </a:spcAft>
              <a:buClr>
                <a:srgbClr val="C0DF4D"/>
              </a:buClr>
              <a:buSzPct val="90000"/>
              <a:buFont typeface="Wingdings 3" pitchFamily="18" charset="2"/>
              <a:buChar char="p"/>
              <a:defRPr/>
            </a:pPr>
            <a:r>
              <a:rPr lang="en-US" altLang="en-US" sz="1800" kern="0" dirty="0">
                <a:cs typeface="Arial" charset="0"/>
                <a:sym typeface="Wingdings" pitchFamily="2" charset="2"/>
              </a:rPr>
              <a:t>Cyprus Securities and Exchange Commission issues quite often circulars and announcements, which enable IFs to have a clear picture of their obligations, right and duties. </a:t>
            </a: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endParaRPr lang="en-US" altLang="en-US" sz="1800" kern="0" dirty="0">
              <a:cs typeface="Arial" charset="0"/>
              <a:sym typeface="Wingdings" pitchFamily="2" charset="2"/>
            </a:endParaRP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r>
              <a:rPr lang="en-US" altLang="en-US" sz="1800" kern="0" dirty="0">
                <a:cs typeface="Arial" charset="0"/>
                <a:sym typeface="Wingdings" pitchFamily="2" charset="2"/>
              </a:rPr>
              <a:t>Cyprus Securities and Exchange Commission is open to discuss with approved promoters/service providers and clients in order to resolve any queries and/or give clarifications. </a:t>
            </a: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endParaRPr lang="en-US" altLang="en-US" sz="1800" kern="0" dirty="0">
              <a:cs typeface="Arial" charset="0"/>
              <a:sym typeface="Wingdings" pitchFamily="2" charset="2"/>
            </a:endParaRP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r>
              <a:rPr lang="en-US" altLang="en-US" sz="1800" kern="0" dirty="0">
                <a:cs typeface="Arial" charset="0"/>
                <a:sym typeface="Wingdings" pitchFamily="2" charset="2"/>
              </a:rPr>
              <a:t>We maintain direct communication with Cyprus Securities and Exchange Commission as service providers.</a:t>
            </a:r>
            <a:endParaRPr kumimoji="0" lang="en-GB" altLang="en-US" sz="1800" b="0" i="0" u="none" strike="noStrike" kern="0" cap="none" spc="0" normalizeH="0" baseline="0" noProof="0" dirty="0">
              <a:ln>
                <a:noFill/>
              </a:ln>
              <a:solidFill>
                <a:srgbClr val="000000"/>
              </a:solidFill>
              <a:effectLst/>
              <a:uLnTx/>
              <a:uFillTx/>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827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5</a:t>
            </a:r>
          </a:p>
        </p:txBody>
      </p:sp>
      <p:sp>
        <p:nvSpPr>
          <p:cNvPr id="16" name="Rounded Rectangle 4"/>
          <p:cNvSpPr/>
          <p:nvPr/>
        </p:nvSpPr>
        <p:spPr>
          <a:xfrm>
            <a:off x="647700" y="214046"/>
            <a:ext cx="7886700" cy="723384"/>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ii. Reputable Jurisdiction/ Transparent Regulator</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65842" y="1269546"/>
            <a:ext cx="8054007"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marR="0" lvl="0" indent="0" algn="just" defTabSz="914400" eaLnBrk="0" fontAlgn="base" latinLnBrk="0" hangingPunct="0">
              <a:lnSpc>
                <a:spcPct val="100000"/>
              </a:lnSpc>
              <a:spcBef>
                <a:spcPct val="0"/>
              </a:spcBef>
              <a:spcAft>
                <a:spcPts val="313"/>
              </a:spcAft>
              <a:buClr>
                <a:srgbClr val="C0DF4D"/>
              </a:buClr>
              <a:buSzPct val="90000"/>
              <a:buNone/>
              <a:tabLst/>
              <a:defRPr/>
            </a:pPr>
            <a:endParaRPr kumimoji="0" lang="en-US"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lvl="0" algn="just" eaLnBrk="0" fontAlgn="base" hangingPunct="0">
              <a:lnSpc>
                <a:spcPct val="200000"/>
              </a:lnSpc>
              <a:spcBef>
                <a:spcPct val="0"/>
              </a:spcBef>
              <a:spcAft>
                <a:spcPts val="313"/>
              </a:spcAft>
              <a:buClr>
                <a:srgbClr val="C0DF4D"/>
              </a:buClr>
              <a:buSzPct val="90000"/>
              <a:buFont typeface="Wingdings 3" pitchFamily="18" charset="2"/>
              <a:buChar char="p"/>
              <a:defRPr/>
            </a:pPr>
            <a:r>
              <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rPr>
              <a:t>MiFID II (the second European Directive on Markets in Financial Instruments) has been adopted in Cyprus and will be implemented on January 3, 2017. </a:t>
            </a:r>
            <a:r>
              <a:rPr lang="en-US" altLang="en-US" sz="1800" kern="0" dirty="0" err="1">
                <a:cs typeface="Arial" charset="0"/>
                <a:sym typeface="Wingdings" pitchFamily="2" charset="2"/>
              </a:rPr>
              <a:t>MiFID</a:t>
            </a:r>
            <a:r>
              <a:rPr lang="en-US" altLang="en-US" sz="1800" kern="0" dirty="0">
                <a:cs typeface="Arial" charset="0"/>
                <a:sym typeface="Wingdings" pitchFamily="2" charset="2"/>
              </a:rPr>
              <a:t> II is considered one of the most robust pieces of regulation in respect to investment services and places high importance on investor protection. This makes investors to feel more comfortable and eager to start trading. It also enhances transparence and creates a level playing field for investment firms across Europe.</a:t>
            </a:r>
            <a:endPar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endParaRPr>
          </a:p>
          <a:p>
            <a:pPr marL="190500" marR="0" lvl="0" indent="-190500" algn="just" defTabSz="914400" eaLnBrk="0" fontAlgn="base" latinLnBrk="0" hangingPunct="0">
              <a:lnSpc>
                <a:spcPct val="100000"/>
              </a:lnSpc>
              <a:spcBef>
                <a:spcPct val="0"/>
              </a:spcBef>
              <a:spcAft>
                <a:spcPts val="313"/>
              </a:spcAft>
              <a:buClr>
                <a:srgbClr val="C0DF4D"/>
              </a:buClr>
              <a:buSzPct val="90000"/>
              <a:buFont typeface="Wingdings 3" pitchFamily="18" charset="2"/>
              <a:buChar char="p"/>
              <a:tabLst/>
              <a:defRPr/>
            </a:pPr>
            <a:endParaRPr kumimoji="0" lang="en-US"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US" sz="1600" b="0" i="0" u="none" strike="noStrike" kern="0" cap="none" spc="0" normalizeH="0" baseline="0" noProof="0" dirty="0">
              <a:ln>
                <a:noFill/>
              </a:ln>
              <a:solidFill>
                <a:srgbClr val="000000"/>
              </a:solidFill>
              <a:effectLst/>
              <a:uLnTx/>
              <a:uFillTx/>
              <a:latin typeface="Arial" charset="0"/>
              <a:cs typeface="Arial" charset="0"/>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3498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7</a:t>
            </a:r>
          </a:p>
        </p:txBody>
      </p:sp>
      <p:sp>
        <p:nvSpPr>
          <p:cNvPr id="16" name="Rounded Rectangle 4"/>
          <p:cNvSpPr/>
          <p:nvPr/>
        </p:nvSpPr>
        <p:spPr>
          <a:xfrm>
            <a:off x="621413" y="104015"/>
            <a:ext cx="7886700" cy="810386"/>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iii. Costs and Support System </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21413" y="1044451"/>
            <a:ext cx="7886700" cy="46705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Lower set up costs and operational costs than most European jurisdictions especially the UK and Germany.</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The firm may subcontract various support systems (internal audit, regulatory reporting) for maintaining low fixed costs and to enable growth.</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Supported by a strong legal system.</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Availability of high quality, well trained personnel.</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Availability of highly qualified professional service providers and compliance advisors.</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0774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8</a:t>
            </a:r>
          </a:p>
        </p:txBody>
      </p:sp>
      <p:sp>
        <p:nvSpPr>
          <p:cNvPr id="22" name="Rounded Rectangle 4"/>
          <p:cNvSpPr/>
          <p:nvPr/>
        </p:nvSpPr>
        <p:spPr>
          <a:xfrm>
            <a:off x="645885" y="28850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iv. Taxation Benefits </a:t>
            </a:r>
            <a:endParaRPr lang="en-US" sz="2000" dirty="0">
              <a:solidFill>
                <a:srgbClr val="FF0000"/>
              </a:solidFill>
              <a:latin typeface="Arial" panose="020B0604020202020204" pitchFamily="34" charset="0"/>
              <a:cs typeface="Arial" panose="020B0604020202020204" pitchFamily="34" charset="0"/>
            </a:endParaRPr>
          </a:p>
        </p:txBody>
      </p:sp>
      <p:sp>
        <p:nvSpPr>
          <p:cNvPr id="23" name="Rectangle 4"/>
          <p:cNvSpPr>
            <a:spLocks noChangeArrowheads="1"/>
          </p:cNvSpPr>
          <p:nvPr/>
        </p:nvSpPr>
        <p:spPr bwMode="auto">
          <a:xfrm>
            <a:off x="621413" y="1103488"/>
            <a:ext cx="7886700" cy="43829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One of the lowest rate of taxation in the EU, 12.5%.</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Wide network of agreements for double taxation avoidance with 62 countries.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Exemption from tax on dividends received (in most cases).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Exemption of profits from trading in shares and other qualifying titles.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No withholding tax on dividends &amp; interest payment.</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4"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6956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9</a:t>
            </a:r>
          </a:p>
        </p:txBody>
      </p:sp>
      <p:sp>
        <p:nvSpPr>
          <p:cNvPr id="22" name="Rounded Rectangle 4"/>
          <p:cNvSpPr/>
          <p:nvPr/>
        </p:nvSpPr>
        <p:spPr>
          <a:xfrm>
            <a:off x="621413" y="10401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v. Capital Requirements</a:t>
            </a:r>
            <a:endParaRPr lang="en-US" sz="2000" dirty="0">
              <a:solidFill>
                <a:srgbClr val="FF0000"/>
              </a:solidFill>
              <a:latin typeface="Arial" panose="020B0604020202020204" pitchFamily="34" charset="0"/>
              <a:cs typeface="Arial" panose="020B0604020202020204" pitchFamily="34" charset="0"/>
            </a:endParaRPr>
          </a:p>
        </p:txBody>
      </p:sp>
      <p:sp>
        <p:nvSpPr>
          <p:cNvPr id="23" name="Rectangle 4"/>
          <p:cNvSpPr>
            <a:spLocks noChangeArrowheads="1"/>
          </p:cNvSpPr>
          <p:nvPr/>
        </p:nvSpPr>
        <p:spPr bwMode="auto">
          <a:xfrm>
            <a:off x="621413" y="1044451"/>
            <a:ext cx="7378210"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Capital requirement for a Cyprus Investment Firm wishing to operate as a broker: EUR125,000.</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Capital requirement for a Cyprus Investment Firm wishing to operate as an Organized Trading Facility (“OTF”): EUR125,000.</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Capital requirement for a Cyprus Investment Firm wishing to operate as a principal/Dealing on Own Account: EUR730,000.</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Capital requirement for a Cyprus Investment Firm wishing to operate as a Multilateral Trading Facility (“MTF”): EUR730,000.</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4"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7514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10</a:t>
            </a:r>
          </a:p>
        </p:txBody>
      </p:sp>
      <p:sp>
        <p:nvSpPr>
          <p:cNvPr id="18" name="Rounded Rectangle 4"/>
          <p:cNvSpPr/>
          <p:nvPr/>
        </p:nvSpPr>
        <p:spPr>
          <a:xfrm>
            <a:off x="621413" y="10401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i="1" dirty="0">
                <a:solidFill>
                  <a:srgbClr val="000000"/>
                </a:solidFill>
                <a:latin typeface="Arial" panose="020B0604020202020204" pitchFamily="34" charset="0"/>
                <a:cs typeface="Arial" panose="020B0604020202020204" pitchFamily="34" charset="0"/>
                <a:sym typeface="Wingdings" pitchFamily="2" charset="2"/>
              </a:rPr>
              <a:t>4. Services Offered by Cyprus Investment Firms </a:t>
            </a:r>
            <a:endParaRPr lang="en-US" sz="2000" i="1" dirty="0">
              <a:solidFill>
                <a:srgbClr val="FF0000"/>
              </a:solidFill>
              <a:latin typeface="Arial" panose="020B0604020202020204" pitchFamily="34" charset="0"/>
              <a:cs typeface="Arial" panose="020B0604020202020204" pitchFamily="34" charset="0"/>
            </a:endParaRPr>
          </a:p>
        </p:txBody>
      </p:sp>
      <p:sp>
        <p:nvSpPr>
          <p:cNvPr id="24" name="Rectangle 4"/>
          <p:cNvSpPr>
            <a:spLocks noChangeArrowheads="1"/>
          </p:cNvSpPr>
          <p:nvPr/>
        </p:nvSpPr>
        <p:spPr bwMode="auto">
          <a:xfrm>
            <a:off x="621413" y="1044451"/>
            <a:ext cx="7378210" cy="48991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indent="0" algn="just" eaLnBrk="0" fontAlgn="base" hangingPunct="0">
              <a:lnSpc>
                <a:spcPct val="100000"/>
              </a:lnSpc>
              <a:spcBef>
                <a:spcPct val="0"/>
              </a:spcBef>
              <a:spcAft>
                <a:spcPts val="313"/>
              </a:spcAft>
              <a:buClr>
                <a:srgbClr val="C0DF4D"/>
              </a:buClr>
              <a:buSzPct val="90000"/>
              <a:buNone/>
            </a:pPr>
            <a:r>
              <a:rPr lang="en-US" altLang="en-US" sz="2000" b="1" dirty="0">
                <a:cs typeface="Arial" charset="0"/>
                <a:sym typeface="Wingdings" pitchFamily="2" charset="2"/>
              </a:rPr>
              <a:t>Cyprus Investment Firms can provide the following investment services:</a:t>
            </a:r>
          </a:p>
          <a:p>
            <a:pPr marL="0" indent="0" algn="just" eaLnBrk="0" fontAlgn="base" hangingPunct="0">
              <a:lnSpc>
                <a:spcPct val="100000"/>
              </a:lnSpc>
              <a:spcBef>
                <a:spcPct val="0"/>
              </a:spcBef>
              <a:spcAft>
                <a:spcPts val="313"/>
              </a:spcAft>
              <a:buClr>
                <a:srgbClr val="C0DF4D"/>
              </a:buClr>
              <a:buSzPct val="90000"/>
              <a:buNone/>
            </a:pPr>
            <a:endParaRPr lang="en-US" altLang="en-US" sz="2000" b="1"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endParaRPr lang="en-US" altLang="en-US" sz="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Reception and transmission of orders in relation to one or more financial instruments;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05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Execution of orders on behalf of clients;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4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Dealing on own account;</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Portfolio management;</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Investment advice;</a:t>
            </a:r>
          </a:p>
          <a:p>
            <a:pPr lvl="1" algn="just" eaLnBrk="0" fontAlgn="base" hangingPunct="0">
              <a:lnSpc>
                <a:spcPct val="100000"/>
              </a:lnSpc>
              <a:spcBef>
                <a:spcPct val="0"/>
              </a:spcBef>
              <a:spcAft>
                <a:spcPts val="313"/>
              </a:spcAft>
              <a:buClr>
                <a:srgbClr val="C0DF4D"/>
              </a:buClr>
              <a:defRPr/>
            </a:pPr>
            <a:endParaRPr lang="en-US" sz="18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5"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9385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10</a:t>
            </a:r>
          </a:p>
        </p:txBody>
      </p:sp>
      <p:sp>
        <p:nvSpPr>
          <p:cNvPr id="18" name="Rounded Rectangle 4"/>
          <p:cNvSpPr/>
          <p:nvPr/>
        </p:nvSpPr>
        <p:spPr>
          <a:xfrm>
            <a:off x="621413" y="10401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i="1" dirty="0">
                <a:solidFill>
                  <a:srgbClr val="000000"/>
                </a:solidFill>
                <a:latin typeface="Arial" panose="020B0604020202020204" pitchFamily="34" charset="0"/>
                <a:cs typeface="Arial" panose="020B0604020202020204" pitchFamily="34" charset="0"/>
                <a:sym typeface="Wingdings" pitchFamily="2" charset="2"/>
              </a:rPr>
              <a:t>4. Services Offered by Cyprus Investment Firms </a:t>
            </a:r>
            <a:endParaRPr lang="en-US" sz="2000" i="1" dirty="0">
              <a:solidFill>
                <a:srgbClr val="FF0000"/>
              </a:solidFill>
              <a:latin typeface="Arial" panose="020B0604020202020204" pitchFamily="34" charset="0"/>
              <a:cs typeface="Arial" panose="020B0604020202020204" pitchFamily="34" charset="0"/>
            </a:endParaRPr>
          </a:p>
        </p:txBody>
      </p:sp>
      <p:sp>
        <p:nvSpPr>
          <p:cNvPr id="24" name="Rectangle 4"/>
          <p:cNvSpPr>
            <a:spLocks noChangeArrowheads="1"/>
          </p:cNvSpPr>
          <p:nvPr/>
        </p:nvSpPr>
        <p:spPr bwMode="auto">
          <a:xfrm>
            <a:off x="621413" y="1044451"/>
            <a:ext cx="7378210" cy="48991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Underwriting of financial instruments and/or placing of financial instruments on a firm commitment basis;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Placing of financial instruments without a firm commitment basis;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Operation of a Multilateral Trading Facility;</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Operation of an Organized Trading Facility.</a:t>
            </a:r>
          </a:p>
          <a:p>
            <a:pPr lvl="1" algn="just" eaLnBrk="0" fontAlgn="base" hangingPunct="0">
              <a:lnSpc>
                <a:spcPct val="100000"/>
              </a:lnSpc>
              <a:spcBef>
                <a:spcPct val="0"/>
              </a:spcBef>
              <a:spcAft>
                <a:spcPts val="313"/>
              </a:spcAft>
              <a:buClr>
                <a:srgbClr val="C0DF4D"/>
              </a:buClr>
              <a:defRPr/>
            </a:pPr>
            <a:endParaRPr lang="en-US" sz="18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5"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4905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11</a:t>
            </a:r>
          </a:p>
        </p:txBody>
      </p:sp>
      <p:sp>
        <p:nvSpPr>
          <p:cNvPr id="18" name="Rounded Rectangle 4"/>
          <p:cNvSpPr/>
          <p:nvPr/>
        </p:nvSpPr>
        <p:spPr>
          <a:xfrm>
            <a:off x="621413" y="10401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i="1" dirty="0">
                <a:solidFill>
                  <a:srgbClr val="000000"/>
                </a:solidFill>
                <a:latin typeface="Arial" panose="020B0604020202020204" pitchFamily="34" charset="0"/>
                <a:cs typeface="Arial" panose="020B0604020202020204" pitchFamily="34" charset="0"/>
                <a:sym typeface="Wingdings" pitchFamily="2" charset="2"/>
              </a:rPr>
              <a:t>4. Services Offered by Cyprus Investment Firms </a:t>
            </a:r>
            <a:endParaRPr lang="en-US" sz="2000" i="1" dirty="0">
              <a:solidFill>
                <a:srgbClr val="FF0000"/>
              </a:solidFill>
              <a:latin typeface="Arial" panose="020B0604020202020204" pitchFamily="34" charset="0"/>
              <a:cs typeface="Arial" panose="020B0604020202020204" pitchFamily="34" charset="0"/>
            </a:endParaRPr>
          </a:p>
        </p:txBody>
      </p:sp>
      <p:sp>
        <p:nvSpPr>
          <p:cNvPr id="24" name="Rectangle 4"/>
          <p:cNvSpPr>
            <a:spLocks noChangeArrowheads="1"/>
          </p:cNvSpPr>
          <p:nvPr/>
        </p:nvSpPr>
        <p:spPr bwMode="auto">
          <a:xfrm>
            <a:off x="613793" y="906644"/>
            <a:ext cx="7378210"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700"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r>
              <a:rPr lang="en-US" altLang="en-US" sz="1800" b="1" dirty="0">
                <a:cs typeface="Arial" charset="0"/>
                <a:sym typeface="Wingdings" pitchFamily="2" charset="2"/>
              </a:rPr>
              <a:t>Cyprus Investment Firms can provide the following ancillary services:</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Safekeeping and administration of financial instruments;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Granting credits or loans to an investor;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Advice to undertakings;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Foreign exchange services;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Investment research;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Services related to underwriting</a:t>
            </a:r>
            <a:endParaRPr lang="en-US" sz="18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5"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7547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12</a:t>
            </a:r>
          </a:p>
        </p:txBody>
      </p:sp>
      <p:sp>
        <p:nvSpPr>
          <p:cNvPr id="18" name="Rounded Rectangle 4"/>
          <p:cNvSpPr/>
          <p:nvPr/>
        </p:nvSpPr>
        <p:spPr>
          <a:xfrm>
            <a:off x="598554" y="245530"/>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i="1" dirty="0">
                <a:solidFill>
                  <a:srgbClr val="000000"/>
                </a:solidFill>
                <a:latin typeface="Arial" panose="020B0604020202020204" pitchFamily="34" charset="0"/>
                <a:cs typeface="Arial" panose="020B0604020202020204" pitchFamily="34" charset="0"/>
                <a:sym typeface="Wingdings" pitchFamily="2" charset="2"/>
              </a:rPr>
              <a:t>5. Basic Requirements for obtaining the Cyprus Investment Firm License</a:t>
            </a:r>
            <a:endParaRPr lang="en-US" sz="2000" i="1" dirty="0">
              <a:solidFill>
                <a:srgbClr val="FF0000"/>
              </a:solidFill>
              <a:latin typeface="Arial" panose="020B0604020202020204" pitchFamily="34" charset="0"/>
              <a:cs typeface="Arial" panose="020B0604020202020204" pitchFamily="34" charset="0"/>
            </a:endParaRPr>
          </a:p>
        </p:txBody>
      </p:sp>
      <p:pic>
        <p:nvPicPr>
          <p:cNvPr id="25"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a:spLocks noChangeArrowheads="1"/>
          </p:cNvSpPr>
          <p:nvPr/>
        </p:nvSpPr>
        <p:spPr bwMode="auto">
          <a:xfrm>
            <a:off x="621413" y="1044451"/>
            <a:ext cx="7378210"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r>
              <a:rPr lang="en-US" altLang="en-US" sz="2000" b="1" u="sng" dirty="0">
                <a:cs typeface="Arial" charset="0"/>
                <a:sym typeface="Wingdings" pitchFamily="2" charset="2"/>
              </a:rPr>
              <a:t>Requirements:</a:t>
            </a:r>
          </a:p>
          <a:p>
            <a:pPr marL="0" indent="0" algn="just" eaLnBrk="0" fontAlgn="base" hangingPunct="0">
              <a:lnSpc>
                <a:spcPct val="100000"/>
              </a:lnSpc>
              <a:spcBef>
                <a:spcPct val="0"/>
              </a:spcBef>
              <a:spcAft>
                <a:spcPts val="313"/>
              </a:spcAft>
              <a:buClr>
                <a:srgbClr val="C0DF4D"/>
              </a:buClr>
              <a:buSzPct val="90000"/>
              <a:buNone/>
            </a:pPr>
            <a:endParaRPr lang="en-US" altLang="en-US" sz="2000" dirty="0">
              <a:cs typeface="Arial" charset="0"/>
              <a:sym typeface="Wingdings" pitchFamily="2" charset="2"/>
            </a:endParaRPr>
          </a:p>
          <a:p>
            <a:pPr marL="342900" indent="-342900" algn="just" eaLnBrk="0" fontAlgn="base" hangingPunct="0">
              <a:lnSpc>
                <a:spcPct val="100000"/>
              </a:lnSpc>
              <a:spcBef>
                <a:spcPct val="0"/>
              </a:spcBef>
              <a:spcAft>
                <a:spcPts val="313"/>
              </a:spcAft>
              <a:buClr>
                <a:srgbClr val="C0DF4D"/>
              </a:buClr>
              <a:buSzPct val="90000"/>
              <a:buFont typeface="+mj-lt"/>
              <a:buAutoNum type="arabicPeriod"/>
            </a:pPr>
            <a:r>
              <a:rPr lang="en-US" sz="2000" dirty="0">
                <a:cs typeface="Arial" charset="0"/>
                <a:sym typeface="Wingdings" pitchFamily="2" charset="2"/>
              </a:rPr>
              <a:t>Physical Office in Cyprus</a:t>
            </a:r>
          </a:p>
          <a:p>
            <a:pPr marL="342900" indent="-342900" algn="just" eaLnBrk="0" fontAlgn="base" hangingPunct="0">
              <a:lnSpc>
                <a:spcPct val="100000"/>
              </a:lnSpc>
              <a:spcBef>
                <a:spcPct val="0"/>
              </a:spcBef>
              <a:spcAft>
                <a:spcPts val="313"/>
              </a:spcAft>
              <a:buClr>
                <a:srgbClr val="C0DF4D"/>
              </a:buClr>
              <a:buSzPct val="90000"/>
              <a:buFont typeface="+mj-lt"/>
              <a:buAutoNum type="arabicPeriod"/>
            </a:pPr>
            <a:endParaRPr lang="en-US" sz="2000" dirty="0">
              <a:cs typeface="Arial" charset="0"/>
              <a:sym typeface="Wingdings" pitchFamily="2" charset="2"/>
            </a:endParaRPr>
          </a:p>
          <a:p>
            <a:pPr marL="342900" indent="-342900" algn="just" eaLnBrk="0" fontAlgn="base" hangingPunct="0">
              <a:lnSpc>
                <a:spcPct val="100000"/>
              </a:lnSpc>
              <a:spcBef>
                <a:spcPct val="0"/>
              </a:spcBef>
              <a:spcAft>
                <a:spcPts val="313"/>
              </a:spcAft>
              <a:buClr>
                <a:srgbClr val="C0DF4D"/>
              </a:buClr>
              <a:buSzPct val="90000"/>
              <a:buFont typeface="+mj-lt"/>
              <a:buAutoNum type="arabicPeriod"/>
            </a:pPr>
            <a:r>
              <a:rPr lang="en-US" sz="2000" dirty="0">
                <a:cs typeface="Arial" charset="0"/>
                <a:sym typeface="Wingdings" pitchFamily="2" charset="2"/>
              </a:rPr>
              <a:t>Minimum number of employees: 6</a:t>
            </a:r>
          </a:p>
          <a:p>
            <a:pPr marL="0" indent="0" algn="just" eaLnBrk="0" fontAlgn="base" hangingPunct="0">
              <a:lnSpc>
                <a:spcPct val="100000"/>
              </a:lnSpc>
              <a:spcBef>
                <a:spcPct val="0"/>
              </a:spcBef>
              <a:spcAft>
                <a:spcPts val="313"/>
              </a:spcAft>
              <a:buClr>
                <a:srgbClr val="C0DF4D"/>
              </a:buClr>
              <a:buSzPct val="90000"/>
              <a:buNone/>
            </a:pPr>
            <a:r>
              <a:rPr lang="en-US" sz="2000" dirty="0">
                <a:cs typeface="Arial" charset="0"/>
                <a:sym typeface="Wingdings" pitchFamily="2" charset="2"/>
              </a:rPr>
              <a:t>		</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
            </a:pPr>
            <a:r>
              <a:rPr lang="en-US" sz="2000" dirty="0">
                <a:cs typeface="Arial" charset="0"/>
                <a:sym typeface="Wingdings" pitchFamily="2" charset="2"/>
              </a:rPr>
              <a:t>2 Directors (Cyprus based) </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
            </a:pPr>
            <a:r>
              <a:rPr lang="en-US" sz="2000" dirty="0">
                <a:cs typeface="Arial" charset="0"/>
                <a:sym typeface="Wingdings" pitchFamily="2" charset="2"/>
              </a:rPr>
              <a:t>1 Compliance &amp; AML Officer (Cyprus based)</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
            </a:pPr>
            <a:r>
              <a:rPr lang="en-US" sz="2000" dirty="0">
                <a:cs typeface="Arial" charset="0"/>
                <a:sym typeface="Wingdings" pitchFamily="2" charset="2"/>
              </a:rPr>
              <a:t>1 Dealer (Cyprus based)</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
            </a:pPr>
            <a:r>
              <a:rPr lang="en-US" sz="2000" dirty="0">
                <a:cs typeface="Arial" charset="0"/>
                <a:sym typeface="Wingdings" pitchFamily="2" charset="2"/>
              </a:rPr>
              <a:t>2 Non-Executive Directors </a:t>
            </a:r>
          </a:p>
          <a:p>
            <a:pPr marL="0" indent="0" algn="just" eaLnBrk="0" fontAlgn="base" hangingPunct="0">
              <a:lnSpc>
                <a:spcPct val="100000"/>
              </a:lnSpc>
              <a:spcBef>
                <a:spcPct val="0"/>
              </a:spcBef>
              <a:spcAft>
                <a:spcPts val="313"/>
              </a:spcAft>
              <a:buClr>
                <a:srgbClr val="C0DF4D"/>
              </a:buClr>
              <a:buSzPct val="90000"/>
              <a:buNone/>
            </a:pPr>
            <a:endParaRPr lang="en-US" sz="2000"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r>
              <a:rPr lang="en-US" sz="2000" dirty="0">
                <a:cs typeface="Arial" charset="0"/>
                <a:sym typeface="Wingdings" pitchFamily="2" charset="2"/>
              </a:rPr>
              <a:t>Timeframe for obtaining the license: 4-6 months </a:t>
            </a:r>
          </a:p>
          <a:p>
            <a:pPr marL="0" indent="0" algn="just" eaLnBrk="0" fontAlgn="base" hangingPunct="0">
              <a:lnSpc>
                <a:spcPct val="100000"/>
              </a:lnSpc>
              <a:spcBef>
                <a:spcPct val="0"/>
              </a:spcBef>
              <a:spcAft>
                <a:spcPts val="313"/>
              </a:spcAft>
              <a:buClr>
                <a:srgbClr val="C0DF4D"/>
              </a:buClr>
              <a:buSzPct val="90000"/>
              <a:buNone/>
            </a:pPr>
            <a:r>
              <a:rPr lang="en-US" sz="2000" dirty="0">
                <a:cs typeface="Arial" charset="0"/>
                <a:sym typeface="Wingdings" pitchFamily="2" charset="2"/>
              </a:rPr>
              <a:t>		</a:t>
            </a:r>
            <a:endParaRPr lang="en-US" sz="18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spTree>
    <p:extLst>
      <p:ext uri="{BB962C8B-B14F-4D97-AF65-F5344CB8AC3E}">
        <p14:creationId xmlns:p14="http://schemas.microsoft.com/office/powerpoint/2010/main" val="3196287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4"/>
          <p:cNvSpPr/>
          <p:nvPr/>
        </p:nvSpPr>
        <p:spPr>
          <a:xfrm>
            <a:off x="647700" y="214045"/>
            <a:ext cx="7886700" cy="789323"/>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endParaRPr lang="en-US" sz="2000" b="1" i="1" dirty="0">
              <a:solidFill>
                <a:schemeClr val="tx1"/>
              </a:solidFill>
            </a:endParaRPr>
          </a:p>
          <a:p>
            <a:r>
              <a:rPr lang="en-US" sz="2000" b="1" i="1" dirty="0">
                <a:solidFill>
                  <a:schemeClr val="tx1"/>
                </a:solidFill>
                <a:latin typeface="Arial" panose="020B0604020202020204" pitchFamily="34" charset="0"/>
                <a:cs typeface="Arial" panose="020B0604020202020204" pitchFamily="34" charset="0"/>
              </a:rPr>
              <a:t>6. Cyprus: A European hub for Payment Service Providers</a:t>
            </a:r>
            <a:r>
              <a:rPr lang="en-US" sz="2000" b="1" i="1" dirty="0">
                <a:solidFill>
                  <a:schemeClr val="tx1"/>
                </a:solidFill>
              </a:rPr>
              <a:t/>
            </a:r>
            <a:br>
              <a:rPr lang="en-US" sz="2000" b="1" i="1" dirty="0">
                <a:solidFill>
                  <a:schemeClr val="tx1"/>
                </a:solidFill>
              </a:rPr>
            </a:br>
            <a:endParaRPr lang="en-US" sz="2000" dirty="0">
              <a:solidFill>
                <a:srgbClr val="FF0000"/>
              </a:solidFill>
            </a:endParaRPr>
          </a:p>
        </p:txBody>
      </p:sp>
      <p:sp>
        <p:nvSpPr>
          <p:cNvPr id="3" name="Rectangle 2"/>
          <p:cNvSpPr/>
          <p:nvPr/>
        </p:nvSpPr>
        <p:spPr>
          <a:xfrm>
            <a:off x="647700" y="1300162"/>
            <a:ext cx="7743634" cy="89255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a:buClr>
                <a:srgbClr val="C2D82E"/>
              </a:buClr>
            </a:pPr>
            <a:endParaRPr lang="en-US" sz="2600" b="1" dirty="0"/>
          </a:p>
          <a:p>
            <a:pPr marL="342900" indent="-342900" algn="just">
              <a:buClr>
                <a:srgbClr val="C2D82E"/>
              </a:buClr>
              <a:buFont typeface="Wingdings" pitchFamily="2" charset="2"/>
              <a:buChar char="Ø"/>
            </a:pPr>
            <a:endParaRPr lang="en-US" sz="2600" b="1" dirty="0">
              <a:solidFill>
                <a:srgbClr val="FF0000"/>
              </a:solidFill>
            </a:endParaRPr>
          </a:p>
        </p:txBody>
      </p:sp>
      <p:pic>
        <p:nvPicPr>
          <p:cNvPr id="8"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7"/>
          <p:cNvSpPr txBox="1">
            <a:spLocks noChangeArrowheads="1"/>
          </p:cNvSpPr>
          <p:nvPr/>
        </p:nvSpPr>
        <p:spPr bwMode="gray">
          <a:xfrm>
            <a:off x="830410" y="1003368"/>
            <a:ext cx="425365" cy="2990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1" tIns="86390" rIns="91431" bIns="86390" anchor="ctr"/>
          <a:lstStyle>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marL="1370013">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fontAlgn="base" hangingPunct="0">
              <a:lnSpc>
                <a:spcPct val="80000"/>
              </a:lnSpc>
              <a:spcBef>
                <a:spcPct val="0"/>
              </a:spcBef>
              <a:spcAft>
                <a:spcPct val="0"/>
              </a:spcAft>
            </a:pPr>
            <a:r>
              <a:rPr lang="en-GB" altLang="en-US" sz="1300" b="1" dirty="0">
                <a:solidFill>
                  <a:srgbClr val="000000"/>
                </a:solidFill>
              </a:rPr>
              <a:t> </a:t>
            </a:r>
          </a:p>
        </p:txBody>
      </p:sp>
      <p:grpSp>
        <p:nvGrpSpPr>
          <p:cNvPr id="22" name="Group 3"/>
          <p:cNvGrpSpPr>
            <a:grpSpLocks/>
          </p:cNvGrpSpPr>
          <p:nvPr/>
        </p:nvGrpSpPr>
        <p:grpSpPr bwMode="auto">
          <a:xfrm>
            <a:off x="497686" y="838200"/>
            <a:ext cx="7888023" cy="5170612"/>
            <a:chOff x="1056" y="620"/>
            <a:chExt cx="2522" cy="3130"/>
          </a:xfrm>
        </p:grpSpPr>
        <p:sp>
          <p:nvSpPr>
            <p:cNvPr id="23" name="Rectangle 4"/>
            <p:cNvSpPr>
              <a:spLocks noChangeArrowheads="1"/>
            </p:cNvSpPr>
            <p:nvPr/>
          </p:nvSpPr>
          <p:spPr bwMode="auto">
            <a:xfrm>
              <a:off x="1056" y="620"/>
              <a:ext cx="2522" cy="31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indent="0" algn="just" eaLnBrk="0" fontAlgn="base" hangingPunct="0">
                <a:lnSpc>
                  <a:spcPct val="100000"/>
                </a:lnSpc>
                <a:spcBef>
                  <a:spcPct val="0"/>
                </a:spcBef>
                <a:spcAft>
                  <a:spcPts val="313"/>
                </a:spcAft>
                <a:buClr>
                  <a:srgbClr val="C0DF4D"/>
                </a:buClr>
                <a:buSzPct val="90000"/>
                <a:buNone/>
              </a:pPr>
              <a:endParaRPr lang="en-US" altLang="en-US" sz="2000" dirty="0">
                <a:latin typeface="Arial" panose="020B0604020202020204" pitchFamily="34" charset="0"/>
                <a:cs typeface="Arial" panose="020B0604020202020204" pitchFamily="34"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latin typeface="Arial" panose="020B0604020202020204" pitchFamily="34" charset="0"/>
                  <a:cs typeface="Arial" panose="020B0604020202020204" pitchFamily="34" charset="0"/>
                  <a:sym typeface="Wingdings" pitchFamily="2" charset="2"/>
                </a:rPr>
                <a:t>During the last 10 years a rising number of Payment Service Providers are authorized and operating from Cyprus.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latin typeface="Arial" panose="020B0604020202020204" pitchFamily="34" charset="0"/>
                <a:cs typeface="Arial" panose="020B0604020202020204" pitchFamily="34"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latin typeface="Arial" panose="020B0604020202020204" pitchFamily="34" charset="0"/>
                  <a:cs typeface="Arial" panose="020B0604020202020204" pitchFamily="34" charset="0"/>
                  <a:sym typeface="Wingdings" pitchFamily="2" charset="2"/>
                </a:rPr>
                <a:t>Payment Service Providers and Electronic Money Institutions are recognized in the EU</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latin typeface="Arial" panose="020B0604020202020204" pitchFamily="34" charset="0"/>
                <a:cs typeface="Arial" panose="020B0604020202020204" pitchFamily="34"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latin typeface="Arial" panose="020B0604020202020204" pitchFamily="34" charset="0"/>
                  <a:cs typeface="Arial" panose="020B0604020202020204" pitchFamily="34" charset="0"/>
                  <a:sym typeface="Wingdings" pitchFamily="2" charset="2"/>
                </a:rPr>
                <a:t>Benefits from registering and operating the technology from out of Cyprus</a:t>
              </a:r>
            </a:p>
            <a:p>
              <a:pPr lvl="1" algn="just" eaLnBrk="0" fontAlgn="base" hangingPunct="0">
                <a:lnSpc>
                  <a:spcPct val="100000"/>
                </a:lnSpc>
                <a:spcBef>
                  <a:spcPct val="0"/>
                </a:spcBef>
                <a:spcAft>
                  <a:spcPts val="313"/>
                </a:spcAft>
                <a:buClr>
                  <a:srgbClr val="C0DF4D"/>
                </a:buClr>
                <a:defRPr/>
              </a:pPr>
              <a:endParaRPr lang="en-US" sz="1600" dirty="0">
                <a:latin typeface="Arial" panose="020B0604020202020204" pitchFamily="34" charset="0"/>
                <a:cs typeface="Arial" panose="020B0604020202020204" pitchFamily="34" charset="0"/>
              </a:endParaRPr>
            </a:p>
            <a:p>
              <a:pPr lvl="1" algn="just" eaLnBrk="0" fontAlgn="base" hangingPunct="0">
                <a:lnSpc>
                  <a:spcPct val="100000"/>
                </a:lnSpc>
                <a:spcBef>
                  <a:spcPct val="0"/>
                </a:spcBef>
                <a:spcAft>
                  <a:spcPts val="313"/>
                </a:spcAft>
                <a:buClr>
                  <a:srgbClr val="C0DF4D"/>
                </a:buClr>
                <a:defRPr/>
              </a:pPr>
              <a:endParaRPr lang="en-US" sz="1600" dirty="0">
                <a:latin typeface="Arial" panose="020B0604020202020204" pitchFamily="34" charset="0"/>
                <a:cs typeface="Arial" panose="020B0604020202020204" pitchFamily="34" charset="0"/>
              </a:endParaRPr>
            </a:p>
            <a:p>
              <a:pPr lvl="1" algn="just" eaLnBrk="0" fontAlgn="base" hangingPunct="0">
                <a:lnSpc>
                  <a:spcPct val="100000"/>
                </a:lnSpc>
                <a:spcBef>
                  <a:spcPct val="0"/>
                </a:spcBef>
                <a:spcAft>
                  <a:spcPts val="313"/>
                </a:spcAft>
                <a:buClr>
                  <a:srgbClr val="C0DF4D"/>
                </a:buClr>
                <a:defRPr/>
              </a:pPr>
              <a:endParaRPr lang="en-GB" altLang="en-US" sz="1600" dirty="0">
                <a:latin typeface="Arial" panose="020B0604020202020204" pitchFamily="34" charset="0"/>
                <a:cs typeface="Arial" panose="020B0604020202020204" pitchFamily="34"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latin typeface="Arial" panose="020B0604020202020204" pitchFamily="34" charset="0"/>
                <a:cs typeface="Arial" panose="020B0604020202020204" pitchFamily="34" charset="0"/>
                <a:sym typeface="Wingdings" pitchFamily="2" charset="2"/>
              </a:endParaRPr>
            </a:p>
          </p:txBody>
        </p:sp>
        <p:sp>
          <p:nvSpPr>
            <p:cNvPr id="24" name="Text Box 7"/>
            <p:cNvSpPr txBox="1">
              <a:spLocks noChangeArrowheads="1"/>
            </p:cNvSpPr>
            <p:nvPr/>
          </p:nvSpPr>
          <p:spPr bwMode="gray">
            <a:xfrm>
              <a:off x="1079" y="709"/>
              <a:ext cx="136" cy="1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1" tIns="86390" rIns="91431" bIns="86390" anchor="ctr"/>
            <a:lstStyle>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marL="1370013">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fontAlgn="base" hangingPunct="0">
                <a:lnSpc>
                  <a:spcPct val="80000"/>
                </a:lnSpc>
                <a:spcBef>
                  <a:spcPct val="0"/>
                </a:spcBef>
                <a:spcAft>
                  <a:spcPct val="0"/>
                </a:spcAft>
              </a:pPr>
              <a:r>
                <a:rPr lang="en-GB" altLang="en-US" sz="1300" b="1" dirty="0">
                  <a:solidFill>
                    <a:srgbClr val="000000"/>
                  </a:solidFill>
                </a:rPr>
                <a:t> </a:t>
              </a:r>
            </a:p>
          </p:txBody>
        </p:sp>
      </p:grpSp>
    </p:spTree>
    <p:extLst>
      <p:ext uri="{BB962C8B-B14F-4D97-AF65-F5344CB8AC3E}">
        <p14:creationId xmlns:p14="http://schemas.microsoft.com/office/powerpoint/2010/main" val="3414175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49963" y="304800"/>
            <a:ext cx="8229600" cy="685800"/>
          </a:xfr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en-GB" sz="2800" b="1" i="1" dirty="0">
                <a:latin typeface="Arial" panose="020B0604020202020204" pitchFamily="34" charset="0"/>
                <a:cs typeface="Arial" panose="020B0604020202020204" pitchFamily="34" charset="0"/>
              </a:rPr>
              <a:t>Presentation Outline</a:t>
            </a:r>
            <a:endParaRPr lang="el-GR" sz="2800" b="1" i="1" dirty="0">
              <a:solidFill>
                <a:srgbClr val="FF0000"/>
              </a:solidFill>
              <a:latin typeface="Arial" panose="020B0604020202020204" pitchFamily="34" charset="0"/>
              <a:cs typeface="Arial" panose="020B0604020202020204" pitchFamily="34" charset="0"/>
            </a:endParaRPr>
          </a:p>
        </p:txBody>
      </p:sp>
      <p:sp>
        <p:nvSpPr>
          <p:cNvPr id="133" name="Content Placeholder 132"/>
          <p:cNvSpPr>
            <a:spLocks noGrp="1"/>
          </p:cNvSpPr>
          <p:nvPr>
            <p:ph idx="1"/>
          </p:nvPr>
        </p:nvSpPr>
        <p:spPr>
          <a:xfrm>
            <a:off x="442343" y="1371600"/>
            <a:ext cx="8229600" cy="4525963"/>
          </a:xfrm>
        </p:spPr>
        <p:txBody>
          <a:bodyPr>
            <a:normAutofit fontScale="92500" lnSpcReduction="20000"/>
          </a:bodyPr>
          <a:lstStyle/>
          <a:p>
            <a:pPr>
              <a:buFont typeface="+mj-lt"/>
              <a:buAutoNum type="arabicPeriod"/>
            </a:pPr>
            <a:endParaRPr lang="en-US" sz="1800" b="1" i="1" dirty="0">
              <a:latin typeface="Arial" panose="020B0604020202020204" pitchFamily="34" charset="0"/>
              <a:cs typeface="Arial" panose="020B0604020202020204" pitchFamily="34" charset="0"/>
            </a:endParaRPr>
          </a:p>
          <a:p>
            <a:pPr>
              <a:buFont typeface="+mj-lt"/>
              <a:buAutoNum type="arabicPeriod"/>
            </a:pPr>
            <a:r>
              <a:rPr lang="en-US" sz="1800" b="1" i="1" dirty="0">
                <a:latin typeface="Arial" panose="020B0604020202020204" pitchFamily="34" charset="0"/>
                <a:cs typeface="Arial" panose="020B0604020202020204" pitchFamily="34" charset="0"/>
              </a:rPr>
              <a:t>Cyprus as a hub for services and technology companies</a:t>
            </a:r>
          </a:p>
          <a:p>
            <a:pPr>
              <a:buFont typeface="+mj-lt"/>
              <a:buAutoNum type="arabicPeriod"/>
            </a:pPr>
            <a:endParaRPr lang="en-US" sz="1800" b="1" i="1" dirty="0">
              <a:latin typeface="Arial" panose="020B0604020202020204" pitchFamily="34" charset="0"/>
              <a:cs typeface="Arial" panose="020B0604020202020204" pitchFamily="34" charset="0"/>
            </a:endParaRPr>
          </a:p>
          <a:p>
            <a:pPr>
              <a:buFont typeface="+mj-lt"/>
              <a:buAutoNum type="arabicPeriod"/>
            </a:pPr>
            <a:r>
              <a:rPr lang="en-US" sz="1800" b="1" i="1" dirty="0">
                <a:latin typeface="Arial" panose="020B0604020202020204" pitchFamily="34" charset="0"/>
                <a:cs typeface="Arial" panose="020B0604020202020204" pitchFamily="34" charset="0"/>
              </a:rPr>
              <a:t>Using the IP Regime</a:t>
            </a:r>
          </a:p>
          <a:p>
            <a:pPr>
              <a:buFont typeface="+mj-lt"/>
              <a:buAutoNum type="arabicPeriod"/>
            </a:pPr>
            <a:endParaRPr lang="en-US" sz="1800" b="1" i="1" dirty="0">
              <a:latin typeface="Arial" panose="020B0604020202020204" pitchFamily="34" charset="0"/>
              <a:cs typeface="Arial" panose="020B0604020202020204" pitchFamily="34" charset="0"/>
            </a:endParaRPr>
          </a:p>
          <a:p>
            <a:pPr>
              <a:buFont typeface="+mj-lt"/>
              <a:buAutoNum type="arabicPeriod"/>
            </a:pPr>
            <a:r>
              <a:rPr lang="en-US" sz="1800" b="1" i="1" dirty="0">
                <a:latin typeface="Arial" panose="020B0604020202020204" pitchFamily="34" charset="0"/>
                <a:cs typeface="Arial" panose="020B0604020202020204" pitchFamily="34" charset="0"/>
              </a:rPr>
              <a:t>Cyprus as a hub for Investment Firms</a:t>
            </a:r>
          </a:p>
          <a:p>
            <a:pPr>
              <a:buFont typeface="+mj-lt"/>
              <a:buAutoNum type="arabicPeriod"/>
            </a:pPr>
            <a:endParaRPr lang="en-US" sz="1800" b="1" i="1" dirty="0">
              <a:solidFill>
                <a:srgbClr val="FF0000"/>
              </a:solidFill>
              <a:latin typeface="Arial" panose="020B0604020202020204" pitchFamily="34" charset="0"/>
              <a:cs typeface="Arial" panose="020B0604020202020204" pitchFamily="34" charset="0"/>
            </a:endParaRPr>
          </a:p>
          <a:p>
            <a:pPr>
              <a:buFont typeface="+mj-lt"/>
              <a:buAutoNum type="arabicPeriod"/>
            </a:pPr>
            <a:r>
              <a:rPr lang="en-US" sz="1800" b="1" i="1" dirty="0">
                <a:latin typeface="Arial" panose="020B0604020202020204" pitchFamily="34" charset="0"/>
                <a:cs typeface="Arial" panose="020B0604020202020204" pitchFamily="34" charset="0"/>
              </a:rPr>
              <a:t>Services Offered by Cyprus Investment Firms </a:t>
            </a:r>
          </a:p>
          <a:p>
            <a:pPr>
              <a:buFont typeface="+mj-lt"/>
              <a:buAutoNum type="arabicPeriod"/>
            </a:pPr>
            <a:endParaRPr lang="en-US" sz="1800" b="1" i="1" dirty="0">
              <a:latin typeface="Arial" panose="020B0604020202020204" pitchFamily="34" charset="0"/>
              <a:cs typeface="Arial" panose="020B0604020202020204" pitchFamily="34" charset="0"/>
            </a:endParaRPr>
          </a:p>
          <a:p>
            <a:pPr>
              <a:buFont typeface="+mj-lt"/>
              <a:buAutoNum type="arabicPeriod"/>
            </a:pPr>
            <a:r>
              <a:rPr lang="en-US" sz="1800" b="1" i="1" dirty="0">
                <a:latin typeface="Arial" panose="020B0604020202020204" pitchFamily="34" charset="0"/>
                <a:cs typeface="Arial" panose="020B0604020202020204" pitchFamily="34" charset="0"/>
              </a:rPr>
              <a:t>Basic Requirements for obtaining the Cyprus Investment Firm License</a:t>
            </a:r>
          </a:p>
          <a:p>
            <a:pPr>
              <a:buFont typeface="+mj-lt"/>
              <a:buAutoNum type="arabicPeriod"/>
            </a:pPr>
            <a:endParaRPr lang="en-US" sz="1800" b="1" i="1" dirty="0">
              <a:latin typeface="Arial" panose="020B0604020202020204" pitchFamily="34" charset="0"/>
              <a:cs typeface="Arial" panose="020B0604020202020204" pitchFamily="34" charset="0"/>
            </a:endParaRPr>
          </a:p>
          <a:p>
            <a:pPr>
              <a:buFont typeface="+mj-lt"/>
              <a:buAutoNum type="arabicPeriod"/>
            </a:pPr>
            <a:r>
              <a:rPr lang="en-US" sz="1800" b="1" i="1" dirty="0">
                <a:latin typeface="Arial" panose="020B0604020202020204" pitchFamily="34" charset="0"/>
                <a:cs typeface="Arial" panose="020B0604020202020204" pitchFamily="34" charset="0"/>
              </a:rPr>
              <a:t>Cyprus as a hub for Payment Service Providers</a:t>
            </a:r>
          </a:p>
          <a:p>
            <a:pPr>
              <a:buFont typeface="+mj-lt"/>
              <a:buAutoNum type="arabicPeriod"/>
            </a:pPr>
            <a:endParaRPr lang="en-US" sz="1800" b="1" i="1" dirty="0">
              <a:latin typeface="Arial" panose="020B0604020202020204" pitchFamily="34" charset="0"/>
              <a:cs typeface="Arial" panose="020B0604020202020204" pitchFamily="34" charset="0"/>
            </a:endParaRPr>
          </a:p>
          <a:p>
            <a:pPr>
              <a:buFont typeface="+mj-lt"/>
              <a:buAutoNum type="arabicPeriod"/>
            </a:pPr>
            <a:r>
              <a:rPr lang="en-US" sz="1800" b="1" i="1" dirty="0">
                <a:latin typeface="Arial" panose="020B0604020202020204" pitchFamily="34" charset="0"/>
                <a:cs typeface="Arial" panose="020B0604020202020204" pitchFamily="34" charset="0"/>
              </a:rPr>
              <a:t>Services Offered by Payment Service Providers </a:t>
            </a:r>
          </a:p>
          <a:p>
            <a:pPr>
              <a:buFont typeface="+mj-lt"/>
              <a:buAutoNum type="arabicPeriod"/>
            </a:pPr>
            <a:endParaRPr lang="en-US" sz="1800" b="1" i="1" dirty="0">
              <a:solidFill>
                <a:srgbClr val="FF0000"/>
              </a:solidFill>
              <a:latin typeface="Arial" panose="020B0604020202020204" pitchFamily="34" charset="0"/>
              <a:cs typeface="Arial" panose="020B0604020202020204" pitchFamily="34" charset="0"/>
            </a:endParaRPr>
          </a:p>
          <a:p>
            <a:pPr>
              <a:buFont typeface="+mj-lt"/>
              <a:buAutoNum type="arabicPeriod"/>
            </a:pPr>
            <a:r>
              <a:rPr lang="en-US" sz="1800" b="1" i="1" dirty="0">
                <a:latin typeface="Arial" panose="020B0604020202020204" pitchFamily="34" charset="0"/>
                <a:cs typeface="Arial" panose="020B0604020202020204" pitchFamily="34" charset="0"/>
              </a:rPr>
              <a:t>Basic Requirements for obtaining the Payment Service Provider License</a:t>
            </a:r>
            <a:endParaRPr lang="en-US" sz="1800" b="1" i="1" dirty="0">
              <a:solidFill>
                <a:srgbClr val="FF0000"/>
              </a:solidFill>
              <a:latin typeface="Arial" panose="020B0604020202020204" pitchFamily="34" charset="0"/>
              <a:cs typeface="Arial" panose="020B0604020202020204" pitchFamily="34" charset="0"/>
            </a:endParaRPr>
          </a:p>
          <a:p>
            <a:pPr marL="0" indent="0">
              <a:buNone/>
            </a:pPr>
            <a:endParaRPr lang="en-US" sz="1800" b="1" i="1" dirty="0"/>
          </a:p>
          <a:p>
            <a:endParaRPr lang="en-US" sz="1400" b="1" i="1" dirty="0">
              <a:latin typeface="Cambria" pitchFamily="18" charset="0"/>
            </a:endParaRPr>
          </a:p>
          <a:p>
            <a:endParaRPr lang="en-US" sz="1400" b="1" i="1" dirty="0">
              <a:latin typeface="Cambria" pitchFamily="18" charset="0"/>
            </a:endParaRPr>
          </a:p>
          <a:p>
            <a:endParaRPr lang="en-US" sz="1400" b="1" i="1" dirty="0">
              <a:latin typeface="Cambria" pitchFamily="18" charset="0"/>
            </a:endParaRPr>
          </a:p>
          <a:p>
            <a:endParaRPr lang="en-US" sz="1400" b="1" i="1" dirty="0">
              <a:latin typeface="Cambria" pitchFamily="18" charset="0"/>
              <a:sym typeface="Wingdings" pitchFamily="2" charset="2"/>
            </a:endParaRPr>
          </a:p>
          <a:p>
            <a:endParaRPr lang="en-US" sz="1400" b="1" i="1" dirty="0">
              <a:latin typeface="Cambria" pitchFamily="18" charset="0"/>
              <a:sym typeface="Wingdings" pitchFamily="2" charset="2"/>
            </a:endParaRPr>
          </a:p>
          <a:p>
            <a:endParaRPr lang="en-US" sz="1400" b="1" i="1" dirty="0">
              <a:latin typeface="Cambria" pitchFamily="18" charset="0"/>
              <a:sym typeface="Wingdings" pitchFamily="2" charset="2"/>
            </a:endParaRPr>
          </a:p>
          <a:p>
            <a:pPr lvl="1">
              <a:buFont typeface="Wingdings" panose="05000000000000000000" pitchFamily="2" charset="2"/>
              <a:buChar char="§"/>
            </a:pPr>
            <a:endParaRPr lang="en-GB" sz="2000" dirty="0"/>
          </a:p>
        </p:txBody>
      </p:sp>
      <p:pic>
        <p:nvPicPr>
          <p:cNvPr id="8"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3464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9" name="Rectangle 4"/>
          <p:cNvSpPr>
            <a:spLocks noChangeArrowheads="1"/>
          </p:cNvSpPr>
          <p:nvPr/>
        </p:nvSpPr>
        <p:spPr bwMode="auto">
          <a:xfrm>
            <a:off x="644070" y="1295400"/>
            <a:ext cx="7966529"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indent="0" algn="just" eaLnBrk="0" fontAlgn="base" hangingPunct="0">
              <a:lnSpc>
                <a:spcPct val="100000"/>
              </a:lnSpc>
              <a:spcBef>
                <a:spcPct val="0"/>
              </a:spcBef>
              <a:spcAft>
                <a:spcPts val="313"/>
              </a:spcAft>
              <a:buClr>
                <a:srgbClr val="C0DF4D"/>
              </a:buClr>
              <a:buSzPct val="90000"/>
              <a:buNone/>
            </a:pPr>
            <a:endParaRPr lang="en-US" altLang="en-US" sz="1800" u="sng"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Payments Institutions and Electronic Money Institution licenses granted by the Central Bank of Cyprus are valid and enforceable in all EU Member States and countries of the European Economic Area (“EEA”).</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By obtaining a license in Cyprus, a Payment or Electronic Money Institution is granted access to the markets of 30 more countries (EU and EEA).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The provision of services to those countries can be effected through a cross-boarder notification to the Central Bank of Cyprus.</a:t>
            </a:r>
          </a:p>
          <a:p>
            <a:pPr lvl="1" algn="just" eaLnBrk="0" fontAlgn="base" hangingPunct="0">
              <a:lnSpc>
                <a:spcPct val="100000"/>
              </a:lnSpc>
              <a:spcBef>
                <a:spcPct val="0"/>
              </a:spcBef>
              <a:spcAft>
                <a:spcPts val="313"/>
              </a:spcAft>
              <a:buClr>
                <a:srgbClr val="C0DF4D"/>
              </a:buClr>
              <a:defRPr/>
            </a:pPr>
            <a:endParaRPr lang="en-US" sz="1800" dirty="0">
              <a:cs typeface="Arial" charset="0"/>
            </a:endParaRPr>
          </a:p>
          <a:p>
            <a:pPr lvl="1" algn="just" eaLnBrk="0" fontAlgn="base" hangingPunct="0">
              <a:lnSpc>
                <a:spcPct val="100000"/>
              </a:lnSpc>
              <a:spcBef>
                <a:spcPct val="0"/>
              </a:spcBef>
              <a:spcAft>
                <a:spcPts val="313"/>
              </a:spcAft>
              <a:buClr>
                <a:srgbClr val="C0DF4D"/>
              </a:buClr>
              <a:defRPr/>
            </a:pPr>
            <a:endParaRPr lang="en-US" sz="18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800" dirty="0">
              <a:cs typeface="Arial" charset="0"/>
              <a:sym typeface="Wingdings" pitchFamily="2" charset="2"/>
            </a:endParaRPr>
          </a:p>
        </p:txBody>
      </p:sp>
      <p:pic>
        <p:nvPicPr>
          <p:cNvPr id="10"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4"/>
          <p:cNvSpPr/>
          <p:nvPr/>
        </p:nvSpPr>
        <p:spPr>
          <a:xfrm>
            <a:off x="514350" y="436383"/>
            <a:ext cx="7886700" cy="565606"/>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sz="2000" b="1" dirty="0">
                <a:solidFill>
                  <a:srgbClr val="000000"/>
                </a:solidFill>
                <a:latin typeface="Arial" panose="020B0604020202020204" pitchFamily="34" charset="0"/>
                <a:cs typeface="Arial" panose="020B0604020202020204" pitchFamily="34" charset="0"/>
                <a:sym typeface="Wingdings" pitchFamily="2" charset="2"/>
              </a:rPr>
              <a:t>i. Access to European Markets</a:t>
            </a:r>
            <a:endParaRPr lang="en-US"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19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5</a:t>
            </a:r>
          </a:p>
        </p:txBody>
      </p:sp>
      <p:sp>
        <p:nvSpPr>
          <p:cNvPr id="16" name="Rounded Rectangle 4"/>
          <p:cNvSpPr/>
          <p:nvPr/>
        </p:nvSpPr>
        <p:spPr>
          <a:xfrm>
            <a:off x="647700" y="214046"/>
            <a:ext cx="7886700" cy="723384"/>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ii. Reputable Jurisdiction/ Transparent Regulator</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65842" y="1269546"/>
            <a:ext cx="8054007"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5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The Central Bank of Cyprus (“CBC”) acting as a prudent regulator of a rising number of Payment Services Providers provides guidance and continuous supervision. CBC provides the credibility and access to the European Banking System</a:t>
            </a:r>
          </a:p>
          <a:p>
            <a:pPr marL="0" indent="0" algn="just" eaLnBrk="0" fontAlgn="base" hangingPunct="0">
              <a:lnSpc>
                <a:spcPct val="15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5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The Central Bank of Cyprus maintains an open line of communication with licensed payment service providers and clients in order to promote transparency and clarifications.</a:t>
            </a:r>
          </a:p>
          <a:p>
            <a:pPr marL="0" indent="0" algn="just" eaLnBrk="0" fontAlgn="base" hangingPunct="0">
              <a:lnSpc>
                <a:spcPct val="15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5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Our firm is in a daily communication with the Central Bank of Cyprus  in order to eliminate bureaucratic obstacles and assist each individual client. </a:t>
            </a: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1011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5</a:t>
            </a:r>
          </a:p>
        </p:txBody>
      </p:sp>
      <p:sp>
        <p:nvSpPr>
          <p:cNvPr id="16" name="Rounded Rectangle 4"/>
          <p:cNvSpPr/>
          <p:nvPr/>
        </p:nvSpPr>
        <p:spPr>
          <a:xfrm>
            <a:off x="647700" y="214046"/>
            <a:ext cx="7886700" cy="723384"/>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ii. Reputable Jurisdiction/ Transparent Regulator</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65842" y="1269546"/>
            <a:ext cx="8054007"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marR="0" lvl="0" indent="0" algn="just" defTabSz="914400" eaLnBrk="0" fontAlgn="base" latinLnBrk="0" hangingPunct="0">
              <a:lnSpc>
                <a:spcPct val="100000"/>
              </a:lnSpc>
              <a:spcBef>
                <a:spcPct val="0"/>
              </a:spcBef>
              <a:spcAft>
                <a:spcPts val="313"/>
              </a:spcAft>
              <a:buClr>
                <a:srgbClr val="C0DF4D"/>
              </a:buClr>
              <a:buSzPct val="90000"/>
              <a:buNone/>
              <a:tabLst/>
              <a:defRPr/>
            </a:pPr>
            <a:endParaRPr kumimoji="0" lang="en-US"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lvl="0" algn="just" eaLnBrk="0" fontAlgn="base" hangingPunct="0">
              <a:lnSpc>
                <a:spcPct val="200000"/>
              </a:lnSpc>
              <a:spcBef>
                <a:spcPct val="0"/>
              </a:spcBef>
              <a:spcAft>
                <a:spcPts val="313"/>
              </a:spcAft>
              <a:buClr>
                <a:srgbClr val="C0DF4D"/>
              </a:buClr>
              <a:buSzPct val="90000"/>
              <a:buFont typeface="Wingdings 3" pitchFamily="18" charset="2"/>
              <a:buChar char="p"/>
              <a:defRPr/>
            </a:pPr>
            <a:r>
              <a:rPr lang="en-US" altLang="en-US" sz="1800" kern="0" dirty="0">
                <a:cs typeface="Arial" charset="0"/>
                <a:sym typeface="Wingdings" pitchFamily="2" charset="2"/>
              </a:rPr>
              <a:t>PSD II ( the revised European Payment Services Directive) will be implemented on January 13, 2018.</a:t>
            </a:r>
            <a:r>
              <a:rPr lang="en-US" sz="1800" dirty="0"/>
              <a:t> PSD II opens up a new world where the bank and payment services used by business and consumers can be easily integrated into the offerings of other providers. This will give access to account data and payment options that previously were only accessible via a Bank. This opens up a whole range of possibilities.</a:t>
            </a:r>
            <a:endParaRPr lang="en-US" sz="1800" kern="0" dirty="0">
              <a:cs typeface="Arial" charset="0"/>
            </a:endParaRPr>
          </a:p>
          <a:p>
            <a:pPr marL="0" marR="0" lvl="0" indent="0" algn="just" defTabSz="914400" eaLnBrk="0" fontAlgn="base" latinLnBrk="0" hangingPunct="0">
              <a:lnSpc>
                <a:spcPct val="100000"/>
              </a:lnSpc>
              <a:spcBef>
                <a:spcPct val="0"/>
              </a:spcBef>
              <a:spcAft>
                <a:spcPts val="313"/>
              </a:spcAft>
              <a:buClr>
                <a:srgbClr val="C0DF4D"/>
              </a:buClr>
              <a:buSzPct val="90000"/>
              <a:buNone/>
              <a:tabLst/>
              <a:defRPr/>
            </a:pPr>
            <a:endParaRPr kumimoji="0" lang="en-US"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US" sz="1600" b="0" i="0" u="none" strike="noStrike" kern="0" cap="none" spc="0" normalizeH="0" baseline="0" noProof="0" dirty="0">
              <a:ln>
                <a:noFill/>
              </a:ln>
              <a:solidFill>
                <a:srgbClr val="000000"/>
              </a:solidFill>
              <a:effectLst/>
              <a:uLnTx/>
              <a:uFillTx/>
              <a:latin typeface="Arial" charset="0"/>
              <a:cs typeface="Arial" charset="0"/>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1158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7</a:t>
            </a:r>
          </a:p>
        </p:txBody>
      </p:sp>
      <p:sp>
        <p:nvSpPr>
          <p:cNvPr id="16" name="Rounded Rectangle 4"/>
          <p:cNvSpPr/>
          <p:nvPr/>
        </p:nvSpPr>
        <p:spPr>
          <a:xfrm>
            <a:off x="621413" y="104015"/>
            <a:ext cx="7886700" cy="810386"/>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iii. Costs and Support System </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21413" y="1044451"/>
            <a:ext cx="7886700" cy="46705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Lower set up costs and operational costs than most European jurisdictions.</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The firm may subcontract various support systems (internal audit, regulatory reporting) for maintaining low fixed costs and to enable growth.</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Supported by a strong legal system.</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Availability of high quality, well trained personnel.</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Availability of highly qualified professional service providers and compliance advisors.</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404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8</a:t>
            </a:r>
          </a:p>
        </p:txBody>
      </p:sp>
      <p:sp>
        <p:nvSpPr>
          <p:cNvPr id="22" name="Rounded Rectangle 4"/>
          <p:cNvSpPr/>
          <p:nvPr/>
        </p:nvSpPr>
        <p:spPr>
          <a:xfrm>
            <a:off x="645885" y="28850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iv. Taxation Benefits </a:t>
            </a:r>
            <a:endParaRPr lang="en-US" sz="2000" dirty="0">
              <a:solidFill>
                <a:srgbClr val="FF0000"/>
              </a:solidFill>
              <a:latin typeface="Arial" panose="020B0604020202020204" pitchFamily="34" charset="0"/>
              <a:cs typeface="Arial" panose="020B0604020202020204" pitchFamily="34" charset="0"/>
            </a:endParaRPr>
          </a:p>
        </p:txBody>
      </p:sp>
      <p:sp>
        <p:nvSpPr>
          <p:cNvPr id="23" name="Rectangle 4"/>
          <p:cNvSpPr>
            <a:spLocks noChangeArrowheads="1"/>
          </p:cNvSpPr>
          <p:nvPr/>
        </p:nvSpPr>
        <p:spPr bwMode="auto">
          <a:xfrm>
            <a:off x="621413" y="1103488"/>
            <a:ext cx="7886700" cy="43829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One of the lowest rate of taxation in the EU, 12,5%.</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Wide network of agreements for double taxation avoidance with 62 countries.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Exemption from tax on dividends received (in most cases).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Exemption of profits from trading in shares and other qualifying titles.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No withholding tax on dividends &amp; interest payment.</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4"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6061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9</a:t>
            </a:r>
          </a:p>
        </p:txBody>
      </p:sp>
      <p:sp>
        <p:nvSpPr>
          <p:cNvPr id="22" name="Rounded Rectangle 4"/>
          <p:cNvSpPr/>
          <p:nvPr/>
        </p:nvSpPr>
        <p:spPr>
          <a:xfrm>
            <a:off x="621413" y="10401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v. Capital Requirements</a:t>
            </a:r>
            <a:endParaRPr lang="en-US" sz="2000" dirty="0">
              <a:solidFill>
                <a:srgbClr val="FF0000"/>
              </a:solidFill>
              <a:latin typeface="Arial" panose="020B0604020202020204" pitchFamily="34" charset="0"/>
              <a:cs typeface="Arial" panose="020B0604020202020204" pitchFamily="34" charset="0"/>
            </a:endParaRPr>
          </a:p>
        </p:txBody>
      </p:sp>
      <p:sp>
        <p:nvSpPr>
          <p:cNvPr id="23" name="Rectangle 4"/>
          <p:cNvSpPr>
            <a:spLocks noChangeArrowheads="1"/>
          </p:cNvSpPr>
          <p:nvPr/>
        </p:nvSpPr>
        <p:spPr bwMode="auto">
          <a:xfrm>
            <a:off x="621413" y="1044451"/>
            <a:ext cx="7378210"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2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Capital requirement for a Payment Service Provider wishing to operate as a Payment Institution: EUR125.000.</a:t>
            </a:r>
          </a:p>
          <a:p>
            <a:pPr marL="0" indent="0" algn="just" eaLnBrk="0" fontAlgn="base" hangingPunct="0">
              <a:lnSpc>
                <a:spcPct val="200000"/>
              </a:lnSpc>
              <a:spcBef>
                <a:spcPct val="0"/>
              </a:spcBef>
              <a:spcAft>
                <a:spcPts val="313"/>
              </a:spcAft>
              <a:buClr>
                <a:srgbClr val="C0DF4D"/>
              </a:buClr>
              <a:buSzPct val="90000"/>
              <a:buNone/>
            </a:pPr>
            <a:endParaRPr lang="en-US" altLang="en-US" sz="2000" dirty="0">
              <a:cs typeface="Arial" charset="0"/>
              <a:sym typeface="Wingdings" pitchFamily="2" charset="2"/>
            </a:endParaRPr>
          </a:p>
          <a:p>
            <a:pPr algn="just" eaLnBrk="0" fontAlgn="base" hangingPunct="0">
              <a:lnSpc>
                <a:spcPct val="2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Capital requirement for a Payment Service Provider wishing to operate as an Electronic Money Institution: EUR350.000.</a:t>
            </a:r>
          </a:p>
          <a:p>
            <a:pPr marL="0" indent="0" algn="just" eaLnBrk="0" fontAlgn="base" hangingPunct="0">
              <a:lnSpc>
                <a:spcPct val="100000"/>
              </a:lnSpc>
              <a:spcBef>
                <a:spcPct val="0"/>
              </a:spcBef>
              <a:spcAft>
                <a:spcPts val="313"/>
              </a:spcAft>
              <a:buClr>
                <a:srgbClr val="C0DF4D"/>
              </a:buClr>
              <a:buSzPct val="90000"/>
              <a:buNone/>
            </a:pPr>
            <a:endParaRPr lang="en-US"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4"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48298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11</a:t>
            </a:r>
          </a:p>
        </p:txBody>
      </p:sp>
      <p:sp>
        <p:nvSpPr>
          <p:cNvPr id="18" name="Rounded Rectangle 4"/>
          <p:cNvSpPr/>
          <p:nvPr/>
        </p:nvSpPr>
        <p:spPr>
          <a:xfrm>
            <a:off x="621413" y="10401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i="1" dirty="0">
                <a:solidFill>
                  <a:srgbClr val="000000"/>
                </a:solidFill>
                <a:latin typeface="Arial" panose="020B0604020202020204" pitchFamily="34" charset="0"/>
                <a:cs typeface="Arial" panose="020B0604020202020204" pitchFamily="34" charset="0"/>
                <a:sym typeface="Wingdings" pitchFamily="2" charset="2"/>
              </a:rPr>
              <a:t>7. Services Offered by Payment Service Providers</a:t>
            </a:r>
            <a:endParaRPr lang="en-US" sz="2000" i="1" dirty="0">
              <a:solidFill>
                <a:srgbClr val="FF0000"/>
              </a:solidFill>
              <a:latin typeface="Arial" panose="020B0604020202020204" pitchFamily="34" charset="0"/>
              <a:cs typeface="Arial" panose="020B0604020202020204" pitchFamily="34" charset="0"/>
            </a:endParaRPr>
          </a:p>
        </p:txBody>
      </p:sp>
      <p:sp>
        <p:nvSpPr>
          <p:cNvPr id="24" name="Rectangle 4"/>
          <p:cNvSpPr>
            <a:spLocks noChangeArrowheads="1"/>
          </p:cNvSpPr>
          <p:nvPr/>
        </p:nvSpPr>
        <p:spPr bwMode="auto">
          <a:xfrm>
            <a:off x="621413" y="1044451"/>
            <a:ext cx="7378210"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indent="0">
              <a:buNone/>
            </a:pPr>
            <a:r>
              <a:rPr lang="en-GB" altLang="en-US" sz="2000" b="1" dirty="0">
                <a:sym typeface="Wingdings" pitchFamily="2" charset="2"/>
              </a:rPr>
              <a:t>Payment </a:t>
            </a:r>
            <a:r>
              <a:rPr lang="en-US" altLang="en-US" sz="2000" b="1" dirty="0">
                <a:sym typeface="Wingdings" pitchFamily="2" charset="2"/>
              </a:rPr>
              <a:t>Institutions </a:t>
            </a:r>
            <a:r>
              <a:rPr lang="en-US" altLang="en-US" sz="2000" b="1" dirty="0">
                <a:cs typeface="Arial" charset="0"/>
                <a:sym typeface="Wingdings" pitchFamily="2" charset="2"/>
              </a:rPr>
              <a:t>can provide the following payment services</a:t>
            </a:r>
            <a:r>
              <a:rPr lang="en-US" altLang="en-US" sz="2000" dirty="0">
                <a:cs typeface="Arial" charset="0"/>
                <a:sym typeface="Wingdings" pitchFamily="2" charset="2"/>
              </a:rPr>
              <a:t>:</a:t>
            </a:r>
          </a:p>
          <a:p>
            <a:pPr marL="0" indent="0" algn="just" eaLnBrk="0" fontAlgn="base" hangingPunct="0">
              <a:lnSpc>
                <a:spcPct val="100000"/>
              </a:lnSpc>
              <a:spcBef>
                <a:spcPct val="0"/>
              </a:spcBef>
              <a:spcAft>
                <a:spcPts val="313"/>
              </a:spcAft>
              <a:buClr>
                <a:srgbClr val="C0DF4D"/>
              </a:buClr>
              <a:buSzPct val="90000"/>
              <a:buNone/>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Services enabling cash deposits;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Services enabling cash withdrawals;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Execution of payment transactions;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Issuing and/or acquiring of payment transactions;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Money Remittance.</a:t>
            </a:r>
          </a:p>
          <a:p>
            <a:pPr marL="0" indent="0" algn="just" eaLnBrk="0" fontAlgn="base" hangingPunct="0">
              <a:lnSpc>
                <a:spcPct val="100000"/>
              </a:lnSpc>
              <a:spcBef>
                <a:spcPct val="0"/>
              </a:spcBef>
              <a:spcAft>
                <a:spcPts val="313"/>
              </a:spcAft>
              <a:buClr>
                <a:srgbClr val="C0DF4D"/>
              </a:buClr>
              <a:buSzPct val="90000"/>
              <a:buNone/>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5"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0757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11</a:t>
            </a:r>
          </a:p>
        </p:txBody>
      </p:sp>
      <p:sp>
        <p:nvSpPr>
          <p:cNvPr id="18" name="Rounded Rectangle 4"/>
          <p:cNvSpPr/>
          <p:nvPr/>
        </p:nvSpPr>
        <p:spPr>
          <a:xfrm>
            <a:off x="621413" y="10401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i="1" dirty="0">
                <a:solidFill>
                  <a:srgbClr val="000000"/>
                </a:solidFill>
                <a:latin typeface="Arial" panose="020B0604020202020204" pitchFamily="34" charset="0"/>
                <a:cs typeface="Arial" panose="020B0604020202020204" pitchFamily="34" charset="0"/>
                <a:sym typeface="Wingdings" pitchFamily="2" charset="2"/>
              </a:rPr>
              <a:t>7. Services Offered by Electronic Money Institutions</a:t>
            </a:r>
            <a:endParaRPr lang="en-US" sz="2000" i="1" dirty="0">
              <a:solidFill>
                <a:srgbClr val="FF0000"/>
              </a:solidFill>
              <a:latin typeface="Arial" panose="020B0604020202020204" pitchFamily="34" charset="0"/>
              <a:cs typeface="Arial" panose="020B0604020202020204" pitchFamily="34" charset="0"/>
            </a:endParaRPr>
          </a:p>
        </p:txBody>
      </p:sp>
      <p:sp>
        <p:nvSpPr>
          <p:cNvPr id="24" name="Rectangle 4"/>
          <p:cNvSpPr>
            <a:spLocks noChangeArrowheads="1"/>
          </p:cNvSpPr>
          <p:nvPr/>
        </p:nvSpPr>
        <p:spPr bwMode="auto">
          <a:xfrm>
            <a:off x="432290" y="990600"/>
            <a:ext cx="7378210" cy="54495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indent="0">
              <a:buNone/>
            </a:pPr>
            <a:r>
              <a:rPr lang="en-US" altLang="en-US" sz="2000" b="1" dirty="0">
                <a:sym typeface="Wingdings" pitchFamily="2" charset="2"/>
              </a:rPr>
              <a:t>Electronic Money Institutions </a:t>
            </a:r>
            <a:r>
              <a:rPr lang="en-US" altLang="en-US" sz="2000" b="1" dirty="0">
                <a:cs typeface="Arial" charset="0"/>
                <a:sym typeface="Wingdings" pitchFamily="2" charset="2"/>
              </a:rPr>
              <a:t>can provide the following payment services:</a:t>
            </a:r>
          </a:p>
          <a:p>
            <a:pPr marL="0" indent="0">
              <a:buNone/>
            </a:pPr>
            <a:endParaRPr lang="en-US" altLang="en-US" sz="1600" b="1"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endParaRPr lang="en-US" altLang="en-US" sz="7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Maintain an electronic device for placing e-money;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Maintain an electronic instrument for distribution of e-money;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Exchange monetary value for distribution of e-money;</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Distribute e-money;</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600"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endParaRPr lang="en-US" altLang="en-US" sz="1600"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5"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8227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11</a:t>
            </a:r>
          </a:p>
        </p:txBody>
      </p:sp>
      <p:sp>
        <p:nvSpPr>
          <p:cNvPr id="18" name="Rounded Rectangle 4"/>
          <p:cNvSpPr/>
          <p:nvPr/>
        </p:nvSpPr>
        <p:spPr>
          <a:xfrm>
            <a:off x="621413" y="10401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i="1" dirty="0">
                <a:solidFill>
                  <a:srgbClr val="000000"/>
                </a:solidFill>
                <a:latin typeface="Arial" panose="020B0604020202020204" pitchFamily="34" charset="0"/>
                <a:cs typeface="Arial" panose="020B0604020202020204" pitchFamily="34" charset="0"/>
                <a:sym typeface="Wingdings" pitchFamily="2" charset="2"/>
              </a:rPr>
              <a:t>7. Services Offered by Electronic Money Institutions</a:t>
            </a:r>
            <a:endParaRPr lang="en-US" sz="2000" i="1" dirty="0">
              <a:solidFill>
                <a:srgbClr val="FF0000"/>
              </a:solidFill>
              <a:latin typeface="Arial" panose="020B0604020202020204" pitchFamily="34" charset="0"/>
              <a:cs typeface="Arial" panose="020B0604020202020204" pitchFamily="34" charset="0"/>
            </a:endParaRPr>
          </a:p>
        </p:txBody>
      </p:sp>
      <p:sp>
        <p:nvSpPr>
          <p:cNvPr id="24" name="Rectangle 4"/>
          <p:cNvSpPr>
            <a:spLocks noChangeArrowheads="1"/>
          </p:cNvSpPr>
          <p:nvPr/>
        </p:nvSpPr>
        <p:spPr bwMode="auto">
          <a:xfrm>
            <a:off x="432290" y="990600"/>
            <a:ext cx="7378210" cy="544955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6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6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Place e-money in circulation;</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Sell or resell e-money products;</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Renew value of e-money;</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2000" dirty="0">
                <a:cs typeface="Arial" charset="0"/>
                <a:sym typeface="Wingdings" pitchFamily="2" charset="2"/>
              </a:rPr>
              <a:t>Redeem e-money.</a:t>
            </a:r>
          </a:p>
          <a:p>
            <a:pPr marL="0" indent="0" algn="just" eaLnBrk="0" fontAlgn="base" hangingPunct="0">
              <a:lnSpc>
                <a:spcPct val="100000"/>
              </a:lnSpc>
              <a:spcBef>
                <a:spcPct val="0"/>
              </a:spcBef>
              <a:spcAft>
                <a:spcPts val="313"/>
              </a:spcAft>
              <a:buClr>
                <a:srgbClr val="C0DF4D"/>
              </a:buClr>
              <a:buSzPct val="90000"/>
              <a:buNone/>
            </a:pPr>
            <a:endParaRPr lang="en-US" altLang="en-US" sz="1600"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pic>
        <p:nvPicPr>
          <p:cNvPr id="25"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2702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12</a:t>
            </a:r>
          </a:p>
        </p:txBody>
      </p:sp>
      <p:sp>
        <p:nvSpPr>
          <p:cNvPr id="18" name="Rounded Rectangle 4"/>
          <p:cNvSpPr/>
          <p:nvPr/>
        </p:nvSpPr>
        <p:spPr>
          <a:xfrm>
            <a:off x="621414" y="253025"/>
            <a:ext cx="7886700" cy="657985"/>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i="1" dirty="0">
                <a:solidFill>
                  <a:srgbClr val="000000"/>
                </a:solidFill>
                <a:latin typeface="Arial" panose="020B0604020202020204" pitchFamily="34" charset="0"/>
                <a:cs typeface="Arial" panose="020B0604020202020204" pitchFamily="34" charset="0"/>
                <a:sym typeface="Wingdings" pitchFamily="2" charset="2"/>
              </a:rPr>
              <a:t>8. Basic Requirements for obtaining the Payment Service Provider License</a:t>
            </a:r>
            <a:endParaRPr lang="en-US" sz="2000" i="1" dirty="0">
              <a:solidFill>
                <a:srgbClr val="FF0000"/>
              </a:solidFill>
              <a:latin typeface="Arial" panose="020B0604020202020204" pitchFamily="34" charset="0"/>
              <a:cs typeface="Arial" panose="020B0604020202020204" pitchFamily="34" charset="0"/>
            </a:endParaRPr>
          </a:p>
        </p:txBody>
      </p:sp>
      <p:pic>
        <p:nvPicPr>
          <p:cNvPr id="25"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26163"/>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295581" y="6147380"/>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p:cNvSpPr>
            <a:spLocks noChangeArrowheads="1"/>
          </p:cNvSpPr>
          <p:nvPr/>
        </p:nvSpPr>
        <p:spPr bwMode="auto">
          <a:xfrm>
            <a:off x="621413" y="1044451"/>
            <a:ext cx="7378210"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2000"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r>
              <a:rPr lang="en-US" altLang="en-US" sz="2000" b="1" u="sng" dirty="0">
                <a:cs typeface="Arial" charset="0"/>
                <a:sym typeface="Wingdings" pitchFamily="2" charset="2"/>
              </a:rPr>
              <a:t>Requirements:</a:t>
            </a:r>
          </a:p>
          <a:p>
            <a:pPr marL="0" indent="0" algn="just" eaLnBrk="0" fontAlgn="base" hangingPunct="0">
              <a:lnSpc>
                <a:spcPct val="100000"/>
              </a:lnSpc>
              <a:spcBef>
                <a:spcPct val="0"/>
              </a:spcBef>
              <a:spcAft>
                <a:spcPts val="313"/>
              </a:spcAft>
              <a:buClr>
                <a:srgbClr val="C0DF4D"/>
              </a:buClr>
              <a:buSzPct val="90000"/>
              <a:buNone/>
            </a:pPr>
            <a:endParaRPr lang="en-US" altLang="en-US" sz="2000" dirty="0">
              <a:cs typeface="Arial" charset="0"/>
              <a:sym typeface="Wingdings" pitchFamily="2" charset="2"/>
            </a:endParaRPr>
          </a:p>
          <a:p>
            <a:pPr marL="342900" indent="-342900" algn="just" eaLnBrk="0" fontAlgn="base" hangingPunct="0">
              <a:lnSpc>
                <a:spcPct val="100000"/>
              </a:lnSpc>
              <a:spcBef>
                <a:spcPct val="0"/>
              </a:spcBef>
              <a:spcAft>
                <a:spcPts val="313"/>
              </a:spcAft>
              <a:buClr>
                <a:srgbClr val="C0DF4D"/>
              </a:buClr>
              <a:buSzPct val="90000"/>
              <a:buFont typeface="+mj-lt"/>
              <a:buAutoNum type="arabicPeriod"/>
            </a:pPr>
            <a:r>
              <a:rPr lang="en-US" sz="2000" dirty="0">
                <a:cs typeface="Arial" charset="0"/>
                <a:sym typeface="Wingdings" pitchFamily="2" charset="2"/>
              </a:rPr>
              <a:t>Physical Office in Cyprus</a:t>
            </a:r>
          </a:p>
          <a:p>
            <a:pPr marL="342900" indent="-342900" algn="just" eaLnBrk="0" fontAlgn="base" hangingPunct="0">
              <a:lnSpc>
                <a:spcPct val="100000"/>
              </a:lnSpc>
              <a:spcBef>
                <a:spcPct val="0"/>
              </a:spcBef>
              <a:spcAft>
                <a:spcPts val="313"/>
              </a:spcAft>
              <a:buClr>
                <a:srgbClr val="C0DF4D"/>
              </a:buClr>
              <a:buSzPct val="90000"/>
              <a:buFont typeface="+mj-lt"/>
              <a:buAutoNum type="arabicPeriod"/>
            </a:pPr>
            <a:endParaRPr lang="en-US" sz="2000" dirty="0">
              <a:cs typeface="Arial" charset="0"/>
              <a:sym typeface="Wingdings" pitchFamily="2" charset="2"/>
            </a:endParaRPr>
          </a:p>
          <a:p>
            <a:pPr marL="342900" indent="-342900" algn="just" eaLnBrk="0" fontAlgn="base" hangingPunct="0">
              <a:lnSpc>
                <a:spcPct val="100000"/>
              </a:lnSpc>
              <a:spcBef>
                <a:spcPct val="0"/>
              </a:spcBef>
              <a:spcAft>
                <a:spcPts val="313"/>
              </a:spcAft>
              <a:buClr>
                <a:srgbClr val="C0DF4D"/>
              </a:buClr>
              <a:buSzPct val="90000"/>
              <a:buFont typeface="+mj-lt"/>
              <a:buAutoNum type="arabicPeriod"/>
            </a:pPr>
            <a:r>
              <a:rPr lang="en-US" sz="2000" dirty="0">
                <a:cs typeface="Arial" charset="0"/>
                <a:sym typeface="Wingdings" pitchFamily="2" charset="2"/>
              </a:rPr>
              <a:t>Minimum number of employees: 6</a:t>
            </a:r>
          </a:p>
          <a:p>
            <a:pPr marL="0" indent="0" algn="just" eaLnBrk="0" fontAlgn="base" hangingPunct="0">
              <a:lnSpc>
                <a:spcPct val="100000"/>
              </a:lnSpc>
              <a:spcBef>
                <a:spcPct val="0"/>
              </a:spcBef>
              <a:spcAft>
                <a:spcPts val="313"/>
              </a:spcAft>
              <a:buClr>
                <a:srgbClr val="C0DF4D"/>
              </a:buClr>
              <a:buSzPct val="90000"/>
              <a:buNone/>
            </a:pPr>
            <a:r>
              <a:rPr lang="en-US" sz="2000" dirty="0">
                <a:cs typeface="Arial" charset="0"/>
                <a:sym typeface="Wingdings" pitchFamily="2" charset="2"/>
              </a:rPr>
              <a:t>		</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
            </a:pPr>
            <a:r>
              <a:rPr lang="en-US" sz="2000" dirty="0">
                <a:cs typeface="Arial" charset="0"/>
                <a:sym typeface="Wingdings" pitchFamily="2" charset="2"/>
              </a:rPr>
              <a:t>2 Directors (Cyprus based) </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
            </a:pPr>
            <a:r>
              <a:rPr lang="en-US" sz="2000" dirty="0">
                <a:cs typeface="Arial" charset="0"/>
                <a:sym typeface="Wingdings" pitchFamily="2" charset="2"/>
              </a:rPr>
              <a:t>1 Compliance &amp; AML Officer (Cyprus based)</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
            </a:pPr>
            <a:r>
              <a:rPr lang="en-US" sz="2000" dirty="0">
                <a:cs typeface="Arial" charset="0"/>
                <a:sym typeface="Wingdings" pitchFamily="2" charset="2"/>
              </a:rPr>
              <a:t>1 Risk Manager (Cyprus based)</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
            </a:pPr>
            <a:r>
              <a:rPr lang="en-US" sz="2000" dirty="0">
                <a:cs typeface="Arial" charset="0"/>
                <a:sym typeface="Wingdings" pitchFamily="2" charset="2"/>
              </a:rPr>
              <a:t>2 Non-Executive Directors </a:t>
            </a:r>
          </a:p>
          <a:p>
            <a:pPr marL="0" indent="0" algn="just" eaLnBrk="0" fontAlgn="base" hangingPunct="0">
              <a:lnSpc>
                <a:spcPct val="100000"/>
              </a:lnSpc>
              <a:spcBef>
                <a:spcPct val="0"/>
              </a:spcBef>
              <a:spcAft>
                <a:spcPts val="313"/>
              </a:spcAft>
              <a:buClr>
                <a:srgbClr val="C0DF4D"/>
              </a:buClr>
              <a:buSzPct val="90000"/>
              <a:buNone/>
            </a:pPr>
            <a:endParaRPr lang="en-US" sz="2000" dirty="0">
              <a:cs typeface="Arial" charset="0"/>
              <a:sym typeface="Wingdings" pitchFamily="2" charset="2"/>
            </a:endParaRPr>
          </a:p>
          <a:p>
            <a:pPr marL="0" indent="0" algn="just" eaLnBrk="0" fontAlgn="base" hangingPunct="0">
              <a:lnSpc>
                <a:spcPct val="100000"/>
              </a:lnSpc>
              <a:spcBef>
                <a:spcPct val="0"/>
              </a:spcBef>
              <a:spcAft>
                <a:spcPts val="313"/>
              </a:spcAft>
              <a:buClr>
                <a:srgbClr val="C0DF4D"/>
              </a:buClr>
              <a:buSzPct val="90000"/>
              <a:buNone/>
            </a:pPr>
            <a:r>
              <a:rPr lang="en-US" sz="2000" dirty="0">
                <a:cs typeface="Arial" charset="0"/>
                <a:sym typeface="Wingdings" pitchFamily="2" charset="2"/>
              </a:rPr>
              <a:t>Timeframe for obtaining the license: 6 months </a:t>
            </a:r>
          </a:p>
          <a:p>
            <a:pPr marL="0" indent="0" algn="just" eaLnBrk="0" fontAlgn="base" hangingPunct="0">
              <a:lnSpc>
                <a:spcPct val="100000"/>
              </a:lnSpc>
              <a:spcBef>
                <a:spcPct val="0"/>
              </a:spcBef>
              <a:spcAft>
                <a:spcPts val="313"/>
              </a:spcAft>
              <a:buClr>
                <a:srgbClr val="C0DF4D"/>
              </a:buClr>
              <a:buSzPct val="90000"/>
              <a:buNone/>
            </a:pPr>
            <a:r>
              <a:rPr lang="en-US" sz="1800" dirty="0">
                <a:cs typeface="Arial" charset="0"/>
                <a:sym typeface="Wingdings" pitchFamily="2" charset="2"/>
              </a:rPr>
              <a:t>		</a:t>
            </a: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US" sz="16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cs typeface="Arial" charset="0"/>
              <a:sym typeface="Wingdings" pitchFamily="2" charset="2"/>
            </a:endParaRPr>
          </a:p>
        </p:txBody>
      </p:sp>
    </p:spTree>
    <p:extLst>
      <p:ext uri="{BB962C8B-B14F-4D97-AF65-F5344CB8AC3E}">
        <p14:creationId xmlns:p14="http://schemas.microsoft.com/office/powerpoint/2010/main" val="249137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4"/>
          <p:cNvSpPr/>
          <p:nvPr/>
        </p:nvSpPr>
        <p:spPr>
          <a:xfrm>
            <a:off x="647700" y="214045"/>
            <a:ext cx="7886700" cy="789323"/>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endParaRPr lang="en-US" sz="2000" b="1" i="1" dirty="0">
              <a:solidFill>
                <a:schemeClr val="tx1"/>
              </a:solidFill>
            </a:endParaRPr>
          </a:p>
          <a:p>
            <a:r>
              <a:rPr lang="en-US" sz="2000" b="1" i="1" dirty="0">
                <a:solidFill>
                  <a:schemeClr val="tx1"/>
                </a:solidFill>
                <a:latin typeface="Arial" panose="020B0604020202020204" pitchFamily="34" charset="0"/>
                <a:cs typeface="Arial" panose="020B0604020202020204" pitchFamily="34" charset="0"/>
              </a:rPr>
              <a:t>1. Cyprus: A hub for accessing to EU</a:t>
            </a:r>
            <a:endParaRPr lang="en-US" sz="2000" dirty="0">
              <a:solidFill>
                <a:srgbClr val="FF0000"/>
              </a:solidFill>
            </a:endParaRPr>
          </a:p>
        </p:txBody>
      </p:sp>
      <p:sp>
        <p:nvSpPr>
          <p:cNvPr id="3" name="Rectangle 2"/>
          <p:cNvSpPr/>
          <p:nvPr/>
        </p:nvSpPr>
        <p:spPr>
          <a:xfrm>
            <a:off x="647700" y="1300162"/>
            <a:ext cx="7743634" cy="89255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a:buClr>
                <a:srgbClr val="C2D82E"/>
              </a:buClr>
            </a:pPr>
            <a:endParaRPr lang="en-US" sz="2600" b="1" dirty="0"/>
          </a:p>
          <a:p>
            <a:pPr marL="342900" indent="-342900" algn="just">
              <a:buClr>
                <a:srgbClr val="C2D82E"/>
              </a:buClr>
              <a:buFont typeface="Wingdings" pitchFamily="2" charset="2"/>
              <a:buChar char="Ø"/>
            </a:pPr>
            <a:endParaRPr lang="en-US" sz="2600" b="1" dirty="0">
              <a:solidFill>
                <a:srgbClr val="FF0000"/>
              </a:solidFill>
            </a:endParaRPr>
          </a:p>
        </p:txBody>
      </p:sp>
      <p:pic>
        <p:nvPicPr>
          <p:cNvPr id="8"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7"/>
          <p:cNvSpPr txBox="1">
            <a:spLocks noChangeArrowheads="1"/>
          </p:cNvSpPr>
          <p:nvPr/>
        </p:nvSpPr>
        <p:spPr bwMode="gray">
          <a:xfrm>
            <a:off x="830410" y="1003368"/>
            <a:ext cx="425365" cy="2990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1" tIns="86390" rIns="91431" bIns="86390" anchor="ctr"/>
          <a:lstStyle>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marL="1370013">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fontAlgn="base" hangingPunct="0">
              <a:lnSpc>
                <a:spcPct val="80000"/>
              </a:lnSpc>
              <a:spcBef>
                <a:spcPct val="0"/>
              </a:spcBef>
              <a:spcAft>
                <a:spcPct val="0"/>
              </a:spcAft>
            </a:pPr>
            <a:r>
              <a:rPr lang="en-GB" altLang="en-US" sz="1300" b="1" dirty="0">
                <a:solidFill>
                  <a:srgbClr val="000000"/>
                </a:solidFill>
              </a:rPr>
              <a:t> </a:t>
            </a:r>
          </a:p>
        </p:txBody>
      </p:sp>
      <p:grpSp>
        <p:nvGrpSpPr>
          <p:cNvPr id="22" name="Group 3"/>
          <p:cNvGrpSpPr>
            <a:grpSpLocks/>
          </p:cNvGrpSpPr>
          <p:nvPr/>
        </p:nvGrpSpPr>
        <p:grpSpPr bwMode="auto">
          <a:xfrm>
            <a:off x="503311" y="838200"/>
            <a:ext cx="7888023" cy="5170612"/>
            <a:chOff x="1056" y="620"/>
            <a:chExt cx="2522" cy="3130"/>
          </a:xfrm>
        </p:grpSpPr>
        <p:sp>
          <p:nvSpPr>
            <p:cNvPr id="23" name="Rectangle 4"/>
            <p:cNvSpPr>
              <a:spLocks noChangeArrowheads="1"/>
            </p:cNvSpPr>
            <p:nvPr/>
          </p:nvSpPr>
          <p:spPr bwMode="auto">
            <a:xfrm>
              <a:off x="1056" y="620"/>
              <a:ext cx="2522" cy="31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indent="0" algn="just" eaLnBrk="0" fontAlgn="base" hangingPunct="0">
                <a:lnSpc>
                  <a:spcPct val="100000"/>
                </a:lnSpc>
                <a:spcBef>
                  <a:spcPct val="0"/>
                </a:spcBef>
                <a:spcAft>
                  <a:spcPts val="313"/>
                </a:spcAft>
                <a:buClr>
                  <a:srgbClr val="C0DF4D"/>
                </a:buClr>
                <a:buSzPct val="90000"/>
                <a:buNone/>
              </a:pPr>
              <a:endParaRPr lang="en-US" altLang="en-US" sz="2000" dirty="0">
                <a:latin typeface="Arial" panose="020B0604020202020204" pitchFamily="34" charset="0"/>
                <a:cs typeface="Arial" panose="020B0604020202020204" pitchFamily="34"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latin typeface="Arial" panose="020B0604020202020204" pitchFamily="34" charset="0"/>
                  <a:cs typeface="Arial" panose="020B0604020202020204" pitchFamily="34" charset="0"/>
                  <a:sym typeface="Wingdings" pitchFamily="2" charset="2"/>
                </a:rPr>
                <a:t>Cyprus after joining the EU have become a hub for foreign investors in setting up their Permanent Establishments and be able to access the EU market. Cyprus appears to be the favorite destination for high tech and other service companies taking advantage of the access in the EU via the EU Directives and access into a tax system that is favorable for Israel based investors.</a:t>
              </a: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latin typeface="Arial" panose="020B0604020202020204" pitchFamily="34" charset="0"/>
                  <a:cs typeface="Arial" panose="020B0604020202020204" pitchFamily="34" charset="0"/>
                  <a:sym typeface="Wingdings" pitchFamily="2" charset="2"/>
                </a:rPr>
                <a:t>After 13 years of being a member in the EU, it is now apparent that the foreign investors are now using Cyprus as their PE which will enable them to:</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v"/>
              </a:pPr>
              <a:r>
                <a:rPr lang="en-US" altLang="en-US" sz="1800" dirty="0">
                  <a:latin typeface="Arial" panose="020B0604020202020204" pitchFamily="34" charset="0"/>
                  <a:cs typeface="Arial" panose="020B0604020202020204" pitchFamily="34" charset="0"/>
                  <a:sym typeface="Wingdings" pitchFamily="2" charset="2"/>
                </a:rPr>
                <a:t> Register Intellectual Property and use it in a manner to take advantage of the IP regime which is compliant with the EU Directives</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v"/>
              </a:pPr>
              <a:r>
                <a:rPr lang="en-US" altLang="en-US" sz="1800" dirty="0">
                  <a:latin typeface="Arial" panose="020B0604020202020204" pitchFamily="34" charset="0"/>
                  <a:cs typeface="Arial" panose="020B0604020202020204" pitchFamily="34" charset="0"/>
                  <a:sym typeface="Wingdings" pitchFamily="2" charset="2"/>
                </a:rPr>
                <a:t>Provide license to their business activities because of the access provided to EU especially for the financial related business</a:t>
              </a:r>
            </a:p>
            <a:p>
              <a:pPr algn="just" eaLnBrk="0" fontAlgn="base" hangingPunct="0">
                <a:lnSpc>
                  <a:spcPct val="100000"/>
                </a:lnSpc>
                <a:spcBef>
                  <a:spcPct val="0"/>
                </a:spcBef>
                <a:spcAft>
                  <a:spcPts val="313"/>
                </a:spcAft>
                <a:buClr>
                  <a:srgbClr val="C0DF4D"/>
                </a:buClr>
                <a:buSzPct val="90000"/>
                <a:buFont typeface="Wingdings" panose="05000000000000000000" pitchFamily="2" charset="2"/>
                <a:buChar char="v"/>
              </a:pPr>
              <a:r>
                <a:rPr lang="en-US" altLang="en-US" sz="1800" dirty="0">
                  <a:latin typeface="Arial" panose="020B0604020202020204" pitchFamily="34" charset="0"/>
                  <a:cs typeface="Arial" panose="020B0604020202020204" pitchFamily="34" charset="0"/>
                  <a:sym typeface="Wingdings" pitchFamily="2" charset="2"/>
                </a:rPr>
                <a:t>Provide security to their assets especially when operating in EU</a:t>
              </a:r>
              <a:endParaRPr lang="en-US" sz="1600" dirty="0">
                <a:latin typeface="Arial" panose="020B0604020202020204" pitchFamily="34" charset="0"/>
                <a:cs typeface="Arial" panose="020B0604020202020204" pitchFamily="34" charset="0"/>
              </a:endParaRPr>
            </a:p>
            <a:p>
              <a:pPr lvl="1" algn="just" eaLnBrk="0" fontAlgn="base" hangingPunct="0">
                <a:lnSpc>
                  <a:spcPct val="100000"/>
                </a:lnSpc>
                <a:spcBef>
                  <a:spcPct val="0"/>
                </a:spcBef>
                <a:spcAft>
                  <a:spcPts val="313"/>
                </a:spcAft>
                <a:buClr>
                  <a:srgbClr val="C0DF4D"/>
                </a:buClr>
                <a:defRPr/>
              </a:pPr>
              <a:endParaRPr lang="en-US" sz="1600" dirty="0">
                <a:latin typeface="Arial" panose="020B0604020202020204" pitchFamily="34" charset="0"/>
                <a:cs typeface="Arial" panose="020B0604020202020204" pitchFamily="34" charset="0"/>
              </a:endParaRPr>
            </a:p>
            <a:p>
              <a:pPr lvl="1" algn="just" eaLnBrk="0" fontAlgn="base" hangingPunct="0">
                <a:lnSpc>
                  <a:spcPct val="100000"/>
                </a:lnSpc>
                <a:spcBef>
                  <a:spcPct val="0"/>
                </a:spcBef>
                <a:spcAft>
                  <a:spcPts val="313"/>
                </a:spcAft>
                <a:buClr>
                  <a:srgbClr val="C0DF4D"/>
                </a:buClr>
                <a:defRPr/>
              </a:pPr>
              <a:endParaRPr lang="en-GB" altLang="en-US" sz="1600" dirty="0">
                <a:latin typeface="Arial" panose="020B0604020202020204" pitchFamily="34" charset="0"/>
                <a:cs typeface="Arial" panose="020B0604020202020204" pitchFamily="34"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latin typeface="Arial" panose="020B0604020202020204" pitchFamily="34" charset="0"/>
                <a:cs typeface="Arial" panose="020B0604020202020204" pitchFamily="34" charset="0"/>
                <a:sym typeface="Wingdings" pitchFamily="2" charset="2"/>
              </a:endParaRPr>
            </a:p>
          </p:txBody>
        </p:sp>
        <p:sp>
          <p:nvSpPr>
            <p:cNvPr id="24" name="Text Box 7"/>
            <p:cNvSpPr txBox="1">
              <a:spLocks noChangeArrowheads="1"/>
            </p:cNvSpPr>
            <p:nvPr/>
          </p:nvSpPr>
          <p:spPr bwMode="gray">
            <a:xfrm>
              <a:off x="1079" y="709"/>
              <a:ext cx="136" cy="1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1" tIns="86390" rIns="91431" bIns="86390" anchor="ctr"/>
            <a:lstStyle>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marL="1370013">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fontAlgn="base" hangingPunct="0">
                <a:lnSpc>
                  <a:spcPct val="80000"/>
                </a:lnSpc>
                <a:spcBef>
                  <a:spcPct val="0"/>
                </a:spcBef>
                <a:spcAft>
                  <a:spcPct val="0"/>
                </a:spcAft>
              </a:pPr>
              <a:r>
                <a:rPr lang="en-GB" altLang="en-US" sz="1300" b="1" dirty="0">
                  <a:solidFill>
                    <a:srgbClr val="000000"/>
                  </a:solidFill>
                </a:rPr>
                <a:t> </a:t>
              </a:r>
            </a:p>
          </p:txBody>
        </p:sp>
      </p:grpSp>
    </p:spTree>
    <p:extLst>
      <p:ext uri="{BB962C8B-B14F-4D97-AF65-F5344CB8AC3E}">
        <p14:creationId xmlns:p14="http://schemas.microsoft.com/office/powerpoint/2010/main" val="25015493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4"/>
          <p:cNvSpPr>
            <a:spLocks noGrp="1"/>
          </p:cNvSpPr>
          <p:nvPr>
            <p:ph idx="1"/>
          </p:nvPr>
        </p:nvSpPr>
        <p:spPr>
          <a:xfrm>
            <a:off x="381000" y="1438275"/>
            <a:ext cx="7688262" cy="4505326"/>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buNone/>
            </a:pPr>
            <a:r>
              <a:rPr lang="en-US" altLang="zh-CN" sz="3000" b="1" i="1" dirty="0">
                <a:solidFill>
                  <a:schemeClr val="bg1"/>
                </a:solidFill>
                <a:latin typeface="Arial" panose="020B0604020202020204" pitchFamily="34" charset="0"/>
                <a:cs typeface="Arial" panose="020B0604020202020204" pitchFamily="34" charset="0"/>
              </a:rPr>
              <a:t>Contact us:</a:t>
            </a:r>
          </a:p>
          <a:p>
            <a:pPr>
              <a:buNone/>
            </a:pPr>
            <a:r>
              <a:rPr lang="en-US" altLang="zh-CN" sz="3000" b="1" i="1" dirty="0">
                <a:solidFill>
                  <a:schemeClr val="bg1"/>
                </a:solidFill>
                <a:latin typeface="Arial" panose="020B0604020202020204" pitchFamily="34" charset="0"/>
                <a:cs typeface="Arial" panose="020B0604020202020204" pitchFamily="34" charset="0"/>
              </a:rPr>
              <a:t>Kikis Treppides </a:t>
            </a:r>
            <a:endParaRPr lang="en-US" sz="3000" b="1" i="1" dirty="0">
              <a:solidFill>
                <a:schemeClr val="bg1"/>
              </a:solidFill>
              <a:latin typeface="Arial" panose="020B0604020202020204" pitchFamily="34" charset="0"/>
              <a:cs typeface="Arial" panose="020B0604020202020204" pitchFamily="34" charset="0"/>
            </a:endParaRPr>
          </a:p>
          <a:p>
            <a:pPr>
              <a:buNone/>
            </a:pPr>
            <a:r>
              <a:rPr lang="en-US" altLang="zh-CN" sz="3000" b="1" i="1" dirty="0">
                <a:solidFill>
                  <a:schemeClr val="bg1"/>
                </a:solidFill>
                <a:latin typeface="Arial" panose="020B0604020202020204" pitchFamily="34" charset="0"/>
                <a:cs typeface="Arial" panose="020B0604020202020204" pitchFamily="34" charset="0"/>
              </a:rPr>
              <a:t>Marios Cosma </a:t>
            </a:r>
            <a:endParaRPr lang="en-US" sz="3000" b="1" i="1" dirty="0">
              <a:solidFill>
                <a:schemeClr val="bg1"/>
              </a:solidFill>
              <a:latin typeface="Arial" panose="020B0604020202020204" pitchFamily="34" charset="0"/>
              <a:cs typeface="Arial" panose="020B0604020202020204" pitchFamily="34" charset="0"/>
            </a:endParaRPr>
          </a:p>
          <a:p>
            <a:pPr eaLnBrk="1" hangingPunct="1">
              <a:buFont typeface="Arial" pitchFamily="34" charset="0"/>
              <a:buNone/>
            </a:pPr>
            <a:endParaRPr lang="en-US" sz="3000" b="1" i="1" dirty="0">
              <a:solidFill>
                <a:schemeClr val="bg1"/>
              </a:solidFill>
              <a:latin typeface="Arial" panose="020B0604020202020204" pitchFamily="34" charset="0"/>
              <a:cs typeface="Arial" panose="020B0604020202020204" pitchFamily="34" charset="0"/>
            </a:endParaRPr>
          </a:p>
          <a:p>
            <a:pPr eaLnBrk="1" hangingPunct="1">
              <a:buFont typeface="Arial" pitchFamily="34" charset="0"/>
              <a:buNone/>
            </a:pPr>
            <a:endParaRPr lang="en-US" sz="3000" b="1" i="1" dirty="0">
              <a:solidFill>
                <a:schemeClr val="bg1"/>
              </a:solidFill>
              <a:latin typeface="Arial" panose="020B0604020202020204" pitchFamily="34" charset="0"/>
              <a:cs typeface="Arial" panose="020B0604020202020204" pitchFamily="34" charset="0"/>
            </a:endParaRPr>
          </a:p>
          <a:p>
            <a:pPr>
              <a:buNone/>
            </a:pPr>
            <a:r>
              <a:rPr lang="en-US" sz="3000" b="1" i="1" dirty="0">
                <a:solidFill>
                  <a:schemeClr val="bg1"/>
                </a:solidFill>
                <a:latin typeface="Arial" panose="020B0604020202020204" pitchFamily="34" charset="0"/>
                <a:cs typeface="Arial" panose="020B0604020202020204" pitchFamily="34" charset="0"/>
              </a:rPr>
              <a:t>Tel</a:t>
            </a:r>
            <a:r>
              <a:rPr lang="zh-CN" altLang="en-US" sz="3000" b="1" i="1" dirty="0">
                <a:solidFill>
                  <a:schemeClr val="bg1"/>
                </a:solidFill>
                <a:latin typeface="Arial" panose="020B0604020202020204" pitchFamily="34" charset="0"/>
                <a:cs typeface="Arial" panose="020B0604020202020204" pitchFamily="34" charset="0"/>
              </a:rPr>
              <a:t>：</a:t>
            </a:r>
            <a:r>
              <a:rPr lang="en-US" altLang="zh-CN" sz="3000" b="1" i="1" dirty="0">
                <a:solidFill>
                  <a:schemeClr val="bg1"/>
                </a:solidFill>
                <a:latin typeface="Arial" panose="020B0604020202020204" pitchFamily="34" charset="0"/>
                <a:cs typeface="Arial" panose="020B0604020202020204" pitchFamily="34" charset="0"/>
              </a:rPr>
              <a:t>+ 357 22 678944</a:t>
            </a:r>
            <a:endParaRPr lang="en-US" sz="3000" b="1" i="1" dirty="0">
              <a:solidFill>
                <a:schemeClr val="bg1"/>
              </a:solidFill>
              <a:latin typeface="Arial" panose="020B0604020202020204" pitchFamily="34" charset="0"/>
              <a:cs typeface="Arial" panose="020B0604020202020204" pitchFamily="34" charset="0"/>
            </a:endParaRPr>
          </a:p>
          <a:p>
            <a:pPr>
              <a:buNone/>
            </a:pPr>
            <a:r>
              <a:rPr lang="en-US" sz="3000" b="1" i="1" dirty="0">
                <a:solidFill>
                  <a:schemeClr val="bg1"/>
                </a:solidFill>
                <a:latin typeface="Arial" panose="020B0604020202020204" pitchFamily="34" charset="0"/>
                <a:cs typeface="Arial" panose="020B0604020202020204" pitchFamily="34" charset="0"/>
              </a:rPr>
              <a:t>E-mail</a:t>
            </a:r>
            <a:r>
              <a:rPr lang="zh-CN" altLang="en-US" sz="3000" b="1" i="1" dirty="0">
                <a:solidFill>
                  <a:schemeClr val="bg1"/>
                </a:solidFill>
                <a:latin typeface="Arial" panose="020B0604020202020204" pitchFamily="34" charset="0"/>
                <a:cs typeface="Arial" panose="020B0604020202020204" pitchFamily="34" charset="0"/>
              </a:rPr>
              <a:t>：</a:t>
            </a:r>
            <a:r>
              <a:rPr lang="en-US" altLang="zh-CN" sz="3000" b="1" i="1" dirty="0">
                <a:solidFill>
                  <a:schemeClr val="bg1"/>
                </a:solidFill>
                <a:latin typeface="Arial" panose="020B0604020202020204" pitchFamily="34" charset="0"/>
                <a:cs typeface="Arial" panose="020B0604020202020204" pitchFamily="34" charset="0"/>
              </a:rPr>
              <a:t>mcosma@treppides.com</a:t>
            </a:r>
            <a:endParaRPr lang="el-GR" sz="3000" b="1" i="1" dirty="0">
              <a:solidFill>
                <a:schemeClr val="bg1"/>
              </a:solidFill>
              <a:latin typeface="Arial" panose="020B0604020202020204" pitchFamily="34" charset="0"/>
              <a:cs typeface="Arial" panose="020B0604020202020204" pitchFamily="34" charset="0"/>
            </a:endParaRPr>
          </a:p>
        </p:txBody>
      </p:sp>
      <p:sp>
        <p:nvSpPr>
          <p:cNvPr id="10" name="Rounded Rectangle 4"/>
          <p:cNvSpPr/>
          <p:nvPr/>
        </p:nvSpPr>
        <p:spPr>
          <a:xfrm>
            <a:off x="-3629" y="0"/>
            <a:ext cx="9144000" cy="1173161"/>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pPr algn="ctr" defTabSz="2089150">
              <a:lnSpc>
                <a:spcPct val="90000"/>
              </a:lnSpc>
              <a:spcAft>
                <a:spcPct val="35000"/>
              </a:spcAft>
              <a:defRPr/>
            </a:pPr>
            <a:endParaRPr lang="en-US" sz="3600" b="1" i="1" dirty="0">
              <a:solidFill>
                <a:prstClr val="black"/>
              </a:solidFill>
              <a:latin typeface="Arial" panose="020B0604020202020204" pitchFamily="34" charset="0"/>
              <a:cs typeface="Arial" panose="020B0604020202020204" pitchFamily="34" charset="0"/>
            </a:endParaRPr>
          </a:p>
          <a:p>
            <a:pPr algn="ctr" defTabSz="2089150">
              <a:lnSpc>
                <a:spcPct val="90000"/>
              </a:lnSpc>
              <a:spcAft>
                <a:spcPct val="35000"/>
              </a:spcAft>
              <a:defRPr/>
            </a:pPr>
            <a:r>
              <a:rPr lang="en-US" sz="3600" b="1" i="1" dirty="0">
                <a:solidFill>
                  <a:prstClr val="black"/>
                </a:solidFill>
                <a:latin typeface="Arial" panose="020B0604020202020204" pitchFamily="34" charset="0"/>
                <a:cs typeface="Arial" panose="020B0604020202020204" pitchFamily="34" charset="0"/>
              </a:rPr>
              <a:t>Thank you</a:t>
            </a:r>
          </a:p>
          <a:p>
            <a:pPr algn="ctr" defTabSz="2089150">
              <a:lnSpc>
                <a:spcPct val="90000"/>
              </a:lnSpc>
              <a:spcAft>
                <a:spcPct val="35000"/>
              </a:spcAft>
              <a:defRPr/>
            </a:pPr>
            <a:endParaRPr lang="en-US" sz="3600" b="1" i="1" dirty="0">
              <a:solidFill>
                <a:srgbClr val="FF0000"/>
              </a:solidFill>
            </a:endParaRPr>
          </a:p>
        </p:txBody>
      </p:sp>
      <p:pic>
        <p:nvPicPr>
          <p:cNvPr id="9"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9010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5</a:t>
            </a:r>
          </a:p>
        </p:txBody>
      </p:sp>
      <p:sp>
        <p:nvSpPr>
          <p:cNvPr id="16" name="Rounded Rectangle 4"/>
          <p:cNvSpPr/>
          <p:nvPr/>
        </p:nvSpPr>
        <p:spPr>
          <a:xfrm>
            <a:off x="647700" y="214046"/>
            <a:ext cx="7886700" cy="723384"/>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2. IP Regime</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65842" y="1269546"/>
            <a:ext cx="8054007"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50000"/>
              </a:lnSpc>
              <a:spcBef>
                <a:spcPct val="0"/>
              </a:spcBef>
              <a:spcAft>
                <a:spcPts val="313"/>
              </a:spcAft>
              <a:buClr>
                <a:srgbClr val="C0DF4D"/>
              </a:buClr>
              <a:buSzPct val="90000"/>
              <a:buFont typeface="Wingdings 3" pitchFamily="18" charset="2"/>
              <a:buChar char="p"/>
              <a:defRPr/>
            </a:pPr>
            <a:r>
              <a:rPr lang="en-US" altLang="en-US" sz="1800" kern="0" dirty="0">
                <a:cs typeface="Arial" charset="0"/>
                <a:sym typeface="Wingdings" pitchFamily="2" charset="2"/>
              </a:rPr>
              <a:t>The IP Regime applies from 1 July 2016</a:t>
            </a: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endParaRPr lang="en-US" altLang="en-US" sz="1800" kern="0" dirty="0">
              <a:cs typeface="Arial" charset="0"/>
              <a:sym typeface="Wingdings" pitchFamily="2" charset="2"/>
            </a:endParaRP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r>
              <a:rPr lang="en-US" altLang="en-US" sz="1800" kern="0" dirty="0">
                <a:cs typeface="Arial" charset="0"/>
                <a:sym typeface="Wingdings" pitchFamily="2" charset="2"/>
              </a:rPr>
              <a:t>Complies with EU Directives and Regulations</a:t>
            </a: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endParaRPr lang="en-US" altLang="en-US" sz="1800" kern="0" dirty="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6165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5</a:t>
            </a:r>
          </a:p>
        </p:txBody>
      </p:sp>
      <p:sp>
        <p:nvSpPr>
          <p:cNvPr id="16" name="Rounded Rectangle 4"/>
          <p:cNvSpPr/>
          <p:nvPr/>
        </p:nvSpPr>
        <p:spPr>
          <a:xfrm>
            <a:off x="647700" y="214046"/>
            <a:ext cx="7886700" cy="723384"/>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2. IP Regime</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65842" y="1269546"/>
            <a:ext cx="8054007"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marR="0" lvl="0" indent="0" algn="just" defTabSz="914400" eaLnBrk="0" fontAlgn="base" latinLnBrk="0" hangingPunct="0">
              <a:lnSpc>
                <a:spcPct val="100000"/>
              </a:lnSpc>
              <a:spcBef>
                <a:spcPct val="0"/>
              </a:spcBef>
              <a:spcAft>
                <a:spcPts val="313"/>
              </a:spcAft>
              <a:buClr>
                <a:srgbClr val="C0DF4D"/>
              </a:buClr>
              <a:buSzPct val="90000"/>
              <a:buNone/>
              <a:tabLst/>
              <a:defRPr/>
            </a:pPr>
            <a:endParaRPr kumimoji="0" lang="en-US"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US" sz="1600" b="0" i="0" u="none" strike="noStrike" kern="0" cap="none" spc="0" normalizeH="0" baseline="0" noProof="0" dirty="0">
              <a:ln>
                <a:noFill/>
              </a:ln>
              <a:solidFill>
                <a:srgbClr val="000000"/>
              </a:solidFill>
              <a:effectLst/>
              <a:uLnTx/>
              <a:uFillTx/>
              <a:latin typeface="Arial" charset="0"/>
              <a:cs typeface="Arial" charset="0"/>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2149277" y="1168917"/>
            <a:ext cx="6648065" cy="50951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Applies from 01/07/2016 and can be used indefinitely</a:t>
            </a:r>
          </a:p>
          <a:p>
            <a:pPr marL="0" indent="0" algn="just" eaLnBrk="0" fontAlgn="base" hangingPunct="0">
              <a:lnSpc>
                <a:spcPct val="100000"/>
              </a:lnSpc>
              <a:spcBef>
                <a:spcPct val="0"/>
              </a:spcBef>
              <a:spcAft>
                <a:spcPts val="313"/>
              </a:spcAft>
              <a:buClr>
                <a:srgbClr val="C0DF4D"/>
              </a:buClr>
              <a:buSzPct val="90000"/>
              <a:buNone/>
              <a:defRPr/>
            </a:pPr>
            <a:endParaRPr lang="en-US" altLang="en-US" sz="1500" kern="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Patents</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Computer software</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Utility models, intellectual property assets which provide protection to plants and genetic material, orphan drug designations and extensions of patent protections</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IP assets which are non-obvious, useful and novel and their gross income does not exceed, in a 5 year period Euro 7.5m per annum (or EUR 50m for Groups) and are not trade names, including brands, trademarks or image rights of intellectual property used in the marketing of goods and services</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endParaRPr lang="en-US" altLang="en-US" sz="1500" kern="0" dirty="0">
              <a:cs typeface="Arial"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Legal or Economic Ownership of IP</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Carrying out qualifying expenditure</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Profits qualifying for the IP regime determined under the defined formula</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cs typeface="Arial" charset="0"/>
                <a:sym typeface="Wingdings" pitchFamily="2" charset="2"/>
              </a:rPr>
              <a:t>Used either for generation of royalty income or for trading purposes</a:t>
            </a:r>
          </a:p>
          <a:p>
            <a:pPr lvl="0" algn="just" eaLnBrk="0" fontAlgn="base" hangingPunct="0">
              <a:lnSpc>
                <a:spcPct val="100000"/>
              </a:lnSpc>
              <a:spcBef>
                <a:spcPct val="0"/>
              </a:spcBef>
              <a:spcAft>
                <a:spcPts val="313"/>
              </a:spcAft>
              <a:buClr>
                <a:srgbClr val="C0DF4D"/>
              </a:buClr>
              <a:buSzPct val="90000"/>
              <a:buFont typeface="Wingdings 3" pitchFamily="18" charset="2"/>
              <a:buChar char="p"/>
              <a:defRPr/>
            </a:pPr>
            <a:endParaRPr lang="en-US" altLang="en-US" sz="1800" kern="0" dirty="0">
              <a:cs typeface="Arial" charset="0"/>
              <a:sym typeface="Wingdings" pitchFamily="2" charset="2"/>
            </a:endParaRP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endParaRPr lang="en-US" altLang="en-US" sz="1800" kern="0" dirty="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sp>
        <p:nvSpPr>
          <p:cNvPr id="2" name="TextBox 1"/>
          <p:cNvSpPr txBox="1"/>
          <p:nvPr/>
        </p:nvSpPr>
        <p:spPr>
          <a:xfrm>
            <a:off x="743335" y="1286031"/>
            <a:ext cx="1447800" cy="3077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Timeframe:</a:t>
            </a:r>
          </a:p>
        </p:txBody>
      </p:sp>
      <p:sp>
        <p:nvSpPr>
          <p:cNvPr id="15" name="TextBox 14"/>
          <p:cNvSpPr txBox="1"/>
          <p:nvPr/>
        </p:nvSpPr>
        <p:spPr>
          <a:xfrm>
            <a:off x="777625" y="1926681"/>
            <a:ext cx="1542665"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Qualifying IP Assets:</a:t>
            </a:r>
          </a:p>
        </p:txBody>
      </p:sp>
      <p:sp>
        <p:nvSpPr>
          <p:cNvPr id="3" name="Rectangle 2"/>
          <p:cNvSpPr/>
          <p:nvPr/>
        </p:nvSpPr>
        <p:spPr>
          <a:xfrm>
            <a:off x="860991" y="4525207"/>
            <a:ext cx="1212488" cy="738664"/>
          </a:xfrm>
          <a:prstGeom prst="rect">
            <a:avLst/>
          </a:prstGeom>
        </p:spPr>
        <p:txBody>
          <a:bodyPr wrap="square">
            <a:spAutoFit/>
          </a:bodyPr>
          <a:lstStyle/>
          <a:p>
            <a:r>
              <a:rPr lang="en-US" sz="1400" b="1" dirty="0">
                <a:latin typeface="Arial" panose="020B0604020202020204" pitchFamily="34" charset="0"/>
                <a:cs typeface="Arial" panose="020B0604020202020204" pitchFamily="34" charset="0"/>
              </a:rPr>
              <a:t>Criteria for claiming IP Regime:</a:t>
            </a:r>
          </a:p>
        </p:txBody>
      </p:sp>
    </p:spTree>
    <p:extLst>
      <p:ext uri="{BB962C8B-B14F-4D97-AF65-F5344CB8AC3E}">
        <p14:creationId xmlns:p14="http://schemas.microsoft.com/office/powerpoint/2010/main" val="119345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5</a:t>
            </a:r>
          </a:p>
        </p:txBody>
      </p:sp>
      <p:sp>
        <p:nvSpPr>
          <p:cNvPr id="16" name="Rounded Rectangle 4"/>
          <p:cNvSpPr/>
          <p:nvPr/>
        </p:nvSpPr>
        <p:spPr>
          <a:xfrm>
            <a:off x="647700" y="214046"/>
            <a:ext cx="7886700" cy="723384"/>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2. IP Regime</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65842" y="1269546"/>
            <a:ext cx="8054007"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marR="0" lvl="0" indent="0" algn="just" defTabSz="914400" eaLnBrk="0" fontAlgn="base" latinLnBrk="0" hangingPunct="0">
              <a:lnSpc>
                <a:spcPct val="100000"/>
              </a:lnSpc>
              <a:spcBef>
                <a:spcPct val="0"/>
              </a:spcBef>
              <a:spcAft>
                <a:spcPts val="313"/>
              </a:spcAft>
              <a:buClr>
                <a:srgbClr val="C0DF4D"/>
              </a:buClr>
              <a:buSzPct val="90000"/>
              <a:buNone/>
              <a:tabLst/>
              <a:defRPr/>
            </a:pPr>
            <a:endParaRPr kumimoji="0" lang="en-US"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US" sz="1600" b="0" i="0" u="none" strike="noStrike" kern="0" cap="none" spc="0" normalizeH="0" baseline="0" noProof="0" dirty="0">
              <a:ln>
                <a:noFill/>
              </a:ln>
              <a:solidFill>
                <a:srgbClr val="000000"/>
              </a:solidFill>
              <a:effectLst/>
              <a:uLnTx/>
              <a:uFillTx/>
              <a:latin typeface="Arial" charset="0"/>
              <a:cs typeface="Arial" charset="0"/>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4"/>
          <p:cNvSpPr>
            <a:spLocks noChangeArrowheads="1"/>
          </p:cNvSpPr>
          <p:nvPr/>
        </p:nvSpPr>
        <p:spPr bwMode="auto">
          <a:xfrm>
            <a:off x="2146323" y="1269546"/>
            <a:ext cx="6648065" cy="51210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latin typeface="Arial" panose="020B0604020202020204" pitchFamily="34" charset="0"/>
                <a:cs typeface="Arial" panose="020B0604020202020204" pitchFamily="34" charset="0"/>
                <a:sym typeface="Wingdings" pitchFamily="2" charset="2"/>
              </a:rPr>
              <a:t>80% exemption on qualifying profits</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latin typeface="Arial" panose="020B0604020202020204" pitchFamily="34" charset="0"/>
                <a:cs typeface="Arial" panose="020B0604020202020204" pitchFamily="34" charset="0"/>
                <a:sym typeface="Wingdings" pitchFamily="2" charset="2"/>
              </a:rPr>
              <a:t>Embedded income also subject to 80% exemption after determination of embedded income through TP study</a:t>
            </a:r>
          </a:p>
          <a:p>
            <a:pPr algn="just" eaLnBrk="0" fontAlgn="base" hangingPunct="0">
              <a:lnSpc>
                <a:spcPct val="150000"/>
              </a:lnSpc>
              <a:spcBef>
                <a:spcPct val="0"/>
              </a:spcBef>
              <a:spcAft>
                <a:spcPts val="313"/>
              </a:spcAft>
              <a:buClr>
                <a:srgbClr val="C0DF4D"/>
              </a:buClr>
              <a:buSzPct val="90000"/>
              <a:buFont typeface="Wingdings 3" pitchFamily="18" charset="2"/>
              <a:buChar char="p"/>
              <a:defRPr/>
            </a:pPr>
            <a:endParaRPr lang="en-US" altLang="en-US" sz="1500" kern="0" dirty="0">
              <a:latin typeface="Arial" panose="020B0604020202020204" pitchFamily="34" charset="0"/>
              <a:cs typeface="Arial" panose="020B0604020202020204" pitchFamily="34"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latin typeface="Arial" panose="020B0604020202020204" pitchFamily="34" charset="0"/>
                <a:cs typeface="Arial" panose="020B0604020202020204" pitchFamily="34" charset="0"/>
                <a:sym typeface="Wingdings" pitchFamily="2" charset="2"/>
              </a:rPr>
              <a:t>If gain of a capital nature then exempt from income tax and capital gains tax</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latin typeface="Arial" panose="020B0604020202020204" pitchFamily="34" charset="0"/>
                <a:cs typeface="Arial" panose="020B0604020202020204" pitchFamily="34" charset="0"/>
                <a:sym typeface="Wingdings" pitchFamily="2" charset="2"/>
              </a:rPr>
              <a:t>If gain of trading nature then taxable under income tax with 80% exemption claimed</a:t>
            </a:r>
          </a:p>
          <a:p>
            <a:pPr marL="0" indent="0" algn="just" eaLnBrk="0" fontAlgn="base" hangingPunct="0">
              <a:lnSpc>
                <a:spcPct val="150000"/>
              </a:lnSpc>
              <a:spcBef>
                <a:spcPct val="0"/>
              </a:spcBef>
              <a:spcAft>
                <a:spcPts val="313"/>
              </a:spcAft>
              <a:buClr>
                <a:srgbClr val="C0DF4D"/>
              </a:buClr>
              <a:buSzPct val="90000"/>
              <a:buNone/>
              <a:defRPr/>
            </a:pPr>
            <a:endParaRPr lang="en-US" altLang="en-US" sz="1500" kern="0" dirty="0">
              <a:latin typeface="Arial" panose="020B0604020202020204" pitchFamily="34" charset="0"/>
              <a:cs typeface="Arial" panose="020B0604020202020204" pitchFamily="34"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latin typeface="Arial" panose="020B0604020202020204" pitchFamily="34" charset="0"/>
                <a:cs typeface="Arial" panose="020B0604020202020204" pitchFamily="34" charset="0"/>
                <a:sym typeface="Wingdings" pitchFamily="2" charset="2"/>
              </a:rPr>
              <a:t>Over the useful economic life of the asset in accordance with generally accepted accounting principles with a maximum period of 20 years</a:t>
            </a:r>
          </a:p>
          <a:p>
            <a:pPr algn="just" eaLnBrk="0" fontAlgn="base" hangingPunct="0">
              <a:lnSpc>
                <a:spcPct val="100000"/>
              </a:lnSpc>
              <a:spcBef>
                <a:spcPct val="0"/>
              </a:spcBef>
              <a:spcAft>
                <a:spcPts val="313"/>
              </a:spcAft>
              <a:buClr>
                <a:srgbClr val="C0DF4D"/>
              </a:buClr>
              <a:buSzPct val="90000"/>
              <a:buFont typeface="Wingdings 3" pitchFamily="18" charset="2"/>
              <a:buChar char="p"/>
              <a:defRPr/>
            </a:pPr>
            <a:r>
              <a:rPr lang="en-US" altLang="en-US" sz="1500" kern="0" dirty="0">
                <a:latin typeface="Arial" panose="020B0604020202020204" pitchFamily="34" charset="0"/>
                <a:cs typeface="Arial" panose="020B0604020202020204" pitchFamily="34" charset="0"/>
                <a:sym typeface="Wingdings" pitchFamily="2" charset="2"/>
              </a:rPr>
              <a:t>Option to claim only part of the capital allowances for such intangible assets</a:t>
            </a: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endParaRPr lang="en-US" altLang="en-US" sz="1800" kern="0" dirty="0">
              <a:cs typeface="Arial" charset="0"/>
              <a:sym typeface="Wingdings" pitchFamily="2" charset="2"/>
            </a:endParaRP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endParaRPr lang="en-US" altLang="en-US" sz="1800" kern="0" dirty="0">
              <a:cs typeface="Arial" charset="0"/>
              <a:sym typeface="Wingdings" pitchFamily="2" charset="2"/>
            </a:endParaRPr>
          </a:p>
          <a:p>
            <a:pPr marL="371475" marR="0" lvl="1" indent="-179388" algn="just" defTabSz="914400" eaLnBrk="0" fontAlgn="base" latinLnBrk="0" hangingPunct="0">
              <a:lnSpc>
                <a:spcPct val="100000"/>
              </a:lnSpc>
              <a:spcBef>
                <a:spcPct val="0"/>
              </a:spcBef>
              <a:spcAft>
                <a:spcPts val="313"/>
              </a:spcAft>
              <a:buClr>
                <a:srgbClr val="C0DF4D"/>
              </a:buClr>
              <a:buSzPct val="65000"/>
              <a:buFont typeface="Wingdings" pitchFamily="2" charset="2"/>
              <a:buChar char="n"/>
              <a:tabLst/>
              <a:defRPr/>
            </a:pPr>
            <a:endParaRPr kumimoji="0" lang="en-GB" altLang="en-US" sz="1600" b="0" i="0" u="none" strike="noStrike" kern="0" cap="none" spc="0" normalizeH="0" baseline="0" noProof="0" dirty="0">
              <a:ln>
                <a:noFill/>
              </a:ln>
              <a:solidFill>
                <a:srgbClr val="000000"/>
              </a:solidFill>
              <a:effectLst/>
              <a:uLnTx/>
              <a:uFillTx/>
              <a:latin typeface="Arial" charset="0"/>
              <a:cs typeface="Arial" charset="0"/>
              <a:sym typeface="Wingdings" pitchFamily="2" charset="2"/>
            </a:endParaRPr>
          </a:p>
        </p:txBody>
      </p:sp>
      <p:sp>
        <p:nvSpPr>
          <p:cNvPr id="11" name="TextBox 10"/>
          <p:cNvSpPr txBox="1"/>
          <p:nvPr/>
        </p:nvSpPr>
        <p:spPr>
          <a:xfrm>
            <a:off x="838200" y="1269546"/>
            <a:ext cx="1447800" cy="1246495"/>
          </a:xfrm>
          <a:prstGeom prst="rect">
            <a:avLst/>
          </a:prstGeom>
          <a:noFill/>
        </p:spPr>
        <p:txBody>
          <a:bodyPr wrap="square" rtlCol="0">
            <a:spAutoFit/>
          </a:bodyPr>
          <a:lstStyle/>
          <a:p>
            <a:r>
              <a:rPr lang="en-US" sz="1500" b="1" dirty="0">
                <a:latin typeface="Arial" panose="020B0604020202020204" pitchFamily="34" charset="0"/>
                <a:cs typeface="Arial" panose="020B0604020202020204" pitchFamily="34" charset="0"/>
              </a:rPr>
              <a:t>Taxation of royalty income / embedded income:</a:t>
            </a:r>
          </a:p>
        </p:txBody>
      </p:sp>
      <p:sp>
        <p:nvSpPr>
          <p:cNvPr id="15" name="TextBox 14"/>
          <p:cNvSpPr txBox="1"/>
          <p:nvPr/>
        </p:nvSpPr>
        <p:spPr>
          <a:xfrm>
            <a:off x="814263" y="2674441"/>
            <a:ext cx="1447800" cy="553998"/>
          </a:xfrm>
          <a:prstGeom prst="rect">
            <a:avLst/>
          </a:prstGeom>
          <a:noFill/>
        </p:spPr>
        <p:txBody>
          <a:bodyPr wrap="square" rtlCol="0">
            <a:spAutoFit/>
          </a:bodyPr>
          <a:lstStyle/>
          <a:p>
            <a:r>
              <a:rPr lang="en-US" sz="1500" b="1" dirty="0">
                <a:latin typeface="Arial" panose="020B0604020202020204" pitchFamily="34" charset="0"/>
                <a:cs typeface="Arial" panose="020B0604020202020204" pitchFamily="34" charset="0"/>
              </a:rPr>
              <a:t>Taxation of capital gains:</a:t>
            </a:r>
          </a:p>
        </p:txBody>
      </p:sp>
      <p:sp>
        <p:nvSpPr>
          <p:cNvPr id="17" name="TextBox 16"/>
          <p:cNvSpPr txBox="1"/>
          <p:nvPr/>
        </p:nvSpPr>
        <p:spPr>
          <a:xfrm>
            <a:off x="814263" y="3871254"/>
            <a:ext cx="1624137" cy="1015663"/>
          </a:xfrm>
          <a:prstGeom prst="rect">
            <a:avLst/>
          </a:prstGeom>
          <a:noFill/>
        </p:spPr>
        <p:txBody>
          <a:bodyPr wrap="square" rtlCol="0">
            <a:spAutoFit/>
          </a:bodyPr>
          <a:lstStyle/>
          <a:p>
            <a:r>
              <a:rPr lang="en-US" sz="1500" b="1" dirty="0">
                <a:latin typeface="Arial" panose="020B0604020202020204" pitchFamily="34" charset="0"/>
                <a:cs typeface="Arial" panose="020B0604020202020204" pitchFamily="34" charset="0"/>
              </a:rPr>
              <a:t>Capital allowances / tax amortization:</a:t>
            </a:r>
          </a:p>
        </p:txBody>
      </p:sp>
    </p:spTree>
    <p:extLst>
      <p:ext uri="{BB962C8B-B14F-4D97-AF65-F5344CB8AC3E}">
        <p14:creationId xmlns:p14="http://schemas.microsoft.com/office/powerpoint/2010/main" val="770140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ounded Rectangle 4"/>
          <p:cNvSpPr/>
          <p:nvPr/>
        </p:nvSpPr>
        <p:spPr>
          <a:xfrm>
            <a:off x="647700" y="214045"/>
            <a:ext cx="7886700" cy="789323"/>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endParaRPr lang="en-US" sz="2000" b="1" i="1" dirty="0">
              <a:solidFill>
                <a:schemeClr val="tx1"/>
              </a:solidFill>
            </a:endParaRPr>
          </a:p>
          <a:p>
            <a:r>
              <a:rPr lang="en-US" sz="2000" b="1" i="1" dirty="0">
                <a:solidFill>
                  <a:schemeClr val="tx1"/>
                </a:solidFill>
                <a:latin typeface="Arial" panose="020B0604020202020204" pitchFamily="34" charset="0"/>
                <a:cs typeface="Arial" panose="020B0604020202020204" pitchFamily="34" charset="0"/>
              </a:rPr>
              <a:t>3. Cyprus: A European hub for Investment Firms</a:t>
            </a:r>
            <a:r>
              <a:rPr lang="en-US" sz="2000" b="1" i="1" dirty="0">
                <a:solidFill>
                  <a:schemeClr val="tx1"/>
                </a:solidFill>
              </a:rPr>
              <a:t/>
            </a:r>
            <a:br>
              <a:rPr lang="en-US" sz="2000" b="1" i="1" dirty="0">
                <a:solidFill>
                  <a:schemeClr val="tx1"/>
                </a:solidFill>
              </a:rPr>
            </a:br>
            <a:endParaRPr lang="en-US" sz="2000" dirty="0">
              <a:solidFill>
                <a:srgbClr val="FF0000"/>
              </a:solidFill>
            </a:endParaRPr>
          </a:p>
        </p:txBody>
      </p:sp>
      <p:sp>
        <p:nvSpPr>
          <p:cNvPr id="3" name="Rectangle 2"/>
          <p:cNvSpPr/>
          <p:nvPr/>
        </p:nvSpPr>
        <p:spPr>
          <a:xfrm>
            <a:off x="647700" y="1300162"/>
            <a:ext cx="7743634" cy="89255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a:buClr>
                <a:srgbClr val="C2D82E"/>
              </a:buClr>
            </a:pPr>
            <a:endParaRPr lang="en-US" sz="2600" b="1" dirty="0"/>
          </a:p>
          <a:p>
            <a:pPr marL="342900" indent="-342900" algn="just">
              <a:buClr>
                <a:srgbClr val="C2D82E"/>
              </a:buClr>
              <a:buFont typeface="Wingdings" pitchFamily="2" charset="2"/>
              <a:buChar char="Ø"/>
            </a:pPr>
            <a:endParaRPr lang="en-US" sz="2600" b="1" dirty="0">
              <a:solidFill>
                <a:srgbClr val="FF0000"/>
              </a:solidFill>
            </a:endParaRPr>
          </a:p>
        </p:txBody>
      </p:sp>
      <p:pic>
        <p:nvPicPr>
          <p:cNvPr id="8"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7"/>
          <p:cNvSpPr txBox="1">
            <a:spLocks noChangeArrowheads="1"/>
          </p:cNvSpPr>
          <p:nvPr/>
        </p:nvSpPr>
        <p:spPr bwMode="gray">
          <a:xfrm>
            <a:off x="830410" y="1003368"/>
            <a:ext cx="425365" cy="2990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1" tIns="86390" rIns="91431" bIns="86390" anchor="ctr"/>
          <a:lstStyle>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marL="1370013">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fontAlgn="base" hangingPunct="0">
              <a:lnSpc>
                <a:spcPct val="80000"/>
              </a:lnSpc>
              <a:spcBef>
                <a:spcPct val="0"/>
              </a:spcBef>
              <a:spcAft>
                <a:spcPct val="0"/>
              </a:spcAft>
            </a:pPr>
            <a:r>
              <a:rPr lang="en-GB" altLang="en-US" sz="1300" b="1" dirty="0">
                <a:solidFill>
                  <a:srgbClr val="000000"/>
                </a:solidFill>
              </a:rPr>
              <a:t> </a:t>
            </a:r>
          </a:p>
        </p:txBody>
      </p:sp>
      <p:grpSp>
        <p:nvGrpSpPr>
          <p:cNvPr id="22" name="Group 3"/>
          <p:cNvGrpSpPr>
            <a:grpSpLocks/>
          </p:cNvGrpSpPr>
          <p:nvPr/>
        </p:nvGrpSpPr>
        <p:grpSpPr bwMode="auto">
          <a:xfrm>
            <a:off x="503311" y="838200"/>
            <a:ext cx="7888023" cy="5170612"/>
            <a:chOff x="1056" y="620"/>
            <a:chExt cx="2522" cy="3130"/>
          </a:xfrm>
        </p:grpSpPr>
        <p:sp>
          <p:nvSpPr>
            <p:cNvPr id="23" name="Rectangle 4"/>
            <p:cNvSpPr>
              <a:spLocks noChangeArrowheads="1"/>
            </p:cNvSpPr>
            <p:nvPr/>
          </p:nvSpPr>
          <p:spPr bwMode="auto">
            <a:xfrm>
              <a:off x="1056" y="620"/>
              <a:ext cx="2522" cy="313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indent="0" algn="just" eaLnBrk="0" fontAlgn="base" hangingPunct="0">
                <a:lnSpc>
                  <a:spcPct val="100000"/>
                </a:lnSpc>
                <a:spcBef>
                  <a:spcPct val="0"/>
                </a:spcBef>
                <a:spcAft>
                  <a:spcPts val="313"/>
                </a:spcAft>
                <a:buClr>
                  <a:srgbClr val="C0DF4D"/>
                </a:buClr>
                <a:buSzPct val="90000"/>
                <a:buNone/>
              </a:pPr>
              <a:endParaRPr lang="en-US" altLang="en-US" sz="2000" dirty="0">
                <a:latin typeface="Arial" panose="020B0604020202020204" pitchFamily="34" charset="0"/>
                <a:cs typeface="Arial" panose="020B0604020202020204" pitchFamily="34"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latin typeface="Arial" panose="020B0604020202020204" pitchFamily="34" charset="0"/>
                  <a:cs typeface="Arial" panose="020B0604020202020204" pitchFamily="34" charset="0"/>
                  <a:sym typeface="Wingdings" pitchFamily="2" charset="2"/>
                </a:rPr>
                <a:t>During the last 10 years, the majority of the Fintech Investment Firms in Europe are incorporated, authorized and operating from Cyprus.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latin typeface="Arial" panose="020B0604020202020204" pitchFamily="34" charset="0"/>
                <a:cs typeface="Arial" panose="020B0604020202020204" pitchFamily="34" charset="0"/>
                <a:sym typeface="Wingdings" pitchFamily="2" charset="2"/>
              </a:endParaRPr>
            </a:p>
            <a:p>
              <a:pPr algn="just" eaLnBrk="0" fontAlgn="base" hangingPunct="0">
                <a:lnSpc>
                  <a:spcPct val="100000"/>
                </a:lnSpc>
                <a:spcBef>
                  <a:spcPct val="0"/>
                </a:spcBef>
                <a:spcAft>
                  <a:spcPts val="313"/>
                </a:spcAft>
                <a:buClr>
                  <a:srgbClr val="C0DF4D"/>
                </a:buClr>
                <a:buSzPct val="90000"/>
                <a:buFont typeface="Wingdings 3" pitchFamily="18" charset="2"/>
                <a:buChar char="p"/>
              </a:pPr>
              <a:r>
                <a:rPr lang="en-US" altLang="en-US" sz="1800" dirty="0">
                  <a:latin typeface="Arial" panose="020B0604020202020204" pitchFamily="34" charset="0"/>
                  <a:cs typeface="Arial" panose="020B0604020202020204" pitchFamily="34" charset="0"/>
                  <a:sym typeface="Wingdings" pitchFamily="2" charset="2"/>
                </a:rPr>
                <a:t>Main reasons for choosing Cyprus include the following: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latin typeface="Arial" panose="020B0604020202020204" pitchFamily="34" charset="0"/>
                <a:cs typeface="Arial" panose="020B0604020202020204" pitchFamily="34" charset="0"/>
                <a:sym typeface="Wingdings" pitchFamily="2" charset="2"/>
              </a:endParaRP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r>
                <a:rPr lang="en-US" altLang="en-US" sz="1800" b="1" dirty="0">
                  <a:latin typeface="Arial" panose="020B0604020202020204" pitchFamily="34" charset="0"/>
                  <a:cs typeface="Arial" panose="020B0604020202020204" pitchFamily="34" charset="0"/>
                  <a:sym typeface="Wingdings" pitchFamily="2" charset="2"/>
                </a:rPr>
                <a:t>Access to the biggest regulated market for providing investment and payment services, the European Union; </a:t>
              </a: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endParaRPr lang="en-US" altLang="en-US" sz="1800" b="1" dirty="0">
                <a:latin typeface="Arial" panose="020B0604020202020204" pitchFamily="34" charset="0"/>
                <a:cs typeface="Arial" panose="020B0604020202020204" pitchFamily="34" charset="0"/>
                <a:sym typeface="Wingdings" pitchFamily="2" charset="2"/>
              </a:endParaRP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r>
                <a:rPr lang="en-US" altLang="en-US" sz="1800" b="1" dirty="0">
                  <a:latin typeface="Arial" panose="020B0604020202020204" pitchFamily="34" charset="0"/>
                  <a:cs typeface="Arial" panose="020B0604020202020204" pitchFamily="34" charset="0"/>
                  <a:sym typeface="Wingdings" pitchFamily="2" charset="2"/>
                </a:rPr>
                <a:t>Reputable jurisdiction/ Transparent Regulator; </a:t>
              </a: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endParaRPr lang="en-US" altLang="en-US" sz="1800" b="1" dirty="0">
                <a:latin typeface="Arial" panose="020B0604020202020204" pitchFamily="34" charset="0"/>
                <a:cs typeface="Arial" panose="020B0604020202020204" pitchFamily="34" charset="0"/>
                <a:sym typeface="Wingdings" pitchFamily="2" charset="2"/>
              </a:endParaRP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r>
                <a:rPr lang="en-US" altLang="en-US" sz="1800" b="1" dirty="0">
                  <a:latin typeface="Arial" panose="020B0604020202020204" pitchFamily="34" charset="0"/>
                  <a:cs typeface="Arial" panose="020B0604020202020204" pitchFamily="34" charset="0"/>
                  <a:sym typeface="Wingdings" pitchFamily="2" charset="2"/>
                </a:rPr>
                <a:t>Costs and support system;</a:t>
              </a: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endParaRPr lang="en-US" altLang="en-US" sz="1800" b="1" dirty="0">
                <a:latin typeface="Arial" panose="020B0604020202020204" pitchFamily="34" charset="0"/>
                <a:cs typeface="Arial" panose="020B0604020202020204" pitchFamily="34" charset="0"/>
                <a:sym typeface="Wingdings" pitchFamily="2" charset="2"/>
              </a:endParaRP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r>
                <a:rPr lang="en-US" altLang="en-US" sz="1800" b="1" dirty="0">
                  <a:latin typeface="Arial" panose="020B0604020202020204" pitchFamily="34" charset="0"/>
                  <a:cs typeface="Arial" panose="020B0604020202020204" pitchFamily="34" charset="0"/>
                  <a:sym typeface="Wingdings" pitchFamily="2" charset="2"/>
                </a:rPr>
                <a:t>Taxation benefits;</a:t>
              </a: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endParaRPr lang="en-US" altLang="en-US" sz="1800" b="1" dirty="0">
                <a:latin typeface="Arial" panose="020B0604020202020204" pitchFamily="34" charset="0"/>
                <a:cs typeface="Arial" panose="020B0604020202020204" pitchFamily="34" charset="0"/>
                <a:sym typeface="Wingdings" pitchFamily="2" charset="2"/>
              </a:endParaRPr>
            </a:p>
            <a:p>
              <a:pPr marL="684213" lvl="2" indent="-400050" algn="just" eaLnBrk="0" fontAlgn="base" hangingPunct="0">
                <a:lnSpc>
                  <a:spcPct val="100000"/>
                </a:lnSpc>
                <a:spcBef>
                  <a:spcPct val="0"/>
                </a:spcBef>
                <a:spcAft>
                  <a:spcPts val="313"/>
                </a:spcAft>
                <a:buClr>
                  <a:srgbClr val="C0DF4D"/>
                </a:buClr>
                <a:buSzPct val="90000"/>
                <a:buFont typeface="+mj-lt"/>
                <a:buAutoNum type="romanLcPeriod"/>
              </a:pPr>
              <a:r>
                <a:rPr lang="en-US" altLang="en-US" sz="1800" b="1" dirty="0">
                  <a:latin typeface="Arial" panose="020B0604020202020204" pitchFamily="34" charset="0"/>
                  <a:cs typeface="Arial" panose="020B0604020202020204" pitchFamily="34" charset="0"/>
                  <a:sym typeface="Wingdings" pitchFamily="2" charset="2"/>
                </a:rPr>
                <a:t>Capital Requirements.   </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latin typeface="Arial" panose="020B0604020202020204" pitchFamily="34" charset="0"/>
                <a:cs typeface="Arial" panose="020B0604020202020204" pitchFamily="34"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US" sz="1600" dirty="0">
                <a:latin typeface="Arial" panose="020B0604020202020204" pitchFamily="34" charset="0"/>
                <a:cs typeface="Arial" panose="020B0604020202020204" pitchFamily="34" charset="0"/>
              </a:endParaRPr>
            </a:p>
            <a:p>
              <a:pPr lvl="1" algn="just" eaLnBrk="0" fontAlgn="base" hangingPunct="0">
                <a:lnSpc>
                  <a:spcPct val="100000"/>
                </a:lnSpc>
                <a:spcBef>
                  <a:spcPct val="0"/>
                </a:spcBef>
                <a:spcAft>
                  <a:spcPts val="313"/>
                </a:spcAft>
                <a:buClr>
                  <a:srgbClr val="C0DF4D"/>
                </a:buClr>
                <a:defRPr/>
              </a:pPr>
              <a:endParaRPr lang="en-US" sz="1600" dirty="0">
                <a:latin typeface="Arial" panose="020B0604020202020204" pitchFamily="34" charset="0"/>
                <a:cs typeface="Arial" panose="020B0604020202020204" pitchFamily="34" charset="0"/>
              </a:endParaRPr>
            </a:p>
            <a:p>
              <a:pPr lvl="1" algn="just" eaLnBrk="0" fontAlgn="base" hangingPunct="0">
                <a:lnSpc>
                  <a:spcPct val="100000"/>
                </a:lnSpc>
                <a:spcBef>
                  <a:spcPct val="0"/>
                </a:spcBef>
                <a:spcAft>
                  <a:spcPts val="313"/>
                </a:spcAft>
                <a:buClr>
                  <a:srgbClr val="C0DF4D"/>
                </a:buClr>
                <a:defRPr/>
              </a:pPr>
              <a:endParaRPr lang="en-GB" altLang="en-US" sz="1600" dirty="0">
                <a:latin typeface="Arial" panose="020B0604020202020204" pitchFamily="34" charset="0"/>
                <a:cs typeface="Arial" panose="020B0604020202020204" pitchFamily="34"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600" dirty="0">
                <a:latin typeface="Arial" panose="020B0604020202020204" pitchFamily="34" charset="0"/>
                <a:cs typeface="Arial" panose="020B0604020202020204" pitchFamily="34" charset="0"/>
                <a:sym typeface="Wingdings" pitchFamily="2" charset="2"/>
              </a:endParaRPr>
            </a:p>
          </p:txBody>
        </p:sp>
        <p:sp>
          <p:nvSpPr>
            <p:cNvPr id="24" name="Text Box 7"/>
            <p:cNvSpPr txBox="1">
              <a:spLocks noChangeArrowheads="1"/>
            </p:cNvSpPr>
            <p:nvPr/>
          </p:nvSpPr>
          <p:spPr bwMode="gray">
            <a:xfrm>
              <a:off x="1079" y="709"/>
              <a:ext cx="136" cy="18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31" tIns="86390" rIns="91431" bIns="86390" anchor="ctr"/>
            <a:lstStyle>
              <a:lvl1pPr>
                <a:defRPr>
                  <a:solidFill>
                    <a:schemeClr val="tx1"/>
                  </a:solidFill>
                  <a:latin typeface="Arial" charset="0"/>
                  <a:cs typeface="Arial" charset="0"/>
                </a:defRPr>
              </a:lvl1pPr>
              <a:lvl2pPr>
                <a:defRPr>
                  <a:solidFill>
                    <a:schemeClr val="tx1"/>
                  </a:solidFill>
                  <a:latin typeface="Arial" charset="0"/>
                  <a:cs typeface="Arial" charset="0"/>
                </a:defRPr>
              </a:lvl2pPr>
              <a:lvl3pPr>
                <a:defRPr>
                  <a:solidFill>
                    <a:schemeClr val="tx1"/>
                  </a:solidFill>
                  <a:latin typeface="Arial" charset="0"/>
                  <a:cs typeface="Arial" charset="0"/>
                </a:defRPr>
              </a:lvl3pPr>
              <a:lvl4pPr marL="1370013">
                <a:defRPr>
                  <a:solidFill>
                    <a:schemeClr val="tx1"/>
                  </a:solidFill>
                  <a:latin typeface="Arial" charset="0"/>
                  <a:cs typeface="Arial" charset="0"/>
                </a:defRPr>
              </a:lvl4pPr>
              <a:lvl5pPr>
                <a:defRPr>
                  <a:solidFill>
                    <a:schemeClr val="tx1"/>
                  </a:solidFill>
                  <a:latin typeface="Arial" charset="0"/>
                  <a:cs typeface="Arial" charset="0"/>
                </a:defRPr>
              </a:lvl5pPr>
              <a:lvl6pPr fontAlgn="base">
                <a:spcBef>
                  <a:spcPct val="0"/>
                </a:spcBef>
                <a:spcAft>
                  <a:spcPct val="0"/>
                </a:spcAft>
                <a:defRPr>
                  <a:solidFill>
                    <a:schemeClr val="tx1"/>
                  </a:solidFill>
                  <a:latin typeface="Arial" charset="0"/>
                  <a:cs typeface="Arial" charset="0"/>
                </a:defRPr>
              </a:lvl6pPr>
              <a:lvl7pPr fontAlgn="base">
                <a:spcBef>
                  <a:spcPct val="0"/>
                </a:spcBef>
                <a:spcAft>
                  <a:spcPct val="0"/>
                </a:spcAft>
                <a:defRPr>
                  <a:solidFill>
                    <a:schemeClr val="tx1"/>
                  </a:solidFill>
                  <a:latin typeface="Arial" charset="0"/>
                  <a:cs typeface="Arial" charset="0"/>
                </a:defRPr>
              </a:lvl7pPr>
              <a:lvl8pPr fontAlgn="base">
                <a:spcBef>
                  <a:spcPct val="0"/>
                </a:spcBef>
                <a:spcAft>
                  <a:spcPct val="0"/>
                </a:spcAft>
                <a:defRPr>
                  <a:solidFill>
                    <a:schemeClr val="tx1"/>
                  </a:solidFill>
                  <a:latin typeface="Arial" charset="0"/>
                  <a:cs typeface="Arial" charset="0"/>
                </a:defRPr>
              </a:lvl8pPr>
              <a:lvl9pPr fontAlgn="base">
                <a:spcBef>
                  <a:spcPct val="0"/>
                </a:spcBef>
                <a:spcAft>
                  <a:spcPct val="0"/>
                </a:spcAft>
                <a:defRPr>
                  <a:solidFill>
                    <a:schemeClr val="tx1"/>
                  </a:solidFill>
                  <a:latin typeface="Arial" charset="0"/>
                  <a:cs typeface="Arial" charset="0"/>
                </a:defRPr>
              </a:lvl9pPr>
            </a:lstStyle>
            <a:p>
              <a:pPr eaLnBrk="0" fontAlgn="base" hangingPunct="0">
                <a:lnSpc>
                  <a:spcPct val="80000"/>
                </a:lnSpc>
                <a:spcBef>
                  <a:spcPct val="0"/>
                </a:spcBef>
                <a:spcAft>
                  <a:spcPct val="0"/>
                </a:spcAft>
              </a:pPr>
              <a:r>
                <a:rPr lang="en-GB" altLang="en-US" sz="1300" b="1" dirty="0">
                  <a:solidFill>
                    <a:srgbClr val="000000"/>
                  </a:solidFill>
                </a:rPr>
                <a:t> </a:t>
              </a:r>
            </a:p>
          </p:txBody>
        </p:sp>
      </p:grpSp>
    </p:spTree>
    <p:extLst>
      <p:ext uri="{BB962C8B-B14F-4D97-AF65-F5344CB8AC3E}">
        <p14:creationId xmlns:p14="http://schemas.microsoft.com/office/powerpoint/2010/main" val="301052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9" name="Rectangle 4"/>
          <p:cNvSpPr>
            <a:spLocks noChangeArrowheads="1"/>
          </p:cNvSpPr>
          <p:nvPr/>
        </p:nvSpPr>
        <p:spPr bwMode="auto">
          <a:xfrm>
            <a:off x="525961" y="685800"/>
            <a:ext cx="7966529" cy="5257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0" indent="0" algn="just" eaLnBrk="0" fontAlgn="base" hangingPunct="0">
              <a:lnSpc>
                <a:spcPct val="100000"/>
              </a:lnSpc>
              <a:spcBef>
                <a:spcPct val="0"/>
              </a:spcBef>
              <a:spcAft>
                <a:spcPts val="313"/>
              </a:spcAft>
              <a:buClr>
                <a:srgbClr val="C0DF4D"/>
              </a:buClr>
              <a:buSzPct val="90000"/>
              <a:buNone/>
            </a:pPr>
            <a:endParaRPr lang="en-US" altLang="en-US" sz="2000" u="sng" dirty="0">
              <a:cs typeface="Arial" charset="0"/>
              <a:sym typeface="Wingdings" pitchFamily="2" charset="2"/>
            </a:endParaRPr>
          </a:p>
          <a:p>
            <a:pPr algn="just" eaLnBrk="0" fontAlgn="base" hangingPunct="0">
              <a:lnSpc>
                <a:spcPct val="15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The Cyprus Investment Firm license granted by the Cyprus Securities and Exchange Commission is valid and enforceable in all EU Member States and countries of the European Economic Area (“EEA”).</a:t>
            </a:r>
          </a:p>
          <a:p>
            <a:pPr marL="0" indent="0" algn="just" eaLnBrk="0" fontAlgn="base" hangingPunct="0">
              <a:lnSpc>
                <a:spcPct val="150000"/>
              </a:lnSpc>
              <a:spcBef>
                <a:spcPct val="0"/>
              </a:spcBef>
              <a:spcAft>
                <a:spcPts val="313"/>
              </a:spcAft>
              <a:buClr>
                <a:srgbClr val="C0DF4D"/>
              </a:buClr>
              <a:buSzPct val="90000"/>
              <a:buNone/>
            </a:pPr>
            <a:endParaRPr lang="en-US" altLang="en-US" sz="1800" dirty="0">
              <a:cs typeface="Arial" charset="0"/>
              <a:sym typeface="Wingdings" pitchFamily="2" charset="2"/>
            </a:endParaRPr>
          </a:p>
          <a:p>
            <a:pPr algn="just" eaLnBrk="0" fontAlgn="base" hangingPunct="0">
              <a:lnSpc>
                <a:spcPct val="15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By obtaining a license in Cyprus, a firm is granted access to the markets of 30 more countries (EU and EEA). </a:t>
            </a:r>
          </a:p>
          <a:p>
            <a:pPr algn="just" eaLnBrk="0" fontAlgn="base" hangingPunct="0">
              <a:lnSpc>
                <a:spcPct val="15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algn="just" eaLnBrk="0" fontAlgn="base" hangingPunct="0">
              <a:lnSpc>
                <a:spcPct val="150000"/>
              </a:lnSpc>
              <a:spcBef>
                <a:spcPct val="0"/>
              </a:spcBef>
              <a:spcAft>
                <a:spcPts val="313"/>
              </a:spcAft>
              <a:buClr>
                <a:srgbClr val="C0DF4D"/>
              </a:buClr>
              <a:buSzPct val="90000"/>
              <a:buFont typeface="Wingdings 3" pitchFamily="18" charset="2"/>
              <a:buChar char="p"/>
            </a:pPr>
            <a:r>
              <a:rPr lang="en-US" altLang="en-US" sz="1800" dirty="0">
                <a:cs typeface="Arial" charset="0"/>
                <a:sym typeface="Wingdings" pitchFamily="2" charset="2"/>
              </a:rPr>
              <a:t>The provision of services to those countries can be effected through a cross-boarder notification to the Cyprus Securities and Exchange Commission and/or also through the establishment of a branch or tied agent in a member state.</a:t>
            </a:r>
          </a:p>
          <a:p>
            <a:pPr algn="just" eaLnBrk="0" fontAlgn="base" hangingPunct="0">
              <a:lnSpc>
                <a:spcPct val="100000"/>
              </a:lnSpc>
              <a:spcBef>
                <a:spcPct val="0"/>
              </a:spcBef>
              <a:spcAft>
                <a:spcPts val="313"/>
              </a:spcAft>
              <a:buClr>
                <a:srgbClr val="C0DF4D"/>
              </a:buClr>
              <a:buSzPct val="90000"/>
              <a:buFont typeface="Wingdings 3" pitchFamily="18" charset="2"/>
              <a:buChar char="p"/>
            </a:pPr>
            <a:endParaRPr lang="en-US"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US" sz="1800" dirty="0">
              <a:cs typeface="Arial" charset="0"/>
            </a:endParaRPr>
          </a:p>
          <a:p>
            <a:pPr lvl="1" algn="just" eaLnBrk="0" fontAlgn="base" hangingPunct="0">
              <a:lnSpc>
                <a:spcPct val="100000"/>
              </a:lnSpc>
              <a:spcBef>
                <a:spcPct val="0"/>
              </a:spcBef>
              <a:spcAft>
                <a:spcPts val="313"/>
              </a:spcAft>
              <a:buClr>
                <a:srgbClr val="C0DF4D"/>
              </a:buClr>
              <a:defRPr/>
            </a:pPr>
            <a:endParaRPr lang="en-US" sz="1800" dirty="0">
              <a:cs typeface="Arial" charset="0"/>
            </a:endParaRPr>
          </a:p>
          <a:p>
            <a:pPr lvl="1" algn="just" eaLnBrk="0" fontAlgn="base" hangingPunct="0">
              <a:lnSpc>
                <a:spcPct val="100000"/>
              </a:lnSpc>
              <a:spcBef>
                <a:spcPct val="0"/>
              </a:spcBef>
              <a:spcAft>
                <a:spcPts val="313"/>
              </a:spcAft>
              <a:buClr>
                <a:srgbClr val="C0DF4D"/>
              </a:buClr>
              <a:defRPr/>
            </a:pPr>
            <a:endParaRPr lang="en-GB" altLang="en-US" sz="1800" dirty="0">
              <a:cs typeface="Arial" charset="0"/>
              <a:sym typeface="Wingdings" pitchFamily="2" charset="2"/>
            </a:endParaRPr>
          </a:p>
          <a:p>
            <a:pPr lvl="1" algn="just" eaLnBrk="0" fontAlgn="base" hangingPunct="0">
              <a:lnSpc>
                <a:spcPct val="100000"/>
              </a:lnSpc>
              <a:spcBef>
                <a:spcPct val="0"/>
              </a:spcBef>
              <a:spcAft>
                <a:spcPts val="313"/>
              </a:spcAft>
              <a:buClr>
                <a:srgbClr val="C0DF4D"/>
              </a:buClr>
              <a:defRPr/>
            </a:pPr>
            <a:endParaRPr lang="en-GB" altLang="en-US" sz="1800" dirty="0">
              <a:cs typeface="Arial" charset="0"/>
              <a:sym typeface="Wingdings" pitchFamily="2" charset="2"/>
            </a:endParaRPr>
          </a:p>
        </p:txBody>
      </p:sp>
      <p:pic>
        <p:nvPicPr>
          <p:cNvPr id="10"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4"/>
          <p:cNvSpPr/>
          <p:nvPr/>
        </p:nvSpPr>
        <p:spPr>
          <a:xfrm>
            <a:off x="514350" y="303516"/>
            <a:ext cx="7886700" cy="565606"/>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sz="2000" b="1" dirty="0">
                <a:solidFill>
                  <a:srgbClr val="000000"/>
                </a:solidFill>
                <a:latin typeface="Arial" panose="020B0604020202020204" pitchFamily="34" charset="0"/>
                <a:cs typeface="Arial" panose="020B0604020202020204" pitchFamily="34" charset="0"/>
                <a:sym typeface="Wingdings" pitchFamily="2" charset="2"/>
              </a:rPr>
              <a:t>i. Access to European Markets</a:t>
            </a:r>
            <a:endParaRPr lang="en-US" sz="20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321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4800" y="1295400"/>
            <a:ext cx="8305800" cy="1066446"/>
          </a:xfrm>
          <a:prstGeom prst="rect">
            <a:avLst/>
          </a:prstGeom>
        </p:spPr>
        <p:txBody>
          <a:bodyPr wrap="square">
            <a:spAutoFit/>
          </a:bodyPr>
          <a:lstStyle/>
          <a:p>
            <a:pPr lvl="1" algn="just">
              <a:lnSpc>
                <a:spcPct val="95000"/>
              </a:lnSpc>
              <a:spcBef>
                <a:spcPct val="0"/>
              </a:spcBef>
              <a:spcAft>
                <a:spcPts val="313"/>
              </a:spcAft>
              <a:buClr>
                <a:srgbClr val="B9CA1C"/>
              </a:buClr>
              <a:buSzPct val="80000"/>
              <a:buFont typeface="Wingdings" pitchFamily="2" charset="2"/>
              <a:buChar char="Ø"/>
            </a:pPr>
            <a:endParaRPr lang="en-US" sz="3200" dirty="0">
              <a:solidFill>
                <a:srgbClr val="000000"/>
              </a:solidFill>
              <a:latin typeface="Cambria" pitchFamily="18" charset="0"/>
              <a:cs typeface="Arial" pitchFamily="34" charset="0"/>
              <a:sym typeface="Wingdings" pitchFamily="2" charset="2"/>
            </a:endParaRPr>
          </a:p>
          <a:p>
            <a:pPr lvl="1" algn="just">
              <a:lnSpc>
                <a:spcPct val="95000"/>
              </a:lnSpc>
              <a:spcBef>
                <a:spcPct val="0"/>
              </a:spcBef>
              <a:spcAft>
                <a:spcPts val="313"/>
              </a:spcAft>
              <a:buClr>
                <a:srgbClr val="B9CA1C"/>
              </a:buClr>
              <a:buSzPct val="80000"/>
            </a:pPr>
            <a:endParaRPr lang="en-US" sz="3200" dirty="0">
              <a:solidFill>
                <a:srgbClr val="000000"/>
              </a:solidFill>
              <a:latin typeface="Cambria" pitchFamily="18" charset="0"/>
              <a:cs typeface="Arial" pitchFamily="34" charset="0"/>
              <a:sym typeface="Wingdings" pitchFamily="2" charset="2"/>
            </a:endParaRPr>
          </a:p>
        </p:txBody>
      </p:sp>
      <p:sp>
        <p:nvSpPr>
          <p:cNvPr id="12" name="Slide Number Placeholder 1"/>
          <p:cNvSpPr txBox="1">
            <a:spLocks/>
          </p:cNvSpPr>
          <p:nvPr/>
        </p:nvSpPr>
        <p:spPr>
          <a:xfrm>
            <a:off x="6705600" y="644015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solidFill>
                  <a:prstClr val="black">
                    <a:tint val="75000"/>
                  </a:prstClr>
                </a:solidFill>
              </a:rPr>
              <a:t>5</a:t>
            </a:r>
          </a:p>
        </p:txBody>
      </p:sp>
      <p:sp>
        <p:nvSpPr>
          <p:cNvPr id="16" name="Rounded Rectangle 4"/>
          <p:cNvSpPr/>
          <p:nvPr/>
        </p:nvSpPr>
        <p:spPr>
          <a:xfrm>
            <a:off x="647700" y="214046"/>
            <a:ext cx="7886700" cy="723384"/>
          </a:xfrm>
          <a:prstGeom prst="rect">
            <a:avLst/>
          </a:prstGeom>
          <a:solidFill>
            <a:srgbClr val="D7E648"/>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lIns="179070" tIns="179070" rIns="179070" bIns="179070" spcCol="1270" anchor="ctr"/>
          <a:lstStyle/>
          <a:p>
            <a:r>
              <a:rPr lang="en-GB" altLang="en-US" sz="2000" b="1" dirty="0">
                <a:solidFill>
                  <a:srgbClr val="000000"/>
                </a:solidFill>
                <a:latin typeface="Arial" panose="020B0604020202020204" pitchFamily="34" charset="0"/>
                <a:cs typeface="Arial" panose="020B0604020202020204" pitchFamily="34" charset="0"/>
                <a:sym typeface="Wingdings" pitchFamily="2" charset="2"/>
              </a:rPr>
              <a:t>ii. Reputable Jurisdiction/ Transparent Regulator</a:t>
            </a:r>
            <a:endParaRPr lang="en-US" sz="2000" dirty="0">
              <a:solidFill>
                <a:srgbClr val="FF0000"/>
              </a:solidFill>
              <a:latin typeface="Arial" panose="020B0604020202020204" pitchFamily="34" charset="0"/>
              <a:cs typeface="Arial" panose="020B0604020202020204" pitchFamily="34" charset="0"/>
            </a:endParaRPr>
          </a:p>
        </p:txBody>
      </p:sp>
      <p:sp>
        <p:nvSpPr>
          <p:cNvPr id="22" name="Rectangle 4"/>
          <p:cNvSpPr>
            <a:spLocks noChangeArrowheads="1"/>
          </p:cNvSpPr>
          <p:nvPr/>
        </p:nvSpPr>
        <p:spPr bwMode="auto">
          <a:xfrm>
            <a:off x="665842" y="1269546"/>
            <a:ext cx="8054007" cy="5170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979" tIns="180000" rIns="89990" bIns="89990"/>
          <a:lstStyle>
            <a:lvl1pPr marL="190500" indent="-190500">
              <a:lnSpc>
                <a:spcPct val="95000"/>
              </a:lnSpc>
              <a:spcBef>
                <a:spcPts val="1000"/>
              </a:spcBef>
              <a:spcAft>
                <a:spcPts val="600"/>
              </a:spcAft>
              <a:buClr>
                <a:srgbClr val="00205C"/>
              </a:buClr>
              <a:buSzPct val="80000"/>
              <a:buFont typeface="Wingdings" pitchFamily="2" charset="2"/>
              <a:buChar char="n"/>
              <a:defRPr sz="1200">
                <a:solidFill>
                  <a:srgbClr val="000000"/>
                </a:solidFill>
                <a:latin typeface="Arial" charset="0"/>
              </a:defRPr>
            </a:lvl1pPr>
            <a:lvl2pPr marL="371475" indent="-179388">
              <a:lnSpc>
                <a:spcPct val="95000"/>
              </a:lnSpc>
              <a:spcAft>
                <a:spcPts val="400"/>
              </a:spcAft>
              <a:buClr>
                <a:srgbClr val="808080"/>
              </a:buClr>
              <a:buSzPct val="65000"/>
              <a:buFont typeface="Wingdings" pitchFamily="2" charset="2"/>
              <a:buChar char="n"/>
              <a:defRPr sz="1200">
                <a:solidFill>
                  <a:srgbClr val="000000"/>
                </a:solidFill>
                <a:latin typeface="Arial" charset="0"/>
              </a:defRPr>
            </a:lvl2pPr>
            <a:lvl3pPr marL="474663" indent="-101600">
              <a:lnSpc>
                <a:spcPct val="95000"/>
              </a:lnSpc>
              <a:spcAft>
                <a:spcPts val="300"/>
              </a:spcAft>
              <a:buClr>
                <a:srgbClr val="000000"/>
              </a:buClr>
              <a:buFont typeface="Arial" charset="0"/>
              <a:buChar char="-"/>
              <a:defRPr sz="900">
                <a:solidFill>
                  <a:srgbClr val="000000"/>
                </a:solidFill>
                <a:latin typeface="Arial" charset="0"/>
              </a:defRPr>
            </a:lvl3pPr>
            <a:lvl4pPr marL="477838">
              <a:lnSpc>
                <a:spcPct val="95000"/>
              </a:lnSpc>
              <a:spcAft>
                <a:spcPts val="300"/>
              </a:spcAft>
              <a:buClr>
                <a:srgbClr val="000000"/>
              </a:buClr>
              <a:defRPr sz="900">
                <a:solidFill>
                  <a:srgbClr val="000000"/>
                </a:solidFill>
                <a:latin typeface="Arial" charset="0"/>
              </a:defRPr>
            </a:lvl4pPr>
            <a:lvl5pPr marL="2195513" indent="-123825" algn="just">
              <a:buClr>
                <a:schemeClr val="bg2"/>
              </a:buClr>
              <a:buChar char="-"/>
              <a:defRPr sz="1200">
                <a:solidFill>
                  <a:srgbClr val="000000"/>
                </a:solidFill>
                <a:latin typeface="Arial" charset="0"/>
              </a:defRPr>
            </a:lvl5pPr>
            <a:lvl6pPr marL="2652713" indent="-123825" algn="just" eaLnBrk="0" fontAlgn="base" hangingPunct="0">
              <a:spcBef>
                <a:spcPct val="0"/>
              </a:spcBef>
              <a:spcAft>
                <a:spcPct val="0"/>
              </a:spcAft>
              <a:buClr>
                <a:schemeClr val="bg2"/>
              </a:buClr>
              <a:buChar char="-"/>
              <a:defRPr sz="1200">
                <a:solidFill>
                  <a:srgbClr val="000000"/>
                </a:solidFill>
                <a:latin typeface="Arial" charset="0"/>
              </a:defRPr>
            </a:lvl6pPr>
            <a:lvl7pPr marL="3109913" indent="-123825" algn="just" eaLnBrk="0" fontAlgn="base" hangingPunct="0">
              <a:spcBef>
                <a:spcPct val="0"/>
              </a:spcBef>
              <a:spcAft>
                <a:spcPct val="0"/>
              </a:spcAft>
              <a:buClr>
                <a:schemeClr val="bg2"/>
              </a:buClr>
              <a:buChar char="-"/>
              <a:defRPr sz="1200">
                <a:solidFill>
                  <a:srgbClr val="000000"/>
                </a:solidFill>
                <a:latin typeface="Arial" charset="0"/>
              </a:defRPr>
            </a:lvl7pPr>
            <a:lvl8pPr marL="3567113" indent="-123825" algn="just" eaLnBrk="0" fontAlgn="base" hangingPunct="0">
              <a:spcBef>
                <a:spcPct val="0"/>
              </a:spcBef>
              <a:spcAft>
                <a:spcPct val="0"/>
              </a:spcAft>
              <a:buClr>
                <a:schemeClr val="bg2"/>
              </a:buClr>
              <a:buChar char="-"/>
              <a:defRPr sz="1200">
                <a:solidFill>
                  <a:srgbClr val="000000"/>
                </a:solidFill>
                <a:latin typeface="Arial" charset="0"/>
              </a:defRPr>
            </a:lvl8pPr>
            <a:lvl9pPr marL="4024313" indent="-123825" algn="just" eaLnBrk="0" fontAlgn="base" hangingPunct="0">
              <a:spcBef>
                <a:spcPct val="0"/>
              </a:spcBef>
              <a:spcAft>
                <a:spcPct val="0"/>
              </a:spcAft>
              <a:buClr>
                <a:schemeClr val="bg2"/>
              </a:buClr>
              <a:buChar char="-"/>
              <a:defRPr sz="1200">
                <a:solidFill>
                  <a:srgbClr val="000000"/>
                </a:solidFill>
                <a:latin typeface="Arial" charset="0"/>
              </a:defRPr>
            </a:lvl9pPr>
          </a:lstStyle>
          <a:p>
            <a:pPr marL="190500" marR="0" lvl="0" indent="-190500" algn="just" defTabSz="914400" eaLnBrk="0" fontAlgn="base" latinLnBrk="0" hangingPunct="0">
              <a:lnSpc>
                <a:spcPct val="150000"/>
              </a:lnSpc>
              <a:spcBef>
                <a:spcPct val="0"/>
              </a:spcBef>
              <a:spcAft>
                <a:spcPts val="313"/>
              </a:spcAft>
              <a:buClr>
                <a:srgbClr val="C0DF4D"/>
              </a:buClr>
              <a:buSzPct val="90000"/>
              <a:buFont typeface="Wingdings 3" pitchFamily="18" charset="2"/>
              <a:buChar char="p"/>
              <a:tabLst/>
              <a:defRPr/>
            </a:pPr>
            <a:endPar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endParaRPr>
          </a:p>
          <a:p>
            <a:pPr marL="190500" marR="0" lvl="0" indent="-190500" algn="just" defTabSz="914400" eaLnBrk="0" fontAlgn="base" latinLnBrk="0" hangingPunct="0">
              <a:lnSpc>
                <a:spcPct val="150000"/>
              </a:lnSpc>
              <a:spcBef>
                <a:spcPct val="0"/>
              </a:spcBef>
              <a:spcAft>
                <a:spcPts val="313"/>
              </a:spcAft>
              <a:buClr>
                <a:srgbClr val="C0DF4D"/>
              </a:buClr>
              <a:buSzPct val="90000"/>
              <a:buFont typeface="Wingdings 3" pitchFamily="18" charset="2"/>
              <a:buChar char="p"/>
              <a:tabLst/>
              <a:defRPr/>
            </a:pPr>
            <a:r>
              <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rPr>
              <a:t>Cyprus Securities</a:t>
            </a:r>
            <a:r>
              <a:rPr kumimoji="0" lang="en-US" altLang="en-US" sz="1800" b="0" i="0" u="none" strike="noStrike" kern="0" cap="none" spc="0" normalizeH="0" noProof="0" dirty="0">
                <a:ln>
                  <a:noFill/>
                </a:ln>
                <a:solidFill>
                  <a:srgbClr val="000000"/>
                </a:solidFill>
                <a:effectLst/>
                <a:uLnTx/>
                <a:uFillTx/>
                <a:cs typeface="Arial" charset="0"/>
                <a:sym typeface="Wingdings" pitchFamily="2" charset="2"/>
              </a:rPr>
              <a:t> and </a:t>
            </a:r>
            <a:r>
              <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rPr>
              <a:t>Exchange</a:t>
            </a:r>
            <a:r>
              <a:rPr kumimoji="0" lang="en-US" altLang="en-US" sz="1800" b="0" i="0" u="none" strike="noStrike" kern="0" cap="none" spc="0" normalizeH="0" noProof="0" dirty="0">
                <a:ln>
                  <a:noFill/>
                </a:ln>
                <a:solidFill>
                  <a:srgbClr val="000000"/>
                </a:solidFill>
                <a:effectLst/>
                <a:uLnTx/>
                <a:uFillTx/>
                <a:cs typeface="Arial" charset="0"/>
                <a:sym typeface="Wingdings" pitchFamily="2" charset="2"/>
              </a:rPr>
              <a:t> </a:t>
            </a:r>
            <a:r>
              <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rPr>
              <a:t>Commission (“</a:t>
            </a:r>
            <a:r>
              <a:rPr kumimoji="0" lang="en-US" altLang="en-US" sz="1800" b="0" i="0" u="none" strike="noStrike" kern="0" cap="none" spc="0" normalizeH="0" baseline="0" noProof="0" dirty="0" err="1">
                <a:ln>
                  <a:noFill/>
                </a:ln>
                <a:solidFill>
                  <a:srgbClr val="000000"/>
                </a:solidFill>
                <a:effectLst/>
                <a:uLnTx/>
                <a:uFillTx/>
                <a:cs typeface="Arial" charset="0"/>
                <a:sym typeface="Wingdings" pitchFamily="2" charset="2"/>
              </a:rPr>
              <a:t>CySEC</a:t>
            </a:r>
            <a:r>
              <a:rPr lang="en-US" altLang="en-US" sz="1800" kern="0" dirty="0">
                <a:cs typeface="Arial" charset="0"/>
                <a:sym typeface="Wingdings" pitchFamily="2" charset="2"/>
              </a:rPr>
              <a:t>”)</a:t>
            </a:r>
            <a:r>
              <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rPr>
              <a:t> falls under the direct supervision of European Securities and Markets Authority (“ESMA”). </a:t>
            </a:r>
          </a:p>
          <a:p>
            <a:pPr marL="0" marR="0" lvl="0" indent="0" algn="just" defTabSz="914400" eaLnBrk="0" fontAlgn="base" latinLnBrk="0" hangingPunct="0">
              <a:lnSpc>
                <a:spcPct val="150000"/>
              </a:lnSpc>
              <a:spcBef>
                <a:spcPct val="0"/>
              </a:spcBef>
              <a:spcAft>
                <a:spcPts val="313"/>
              </a:spcAft>
              <a:buClr>
                <a:srgbClr val="C0DF4D"/>
              </a:buClr>
              <a:buSzPct val="90000"/>
              <a:buNone/>
              <a:tabLst/>
              <a:defRPr/>
            </a:pPr>
            <a:endPar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endParaRPr>
          </a:p>
          <a:p>
            <a:pPr marL="0" marR="0" lvl="0" indent="0" algn="just" defTabSz="914400" eaLnBrk="0" fontAlgn="base" latinLnBrk="0" hangingPunct="0">
              <a:lnSpc>
                <a:spcPct val="150000"/>
              </a:lnSpc>
              <a:spcBef>
                <a:spcPct val="0"/>
              </a:spcBef>
              <a:spcAft>
                <a:spcPts val="313"/>
              </a:spcAft>
              <a:buClr>
                <a:srgbClr val="C0DF4D"/>
              </a:buClr>
              <a:buSzPct val="90000"/>
              <a:buNone/>
              <a:tabLst/>
              <a:defRPr/>
            </a:pPr>
            <a:endParaRPr kumimoji="0" lang="en-US" altLang="en-US" sz="1800" b="0" i="0" u="none" strike="noStrike" kern="0" cap="none" spc="0" normalizeH="0" baseline="0" noProof="0" dirty="0">
              <a:ln>
                <a:noFill/>
              </a:ln>
              <a:solidFill>
                <a:srgbClr val="000000"/>
              </a:solidFill>
              <a:effectLst/>
              <a:uLnTx/>
              <a:uFillTx/>
              <a:cs typeface="Arial" charset="0"/>
              <a:sym typeface="Wingdings" pitchFamily="2" charset="2"/>
            </a:endParaRPr>
          </a:p>
          <a:p>
            <a:pPr lvl="0" algn="just" eaLnBrk="0" fontAlgn="base" hangingPunct="0">
              <a:lnSpc>
                <a:spcPct val="150000"/>
              </a:lnSpc>
              <a:spcBef>
                <a:spcPct val="0"/>
              </a:spcBef>
              <a:spcAft>
                <a:spcPts val="313"/>
              </a:spcAft>
              <a:buClr>
                <a:srgbClr val="C0DF4D"/>
              </a:buClr>
              <a:buSzPct val="90000"/>
              <a:buFont typeface="Wingdings 3" pitchFamily="18" charset="2"/>
              <a:buChar char="p"/>
              <a:defRPr/>
            </a:pPr>
            <a:r>
              <a:rPr lang="en-US" altLang="en-US" sz="1800" kern="0" dirty="0">
                <a:cs typeface="Arial" charset="0"/>
                <a:sym typeface="Wingdings" pitchFamily="2" charset="2"/>
              </a:rPr>
              <a:t>Cyprus Securities and Exchange Commission, as the supervisory body of a significant number of investment firms, is aware of the needs of the Investment Firms that are established and operating from within Cyprus.</a:t>
            </a:r>
          </a:p>
        </p:txBody>
      </p:sp>
      <p:pic>
        <p:nvPicPr>
          <p:cNvPr id="23" name="Picture 2" descr="C:\Users\tsingis.d\Desktop\Marketing Booklets\FINAL_LOGO-02 August 2015 BL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4946"/>
            <a:ext cx="1291771" cy="774272"/>
          </a:xfrm>
          <a:prstGeom prst="rect">
            <a:avLst/>
          </a:prstGeom>
          <a:noFill/>
          <a:extLst>
            <a:ext uri="{909E8E84-426E-40DD-AFC4-6F175D3DCCD1}">
              <a14:hiddenFill xmlns:a14="http://schemas.microsoft.com/office/drawing/2010/main">
                <a:solidFill>
                  <a:srgbClr val="FFFFFF"/>
                </a:solidFill>
              </a14:hiddenFill>
            </a:ext>
          </a:extLst>
        </p:spPr>
      </p:pic>
      <p:sp>
        <p:nvSpPr>
          <p:cNvPr id="24" name="Rectangle 23"/>
          <p:cNvSpPr/>
          <p:nvPr/>
        </p:nvSpPr>
        <p:spPr>
          <a:xfrm>
            <a:off x="1291771" y="6126163"/>
            <a:ext cx="7852229" cy="731837"/>
          </a:xfrm>
          <a:prstGeom prst="rect">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40821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4021</TotalTime>
  <Words>2094</Words>
  <Application>Microsoft Office PowerPoint</Application>
  <PresentationFormat>‫הצגה על המסך (4:3)</PresentationFormat>
  <Paragraphs>442</Paragraphs>
  <Slides>30</Slides>
  <Notes>30</Notes>
  <HiddenSlides>0</HiddenSlides>
  <MMClips>0</MMClips>
  <ScaleCrop>false</ScaleCrop>
  <HeadingPairs>
    <vt:vector size="4" baseType="variant">
      <vt:variant>
        <vt:lpstr>ערכת נושא</vt:lpstr>
      </vt:variant>
      <vt:variant>
        <vt:i4>3</vt:i4>
      </vt:variant>
      <vt:variant>
        <vt:lpstr>כותרות שקופיות</vt:lpstr>
      </vt:variant>
      <vt:variant>
        <vt:i4>30</vt:i4>
      </vt:variant>
    </vt:vector>
  </HeadingPairs>
  <TitlesOfParts>
    <vt:vector size="33" baseType="lpstr">
      <vt:lpstr>1_Office Theme</vt:lpstr>
      <vt:lpstr>Office Theme</vt:lpstr>
      <vt:lpstr>2_Office Theme</vt:lpstr>
      <vt:lpstr>Cyprus as a Gateway to the European Union  </vt:lpstr>
      <vt:lpstr>Presentation Outline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Investment Fund (AIF) Cyprus Law / AIFMD</dc:title>
  <dc:creator>Nikolas Charalambous / K. Treppides &amp; Co Ltd</dc:creator>
  <cp:lastModifiedBy>Eden Robert - Chamber Of Commerce</cp:lastModifiedBy>
  <cp:revision>451</cp:revision>
  <cp:lastPrinted>2017-12-01T12:14:48Z</cp:lastPrinted>
  <dcterms:created xsi:type="dcterms:W3CDTF">2014-06-20T05:54:19Z</dcterms:created>
  <dcterms:modified xsi:type="dcterms:W3CDTF">2017-12-06T06:43:24Z</dcterms:modified>
</cp:coreProperties>
</file>