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284" r:id="rId2"/>
    <p:sldId id="296" r:id="rId3"/>
    <p:sldId id="310" r:id="rId4"/>
    <p:sldId id="298" r:id="rId5"/>
    <p:sldId id="260" r:id="rId6"/>
    <p:sldId id="299" r:id="rId7"/>
    <p:sldId id="294" r:id="rId8"/>
    <p:sldId id="259" r:id="rId9"/>
    <p:sldId id="300" r:id="rId10"/>
    <p:sldId id="305" r:id="rId11"/>
    <p:sldId id="304" r:id="rId12"/>
    <p:sldId id="306" r:id="rId13"/>
    <p:sldId id="293" r:id="rId14"/>
    <p:sldId id="307" r:id="rId15"/>
    <p:sldId id="308" r:id="rId16"/>
    <p:sldId id="287" r:id="rId17"/>
    <p:sldId id="288" r:id="rId18"/>
    <p:sldId id="289" r:id="rId19"/>
    <p:sldId id="311" r:id="rId20"/>
    <p:sldId id="312" r:id="rId21"/>
    <p:sldId id="313" r:id="rId22"/>
    <p:sldId id="314" r:id="rId23"/>
    <p:sldId id="303" r:id="rId24"/>
    <p:sldId id="29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7626" autoAdjust="0"/>
  </p:normalViewPr>
  <p:slideViewPr>
    <p:cSldViewPr>
      <p:cViewPr>
        <p:scale>
          <a:sx n="70" d="100"/>
          <a:sy n="70" d="100"/>
        </p:scale>
        <p:origin x="-2136" y="-6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olas\Desktop\TRANSACTI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olas\Desktop\TRANSACTION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olas\Desktop\TRANSACTION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nicolas\Desktop\TRANSACTI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 sz="1400">
                <a:latin typeface="Georgia" panose="02040502050405020303" pitchFamily="18" charset="0"/>
              </a:defRPr>
            </a:pPr>
            <a:r>
              <a:rPr lang="en-GB" sz="1400" dirty="0">
                <a:solidFill>
                  <a:schemeClr val="tx2"/>
                </a:solidFill>
                <a:latin typeface="Georgia" panose="02040502050405020303" pitchFamily="18" charset="0"/>
              </a:rPr>
              <a:t>No.</a:t>
            </a:r>
            <a:r>
              <a:rPr lang="en-GB" sz="1400" baseline="0" dirty="0">
                <a:solidFill>
                  <a:schemeClr val="tx2"/>
                </a:solidFill>
                <a:latin typeface="Georgia" panose="02040502050405020303" pitchFamily="18" charset="0"/>
              </a:rPr>
              <a:t> of contracts of sale filed at the DLS (</a:t>
            </a:r>
            <a:r>
              <a:rPr lang="en-GB" sz="1400" baseline="0" dirty="0" smtClean="0">
                <a:solidFill>
                  <a:schemeClr val="tx2"/>
                </a:solidFill>
                <a:latin typeface="Georgia" panose="02040502050405020303" pitchFamily="18" charset="0"/>
              </a:rPr>
              <a:t>2006-2017</a:t>
            </a:r>
            <a:r>
              <a:rPr lang="en-GB" sz="1400" baseline="0" dirty="0">
                <a:solidFill>
                  <a:schemeClr val="tx2"/>
                </a:solidFill>
                <a:latin typeface="Georgia" panose="02040502050405020303" pitchFamily="18" charset="0"/>
              </a:rPr>
              <a:t>)</a:t>
            </a:r>
            <a:endParaRPr lang="en-GB" sz="1400" dirty="0">
              <a:solidFill>
                <a:schemeClr val="tx2"/>
              </a:solidFill>
              <a:latin typeface="Georgia" panose="02040502050405020303" pitchFamily="18" charset="0"/>
            </a:endParaRPr>
          </a:p>
        </c:rich>
      </c:tx>
      <c:layout>
        <c:manualLayout>
          <c:xMode val="edge"/>
          <c:yMode val="edge"/>
          <c:x val="0.21577812391277398"/>
          <c:y val="1.937285344588910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913092989667815"/>
          <c:y val="0.15240771639575532"/>
          <c:w val="0.84677674702810801"/>
          <c:h val="0.749982352995336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75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Sheet1!$A$4:$A$14</c:f>
              <c:numCache>
                <c:formatCode>General</c:formatCode>
                <c:ptCount val="11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</c:numCache>
            </c:numRef>
          </c:cat>
          <c:val>
            <c:numRef>
              <c:f>Sheet1!$B$4:$B$14</c:f>
              <c:numCache>
                <c:formatCode>General</c:formatCode>
                <c:ptCount val="11"/>
                <c:pt idx="0">
                  <c:v>21245</c:v>
                </c:pt>
                <c:pt idx="1">
                  <c:v>14667</c:v>
                </c:pt>
                <c:pt idx="2">
                  <c:v>8170</c:v>
                </c:pt>
                <c:pt idx="3">
                  <c:v>8598</c:v>
                </c:pt>
                <c:pt idx="4">
                  <c:v>7018</c:v>
                </c:pt>
                <c:pt idx="5">
                  <c:v>6269</c:v>
                </c:pt>
                <c:pt idx="6">
                  <c:v>3767</c:v>
                </c:pt>
                <c:pt idx="7">
                  <c:v>4527</c:v>
                </c:pt>
                <c:pt idx="8">
                  <c:v>4952</c:v>
                </c:pt>
                <c:pt idx="9">
                  <c:v>7063</c:v>
                </c:pt>
                <c:pt idx="10">
                  <c:v>7220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9840000"/>
        <c:axId val="539501120"/>
      </c:barChart>
      <c:catAx>
        <c:axId val="539840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539501120"/>
        <c:crosses val="autoZero"/>
        <c:auto val="1"/>
        <c:lblAlgn val="ctr"/>
        <c:lblOffset val="100"/>
        <c:noMultiLvlLbl val="0"/>
      </c:catAx>
      <c:valAx>
        <c:axId val="5395011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53984000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 algn="ctr" rtl="0">
              <a:defRPr lang="en-GB" sz="1400" b="1" i="0" u="none" strike="noStrike" kern="1200" baseline="0">
                <a:solidFill>
                  <a:sysClr val="windowText" lastClr="000000"/>
                </a:solidFill>
                <a:latin typeface="Georgia" panose="02040502050405020303" pitchFamily="18" charset="0"/>
                <a:ea typeface="+mn-ea"/>
                <a:cs typeface="+mn-cs"/>
              </a:defRPr>
            </a:pPr>
            <a:r>
              <a:rPr lang="en-GB" sz="1400" b="1" i="0" u="none" strike="noStrike" kern="1200" baseline="0" dirty="0">
                <a:solidFill>
                  <a:schemeClr val="tx2"/>
                </a:solidFill>
                <a:latin typeface="Georgia" panose="02040502050405020303" pitchFamily="18" charset="0"/>
                <a:ea typeface="+mn-ea"/>
                <a:cs typeface="+mn-cs"/>
              </a:rPr>
              <a:t>Geographical Distribution of transactions (H1 2017)</a:t>
            </a:r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tx2">
                <a:lumMod val="75000"/>
              </a:schemeClr>
            </a:solidFill>
          </c:spPr>
          <c:invertIfNegative val="0"/>
          <c:cat>
            <c:strRef>
              <c:f>Sheet1!$A$17:$A$21</c:f>
              <c:strCache>
                <c:ptCount val="5"/>
                <c:pt idx="0">
                  <c:v>Limassol</c:v>
                </c:pt>
                <c:pt idx="1">
                  <c:v>Paphos</c:v>
                </c:pt>
                <c:pt idx="2">
                  <c:v>Nicosia</c:v>
                </c:pt>
                <c:pt idx="3">
                  <c:v>Famagusta</c:v>
                </c:pt>
                <c:pt idx="4">
                  <c:v>Larnaca</c:v>
                </c:pt>
              </c:strCache>
            </c:strRef>
          </c:cat>
          <c:val>
            <c:numRef>
              <c:f>Sheet1!$B$17:$B$21</c:f>
              <c:numCache>
                <c:formatCode>0.00%</c:formatCode>
                <c:ptCount val="5"/>
                <c:pt idx="0">
                  <c:v>0.37</c:v>
                </c:pt>
                <c:pt idx="1">
                  <c:v>0.25</c:v>
                </c:pt>
                <c:pt idx="2">
                  <c:v>0.16</c:v>
                </c:pt>
                <c:pt idx="3">
                  <c:v>0.05</c:v>
                </c:pt>
                <c:pt idx="4">
                  <c:v>0.17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0418048"/>
        <c:axId val="539506304"/>
      </c:barChart>
      <c:catAx>
        <c:axId val="540418048"/>
        <c:scaling>
          <c:orientation val="minMax"/>
        </c:scaling>
        <c:delete val="0"/>
        <c:axPos val="l"/>
        <c:majorTickMark val="none"/>
        <c:minorTickMark val="none"/>
        <c:tickLblPos val="nextTo"/>
        <c:crossAx val="539506304"/>
        <c:crosses val="autoZero"/>
        <c:auto val="1"/>
        <c:lblAlgn val="ctr"/>
        <c:lblOffset val="100"/>
        <c:noMultiLvlLbl val="0"/>
      </c:catAx>
      <c:valAx>
        <c:axId val="539506304"/>
        <c:scaling>
          <c:orientation val="minMax"/>
        </c:scaling>
        <c:delete val="0"/>
        <c:axPos val="b"/>
        <c:majorGridlines/>
        <c:numFmt formatCode="0.00%" sourceLinked="1"/>
        <c:majorTickMark val="none"/>
        <c:minorTickMark val="none"/>
        <c:tickLblPos val="nextTo"/>
        <c:crossAx val="5404180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dirty="0">
                <a:solidFill>
                  <a:schemeClr val="tx2"/>
                </a:solidFill>
                <a:latin typeface="Georgia" panose="02040502050405020303" pitchFamily="18" charset="0"/>
              </a:rPr>
              <a:t>GDP change %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38100">
              <a:solidFill>
                <a:schemeClr val="tx2"/>
              </a:solidFill>
            </a:ln>
          </c:spPr>
          <c:marker>
            <c:spPr>
              <a:solidFill>
                <a:srgbClr val="002060"/>
              </a:solidFill>
              <a:ln w="38100">
                <a:solidFill>
                  <a:schemeClr val="tx2"/>
                </a:solidFill>
              </a:ln>
            </c:spPr>
          </c:marker>
          <c:xVal>
            <c:numRef>
              <c:f>Sheet1!$D$1:$D$12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xVal>
          <c:yVal>
            <c:numRef>
              <c:f>Sheet1!$E$1:$E$12</c:f>
              <c:numCache>
                <c:formatCode>#,##0.0</c:formatCode>
                <c:ptCount val="12"/>
                <c:pt idx="0">
                  <c:v>1.0597622694279802</c:v>
                </c:pt>
                <c:pt idx="1">
                  <c:v>1.125</c:v>
                </c:pt>
                <c:pt idx="2">
                  <c:v>0.69957199398643877</c:v>
                </c:pt>
                <c:pt idx="3">
                  <c:v>-1.825</c:v>
                </c:pt>
                <c:pt idx="4">
                  <c:v>1.1499999999999999</c:v>
                </c:pt>
                <c:pt idx="5">
                  <c:v>0.47500000000000003</c:v>
                </c:pt>
                <c:pt idx="6">
                  <c:v>-2.4164305011132452</c:v>
                </c:pt>
                <c:pt idx="7">
                  <c:v>-5.410733319042115</c:v>
                </c:pt>
                <c:pt idx="8">
                  <c:v>-1.5209984460632091</c:v>
                </c:pt>
                <c:pt idx="9">
                  <c:v>1.6798121075462391</c:v>
                </c:pt>
                <c:pt idx="10">
                  <c:v>2.8353656915057446</c:v>
                </c:pt>
                <c:pt idx="11">
                  <c:v>3.5655459234967113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0477696"/>
        <c:axId val="540478272"/>
      </c:scatterChart>
      <c:valAx>
        <c:axId val="540477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540478272"/>
        <c:crosses val="autoZero"/>
        <c:crossBetween val="midCat"/>
      </c:valAx>
      <c:valAx>
        <c:axId val="5404782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GB"/>
                  <a:t>GDP change %</a:t>
                </a:r>
              </a:p>
            </c:rich>
          </c:tx>
          <c:layout/>
          <c:overlay val="0"/>
        </c:title>
        <c:numFmt formatCode="#,##0.0" sourceLinked="1"/>
        <c:majorTickMark val="none"/>
        <c:minorTickMark val="none"/>
        <c:tickLblPos val="nextTo"/>
        <c:crossAx val="54047769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400" b="1" i="0" u="none" strike="noStrike" baseline="0" dirty="0" smtClean="0">
                <a:latin typeface="Georgia" panose="02040502050405020303" pitchFamily="18" charset="0"/>
              </a:rPr>
              <a:t>Half 1 </a:t>
            </a:r>
            <a:r>
              <a:rPr lang="en-GB" sz="1400" b="1" i="0" u="none" strike="noStrike" baseline="0" dirty="0">
                <a:latin typeface="Georgia" panose="02040502050405020303" pitchFamily="18" charset="0"/>
              </a:rPr>
              <a:t>2016 Vs </a:t>
            </a:r>
            <a:r>
              <a:rPr lang="en-GB" sz="1400" b="1" i="0" u="none" strike="noStrike" baseline="0" dirty="0" smtClean="0">
                <a:latin typeface="Georgia" panose="02040502050405020303" pitchFamily="18" charset="0"/>
              </a:rPr>
              <a:t>Half 1 </a:t>
            </a:r>
            <a:r>
              <a:rPr lang="en-GB" sz="1400" b="1" i="0" u="none" strike="noStrike" baseline="0" dirty="0">
                <a:latin typeface="Georgia" panose="02040502050405020303" pitchFamily="18" charset="0"/>
              </a:rPr>
              <a:t>2017</a:t>
            </a:r>
            <a:endParaRPr lang="en-GB" sz="1400" dirty="0">
              <a:latin typeface="Georgia" panose="02040502050405020303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75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Sheet1!$A$58:$A$59</c:f>
              <c:strCache>
                <c:ptCount val="2"/>
                <c:pt idx="0">
                  <c:v>H1 2016</c:v>
                </c:pt>
                <c:pt idx="1">
                  <c:v>H1 2017</c:v>
                </c:pt>
              </c:strCache>
            </c:strRef>
          </c:cat>
          <c:val>
            <c:numRef>
              <c:f>Sheet1!$B$58:$B$59</c:f>
              <c:numCache>
                <c:formatCode>General</c:formatCode>
                <c:ptCount val="2"/>
                <c:pt idx="0">
                  <c:v>685</c:v>
                </c:pt>
                <c:pt idx="1">
                  <c:v>1413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7020288"/>
        <c:axId val="540481152"/>
      </c:barChart>
      <c:catAx>
        <c:axId val="547020288"/>
        <c:scaling>
          <c:orientation val="minMax"/>
        </c:scaling>
        <c:delete val="0"/>
        <c:axPos val="b"/>
        <c:majorTickMark val="none"/>
        <c:minorTickMark val="none"/>
        <c:tickLblPos val="nextTo"/>
        <c:crossAx val="540481152"/>
        <c:crosses val="autoZero"/>
        <c:auto val="1"/>
        <c:lblAlgn val="ctr"/>
        <c:lblOffset val="100"/>
        <c:noMultiLvlLbl val="0"/>
      </c:catAx>
      <c:valAx>
        <c:axId val="54048115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5470202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GB" sz="1400" b="1" i="0" u="none" strike="noStrike" baseline="0">
                <a:latin typeface="Georgia" panose="02040502050405020303" pitchFamily="18" charset="0"/>
              </a:rPr>
              <a:t>No. of sale contracts filed by foreign buyers (2010-2017)</a:t>
            </a:r>
            <a:endParaRPr lang="en-GB" sz="1400">
              <a:latin typeface="Georgia" panose="02040502050405020303" pitchFamily="18" charset="0"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75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Sheet1!$A$51:$A$58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Sheet1!$B$51:$B$58</c:f>
              <c:numCache>
                <c:formatCode>General</c:formatCode>
                <c:ptCount val="8"/>
                <c:pt idx="0">
                  <c:v>2030</c:v>
                </c:pt>
                <c:pt idx="1">
                  <c:v>1652</c:v>
                </c:pt>
                <c:pt idx="2">
                  <c:v>1476</c:v>
                </c:pt>
                <c:pt idx="3">
                  <c:v>1017</c:v>
                </c:pt>
                <c:pt idx="4">
                  <c:v>1193</c:v>
                </c:pt>
                <c:pt idx="5">
                  <c:v>1349</c:v>
                </c:pt>
                <c:pt idx="6">
                  <c:v>1813</c:v>
                </c:pt>
                <c:pt idx="7">
                  <c:v>2826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7139584"/>
        <c:axId val="540482880"/>
      </c:barChart>
      <c:catAx>
        <c:axId val="547139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540482880"/>
        <c:crosses val="autoZero"/>
        <c:auto val="1"/>
        <c:lblAlgn val="ctr"/>
        <c:lblOffset val="100"/>
        <c:noMultiLvlLbl val="0"/>
      </c:catAx>
      <c:valAx>
        <c:axId val="54048288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5471395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3541E9-C092-4E1F-B7C7-F758C1161A64}" type="doc">
      <dgm:prSet loTypeId="urn:microsoft.com/office/officeart/2005/8/layout/radial1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DD1BD35F-E914-43AD-AEDC-D8DA61A70125}">
      <dgm:prSet phldrT="[Text]"/>
      <dgm:spPr/>
      <dgm:t>
        <a:bodyPr/>
        <a:lstStyle/>
        <a:p>
          <a:r>
            <a:rPr lang="en-GB" dirty="0" smtClean="0"/>
            <a:t>Key Advantages of Cyprus</a:t>
          </a:r>
          <a:endParaRPr lang="en-GB" dirty="0"/>
        </a:p>
      </dgm:t>
    </dgm:pt>
    <dgm:pt modelId="{608D1BFB-33F8-4C12-A6A2-2225B1F2B02A}" type="parTrans" cxnId="{E37CB7CE-AA09-406E-BCF0-EC6AB89A3826}">
      <dgm:prSet/>
      <dgm:spPr/>
      <dgm:t>
        <a:bodyPr/>
        <a:lstStyle/>
        <a:p>
          <a:endParaRPr lang="en-GB"/>
        </a:p>
      </dgm:t>
    </dgm:pt>
    <dgm:pt modelId="{3779EBAF-5C40-4E79-B5C9-BB6DF5EEB682}" type="sibTrans" cxnId="{E37CB7CE-AA09-406E-BCF0-EC6AB89A3826}">
      <dgm:prSet/>
      <dgm:spPr/>
      <dgm:t>
        <a:bodyPr/>
        <a:lstStyle/>
        <a:p>
          <a:endParaRPr lang="en-GB"/>
        </a:p>
      </dgm:t>
    </dgm:pt>
    <dgm:pt modelId="{826F7C69-56E9-4C4D-8BD5-7A7238D32926}">
      <dgm:prSet phldrT="[Text]"/>
      <dgm:spPr/>
      <dgm:t>
        <a:bodyPr/>
        <a:lstStyle/>
        <a:p>
          <a:r>
            <a:rPr lang="en-GB" dirty="0" smtClean="0"/>
            <a:t>Strategic geographic location</a:t>
          </a:r>
          <a:endParaRPr lang="en-GB" dirty="0"/>
        </a:p>
      </dgm:t>
    </dgm:pt>
    <dgm:pt modelId="{266530C3-F357-4968-AD20-3C83DF8465FA}" type="parTrans" cxnId="{EFCD0DE6-D190-4AA8-9663-FD49D20A7894}">
      <dgm:prSet/>
      <dgm:spPr/>
      <dgm:t>
        <a:bodyPr/>
        <a:lstStyle/>
        <a:p>
          <a:endParaRPr lang="en-GB"/>
        </a:p>
      </dgm:t>
    </dgm:pt>
    <dgm:pt modelId="{C2A56148-6F2D-4A69-82C1-6038A35DB350}" type="sibTrans" cxnId="{EFCD0DE6-D190-4AA8-9663-FD49D20A7894}">
      <dgm:prSet/>
      <dgm:spPr/>
      <dgm:t>
        <a:bodyPr/>
        <a:lstStyle/>
        <a:p>
          <a:endParaRPr lang="en-GB"/>
        </a:p>
      </dgm:t>
    </dgm:pt>
    <dgm:pt modelId="{A859E819-4183-46F7-BA86-378BA2288360}">
      <dgm:prSet phldrT="[Text]"/>
      <dgm:spPr/>
      <dgm:t>
        <a:bodyPr/>
        <a:lstStyle/>
        <a:p>
          <a:r>
            <a:rPr lang="en-GB" dirty="0" smtClean="0"/>
            <a:t>High level of professional services and human talent</a:t>
          </a:r>
          <a:endParaRPr lang="en-GB" dirty="0"/>
        </a:p>
      </dgm:t>
    </dgm:pt>
    <dgm:pt modelId="{93B5FE7D-CEF0-4DB6-913E-BA6817F5C2D3}" type="parTrans" cxnId="{69B3CA7D-9F4C-4137-9A03-B999713FC1AC}">
      <dgm:prSet/>
      <dgm:spPr/>
      <dgm:t>
        <a:bodyPr/>
        <a:lstStyle/>
        <a:p>
          <a:endParaRPr lang="en-GB"/>
        </a:p>
      </dgm:t>
    </dgm:pt>
    <dgm:pt modelId="{BA400C64-3174-458A-9383-31040E4CFEE8}" type="sibTrans" cxnId="{69B3CA7D-9F4C-4137-9A03-B999713FC1AC}">
      <dgm:prSet/>
      <dgm:spPr/>
      <dgm:t>
        <a:bodyPr/>
        <a:lstStyle/>
        <a:p>
          <a:endParaRPr lang="en-GB"/>
        </a:p>
      </dgm:t>
    </dgm:pt>
    <dgm:pt modelId="{0D1BA41C-2626-4B0D-981D-58681232CAD0}">
      <dgm:prSet phldrT="[Text]"/>
      <dgm:spPr/>
      <dgm:t>
        <a:bodyPr/>
        <a:lstStyle/>
        <a:p>
          <a:r>
            <a:rPr lang="en-GB" dirty="0" smtClean="0"/>
            <a:t>High standard of living and high quality education system</a:t>
          </a:r>
          <a:endParaRPr lang="en-GB" dirty="0"/>
        </a:p>
      </dgm:t>
    </dgm:pt>
    <dgm:pt modelId="{81D6747D-6543-448F-91D6-A9FFD87E9BF6}" type="parTrans" cxnId="{B731AFF1-04D4-4E21-998B-B5E90B1C57AB}">
      <dgm:prSet/>
      <dgm:spPr/>
      <dgm:t>
        <a:bodyPr/>
        <a:lstStyle/>
        <a:p>
          <a:endParaRPr lang="en-GB"/>
        </a:p>
      </dgm:t>
    </dgm:pt>
    <dgm:pt modelId="{0469008D-D807-4589-A50C-B1861926A5B7}" type="sibTrans" cxnId="{B731AFF1-04D4-4E21-998B-B5E90B1C57AB}">
      <dgm:prSet/>
      <dgm:spPr/>
      <dgm:t>
        <a:bodyPr/>
        <a:lstStyle/>
        <a:p>
          <a:endParaRPr lang="en-GB"/>
        </a:p>
      </dgm:t>
    </dgm:pt>
    <dgm:pt modelId="{292CA8F9-4ACE-42EE-A4C3-511A799AB0CE}">
      <dgm:prSet phldrT="[Text]"/>
      <dgm:spPr/>
      <dgm:t>
        <a:bodyPr/>
        <a:lstStyle/>
        <a:p>
          <a:r>
            <a:rPr lang="en-GB" dirty="0" smtClean="0"/>
            <a:t>EU Member state </a:t>
          </a:r>
          <a:endParaRPr lang="en-GB" dirty="0"/>
        </a:p>
      </dgm:t>
    </dgm:pt>
    <dgm:pt modelId="{66D45955-FD39-48DE-9C3F-68CF38503CB6}" type="parTrans" cxnId="{58A9F7F4-4C7D-4805-A73D-E1E76CB729F7}">
      <dgm:prSet/>
      <dgm:spPr/>
      <dgm:t>
        <a:bodyPr/>
        <a:lstStyle/>
        <a:p>
          <a:endParaRPr lang="en-GB"/>
        </a:p>
      </dgm:t>
    </dgm:pt>
    <dgm:pt modelId="{00128DF6-48B0-4A17-8669-7FD3EE2BED73}" type="sibTrans" cxnId="{58A9F7F4-4C7D-4805-A73D-E1E76CB729F7}">
      <dgm:prSet/>
      <dgm:spPr/>
      <dgm:t>
        <a:bodyPr/>
        <a:lstStyle/>
        <a:p>
          <a:endParaRPr lang="en-GB"/>
        </a:p>
      </dgm:t>
    </dgm:pt>
    <dgm:pt modelId="{83C0F106-823A-4A69-8B05-BBBDEFB6F60D}">
      <dgm:prSet phldrT="[Text]"/>
      <dgm:spPr/>
      <dgm:t>
        <a:bodyPr/>
        <a:lstStyle/>
        <a:p>
          <a:r>
            <a:rPr lang="en-GB" dirty="0" smtClean="0"/>
            <a:t>Climate </a:t>
          </a:r>
          <a:endParaRPr lang="en-GB" dirty="0"/>
        </a:p>
      </dgm:t>
    </dgm:pt>
    <dgm:pt modelId="{4F525D64-D6EF-46D7-A83A-E8EC3D7D6A60}" type="parTrans" cxnId="{F77F69B9-4512-47A2-9E4F-F9CD10E60030}">
      <dgm:prSet/>
      <dgm:spPr/>
      <dgm:t>
        <a:bodyPr/>
        <a:lstStyle/>
        <a:p>
          <a:endParaRPr lang="en-GB"/>
        </a:p>
      </dgm:t>
    </dgm:pt>
    <dgm:pt modelId="{CAB92FB1-3A60-4A69-A666-D5009DDAC89C}" type="sibTrans" cxnId="{F77F69B9-4512-47A2-9E4F-F9CD10E60030}">
      <dgm:prSet/>
      <dgm:spPr/>
      <dgm:t>
        <a:bodyPr/>
        <a:lstStyle/>
        <a:p>
          <a:endParaRPr lang="en-GB"/>
        </a:p>
      </dgm:t>
    </dgm:pt>
    <dgm:pt modelId="{5C4B89AB-63FA-40B9-A0B9-883293511CDB}">
      <dgm:prSet/>
      <dgm:spPr/>
      <dgm:t>
        <a:bodyPr/>
        <a:lstStyle/>
        <a:p>
          <a:r>
            <a:rPr lang="en-GB" b="1" dirty="0" smtClean="0"/>
            <a:t>Attractive-well developed tax system</a:t>
          </a:r>
          <a:endParaRPr lang="en-GB" dirty="0"/>
        </a:p>
      </dgm:t>
    </dgm:pt>
    <dgm:pt modelId="{E21239FF-5BF6-4564-A965-F5DA43FC5A06}" type="parTrans" cxnId="{128B4B5D-2910-49A3-922F-2215B0ED3DCD}">
      <dgm:prSet/>
      <dgm:spPr/>
      <dgm:t>
        <a:bodyPr/>
        <a:lstStyle/>
        <a:p>
          <a:endParaRPr lang="en-GB"/>
        </a:p>
      </dgm:t>
    </dgm:pt>
    <dgm:pt modelId="{057328F4-0D21-47D1-ABA8-22FC5F4B0F47}" type="sibTrans" cxnId="{128B4B5D-2910-49A3-922F-2215B0ED3DCD}">
      <dgm:prSet/>
      <dgm:spPr/>
      <dgm:t>
        <a:bodyPr/>
        <a:lstStyle/>
        <a:p>
          <a:endParaRPr lang="en-GB"/>
        </a:p>
      </dgm:t>
    </dgm:pt>
    <dgm:pt modelId="{DA83DEF5-06AB-493B-B750-BEEFF097BC23}" type="pres">
      <dgm:prSet presAssocID="{223541E9-C092-4E1F-B7C7-F758C1161A6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8F89280F-34CC-4875-909E-48346D6A9F3A}" type="pres">
      <dgm:prSet presAssocID="{DD1BD35F-E914-43AD-AEDC-D8DA61A70125}" presName="centerShape" presStyleLbl="node0" presStyleIdx="0" presStyleCnt="1"/>
      <dgm:spPr/>
      <dgm:t>
        <a:bodyPr/>
        <a:lstStyle/>
        <a:p>
          <a:endParaRPr lang="en-GB"/>
        </a:p>
      </dgm:t>
    </dgm:pt>
    <dgm:pt modelId="{9D975B4A-6AA5-46D0-83E2-1DC87D80D313}" type="pres">
      <dgm:prSet presAssocID="{266530C3-F357-4968-AD20-3C83DF8465FA}" presName="Name9" presStyleLbl="parChTrans1D2" presStyleIdx="0" presStyleCnt="6"/>
      <dgm:spPr/>
      <dgm:t>
        <a:bodyPr/>
        <a:lstStyle/>
        <a:p>
          <a:endParaRPr lang="en-GB"/>
        </a:p>
      </dgm:t>
    </dgm:pt>
    <dgm:pt modelId="{49C00DEC-9E86-45BF-B4BB-F57702AC8D6E}" type="pres">
      <dgm:prSet presAssocID="{266530C3-F357-4968-AD20-3C83DF8465FA}" presName="connTx" presStyleLbl="parChTrans1D2" presStyleIdx="0" presStyleCnt="6"/>
      <dgm:spPr/>
      <dgm:t>
        <a:bodyPr/>
        <a:lstStyle/>
        <a:p>
          <a:endParaRPr lang="en-GB"/>
        </a:p>
      </dgm:t>
    </dgm:pt>
    <dgm:pt modelId="{B5F221EF-6D54-4B41-9DBA-C77D454CAFE8}" type="pres">
      <dgm:prSet presAssocID="{826F7C69-56E9-4C4D-8BD5-7A7238D32926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124610A-68CD-4AC7-91D2-DE1172693D07}" type="pres">
      <dgm:prSet presAssocID="{93B5FE7D-CEF0-4DB6-913E-BA6817F5C2D3}" presName="Name9" presStyleLbl="parChTrans1D2" presStyleIdx="1" presStyleCnt="6"/>
      <dgm:spPr/>
      <dgm:t>
        <a:bodyPr/>
        <a:lstStyle/>
        <a:p>
          <a:endParaRPr lang="en-GB"/>
        </a:p>
      </dgm:t>
    </dgm:pt>
    <dgm:pt modelId="{52A6E6EA-E598-4150-BCE2-85A26A41A7A1}" type="pres">
      <dgm:prSet presAssocID="{93B5FE7D-CEF0-4DB6-913E-BA6817F5C2D3}" presName="connTx" presStyleLbl="parChTrans1D2" presStyleIdx="1" presStyleCnt="6"/>
      <dgm:spPr/>
      <dgm:t>
        <a:bodyPr/>
        <a:lstStyle/>
        <a:p>
          <a:endParaRPr lang="en-GB"/>
        </a:p>
      </dgm:t>
    </dgm:pt>
    <dgm:pt modelId="{5104E02B-442E-4021-9ED4-1AB65F703E7D}" type="pres">
      <dgm:prSet presAssocID="{A859E819-4183-46F7-BA86-378BA2288360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C5E8919-3ADF-4956-BC6E-372F3407565F}" type="pres">
      <dgm:prSet presAssocID="{81D6747D-6543-448F-91D6-A9FFD87E9BF6}" presName="Name9" presStyleLbl="parChTrans1D2" presStyleIdx="2" presStyleCnt="6"/>
      <dgm:spPr/>
      <dgm:t>
        <a:bodyPr/>
        <a:lstStyle/>
        <a:p>
          <a:endParaRPr lang="en-GB"/>
        </a:p>
      </dgm:t>
    </dgm:pt>
    <dgm:pt modelId="{3D194AEC-5D75-4AFE-8723-4DA7CF92496F}" type="pres">
      <dgm:prSet presAssocID="{81D6747D-6543-448F-91D6-A9FFD87E9BF6}" presName="connTx" presStyleLbl="parChTrans1D2" presStyleIdx="2" presStyleCnt="6"/>
      <dgm:spPr/>
      <dgm:t>
        <a:bodyPr/>
        <a:lstStyle/>
        <a:p>
          <a:endParaRPr lang="en-GB"/>
        </a:p>
      </dgm:t>
    </dgm:pt>
    <dgm:pt modelId="{0933C6EC-A26E-4207-A26F-E544CA81DB36}" type="pres">
      <dgm:prSet presAssocID="{0D1BA41C-2626-4B0D-981D-58681232CAD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A703B96-4FFE-474F-956D-0CB80B379830}" type="pres">
      <dgm:prSet presAssocID="{4F525D64-D6EF-46D7-A83A-E8EC3D7D6A60}" presName="Name9" presStyleLbl="parChTrans1D2" presStyleIdx="3" presStyleCnt="6"/>
      <dgm:spPr/>
      <dgm:t>
        <a:bodyPr/>
        <a:lstStyle/>
        <a:p>
          <a:endParaRPr lang="en-GB"/>
        </a:p>
      </dgm:t>
    </dgm:pt>
    <dgm:pt modelId="{F12A0357-6B36-4293-B796-93DD2689ABE2}" type="pres">
      <dgm:prSet presAssocID="{4F525D64-D6EF-46D7-A83A-E8EC3D7D6A60}" presName="connTx" presStyleLbl="parChTrans1D2" presStyleIdx="3" presStyleCnt="6"/>
      <dgm:spPr/>
      <dgm:t>
        <a:bodyPr/>
        <a:lstStyle/>
        <a:p>
          <a:endParaRPr lang="en-GB"/>
        </a:p>
      </dgm:t>
    </dgm:pt>
    <dgm:pt modelId="{237DEA47-E4E2-40F4-AA09-A9AA9D299676}" type="pres">
      <dgm:prSet presAssocID="{83C0F106-823A-4A69-8B05-BBBDEFB6F60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2ADBBC2-5843-439B-8491-C4644F26FFF7}" type="pres">
      <dgm:prSet presAssocID="{E21239FF-5BF6-4564-A965-F5DA43FC5A06}" presName="Name9" presStyleLbl="parChTrans1D2" presStyleIdx="4" presStyleCnt="6"/>
      <dgm:spPr/>
      <dgm:t>
        <a:bodyPr/>
        <a:lstStyle/>
        <a:p>
          <a:endParaRPr lang="en-GB"/>
        </a:p>
      </dgm:t>
    </dgm:pt>
    <dgm:pt modelId="{84720BA4-1595-4D6B-A493-F42333058B48}" type="pres">
      <dgm:prSet presAssocID="{E21239FF-5BF6-4564-A965-F5DA43FC5A06}" presName="connTx" presStyleLbl="parChTrans1D2" presStyleIdx="4" presStyleCnt="6"/>
      <dgm:spPr/>
      <dgm:t>
        <a:bodyPr/>
        <a:lstStyle/>
        <a:p>
          <a:endParaRPr lang="en-GB"/>
        </a:p>
      </dgm:t>
    </dgm:pt>
    <dgm:pt modelId="{CEAA96FB-7E71-4CAA-BC64-2A555F42C924}" type="pres">
      <dgm:prSet presAssocID="{5C4B89AB-63FA-40B9-A0B9-883293511CD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FB4067E-6C6B-44EB-BD8C-10C731B7AC94}" type="pres">
      <dgm:prSet presAssocID="{66D45955-FD39-48DE-9C3F-68CF38503CB6}" presName="Name9" presStyleLbl="parChTrans1D2" presStyleIdx="5" presStyleCnt="6"/>
      <dgm:spPr/>
      <dgm:t>
        <a:bodyPr/>
        <a:lstStyle/>
        <a:p>
          <a:endParaRPr lang="en-GB"/>
        </a:p>
      </dgm:t>
    </dgm:pt>
    <dgm:pt modelId="{79FED48B-CAB8-43B0-9D84-CF1B545F34F6}" type="pres">
      <dgm:prSet presAssocID="{66D45955-FD39-48DE-9C3F-68CF38503CB6}" presName="connTx" presStyleLbl="parChTrans1D2" presStyleIdx="5" presStyleCnt="6"/>
      <dgm:spPr/>
      <dgm:t>
        <a:bodyPr/>
        <a:lstStyle/>
        <a:p>
          <a:endParaRPr lang="en-GB"/>
        </a:p>
      </dgm:t>
    </dgm:pt>
    <dgm:pt modelId="{0B48FE9F-098D-4081-9A9D-905336CC640E}" type="pres">
      <dgm:prSet presAssocID="{292CA8F9-4ACE-42EE-A4C3-511A799AB0C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F558CC2A-1A36-4D01-8ED8-3D8993C21EAA}" type="presOf" srcId="{93B5FE7D-CEF0-4DB6-913E-BA6817F5C2D3}" destId="{9124610A-68CD-4AC7-91D2-DE1172693D07}" srcOrd="0" destOrd="0" presId="urn:microsoft.com/office/officeart/2005/8/layout/radial1"/>
    <dgm:cxn modelId="{7430B6CB-32D2-4539-8C4C-737D233D19D2}" type="presOf" srcId="{826F7C69-56E9-4C4D-8BD5-7A7238D32926}" destId="{B5F221EF-6D54-4B41-9DBA-C77D454CAFE8}" srcOrd="0" destOrd="0" presId="urn:microsoft.com/office/officeart/2005/8/layout/radial1"/>
    <dgm:cxn modelId="{530A5CFF-E753-42C7-883D-1A67D1A31E7F}" type="presOf" srcId="{0D1BA41C-2626-4B0D-981D-58681232CAD0}" destId="{0933C6EC-A26E-4207-A26F-E544CA81DB36}" srcOrd="0" destOrd="0" presId="urn:microsoft.com/office/officeart/2005/8/layout/radial1"/>
    <dgm:cxn modelId="{48B2CFF2-2CD1-40E1-AEF1-874BD8745AF7}" type="presOf" srcId="{81D6747D-6543-448F-91D6-A9FFD87E9BF6}" destId="{3C5E8919-3ADF-4956-BC6E-372F3407565F}" srcOrd="0" destOrd="0" presId="urn:microsoft.com/office/officeart/2005/8/layout/radial1"/>
    <dgm:cxn modelId="{F58E84CB-FBBE-4DFF-9259-B983A3C4B54E}" type="presOf" srcId="{81D6747D-6543-448F-91D6-A9FFD87E9BF6}" destId="{3D194AEC-5D75-4AFE-8723-4DA7CF92496F}" srcOrd="1" destOrd="0" presId="urn:microsoft.com/office/officeart/2005/8/layout/radial1"/>
    <dgm:cxn modelId="{128B4B5D-2910-49A3-922F-2215B0ED3DCD}" srcId="{DD1BD35F-E914-43AD-AEDC-D8DA61A70125}" destId="{5C4B89AB-63FA-40B9-A0B9-883293511CDB}" srcOrd="4" destOrd="0" parTransId="{E21239FF-5BF6-4564-A965-F5DA43FC5A06}" sibTransId="{057328F4-0D21-47D1-ABA8-22FC5F4B0F47}"/>
    <dgm:cxn modelId="{F77F69B9-4512-47A2-9E4F-F9CD10E60030}" srcId="{DD1BD35F-E914-43AD-AEDC-D8DA61A70125}" destId="{83C0F106-823A-4A69-8B05-BBBDEFB6F60D}" srcOrd="3" destOrd="0" parTransId="{4F525D64-D6EF-46D7-A83A-E8EC3D7D6A60}" sibTransId="{CAB92FB1-3A60-4A69-A666-D5009DDAC89C}"/>
    <dgm:cxn modelId="{EFCD0DE6-D190-4AA8-9663-FD49D20A7894}" srcId="{DD1BD35F-E914-43AD-AEDC-D8DA61A70125}" destId="{826F7C69-56E9-4C4D-8BD5-7A7238D32926}" srcOrd="0" destOrd="0" parTransId="{266530C3-F357-4968-AD20-3C83DF8465FA}" sibTransId="{C2A56148-6F2D-4A69-82C1-6038A35DB350}"/>
    <dgm:cxn modelId="{A0ACE7FF-EB5D-4E5F-B77A-384A4D5111DD}" type="presOf" srcId="{93B5FE7D-CEF0-4DB6-913E-BA6817F5C2D3}" destId="{52A6E6EA-E598-4150-BCE2-85A26A41A7A1}" srcOrd="1" destOrd="0" presId="urn:microsoft.com/office/officeart/2005/8/layout/radial1"/>
    <dgm:cxn modelId="{48A0BED0-3427-44A1-AD9E-9D705852274C}" type="presOf" srcId="{4F525D64-D6EF-46D7-A83A-E8EC3D7D6A60}" destId="{F12A0357-6B36-4293-B796-93DD2689ABE2}" srcOrd="1" destOrd="0" presId="urn:microsoft.com/office/officeart/2005/8/layout/radial1"/>
    <dgm:cxn modelId="{58A9F7F4-4C7D-4805-A73D-E1E76CB729F7}" srcId="{DD1BD35F-E914-43AD-AEDC-D8DA61A70125}" destId="{292CA8F9-4ACE-42EE-A4C3-511A799AB0CE}" srcOrd="5" destOrd="0" parTransId="{66D45955-FD39-48DE-9C3F-68CF38503CB6}" sibTransId="{00128DF6-48B0-4A17-8669-7FD3EE2BED73}"/>
    <dgm:cxn modelId="{06A764F9-2AA6-487D-AE8D-D11A51980C41}" type="presOf" srcId="{266530C3-F357-4968-AD20-3C83DF8465FA}" destId="{49C00DEC-9E86-45BF-B4BB-F57702AC8D6E}" srcOrd="1" destOrd="0" presId="urn:microsoft.com/office/officeart/2005/8/layout/radial1"/>
    <dgm:cxn modelId="{E37CB7CE-AA09-406E-BCF0-EC6AB89A3826}" srcId="{223541E9-C092-4E1F-B7C7-F758C1161A64}" destId="{DD1BD35F-E914-43AD-AEDC-D8DA61A70125}" srcOrd="0" destOrd="0" parTransId="{608D1BFB-33F8-4C12-A6A2-2225B1F2B02A}" sibTransId="{3779EBAF-5C40-4E79-B5C9-BB6DF5EEB682}"/>
    <dgm:cxn modelId="{7D47D7B6-8F0C-42CA-A4E3-219E1C0E372E}" type="presOf" srcId="{4F525D64-D6EF-46D7-A83A-E8EC3D7D6A60}" destId="{0A703B96-4FFE-474F-956D-0CB80B379830}" srcOrd="0" destOrd="0" presId="urn:microsoft.com/office/officeart/2005/8/layout/radial1"/>
    <dgm:cxn modelId="{B7D55F35-B71A-4ABD-9823-284B30345309}" type="presOf" srcId="{83C0F106-823A-4A69-8B05-BBBDEFB6F60D}" destId="{237DEA47-E4E2-40F4-AA09-A9AA9D299676}" srcOrd="0" destOrd="0" presId="urn:microsoft.com/office/officeart/2005/8/layout/radial1"/>
    <dgm:cxn modelId="{DB23BAA1-9DE1-47F3-B174-E61F9779ED0A}" type="presOf" srcId="{5C4B89AB-63FA-40B9-A0B9-883293511CDB}" destId="{CEAA96FB-7E71-4CAA-BC64-2A555F42C924}" srcOrd="0" destOrd="0" presId="urn:microsoft.com/office/officeart/2005/8/layout/radial1"/>
    <dgm:cxn modelId="{AD60D8FF-A389-4D9E-880B-79D824D680A5}" type="presOf" srcId="{DD1BD35F-E914-43AD-AEDC-D8DA61A70125}" destId="{8F89280F-34CC-4875-909E-48346D6A9F3A}" srcOrd="0" destOrd="0" presId="urn:microsoft.com/office/officeart/2005/8/layout/radial1"/>
    <dgm:cxn modelId="{69B3CA7D-9F4C-4137-9A03-B999713FC1AC}" srcId="{DD1BD35F-E914-43AD-AEDC-D8DA61A70125}" destId="{A859E819-4183-46F7-BA86-378BA2288360}" srcOrd="1" destOrd="0" parTransId="{93B5FE7D-CEF0-4DB6-913E-BA6817F5C2D3}" sibTransId="{BA400C64-3174-458A-9383-31040E4CFEE8}"/>
    <dgm:cxn modelId="{96F2E0EB-F402-4865-8962-CC291BF3F341}" type="presOf" srcId="{223541E9-C092-4E1F-B7C7-F758C1161A64}" destId="{DA83DEF5-06AB-493B-B750-BEEFF097BC23}" srcOrd="0" destOrd="0" presId="urn:microsoft.com/office/officeart/2005/8/layout/radial1"/>
    <dgm:cxn modelId="{1226F526-739B-401C-9D51-CC45EDF9ADAF}" type="presOf" srcId="{266530C3-F357-4968-AD20-3C83DF8465FA}" destId="{9D975B4A-6AA5-46D0-83E2-1DC87D80D313}" srcOrd="0" destOrd="0" presId="urn:microsoft.com/office/officeart/2005/8/layout/radial1"/>
    <dgm:cxn modelId="{0931BECD-24CF-4005-86AB-9F3927BC5785}" type="presOf" srcId="{66D45955-FD39-48DE-9C3F-68CF38503CB6}" destId="{79FED48B-CAB8-43B0-9D84-CF1B545F34F6}" srcOrd="1" destOrd="0" presId="urn:microsoft.com/office/officeart/2005/8/layout/radial1"/>
    <dgm:cxn modelId="{5F6B53EA-D043-41C0-A53E-AC09181EDB04}" type="presOf" srcId="{66D45955-FD39-48DE-9C3F-68CF38503CB6}" destId="{4FB4067E-6C6B-44EB-BD8C-10C731B7AC94}" srcOrd="0" destOrd="0" presId="urn:microsoft.com/office/officeart/2005/8/layout/radial1"/>
    <dgm:cxn modelId="{3AD729C4-ABFC-4E0B-948A-7745041C9309}" type="presOf" srcId="{292CA8F9-4ACE-42EE-A4C3-511A799AB0CE}" destId="{0B48FE9F-098D-4081-9A9D-905336CC640E}" srcOrd="0" destOrd="0" presId="urn:microsoft.com/office/officeart/2005/8/layout/radial1"/>
    <dgm:cxn modelId="{D2109C1E-58BE-487F-B83C-B42D1693AFC8}" type="presOf" srcId="{A859E819-4183-46F7-BA86-378BA2288360}" destId="{5104E02B-442E-4021-9ED4-1AB65F703E7D}" srcOrd="0" destOrd="0" presId="urn:microsoft.com/office/officeart/2005/8/layout/radial1"/>
    <dgm:cxn modelId="{B81E9B43-FA4D-4F7C-B051-D3490539FF1B}" type="presOf" srcId="{E21239FF-5BF6-4564-A965-F5DA43FC5A06}" destId="{32ADBBC2-5843-439B-8491-C4644F26FFF7}" srcOrd="0" destOrd="0" presId="urn:microsoft.com/office/officeart/2005/8/layout/radial1"/>
    <dgm:cxn modelId="{5B6F3DBC-F9F3-43F7-87B8-722FF063ED77}" type="presOf" srcId="{E21239FF-5BF6-4564-A965-F5DA43FC5A06}" destId="{84720BA4-1595-4D6B-A493-F42333058B48}" srcOrd="1" destOrd="0" presId="urn:microsoft.com/office/officeart/2005/8/layout/radial1"/>
    <dgm:cxn modelId="{B731AFF1-04D4-4E21-998B-B5E90B1C57AB}" srcId="{DD1BD35F-E914-43AD-AEDC-D8DA61A70125}" destId="{0D1BA41C-2626-4B0D-981D-58681232CAD0}" srcOrd="2" destOrd="0" parTransId="{81D6747D-6543-448F-91D6-A9FFD87E9BF6}" sibTransId="{0469008D-D807-4589-A50C-B1861926A5B7}"/>
    <dgm:cxn modelId="{ADC6A71F-2BB6-4222-815B-C18E4BAA4E73}" type="presParOf" srcId="{DA83DEF5-06AB-493B-B750-BEEFF097BC23}" destId="{8F89280F-34CC-4875-909E-48346D6A9F3A}" srcOrd="0" destOrd="0" presId="urn:microsoft.com/office/officeart/2005/8/layout/radial1"/>
    <dgm:cxn modelId="{D491F504-BEA4-4133-BDE1-DD7A4EAD2A74}" type="presParOf" srcId="{DA83DEF5-06AB-493B-B750-BEEFF097BC23}" destId="{9D975B4A-6AA5-46D0-83E2-1DC87D80D313}" srcOrd="1" destOrd="0" presId="urn:microsoft.com/office/officeart/2005/8/layout/radial1"/>
    <dgm:cxn modelId="{826B4DF3-A436-430D-9A19-BFD17BE0ED78}" type="presParOf" srcId="{9D975B4A-6AA5-46D0-83E2-1DC87D80D313}" destId="{49C00DEC-9E86-45BF-B4BB-F57702AC8D6E}" srcOrd="0" destOrd="0" presId="urn:microsoft.com/office/officeart/2005/8/layout/radial1"/>
    <dgm:cxn modelId="{1D7555D6-F29F-40CE-8D5D-7CAE87F66419}" type="presParOf" srcId="{DA83DEF5-06AB-493B-B750-BEEFF097BC23}" destId="{B5F221EF-6D54-4B41-9DBA-C77D454CAFE8}" srcOrd="2" destOrd="0" presId="urn:microsoft.com/office/officeart/2005/8/layout/radial1"/>
    <dgm:cxn modelId="{C4EE2401-3C62-4D8D-944E-531474B8B0AA}" type="presParOf" srcId="{DA83DEF5-06AB-493B-B750-BEEFF097BC23}" destId="{9124610A-68CD-4AC7-91D2-DE1172693D07}" srcOrd="3" destOrd="0" presId="urn:microsoft.com/office/officeart/2005/8/layout/radial1"/>
    <dgm:cxn modelId="{1204E90D-7F76-4DF1-B2F2-F46215D6B444}" type="presParOf" srcId="{9124610A-68CD-4AC7-91D2-DE1172693D07}" destId="{52A6E6EA-E598-4150-BCE2-85A26A41A7A1}" srcOrd="0" destOrd="0" presId="urn:microsoft.com/office/officeart/2005/8/layout/radial1"/>
    <dgm:cxn modelId="{6545D731-A07C-4601-9B3C-6967AD3CEA48}" type="presParOf" srcId="{DA83DEF5-06AB-493B-B750-BEEFF097BC23}" destId="{5104E02B-442E-4021-9ED4-1AB65F703E7D}" srcOrd="4" destOrd="0" presId="urn:microsoft.com/office/officeart/2005/8/layout/radial1"/>
    <dgm:cxn modelId="{CDDAFC99-2E44-4BD6-9202-C34BEC1441B1}" type="presParOf" srcId="{DA83DEF5-06AB-493B-B750-BEEFF097BC23}" destId="{3C5E8919-3ADF-4956-BC6E-372F3407565F}" srcOrd="5" destOrd="0" presId="urn:microsoft.com/office/officeart/2005/8/layout/radial1"/>
    <dgm:cxn modelId="{ABA92169-79EC-4BD1-82C1-4DC7757E9F42}" type="presParOf" srcId="{3C5E8919-3ADF-4956-BC6E-372F3407565F}" destId="{3D194AEC-5D75-4AFE-8723-4DA7CF92496F}" srcOrd="0" destOrd="0" presId="urn:microsoft.com/office/officeart/2005/8/layout/radial1"/>
    <dgm:cxn modelId="{2DF0DBE3-E8C1-4408-9B90-8ED32342AEC5}" type="presParOf" srcId="{DA83DEF5-06AB-493B-B750-BEEFF097BC23}" destId="{0933C6EC-A26E-4207-A26F-E544CA81DB36}" srcOrd="6" destOrd="0" presId="urn:microsoft.com/office/officeart/2005/8/layout/radial1"/>
    <dgm:cxn modelId="{E049B655-1584-4575-BFCC-41DAC643A045}" type="presParOf" srcId="{DA83DEF5-06AB-493B-B750-BEEFF097BC23}" destId="{0A703B96-4FFE-474F-956D-0CB80B379830}" srcOrd="7" destOrd="0" presId="urn:microsoft.com/office/officeart/2005/8/layout/radial1"/>
    <dgm:cxn modelId="{5CBBBAD6-6500-4F2A-91BF-2C4C7B3D2106}" type="presParOf" srcId="{0A703B96-4FFE-474F-956D-0CB80B379830}" destId="{F12A0357-6B36-4293-B796-93DD2689ABE2}" srcOrd="0" destOrd="0" presId="urn:microsoft.com/office/officeart/2005/8/layout/radial1"/>
    <dgm:cxn modelId="{38C1270A-5D1B-4F88-8083-92C52AEBD75E}" type="presParOf" srcId="{DA83DEF5-06AB-493B-B750-BEEFF097BC23}" destId="{237DEA47-E4E2-40F4-AA09-A9AA9D299676}" srcOrd="8" destOrd="0" presId="urn:microsoft.com/office/officeart/2005/8/layout/radial1"/>
    <dgm:cxn modelId="{177E298B-88AA-4169-95A3-39F9020C502A}" type="presParOf" srcId="{DA83DEF5-06AB-493B-B750-BEEFF097BC23}" destId="{32ADBBC2-5843-439B-8491-C4644F26FFF7}" srcOrd="9" destOrd="0" presId="urn:microsoft.com/office/officeart/2005/8/layout/radial1"/>
    <dgm:cxn modelId="{BF457308-46F2-4B85-83E3-0FFD1469A6E8}" type="presParOf" srcId="{32ADBBC2-5843-439B-8491-C4644F26FFF7}" destId="{84720BA4-1595-4D6B-A493-F42333058B48}" srcOrd="0" destOrd="0" presId="urn:microsoft.com/office/officeart/2005/8/layout/radial1"/>
    <dgm:cxn modelId="{0B93338A-EE9A-4F02-909A-1CC3665217F3}" type="presParOf" srcId="{DA83DEF5-06AB-493B-B750-BEEFF097BC23}" destId="{CEAA96FB-7E71-4CAA-BC64-2A555F42C924}" srcOrd="10" destOrd="0" presId="urn:microsoft.com/office/officeart/2005/8/layout/radial1"/>
    <dgm:cxn modelId="{4F77D2C4-7020-48E1-AD65-BCC698023D21}" type="presParOf" srcId="{DA83DEF5-06AB-493B-B750-BEEFF097BC23}" destId="{4FB4067E-6C6B-44EB-BD8C-10C731B7AC94}" srcOrd="11" destOrd="0" presId="urn:microsoft.com/office/officeart/2005/8/layout/radial1"/>
    <dgm:cxn modelId="{A4513424-8573-4858-A28B-6B494FEBD631}" type="presParOf" srcId="{4FB4067E-6C6B-44EB-BD8C-10C731B7AC94}" destId="{79FED48B-CAB8-43B0-9D84-CF1B545F34F6}" srcOrd="0" destOrd="0" presId="urn:microsoft.com/office/officeart/2005/8/layout/radial1"/>
    <dgm:cxn modelId="{418F8464-4134-4250-AAF8-30E051EECCCB}" type="presParOf" srcId="{DA83DEF5-06AB-493B-B750-BEEFF097BC23}" destId="{0B48FE9F-098D-4081-9A9D-905336CC640E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89280F-34CC-4875-909E-48346D6A9F3A}">
      <dsp:nvSpPr>
        <dsp:cNvPr id="0" name=""/>
        <dsp:cNvSpPr/>
      </dsp:nvSpPr>
      <dsp:spPr>
        <a:xfrm>
          <a:off x="3822224" y="1878008"/>
          <a:ext cx="1428559" cy="142855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Key Advantages of Cyprus</a:t>
          </a:r>
          <a:endParaRPr lang="en-GB" sz="1600" kern="1200" dirty="0"/>
        </a:p>
      </dsp:txBody>
      <dsp:txXfrm>
        <a:off x="4031432" y="2087216"/>
        <a:ext cx="1010143" cy="1010143"/>
      </dsp:txXfrm>
    </dsp:sp>
    <dsp:sp modelId="{9D975B4A-6AA5-46D0-83E2-1DC87D80D313}">
      <dsp:nvSpPr>
        <dsp:cNvPr id="0" name=""/>
        <dsp:cNvSpPr/>
      </dsp:nvSpPr>
      <dsp:spPr>
        <a:xfrm rot="16200000">
          <a:off x="4321261" y="1648594"/>
          <a:ext cx="430485" cy="28341"/>
        </a:xfrm>
        <a:custGeom>
          <a:avLst/>
          <a:gdLst/>
          <a:ahLst/>
          <a:cxnLst/>
          <a:rect l="0" t="0" r="0" b="0"/>
          <a:pathLst>
            <a:path>
              <a:moveTo>
                <a:pt x="0" y="14170"/>
              </a:moveTo>
              <a:lnTo>
                <a:pt x="430485" y="1417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4525741" y="1652003"/>
        <a:ext cx="21524" cy="21524"/>
      </dsp:txXfrm>
    </dsp:sp>
    <dsp:sp modelId="{B5F221EF-6D54-4B41-9DBA-C77D454CAFE8}">
      <dsp:nvSpPr>
        <dsp:cNvPr id="0" name=""/>
        <dsp:cNvSpPr/>
      </dsp:nvSpPr>
      <dsp:spPr>
        <a:xfrm>
          <a:off x="3822224" y="18962"/>
          <a:ext cx="1428559" cy="142855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Strategic geographic location</a:t>
          </a:r>
          <a:endParaRPr lang="en-GB" sz="1300" kern="1200" dirty="0"/>
        </a:p>
      </dsp:txBody>
      <dsp:txXfrm>
        <a:off x="4031432" y="228170"/>
        <a:ext cx="1010143" cy="1010143"/>
      </dsp:txXfrm>
    </dsp:sp>
    <dsp:sp modelId="{9124610A-68CD-4AC7-91D2-DE1172693D07}">
      <dsp:nvSpPr>
        <dsp:cNvPr id="0" name=""/>
        <dsp:cNvSpPr/>
      </dsp:nvSpPr>
      <dsp:spPr>
        <a:xfrm rot="19800000">
          <a:off x="5126251" y="2113356"/>
          <a:ext cx="430485" cy="28341"/>
        </a:xfrm>
        <a:custGeom>
          <a:avLst/>
          <a:gdLst/>
          <a:ahLst/>
          <a:cxnLst/>
          <a:rect l="0" t="0" r="0" b="0"/>
          <a:pathLst>
            <a:path>
              <a:moveTo>
                <a:pt x="0" y="14170"/>
              </a:moveTo>
              <a:lnTo>
                <a:pt x="430485" y="1417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5330731" y="2116764"/>
        <a:ext cx="21524" cy="21524"/>
      </dsp:txXfrm>
    </dsp:sp>
    <dsp:sp modelId="{5104E02B-442E-4021-9ED4-1AB65F703E7D}">
      <dsp:nvSpPr>
        <dsp:cNvPr id="0" name=""/>
        <dsp:cNvSpPr/>
      </dsp:nvSpPr>
      <dsp:spPr>
        <a:xfrm>
          <a:off x="5432204" y="948485"/>
          <a:ext cx="1428559" cy="142855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High level of professional services and human talent</a:t>
          </a:r>
          <a:endParaRPr lang="en-GB" sz="1300" kern="1200" dirty="0"/>
        </a:p>
      </dsp:txBody>
      <dsp:txXfrm>
        <a:off x="5641412" y="1157693"/>
        <a:ext cx="1010143" cy="1010143"/>
      </dsp:txXfrm>
    </dsp:sp>
    <dsp:sp modelId="{3C5E8919-3ADF-4956-BC6E-372F3407565F}">
      <dsp:nvSpPr>
        <dsp:cNvPr id="0" name=""/>
        <dsp:cNvSpPr/>
      </dsp:nvSpPr>
      <dsp:spPr>
        <a:xfrm rot="1800000">
          <a:off x="5126251" y="3042878"/>
          <a:ext cx="430485" cy="28341"/>
        </a:xfrm>
        <a:custGeom>
          <a:avLst/>
          <a:gdLst/>
          <a:ahLst/>
          <a:cxnLst/>
          <a:rect l="0" t="0" r="0" b="0"/>
          <a:pathLst>
            <a:path>
              <a:moveTo>
                <a:pt x="0" y="14170"/>
              </a:moveTo>
              <a:lnTo>
                <a:pt x="430485" y="1417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5330731" y="3046287"/>
        <a:ext cx="21524" cy="21524"/>
      </dsp:txXfrm>
    </dsp:sp>
    <dsp:sp modelId="{0933C6EC-A26E-4207-A26F-E544CA81DB36}">
      <dsp:nvSpPr>
        <dsp:cNvPr id="0" name=""/>
        <dsp:cNvSpPr/>
      </dsp:nvSpPr>
      <dsp:spPr>
        <a:xfrm>
          <a:off x="5432204" y="2807530"/>
          <a:ext cx="1428559" cy="142855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High standard of living and high quality education system</a:t>
          </a:r>
          <a:endParaRPr lang="en-GB" sz="1300" kern="1200" dirty="0"/>
        </a:p>
      </dsp:txBody>
      <dsp:txXfrm>
        <a:off x="5641412" y="3016738"/>
        <a:ext cx="1010143" cy="1010143"/>
      </dsp:txXfrm>
    </dsp:sp>
    <dsp:sp modelId="{0A703B96-4FFE-474F-956D-0CB80B379830}">
      <dsp:nvSpPr>
        <dsp:cNvPr id="0" name=""/>
        <dsp:cNvSpPr/>
      </dsp:nvSpPr>
      <dsp:spPr>
        <a:xfrm rot="5400000">
          <a:off x="4321261" y="3507639"/>
          <a:ext cx="430485" cy="28341"/>
        </a:xfrm>
        <a:custGeom>
          <a:avLst/>
          <a:gdLst/>
          <a:ahLst/>
          <a:cxnLst/>
          <a:rect l="0" t="0" r="0" b="0"/>
          <a:pathLst>
            <a:path>
              <a:moveTo>
                <a:pt x="0" y="14170"/>
              </a:moveTo>
              <a:lnTo>
                <a:pt x="430485" y="1417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>
        <a:off x="4525741" y="3511048"/>
        <a:ext cx="21524" cy="21524"/>
      </dsp:txXfrm>
    </dsp:sp>
    <dsp:sp modelId="{237DEA47-E4E2-40F4-AA09-A9AA9D299676}">
      <dsp:nvSpPr>
        <dsp:cNvPr id="0" name=""/>
        <dsp:cNvSpPr/>
      </dsp:nvSpPr>
      <dsp:spPr>
        <a:xfrm>
          <a:off x="3822224" y="3737053"/>
          <a:ext cx="1428559" cy="142855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Climate </a:t>
          </a:r>
          <a:endParaRPr lang="en-GB" sz="1300" kern="1200" dirty="0"/>
        </a:p>
      </dsp:txBody>
      <dsp:txXfrm>
        <a:off x="4031432" y="3946261"/>
        <a:ext cx="1010143" cy="1010143"/>
      </dsp:txXfrm>
    </dsp:sp>
    <dsp:sp modelId="{32ADBBC2-5843-439B-8491-C4644F26FFF7}">
      <dsp:nvSpPr>
        <dsp:cNvPr id="0" name=""/>
        <dsp:cNvSpPr/>
      </dsp:nvSpPr>
      <dsp:spPr>
        <a:xfrm rot="9000000">
          <a:off x="3516271" y="3042878"/>
          <a:ext cx="430485" cy="28341"/>
        </a:xfrm>
        <a:custGeom>
          <a:avLst/>
          <a:gdLst/>
          <a:ahLst/>
          <a:cxnLst/>
          <a:rect l="0" t="0" r="0" b="0"/>
          <a:pathLst>
            <a:path>
              <a:moveTo>
                <a:pt x="0" y="14170"/>
              </a:moveTo>
              <a:lnTo>
                <a:pt x="430485" y="1417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 rot="10800000">
        <a:off x="3720751" y="3046287"/>
        <a:ext cx="21524" cy="21524"/>
      </dsp:txXfrm>
    </dsp:sp>
    <dsp:sp modelId="{CEAA96FB-7E71-4CAA-BC64-2A555F42C924}">
      <dsp:nvSpPr>
        <dsp:cNvPr id="0" name=""/>
        <dsp:cNvSpPr/>
      </dsp:nvSpPr>
      <dsp:spPr>
        <a:xfrm>
          <a:off x="2212243" y="2807530"/>
          <a:ext cx="1428559" cy="142855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b="1" kern="1200" dirty="0" smtClean="0"/>
            <a:t>Attractive-well developed tax system</a:t>
          </a:r>
          <a:endParaRPr lang="en-GB" sz="1300" kern="1200" dirty="0"/>
        </a:p>
      </dsp:txBody>
      <dsp:txXfrm>
        <a:off x="2421451" y="3016738"/>
        <a:ext cx="1010143" cy="1010143"/>
      </dsp:txXfrm>
    </dsp:sp>
    <dsp:sp modelId="{4FB4067E-6C6B-44EB-BD8C-10C731B7AC94}">
      <dsp:nvSpPr>
        <dsp:cNvPr id="0" name=""/>
        <dsp:cNvSpPr/>
      </dsp:nvSpPr>
      <dsp:spPr>
        <a:xfrm rot="12600000">
          <a:off x="3516271" y="2113356"/>
          <a:ext cx="430485" cy="28341"/>
        </a:xfrm>
        <a:custGeom>
          <a:avLst/>
          <a:gdLst/>
          <a:ahLst/>
          <a:cxnLst/>
          <a:rect l="0" t="0" r="0" b="0"/>
          <a:pathLst>
            <a:path>
              <a:moveTo>
                <a:pt x="0" y="14170"/>
              </a:moveTo>
              <a:lnTo>
                <a:pt x="430485" y="1417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500" kern="1200"/>
        </a:p>
      </dsp:txBody>
      <dsp:txXfrm rot="10800000">
        <a:off x="3720751" y="2116764"/>
        <a:ext cx="21524" cy="21524"/>
      </dsp:txXfrm>
    </dsp:sp>
    <dsp:sp modelId="{0B48FE9F-098D-4081-9A9D-905336CC640E}">
      <dsp:nvSpPr>
        <dsp:cNvPr id="0" name=""/>
        <dsp:cNvSpPr/>
      </dsp:nvSpPr>
      <dsp:spPr>
        <a:xfrm>
          <a:off x="2212243" y="948485"/>
          <a:ext cx="1428559" cy="1428559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/>
            <a:t>EU Member state </a:t>
          </a:r>
          <a:endParaRPr lang="en-GB" sz="1300" kern="1200" dirty="0"/>
        </a:p>
      </dsp:txBody>
      <dsp:txXfrm>
        <a:off x="2421451" y="1157693"/>
        <a:ext cx="1010143" cy="1010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0E2A67-615B-472C-A762-8070F7D1DB81}" type="datetimeFigureOut">
              <a:rPr lang="en-GB" smtClean="0"/>
              <a:t>06/12/2017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D5BA1-D401-4349-9B5F-DC9EE7637D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812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https://www.biggerpockets.com/renewsblog/2015/03/06/real-estate-marketanalyze-predict/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D5BA1-D401-4349-9B5F-DC9EE7637DC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308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Please change the picture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D5BA1-D401-4349-9B5F-DC9EE7637DC6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2459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http://www.news.cyprus-property-buyers.com/2017/08/03/cyprus-property-sales-july/id=00152701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D5BA1-D401-4349-9B5F-DC9EE7637DC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737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D5BA1-D401-4349-9B5F-DC9EE7637DC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651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Please change the graph as discussed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D5BA1-D401-4349-9B5F-DC9EE7637DC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0336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Please include a real picture</a:t>
            </a:r>
            <a:r>
              <a:rPr lang="en-GB" baseline="0" dirty="0" smtClean="0"/>
              <a:t> and add “… by Imperio”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D5BA1-D401-4349-9B5F-DC9EE7637DC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154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Please</a:t>
            </a:r>
            <a:r>
              <a:rPr lang="en-GB" baseline="0" dirty="0" smtClean="0"/>
              <a:t> add “Noble centre by Imperio”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D5BA1-D401-4349-9B5F-DC9EE7637DC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796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Please</a:t>
            </a:r>
            <a:r>
              <a:rPr lang="en-GB" baseline="0" dirty="0" smtClean="0"/>
              <a:t> add “</a:t>
            </a:r>
            <a:r>
              <a:rPr lang="en-GB" baseline="0" dirty="0" err="1" smtClean="0"/>
              <a:t>Amathus</a:t>
            </a:r>
            <a:r>
              <a:rPr lang="en-GB" baseline="0" dirty="0" smtClean="0"/>
              <a:t> Beach Hotel”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D5BA1-D401-4349-9B5F-DC9EE7637DC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668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D5BA1-D401-4349-9B5F-DC9EE7637DC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651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Please check for a better</a:t>
            </a:r>
            <a:r>
              <a:rPr lang="en-GB" baseline="0" dirty="0" smtClean="0"/>
              <a:t> pic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4D5BA1-D401-4349-9B5F-DC9EE7637DC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863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242DD-8C5C-442C-B081-5E7CEC02FD3D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8565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EB53C-C415-41F6-A5EA-42F1E4DFABF8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175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4CCA4-A322-4B68-9953-A69044714DE9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723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36923-BDA2-48DE-9D33-A5AE9E9962A7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7275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8C6BD-6174-4798-B230-DCC9A32057F8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4401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E55C3-2B92-4A13-8F37-70F1A0AE61FC}" type="datetime6">
              <a:rPr lang="en-GB" smtClean="0"/>
              <a:t>December 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990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E3CDA-5440-4A11-8068-CDFC5874359E}" type="datetime6">
              <a:rPr lang="en-GB" smtClean="0"/>
              <a:t>December 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9609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31C7-117B-413A-8A16-233811361921}" type="datetime6">
              <a:rPr lang="en-GB" smtClean="0"/>
              <a:t>December 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045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F0B5-88E9-4D1B-AD74-29BFE32E49E6}" type="datetime6">
              <a:rPr lang="en-GB" smtClean="0"/>
              <a:t>December 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921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10B5D-C63E-4C58-BD54-3F128EFCB2F2}" type="datetime6">
              <a:rPr lang="en-GB" smtClean="0"/>
              <a:t>December 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314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2AB56-9321-4881-9852-FB9262098CAB}" type="datetime6">
              <a:rPr lang="en-GB" smtClean="0"/>
              <a:t>December 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2244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DF8AD-B3E3-4E7F-B63E-F142F2F44FAC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9A072E-22C0-4DC5-AD91-67ADA4C4BA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45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.png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imperio-group.com/" TargetMode="External"/><Relationship Id="rId5" Type="http://schemas.openxmlformats.org/officeDocument/2006/relationships/hyperlink" Target="mailto:yiannis@imperio-group.com" TargetMode="Externa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chart" Target="../charts/chart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491880" y="172616"/>
            <a:ext cx="5715000" cy="16002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</a:p>
          <a:p>
            <a:pPr>
              <a:defRPr/>
            </a:pPr>
            <a:r>
              <a:rPr lang="en-US" sz="40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Exploring Business Opportunities in Israel and Cyprus</a:t>
            </a:r>
          </a:p>
          <a:p>
            <a:pPr>
              <a:defRPr/>
            </a:pPr>
            <a:endParaRPr lang="en-US" sz="3200" dirty="0">
              <a:solidFill>
                <a:schemeClr val="tx2"/>
              </a:solidFill>
              <a:latin typeface="Gill Sans MT" panose="020B0502020104020203" pitchFamily="34" charset="0"/>
            </a:endParaRPr>
          </a:p>
          <a:p>
            <a:pPr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Opportunities in Real Estate</a:t>
            </a:r>
            <a:endParaRPr lang="en-US" sz="2800" b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5013176"/>
            <a:ext cx="5710944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343808" y="4952528"/>
            <a:ext cx="5715000" cy="17888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Presented by Yiannis Misirlis</a:t>
            </a:r>
          </a:p>
          <a:p>
            <a:pPr>
              <a:defRPr/>
            </a:pPr>
            <a:endParaRPr lang="en-US" b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5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Board </a:t>
            </a:r>
            <a:r>
              <a:rPr lang="en-US" sz="1500" i="1" dirty="0">
                <a:solidFill>
                  <a:schemeClr val="tx2"/>
                </a:solidFill>
                <a:latin typeface="Georgia" panose="02040502050405020303" pitchFamily="18" charset="0"/>
              </a:rPr>
              <a:t>Member, Cyprus Chamber of Commerce and </a:t>
            </a:r>
            <a:r>
              <a:rPr lang="en-US" sz="15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Industry</a:t>
            </a:r>
            <a:endParaRPr lang="en-GB" sz="1500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5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 </a:t>
            </a:r>
          </a:p>
          <a:p>
            <a:r>
              <a:rPr lang="en-US" sz="15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Vice Chairman of Cyprus Land &amp; Building Developers Association</a:t>
            </a:r>
          </a:p>
          <a:p>
            <a:endParaRPr lang="en-GB" sz="16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defRPr/>
            </a:pPr>
            <a:endParaRPr lang="en-US" sz="1600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5682"/>
            <a:ext cx="899592" cy="59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99" y="172616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625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36923-BDA2-48DE-9D33-A5AE9E9962A7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344" y="526600"/>
            <a:ext cx="4251176" cy="139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278624" y="42204"/>
            <a:ext cx="6350159" cy="2520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38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</a:p>
          <a:p>
            <a:pPr>
              <a:defRPr/>
            </a:pPr>
            <a:r>
              <a:rPr lang="en-US" sz="3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High quality</a:t>
            </a:r>
          </a:p>
          <a:p>
            <a:pPr>
              <a:defRPr/>
            </a:pPr>
            <a:r>
              <a:rPr lang="en-US" sz="3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residences</a:t>
            </a:r>
          </a:p>
          <a:p>
            <a:pPr>
              <a:defRPr/>
            </a:pPr>
            <a:endParaRPr lang="en-US" sz="3800" b="1" dirty="0">
              <a:latin typeface="Georgia" panose="02040502050405020303" pitchFamily="18" charset="0"/>
            </a:endParaRPr>
          </a:p>
          <a:p>
            <a:pPr>
              <a:defRPr/>
            </a:pPr>
            <a:endParaRPr lang="en-US" sz="3800" b="1" dirty="0" smtClean="0">
              <a:latin typeface="Georgia" panose="02040502050405020303" pitchFamily="18" charset="0"/>
            </a:endParaRPr>
          </a:p>
          <a:p>
            <a:pPr>
              <a:defRPr/>
            </a:pPr>
            <a:endParaRPr lang="en-US" sz="3800" b="1" dirty="0" smtClean="0">
              <a:latin typeface="Georgia" panose="02040502050405020303" pitchFamily="18" charset="0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99" y="172616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1" y="5896004"/>
            <a:ext cx="4251176" cy="48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496" y="5949280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2"/>
                </a:solidFill>
                <a:latin typeface="Georgia" panose="02040502050405020303" pitchFamily="18" charset="0"/>
              </a:rPr>
              <a:t>Ivy Residences by Imperio </a:t>
            </a:r>
            <a:endParaRPr lang="en-GB" sz="20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9802" y="179310"/>
            <a:ext cx="2088232" cy="441378"/>
            <a:chOff x="99802" y="179310"/>
            <a:chExt cx="2088232" cy="44137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02" y="179310"/>
              <a:ext cx="2088232" cy="441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xmlns="" id="{C0E36D6C-4CD0-4C82-85D6-5C1C87553672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9512" y="188640"/>
              <a:ext cx="1928813" cy="353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475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36923-BDA2-48DE-9D33-A5AE9E9962A7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11</a:t>
            </a:fld>
            <a:endParaRPr lang="en-GB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99" y="172616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344" y="526600"/>
            <a:ext cx="4251176" cy="139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5278624" y="42204"/>
            <a:ext cx="6350159" cy="2520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38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</a:p>
          <a:p>
            <a:pPr>
              <a:defRPr/>
            </a:pPr>
            <a:r>
              <a:rPr lang="en-US" sz="3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Commercial</a:t>
            </a:r>
          </a:p>
          <a:p>
            <a:pPr>
              <a:defRPr/>
            </a:pPr>
            <a:r>
              <a:rPr lang="en-US" sz="3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Developments</a:t>
            </a:r>
          </a:p>
          <a:p>
            <a:pPr>
              <a:defRPr/>
            </a:pPr>
            <a:endParaRPr lang="en-US" sz="3800" b="1" dirty="0">
              <a:latin typeface="Georgia" panose="02040502050405020303" pitchFamily="18" charset="0"/>
            </a:endParaRPr>
          </a:p>
          <a:p>
            <a:pPr>
              <a:defRPr/>
            </a:pPr>
            <a:endParaRPr lang="en-US" sz="3800" b="1" dirty="0" smtClean="0">
              <a:latin typeface="Georgia" panose="02040502050405020303" pitchFamily="18" charset="0"/>
            </a:endParaRPr>
          </a:p>
          <a:p>
            <a:pPr>
              <a:defRPr/>
            </a:pPr>
            <a:endParaRPr lang="en-US" sz="3800" b="1" dirty="0" smtClean="0">
              <a:latin typeface="Georgia" panose="02040502050405020303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1" y="5896004"/>
            <a:ext cx="4251176" cy="48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899" y="5949280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tx2"/>
                </a:solidFill>
                <a:latin typeface="Georgia" panose="02040502050405020303" pitchFamily="18" charset="0"/>
              </a:rPr>
              <a:t>Noble Centre by Imperio </a:t>
            </a:r>
            <a:endParaRPr lang="en-GB" sz="20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82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36923-BDA2-48DE-9D33-A5AE9E9962A7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12</a:t>
            </a:fld>
            <a:endParaRPr lang="en-GB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99" y="172616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344" y="526600"/>
            <a:ext cx="4251176" cy="1390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5278624" y="193555"/>
            <a:ext cx="6350159" cy="2520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38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</a:p>
          <a:p>
            <a:pPr>
              <a:defRPr/>
            </a:pPr>
            <a:r>
              <a:rPr lang="en-US" sz="3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Luxury Hotels</a:t>
            </a:r>
          </a:p>
          <a:p>
            <a:pPr>
              <a:defRPr/>
            </a:pPr>
            <a:endParaRPr lang="en-US" sz="3800" b="1" dirty="0">
              <a:latin typeface="Georgia" panose="02040502050405020303" pitchFamily="18" charset="0"/>
            </a:endParaRPr>
          </a:p>
          <a:p>
            <a:pPr>
              <a:defRPr/>
            </a:pPr>
            <a:endParaRPr lang="en-US" sz="3800" b="1" dirty="0" smtClean="0">
              <a:latin typeface="Georgia" panose="02040502050405020303" pitchFamily="18" charset="0"/>
            </a:endParaRPr>
          </a:p>
          <a:p>
            <a:pPr>
              <a:defRPr/>
            </a:pPr>
            <a:endParaRPr lang="en-US" sz="3800" b="1" dirty="0" smtClean="0">
              <a:latin typeface="Georgia" panose="02040502050405020303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1" y="5805264"/>
            <a:ext cx="4251176" cy="485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-36512" y="5847871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Amathus</a:t>
            </a:r>
            <a:r>
              <a:rPr lang="en-GB" sz="2000" dirty="0" smtClean="0">
                <a:solidFill>
                  <a:schemeClr val="tx2"/>
                </a:solidFill>
                <a:latin typeface="Georgia" panose="02040502050405020303" pitchFamily="18" charset="0"/>
              </a:rPr>
              <a:t> Hotel, Limassol</a:t>
            </a:r>
            <a:endParaRPr lang="en-GB" sz="20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9802" y="179310"/>
            <a:ext cx="2088232" cy="441378"/>
            <a:chOff x="99802" y="179310"/>
            <a:chExt cx="2088232" cy="441378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02" y="179310"/>
              <a:ext cx="2088232" cy="441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xmlns="" id="{C0E36D6C-4CD0-4C82-85D6-5C1C87553672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9512" y="188640"/>
              <a:ext cx="1928813" cy="353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579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Invest in Cyprus – Tel Aviv forum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CD0E-4DE9-4FBD-B8EA-F4A76C80D0A9}" type="datetime6">
              <a:rPr lang="en-GB" smtClean="0"/>
              <a:t>December 17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13</a:t>
            </a:fld>
            <a:endParaRPr lang="en-GB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011849476"/>
              </p:ext>
            </p:extLst>
          </p:nvPr>
        </p:nvGraphicFramePr>
        <p:xfrm>
          <a:off x="107504" y="1412776"/>
          <a:ext cx="907300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99" y="194696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74691"/>
            <a:ext cx="7992888" cy="67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41379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Key investment advantages of Cyprus</a:t>
            </a:r>
            <a:endParaRPr lang="en-GB" sz="3200" b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32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36923-BDA2-48DE-9D33-A5AE9E9962A7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14</a:t>
            </a:fld>
            <a:endParaRPr lang="en-GB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21" y="764704"/>
            <a:ext cx="4960979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615068" y="449288"/>
            <a:ext cx="5544617" cy="2880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endParaRPr lang="en-US" sz="2400" b="1" dirty="0" smtClean="0">
              <a:solidFill>
                <a:schemeClr val="tx2"/>
              </a:solidFill>
              <a:latin typeface="Gill Sans MT" panose="020B0502020104020203" pitchFamily="34" charset="0"/>
            </a:endParaRPr>
          </a:p>
          <a:p>
            <a:pPr>
              <a:defRPr/>
            </a:pPr>
            <a:r>
              <a:rPr lang="en-US" sz="40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Is Cyprus a safe place to invest?</a:t>
            </a:r>
            <a:endParaRPr lang="en-US" sz="4000" b="1" dirty="0" smtClean="0">
              <a:latin typeface="Georgia" panose="02040502050405020303" pitchFamily="18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99" y="172616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07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36923-BDA2-48DE-9D33-A5AE9E9962A7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15</a:t>
            </a:fld>
            <a:endParaRPr lang="en-GB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88640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021" y="620688"/>
            <a:ext cx="4960979" cy="1484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99802" y="179310"/>
            <a:ext cx="2088232" cy="441378"/>
            <a:chOff x="99802" y="179310"/>
            <a:chExt cx="2088232" cy="441378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02" y="179310"/>
              <a:ext cx="2088232" cy="441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xmlns="" id="{C0E36D6C-4CD0-4C82-85D6-5C1C87553672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9512" y="188640"/>
              <a:ext cx="1928813" cy="353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644008" y="305272"/>
            <a:ext cx="5544617" cy="2880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endParaRPr lang="en-US" sz="2400" b="1" dirty="0" smtClean="0">
              <a:solidFill>
                <a:schemeClr val="tx2"/>
              </a:solidFill>
              <a:latin typeface="Gill Sans MT" panose="020B0502020104020203" pitchFamily="34" charset="0"/>
            </a:endParaRPr>
          </a:p>
          <a:p>
            <a:r>
              <a:rPr lang="en-GB" sz="4000" b="1" dirty="0">
                <a:solidFill>
                  <a:schemeClr val="tx2"/>
                </a:solidFill>
                <a:latin typeface="Georgia" panose="02040502050405020303" pitchFamily="18" charset="0"/>
              </a:rPr>
              <a:t>Advanced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55651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36923-BDA2-48DE-9D33-A5AE9E9962A7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16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56191"/>
            <a:ext cx="5681059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808362" y="168767"/>
            <a:ext cx="6350159" cy="2520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</a:p>
          <a:p>
            <a:pPr>
              <a:defRPr/>
            </a:pPr>
            <a:r>
              <a:rPr lang="en-US" sz="40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Large investment projects</a:t>
            </a:r>
          </a:p>
          <a:p>
            <a:pPr>
              <a:defRPr/>
            </a:pPr>
            <a:endParaRPr lang="en-US" sz="14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Georgia" panose="02040502050405020303" pitchFamily="18" charset="0"/>
              </a:rPr>
              <a:t>Marinas and tourist developments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Georgia" panose="02040502050405020303" pitchFamily="18" charset="0"/>
              </a:rPr>
              <a:t>High-end commercial and residential buildings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Georgia" panose="02040502050405020303" pitchFamily="18" charset="0"/>
              </a:rPr>
              <a:t>Shopping malls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Georgia" panose="02040502050405020303" pitchFamily="18" charset="0"/>
              </a:rPr>
              <a:t>Casino resorts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Georgia" panose="02040502050405020303" pitchFamily="18" charset="0"/>
              </a:rPr>
              <a:t>Golf resorts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Georgia" panose="02040502050405020303" pitchFamily="18" charset="0"/>
              </a:rPr>
              <a:t>Infrastructure projects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Georgia" panose="02040502050405020303" pitchFamily="18" charset="0"/>
              </a:rPr>
              <a:t>Hotels</a:t>
            </a:r>
          </a:p>
          <a:p>
            <a:pPr>
              <a:defRPr/>
            </a:pPr>
            <a:endParaRPr lang="en-US" sz="1400" b="1" dirty="0" smtClean="0">
              <a:latin typeface="Georgia" panose="02040502050405020303" pitchFamily="18" charset="0"/>
            </a:endParaRPr>
          </a:p>
          <a:p>
            <a:pPr>
              <a:defRPr/>
            </a:pPr>
            <a:endParaRPr lang="en-US" sz="1600" b="1" dirty="0" smtClean="0">
              <a:latin typeface="Georgia" panose="02040502050405020303" pitchFamily="18" charset="0"/>
            </a:endParaRP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99" y="172616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99802" y="179310"/>
            <a:ext cx="2088232" cy="441378"/>
            <a:chOff x="99802" y="179310"/>
            <a:chExt cx="2088232" cy="44137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02" y="179310"/>
              <a:ext cx="2088232" cy="441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xmlns="" id="{C0E36D6C-4CD0-4C82-85D6-5C1C87553672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9512" y="188640"/>
              <a:ext cx="1928813" cy="353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392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36923-BDA2-48DE-9D33-A5AE9E9962A7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17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727" y="1016732"/>
            <a:ext cx="568105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671742" y="704908"/>
            <a:ext cx="5537044" cy="295232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</a:p>
          <a:p>
            <a:pPr>
              <a:defRPr/>
            </a:pPr>
            <a:r>
              <a:rPr lang="en-US" sz="40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Casino resort</a:t>
            </a:r>
          </a:p>
          <a:p>
            <a:pPr lvl="0">
              <a:defRPr/>
            </a:pPr>
            <a:r>
              <a:rPr lang="en-GB" sz="1600" dirty="0" smtClean="0">
                <a:solidFill>
                  <a:schemeClr val="tx2"/>
                </a:solidFill>
                <a:latin typeface="Georgia" panose="02040502050405020303" pitchFamily="18" charset="0"/>
              </a:rPr>
              <a:t>Casino resort will includes luxury hotel, numerous restaurants, theme parks, water </a:t>
            </a:r>
            <a:r>
              <a:rPr lang="en-GB" sz="1600" dirty="0">
                <a:solidFill>
                  <a:schemeClr val="tx2"/>
                </a:solidFill>
                <a:latin typeface="Georgia" panose="02040502050405020303" pitchFamily="18" charset="0"/>
              </a:rPr>
              <a:t>park, </a:t>
            </a:r>
            <a:r>
              <a:rPr lang="en-GB" sz="1600" dirty="0" smtClean="0">
                <a:solidFill>
                  <a:schemeClr val="tx2"/>
                </a:solidFill>
                <a:latin typeface="Georgia" panose="02040502050405020303" pitchFamily="18" charset="0"/>
              </a:rPr>
              <a:t>bars, cafes</a:t>
            </a:r>
            <a:r>
              <a:rPr lang="en-GB" sz="1600" dirty="0">
                <a:solidFill>
                  <a:schemeClr val="tx2"/>
                </a:solidFill>
                <a:latin typeface="Georgia" panose="02040502050405020303" pitchFamily="18" charset="0"/>
              </a:rPr>
              <a:t>, gym and sports facilities, shops, a conference centre and </a:t>
            </a:r>
            <a:r>
              <a:rPr lang="en-GB" sz="1600" dirty="0" smtClean="0">
                <a:solidFill>
                  <a:schemeClr val="tx2"/>
                </a:solidFill>
                <a:latin typeface="Georgia" panose="02040502050405020303" pitchFamily="18" charset="0"/>
              </a:rPr>
              <a:t>spas.</a:t>
            </a:r>
            <a:endParaRPr lang="en-GB" sz="16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defRPr/>
            </a:pPr>
            <a:endParaRPr lang="en-US" sz="1600" b="1" dirty="0" smtClean="0">
              <a:latin typeface="Georgia" panose="02040502050405020303" pitchFamily="18" charset="0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99" y="172616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99802" y="179310"/>
            <a:ext cx="2088232" cy="441378"/>
            <a:chOff x="99802" y="179310"/>
            <a:chExt cx="2088232" cy="44137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02" y="179310"/>
              <a:ext cx="2088232" cy="441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1">
              <a:extLst>
                <a:ext uri="{FF2B5EF4-FFF2-40B4-BE49-F238E27FC236}">
                  <a16:creationId xmlns:a16="http://schemas.microsoft.com/office/drawing/2014/main" xmlns="" id="{C0E36D6C-4CD0-4C82-85D6-5C1C87553672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9512" y="188640"/>
              <a:ext cx="1928813" cy="353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1212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36923-BDA2-48DE-9D33-A5AE9E9962A7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18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408" y="735164"/>
            <a:ext cx="5328592" cy="182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995866" y="303116"/>
            <a:ext cx="5537044" cy="295232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</a:p>
          <a:p>
            <a:pPr>
              <a:defRPr/>
            </a:pPr>
            <a:r>
              <a:rPr lang="en-US" sz="45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Marinas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2"/>
                </a:solidFill>
                <a:latin typeface="Georgia" panose="02040502050405020303" pitchFamily="18" charset="0"/>
              </a:rPr>
              <a:t>Limassol Marina: In operation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solidFill>
                  <a:schemeClr val="tx2"/>
                </a:solidFill>
                <a:latin typeface="Georgia" panose="02040502050405020303" pitchFamily="18" charset="0"/>
              </a:rPr>
              <a:t>Ayia</a:t>
            </a:r>
            <a:r>
              <a:rPr lang="en-US" sz="1400" dirty="0">
                <a:solidFill>
                  <a:schemeClr val="tx2"/>
                </a:solidFill>
                <a:latin typeface="Georgia" panose="02040502050405020303" pitchFamily="18" charset="0"/>
              </a:rPr>
              <a:t> Napa Marina: Expected to be finished by </a:t>
            </a:r>
            <a:r>
              <a:rPr lang="en-US" sz="1400" dirty="0" smtClean="0">
                <a:solidFill>
                  <a:schemeClr val="tx2"/>
                </a:solidFill>
                <a:latin typeface="Georgia" panose="02040502050405020303" pitchFamily="18" charset="0"/>
              </a:rPr>
              <a:t>2022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Pafos</a:t>
            </a:r>
            <a:r>
              <a:rPr lang="en-US" sz="1400" dirty="0" smtClean="0">
                <a:solidFill>
                  <a:schemeClr val="tx2"/>
                </a:solidFill>
                <a:latin typeface="Georgia" panose="02040502050405020303" pitchFamily="18" charset="0"/>
              </a:rPr>
              <a:t>  and </a:t>
            </a:r>
            <a:r>
              <a:rPr lang="en-US" sz="1400" dirty="0" err="1" smtClean="0">
                <a:solidFill>
                  <a:schemeClr val="tx2"/>
                </a:solidFill>
                <a:latin typeface="Georgia" panose="02040502050405020303" pitchFamily="18" charset="0"/>
              </a:rPr>
              <a:t>Larnaca</a:t>
            </a:r>
            <a:r>
              <a:rPr lang="en-US" sz="1400" dirty="0" smtClean="0">
                <a:solidFill>
                  <a:schemeClr val="tx2"/>
                </a:solidFill>
                <a:latin typeface="Georgia" panose="02040502050405020303" pitchFamily="18" charset="0"/>
              </a:rPr>
              <a:t> Marina: On the way</a:t>
            </a:r>
          </a:p>
          <a:p>
            <a:pPr>
              <a:defRPr/>
            </a:pPr>
            <a:endParaRPr lang="en-US" sz="1400" b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defRPr/>
            </a:pPr>
            <a:endParaRPr lang="en-US" sz="1600" b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99" y="172616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99802" y="179310"/>
            <a:ext cx="2088232" cy="441378"/>
            <a:chOff x="99802" y="179310"/>
            <a:chExt cx="2088232" cy="441378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02" y="179310"/>
              <a:ext cx="2088232" cy="4413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xmlns="" id="{C0E36D6C-4CD0-4C82-85D6-5C1C87553672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9512" y="188640"/>
              <a:ext cx="1928813" cy="353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351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36923-BDA2-48DE-9D33-A5AE9E9962A7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19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783460"/>
            <a:ext cx="418518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11832" y="4769768"/>
            <a:ext cx="5249012" cy="240364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</a:p>
          <a:p>
            <a:pPr>
              <a:defRPr/>
            </a:pPr>
            <a:r>
              <a:rPr lang="en-US" sz="4800" b="1" dirty="0" smtClean="0">
                <a:latin typeface="Georgia" panose="02040502050405020303" pitchFamily="18" charset="0"/>
              </a:rPr>
              <a:t>The “One”</a:t>
            </a:r>
          </a:p>
          <a:p>
            <a:pPr>
              <a:defRPr/>
            </a:pPr>
            <a:endParaRPr lang="en-US" sz="1600" b="1" dirty="0" smtClean="0">
              <a:latin typeface="Georgia" panose="02040502050405020303" pitchFamily="18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88640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56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36923-BDA2-48DE-9D33-A5AE9E9962A7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2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0648"/>
            <a:ext cx="568105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3347864" y="-171400"/>
            <a:ext cx="5832649" cy="2520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</a:p>
          <a:p>
            <a:pPr>
              <a:defRPr/>
            </a:pPr>
            <a:r>
              <a:rPr lang="en-US" sz="45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Investing in </a:t>
            </a:r>
          </a:p>
          <a:p>
            <a:pPr>
              <a:defRPr/>
            </a:pPr>
            <a:r>
              <a:rPr lang="en-US" sz="45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Real Estate</a:t>
            </a:r>
          </a:p>
          <a:p>
            <a:pPr>
              <a:defRPr/>
            </a:pPr>
            <a:endParaRPr lang="en-US" sz="14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defRPr/>
            </a:pPr>
            <a:r>
              <a:rPr lang="en-GB" sz="1400" dirty="0">
                <a:solidFill>
                  <a:schemeClr val="tx2"/>
                </a:solidFill>
                <a:latin typeface="Georgia" panose="02040502050405020303" pitchFamily="18" charset="0"/>
              </a:rPr>
              <a:t>“It is a comfortable feeling to know that you stand on your own ground. Land is about the only thing that can’t fly away.” -- Anthony Trollope, novelist</a:t>
            </a:r>
          </a:p>
          <a:p>
            <a:pPr>
              <a:defRPr/>
            </a:pPr>
            <a:endParaRPr lang="en-US" sz="1400" dirty="0" smtClean="0">
              <a:latin typeface="Georgia" panose="02040502050405020303" pitchFamily="18" charset="0"/>
            </a:endParaRPr>
          </a:p>
          <a:p>
            <a:pPr>
              <a:defRPr/>
            </a:pPr>
            <a:endParaRPr lang="en-US" sz="1600" dirty="0" smtClean="0">
              <a:latin typeface="Georgia" panose="02040502050405020303" pitchFamily="18" charset="0"/>
            </a:endParaRP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99" y="172616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08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36923-BDA2-48DE-9D33-A5AE9E9962A7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20</a:t>
            </a:fld>
            <a:endParaRPr lang="en-GB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607" y="4816320"/>
            <a:ext cx="5048335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4581128"/>
            <a:ext cx="4943872" cy="240364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</a:p>
          <a:p>
            <a:pPr>
              <a:defRPr/>
            </a:pPr>
            <a:r>
              <a:rPr lang="en-US" sz="4000" b="1" dirty="0" smtClean="0">
                <a:latin typeface="Georgia" panose="02040502050405020303" pitchFamily="18" charset="0"/>
              </a:rPr>
              <a:t>The “Limassol Del Mar”</a:t>
            </a:r>
          </a:p>
          <a:p>
            <a:pPr>
              <a:defRPr/>
            </a:pPr>
            <a:endParaRPr lang="en-US" sz="1600" b="1" dirty="0" smtClean="0">
              <a:latin typeface="Georgia" panose="02040502050405020303" pitchFamily="18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88640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152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36923-BDA2-48DE-9D33-A5AE9E9962A7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21</a:t>
            </a:fld>
            <a:endParaRPr lang="en-GB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76" y="5133188"/>
            <a:ext cx="3886065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-21875" y="4941168"/>
            <a:ext cx="5249012" cy="240364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</a:p>
          <a:p>
            <a:pPr>
              <a:defRPr/>
            </a:pPr>
            <a:r>
              <a:rPr lang="en-US" sz="4000" b="1" dirty="0" smtClean="0">
                <a:latin typeface="Georgia" panose="02040502050405020303" pitchFamily="18" charset="0"/>
              </a:rPr>
              <a:t>The “Oval”</a:t>
            </a:r>
          </a:p>
          <a:p>
            <a:pPr>
              <a:defRPr/>
            </a:pPr>
            <a:endParaRPr lang="en-US" sz="1600" b="1" dirty="0" smtClean="0">
              <a:latin typeface="Georgia" panose="02040502050405020303" pitchFamily="18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88640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20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36923-BDA2-48DE-9D33-A5AE9E9962A7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22</a:t>
            </a:fld>
            <a:endParaRPr lang="en-GB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083016"/>
            <a:ext cx="349188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4941168"/>
            <a:ext cx="5249012" cy="240364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</a:p>
          <a:p>
            <a:pPr>
              <a:defRPr/>
            </a:pPr>
            <a:r>
              <a:rPr lang="en-US" sz="4000" b="1" dirty="0" smtClean="0">
                <a:latin typeface="Georgia" panose="02040502050405020303" pitchFamily="18" charset="0"/>
              </a:rPr>
              <a:t>The “Icon”</a:t>
            </a:r>
          </a:p>
          <a:p>
            <a:pPr>
              <a:defRPr/>
            </a:pPr>
            <a:endParaRPr lang="en-US" sz="1600" b="1" dirty="0" smtClean="0">
              <a:latin typeface="Georgia" panose="020405020504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88640"/>
            <a:ext cx="1716325" cy="2346216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88640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659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36923-BDA2-48DE-9D33-A5AE9E9962A7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23</a:t>
            </a:fld>
            <a:endParaRPr lang="en-GB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251520" y="188640"/>
            <a:ext cx="5544617" cy="28803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endParaRPr lang="en-US" sz="2400" b="1" dirty="0" smtClean="0">
              <a:solidFill>
                <a:schemeClr val="tx2"/>
              </a:solidFill>
              <a:latin typeface="Gill Sans MT" panose="020B0502020104020203" pitchFamily="34" charset="0"/>
            </a:endParaRPr>
          </a:p>
          <a:p>
            <a:pPr>
              <a:defRPr/>
            </a:pPr>
            <a:r>
              <a:rPr lang="en-US" sz="4400" b="1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Invest in Cyprus Real Estate today!</a:t>
            </a:r>
            <a:endParaRPr lang="en-US" sz="4400" b="1" i="1" dirty="0" smtClean="0">
              <a:latin typeface="Georgia" panose="02040502050405020303" pitchFamily="18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88640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04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5400600" cy="2274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F0B5-88E9-4D1B-AD74-29BFE32E49E6}" type="datetime6">
              <a:rPr lang="en-GB" smtClean="0"/>
              <a:t>December 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6949" y="1124744"/>
            <a:ext cx="5715000" cy="16002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48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Thank you</a:t>
            </a:r>
          </a:p>
          <a:p>
            <a:pPr>
              <a:defRPr/>
            </a:pPr>
            <a:endParaRPr lang="en-US" sz="4800" b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defRPr/>
            </a:pPr>
            <a:endParaRPr lang="en-US" sz="4800" b="1" dirty="0">
              <a:latin typeface="Georgia" panose="02040502050405020303" pitchFamily="18" charset="0"/>
            </a:endParaRPr>
          </a:p>
          <a:p>
            <a:pPr>
              <a:defRPr/>
            </a:pPr>
            <a:endParaRPr lang="en-US" sz="4400" b="1" dirty="0" smtClean="0">
              <a:latin typeface="Georgia" panose="020405020504050203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4" y="62968"/>
            <a:ext cx="2963075" cy="678354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75245" y="2550266"/>
            <a:ext cx="5715000" cy="318299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Yiannis Misirlis</a:t>
            </a:r>
          </a:p>
          <a:p>
            <a:pPr>
              <a:defRPr/>
            </a:pPr>
            <a:endParaRPr lang="en-US" b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600" i="1" dirty="0">
                <a:solidFill>
                  <a:schemeClr val="tx2"/>
                </a:solidFill>
                <a:latin typeface="Georgia" panose="02040502050405020303" pitchFamily="18" charset="0"/>
              </a:rPr>
              <a:t>Board Member, Cyprus Chamber of Commerce and Industry.</a:t>
            </a:r>
            <a:endParaRPr lang="en-GB" sz="1600" i="1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600" i="1" dirty="0">
                <a:solidFill>
                  <a:schemeClr val="tx2"/>
                </a:solidFill>
                <a:latin typeface="Georgia" panose="02040502050405020303" pitchFamily="18" charset="0"/>
              </a:rPr>
              <a:t> </a:t>
            </a:r>
            <a:endParaRPr lang="en-US" sz="1600" i="1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r>
              <a:rPr lang="en-US" sz="1600" i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Vice Chairman of Cyprus Land &amp; Building Developers Association</a:t>
            </a:r>
          </a:p>
          <a:p>
            <a:r>
              <a:rPr lang="en-GB" sz="1600" dirty="0"/>
              <a:t/>
            </a:r>
            <a:br>
              <a:rPr lang="en-GB" sz="1600" dirty="0"/>
            </a:br>
            <a:r>
              <a:rPr lang="en-GB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T:</a:t>
            </a:r>
            <a:r>
              <a:rPr lang="en-GB" sz="1600" dirty="0">
                <a:solidFill>
                  <a:schemeClr val="tx2"/>
                </a:solidFill>
                <a:latin typeface="Georgia" panose="02040502050405020303" pitchFamily="18" charset="0"/>
              </a:rPr>
              <a:t> + 357 25581005</a:t>
            </a:r>
          </a:p>
          <a:p>
            <a:r>
              <a:rPr lang="en-GB" sz="1600" b="1" dirty="0">
                <a:solidFill>
                  <a:schemeClr val="tx2"/>
                </a:solidFill>
                <a:latin typeface="Georgia" panose="02040502050405020303" pitchFamily="18" charset="0"/>
              </a:rPr>
              <a:t>F:</a:t>
            </a:r>
            <a:r>
              <a:rPr lang="en-GB" sz="1600" dirty="0">
                <a:solidFill>
                  <a:schemeClr val="tx2"/>
                </a:solidFill>
                <a:latin typeface="Georgia" panose="02040502050405020303" pitchFamily="18" charset="0"/>
              </a:rPr>
              <a:t> + 357 25580205 </a:t>
            </a:r>
            <a:br>
              <a:rPr lang="en-GB" sz="1600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lang="en-GB" sz="1600" dirty="0">
                <a:solidFill>
                  <a:schemeClr val="tx2"/>
                </a:solidFill>
                <a:latin typeface="Georgia" panose="02040502050405020303" pitchFamily="18" charset="0"/>
                <a:hlinkClick r:id="rId5"/>
              </a:rPr>
              <a:t>E: yiannis@imperio-group.com</a:t>
            </a:r>
            <a:r>
              <a:rPr lang="en-GB" sz="1600" dirty="0">
                <a:solidFill>
                  <a:schemeClr val="tx2"/>
                </a:solidFill>
                <a:latin typeface="Georgia" panose="02040502050405020303" pitchFamily="18" charset="0"/>
              </a:rPr>
              <a:t/>
            </a:r>
            <a:br>
              <a:rPr lang="en-GB" sz="1600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lang="en-GB" sz="1600" dirty="0">
                <a:solidFill>
                  <a:schemeClr val="tx2"/>
                </a:solidFill>
                <a:latin typeface="Georgia" panose="02040502050405020303" pitchFamily="18" charset="0"/>
                <a:hlinkClick r:id="rId6"/>
              </a:rPr>
              <a:t>W: http://www.imperio-group.com/</a:t>
            </a:r>
            <a:r>
              <a:rPr lang="en-GB" sz="1600" dirty="0"/>
              <a:t/>
            </a:r>
            <a:br>
              <a:rPr lang="en-GB" sz="1600" dirty="0"/>
            </a:br>
            <a:endParaRPr lang="en-US" sz="1600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25682"/>
            <a:ext cx="899592" cy="59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9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8" y="62981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The Real Estate Cycle </a:t>
            </a:r>
            <a:endParaRPr lang="en-GB" sz="3200" dirty="0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36923-BDA2-48DE-9D33-A5AE9E9962A7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3</a:t>
            </a:fld>
            <a:endParaRPr lang="en-GB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99" y="172616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1064970" y="3676533"/>
            <a:ext cx="730111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1744019" y="2524380"/>
            <a:ext cx="5836258" cy="1936496"/>
          </a:xfrm>
          <a:custGeom>
            <a:avLst/>
            <a:gdLst>
              <a:gd name="connsiteX0" fmla="*/ 0 w 5836258"/>
              <a:gd name="connsiteY0" fmla="*/ 1153208 h 1936496"/>
              <a:gd name="connsiteX1" fmla="*/ 453224 w 5836258"/>
              <a:gd name="connsiteY1" fmla="*/ 342175 h 1936496"/>
              <a:gd name="connsiteX2" fmla="*/ 818984 w 5836258"/>
              <a:gd name="connsiteY2" fmla="*/ 24122 h 1936496"/>
              <a:gd name="connsiteX3" fmla="*/ 1105231 w 5836258"/>
              <a:gd name="connsiteY3" fmla="*/ 175197 h 1936496"/>
              <a:gd name="connsiteX4" fmla="*/ 1526651 w 5836258"/>
              <a:gd name="connsiteY4" fmla="*/ 668178 h 1936496"/>
              <a:gd name="connsiteX5" fmla="*/ 2464904 w 5836258"/>
              <a:gd name="connsiteY5" fmla="*/ 1821117 h 1936496"/>
              <a:gd name="connsiteX6" fmla="*/ 3275938 w 5836258"/>
              <a:gd name="connsiteY6" fmla="*/ 1717750 h 1936496"/>
              <a:gd name="connsiteX7" fmla="*/ 4460682 w 5836258"/>
              <a:gd name="connsiteY7" fmla="*/ 246759 h 1936496"/>
              <a:gd name="connsiteX8" fmla="*/ 4961614 w 5836258"/>
              <a:gd name="connsiteY8" fmla="*/ 87733 h 1936496"/>
              <a:gd name="connsiteX9" fmla="*/ 5836258 w 5836258"/>
              <a:gd name="connsiteY9" fmla="*/ 1153208 h 1936496"/>
              <a:gd name="connsiteX10" fmla="*/ 5836258 w 5836258"/>
              <a:gd name="connsiteY10" fmla="*/ 1153208 h 1936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36258" h="1936496">
                <a:moveTo>
                  <a:pt x="0" y="1153208"/>
                </a:moveTo>
                <a:cubicBezTo>
                  <a:pt x="158363" y="841782"/>
                  <a:pt x="316727" y="530356"/>
                  <a:pt x="453224" y="342175"/>
                </a:cubicBezTo>
                <a:cubicBezTo>
                  <a:pt x="589721" y="153994"/>
                  <a:pt x="710316" y="51952"/>
                  <a:pt x="818984" y="24122"/>
                </a:cubicBezTo>
                <a:cubicBezTo>
                  <a:pt x="927652" y="-3708"/>
                  <a:pt x="987287" y="67854"/>
                  <a:pt x="1105231" y="175197"/>
                </a:cubicBezTo>
                <a:cubicBezTo>
                  <a:pt x="1223175" y="282540"/>
                  <a:pt x="1300039" y="393858"/>
                  <a:pt x="1526651" y="668178"/>
                </a:cubicBezTo>
                <a:cubicBezTo>
                  <a:pt x="1753263" y="942498"/>
                  <a:pt x="2173356" y="1646188"/>
                  <a:pt x="2464904" y="1821117"/>
                </a:cubicBezTo>
                <a:cubicBezTo>
                  <a:pt x="2756452" y="1996046"/>
                  <a:pt x="2943308" y="1980143"/>
                  <a:pt x="3275938" y="1717750"/>
                </a:cubicBezTo>
                <a:cubicBezTo>
                  <a:pt x="3608568" y="1455357"/>
                  <a:pt x="4179736" y="518428"/>
                  <a:pt x="4460682" y="246759"/>
                </a:cubicBezTo>
                <a:cubicBezTo>
                  <a:pt x="4741628" y="-24910"/>
                  <a:pt x="4732351" y="-63342"/>
                  <a:pt x="4961614" y="87733"/>
                </a:cubicBezTo>
                <a:cubicBezTo>
                  <a:pt x="5190877" y="238808"/>
                  <a:pt x="5836258" y="1153208"/>
                  <a:pt x="5836258" y="1153208"/>
                </a:cubicBezTo>
                <a:lnTo>
                  <a:pt x="5836258" y="1153208"/>
                </a:ln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936243" y="2505394"/>
            <a:ext cx="1324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EXPANSION</a:t>
            </a:r>
            <a:endParaRPr lang="en-GB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997120" y="2524380"/>
            <a:ext cx="1324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OVERSUPPLY</a:t>
            </a:r>
            <a:endParaRPr lang="en-GB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665383" y="3964565"/>
            <a:ext cx="1324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RECESSION</a:t>
            </a:r>
            <a:endParaRPr lang="en-GB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4314954" y="4465745"/>
            <a:ext cx="1324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LOW</a:t>
            </a:r>
            <a:endParaRPr lang="en-GB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255830" y="2197617"/>
            <a:ext cx="1324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HIGH</a:t>
            </a:r>
            <a:endParaRPr lang="en-GB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301375" y="4132547"/>
            <a:ext cx="1324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/>
              <a:t>RECOVERY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19233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35897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chemeClr val="tx2"/>
                </a:solidFill>
                <a:latin typeface="Georgia" panose="02040502050405020303" pitchFamily="18" charset="0"/>
              </a:rPr>
              <a:t>Transaction Volume: Sale contracts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36923-BDA2-48DE-9D33-A5AE9E9962A7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Invest in Cyprus – Tel Aviv forum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4</a:t>
            </a:fld>
            <a:endParaRPr lang="en-GB"/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4070740"/>
              </p:ext>
            </p:extLst>
          </p:nvPr>
        </p:nvGraphicFramePr>
        <p:xfrm>
          <a:off x="395536" y="1412776"/>
          <a:ext cx="8002016" cy="39333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7617768" y="4077072"/>
            <a:ext cx="234000" cy="360040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99" y="172616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/>
          <p:nvPr/>
        </p:nvSpPr>
        <p:spPr>
          <a:xfrm>
            <a:off x="1547664" y="1988840"/>
            <a:ext cx="6187104" cy="2088232"/>
          </a:xfrm>
          <a:custGeom>
            <a:avLst/>
            <a:gdLst>
              <a:gd name="connsiteX0" fmla="*/ 0 w 6188148"/>
              <a:gd name="connsiteY0" fmla="*/ 0 h 2090243"/>
              <a:gd name="connsiteX1" fmla="*/ 3264195 w 6188148"/>
              <a:gd name="connsiteY1" fmla="*/ 1945758 h 2090243"/>
              <a:gd name="connsiteX2" fmla="*/ 6188148 w 6188148"/>
              <a:gd name="connsiteY2" fmla="*/ 1796902 h 209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88148" h="2090243">
                <a:moveTo>
                  <a:pt x="0" y="0"/>
                </a:moveTo>
                <a:cubicBezTo>
                  <a:pt x="1116418" y="823137"/>
                  <a:pt x="2232837" y="1646274"/>
                  <a:pt x="3264195" y="1945758"/>
                </a:cubicBezTo>
                <a:cubicBezTo>
                  <a:pt x="4295553" y="2245242"/>
                  <a:pt x="5241850" y="2021072"/>
                  <a:pt x="6188148" y="1796902"/>
                </a:cubicBezTo>
              </a:path>
            </a:pathLst>
          </a:cu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308304" y="4869160"/>
            <a:ext cx="309464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60232" y="5452530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H1 2017</a:t>
            </a:r>
          </a:p>
          <a:p>
            <a:r>
              <a:rPr lang="en-GB" sz="1600" dirty="0" smtClean="0"/>
              <a:t>Recorded sales</a:t>
            </a:r>
            <a:endParaRPr lang="en-GB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7851768" y="3933056"/>
            <a:ext cx="392640" cy="3240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213592" y="3426095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H2 2017</a:t>
            </a:r>
          </a:p>
          <a:p>
            <a:r>
              <a:rPr lang="en-GB" sz="1600" dirty="0" smtClean="0"/>
              <a:t>Projected</a:t>
            </a:r>
          </a:p>
          <a:p>
            <a:r>
              <a:rPr lang="en-GB" sz="1600" dirty="0" smtClean="0"/>
              <a:t>sales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058139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7016" y="34960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Other market influences </a:t>
            </a:r>
            <a:endParaRPr lang="en-GB" sz="3200" b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8011" y="5157191"/>
            <a:ext cx="2145741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600" dirty="0" smtClean="0">
                <a:latin typeface="Georgia" panose="02040502050405020303" pitchFamily="18" charset="0"/>
              </a:rPr>
              <a:t>Citizenship programme</a:t>
            </a:r>
          </a:p>
          <a:p>
            <a:endParaRPr lang="en-GB" sz="1600" dirty="0"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06579" y="4005063"/>
            <a:ext cx="2145741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600" dirty="0">
                <a:latin typeface="Georgia" panose="02040502050405020303" pitchFamily="18" charset="0"/>
              </a:rPr>
              <a:t>P</a:t>
            </a:r>
            <a:r>
              <a:rPr lang="en-GB" sz="1600" dirty="0" smtClean="0">
                <a:latin typeface="Georgia" panose="02040502050405020303" pitchFamily="18" charset="0"/>
              </a:rPr>
              <a:t>ermanent </a:t>
            </a:r>
            <a:r>
              <a:rPr lang="en-GB" sz="1600" dirty="0">
                <a:latin typeface="Georgia" panose="02040502050405020303" pitchFamily="18" charset="0"/>
              </a:rPr>
              <a:t>residency program </a:t>
            </a:r>
            <a:endParaRPr lang="en-GB" sz="1600" dirty="0" smtClean="0">
              <a:latin typeface="Georgia" panose="02040502050405020303" pitchFamily="18" charset="0"/>
            </a:endParaRPr>
          </a:p>
          <a:p>
            <a:endParaRPr lang="en-GB" sz="1600" dirty="0"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30549" y="2852936"/>
            <a:ext cx="2145741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600" dirty="0">
                <a:latin typeface="Georgia" panose="02040502050405020303" pitchFamily="18" charset="0"/>
              </a:rPr>
              <a:t>A</a:t>
            </a:r>
            <a:r>
              <a:rPr lang="en-GB" sz="1600" dirty="0" smtClean="0">
                <a:latin typeface="Georgia" panose="02040502050405020303" pitchFamily="18" charset="0"/>
              </a:rPr>
              <a:t>bolishment </a:t>
            </a:r>
            <a:r>
              <a:rPr lang="en-GB" sz="1600" dirty="0">
                <a:latin typeface="Georgia" panose="02040502050405020303" pitchFamily="18" charset="0"/>
              </a:rPr>
              <a:t>of immovable property tax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2434" y="2886035"/>
            <a:ext cx="2145741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600" dirty="0">
                <a:latin typeface="Georgia" panose="02040502050405020303" pitchFamily="18" charset="0"/>
              </a:rPr>
              <a:t>Improved process of issuance of Title Deeds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30548" y="4005064"/>
            <a:ext cx="2145741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600" dirty="0">
                <a:latin typeface="Georgia" panose="02040502050405020303" pitchFamily="18" charset="0"/>
              </a:rPr>
              <a:t>Properties subject to </a:t>
            </a:r>
            <a:r>
              <a:rPr lang="en-GB" sz="1600" dirty="0" smtClean="0">
                <a:latin typeface="Georgia" panose="02040502050405020303" pitchFamily="18" charset="0"/>
              </a:rPr>
              <a:t>reduced Transfer Fees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30549" y="5157192"/>
            <a:ext cx="2145741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600" dirty="0">
                <a:latin typeface="Georgia" panose="02040502050405020303" pitchFamily="18" charset="0"/>
              </a:rPr>
              <a:t>Properties subject to exemption or reduced VAT</a:t>
            </a: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0D1AD0-D4DC-4D62-9791-F63FF520BDA2}" type="datetime6">
              <a:rPr lang="en-GB" smtClean="0"/>
              <a:t>December 17</a:t>
            </a:fld>
            <a:endParaRPr lang="en-GB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5</a:t>
            </a:fld>
            <a:endParaRPr lang="en-GB"/>
          </a:p>
        </p:txBody>
      </p:sp>
      <p:pic>
        <p:nvPicPr>
          <p:cNvPr id="20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99" y="172616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830547" y="1700808"/>
            <a:ext cx="2145741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600" dirty="0" smtClean="0">
                <a:latin typeface="Georgia" panose="02040502050405020303" pitchFamily="18" charset="0"/>
              </a:rPr>
              <a:t>Recovery of Cyprus Economy</a:t>
            </a:r>
          </a:p>
          <a:p>
            <a:endParaRPr lang="en-GB" sz="1600" dirty="0">
              <a:latin typeface="Georgia" panose="02040502050405020303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72433" y="1700808"/>
            <a:ext cx="2145741" cy="83099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1600" dirty="0" smtClean="0">
                <a:latin typeface="Georgia" panose="02040502050405020303" pitchFamily="18" charset="0"/>
              </a:rPr>
              <a:t>Buyers’ confidence is restored</a:t>
            </a:r>
          </a:p>
          <a:p>
            <a:endParaRPr lang="en-GB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2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68722"/>
            <a:ext cx="9073008" cy="114300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Geographical distribution of transactions</a:t>
            </a:r>
            <a:endParaRPr lang="en-GB" sz="3200" dirty="0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36923-BDA2-48DE-9D33-A5AE9E9962A7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Invest in Cyprus – Tel Aviv forum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6</a:t>
            </a:fld>
            <a:endParaRPr lang="en-GB"/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084492"/>
              </p:ext>
            </p:extLst>
          </p:nvPr>
        </p:nvGraphicFramePr>
        <p:xfrm>
          <a:off x="1114641" y="1772816"/>
          <a:ext cx="7172498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99" y="172616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24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34960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chemeClr val="tx2"/>
                </a:solidFill>
                <a:latin typeface="Georgia" panose="02040502050405020303" pitchFamily="18" charset="0"/>
              </a:rPr>
              <a:t>Residential property prices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36923-BDA2-48DE-9D33-A5AE9E9962A7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smtClean="0"/>
              <a:t>Invest in Cyprus – Tel Aviv forum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7</a:t>
            </a:fld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456431" y="1657724"/>
            <a:ext cx="4619625" cy="3537684"/>
            <a:chOff x="251518" y="1475492"/>
            <a:chExt cx="4619625" cy="353768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18" y="1898501"/>
              <a:ext cx="4619625" cy="311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51520" y="1475492"/>
              <a:ext cx="4619623" cy="369332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 smtClean="0"/>
                <a:t>Average price index (all types) </a:t>
              </a:r>
              <a:endParaRPr lang="en-GB" dirty="0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3" y="1941432"/>
            <a:ext cx="3528391" cy="2831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84068" y="2233930"/>
            <a:ext cx="360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Georgia" panose="02040502050405020303" pitchFamily="18" charset="0"/>
              </a:rPr>
              <a:t>Following a negative trajectory in </a:t>
            </a:r>
            <a:r>
              <a:rPr lang="en-GB" sz="1400" dirty="0" smtClean="0">
                <a:solidFill>
                  <a:schemeClr val="tx2"/>
                </a:solidFill>
                <a:latin typeface="Georgia" panose="02040502050405020303" pitchFamily="18" charset="0"/>
              </a:rPr>
              <a:t>RICS index </a:t>
            </a:r>
            <a:r>
              <a:rPr lang="en-GB" sz="1400" dirty="0">
                <a:solidFill>
                  <a:schemeClr val="tx2"/>
                </a:solidFill>
                <a:latin typeface="Georgia" panose="02040502050405020303" pitchFamily="18" charset="0"/>
              </a:rPr>
              <a:t>during the years 2010-2015 which turned positive in 2016, there was a further 4% increase as per the RICS Index during Q1 2017</a:t>
            </a:r>
            <a:r>
              <a:rPr lang="en-GB" sz="1400" dirty="0" smtClean="0">
                <a:solidFill>
                  <a:schemeClr val="tx2"/>
                </a:solidFill>
                <a:latin typeface="Georgia" panose="02040502050405020303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2"/>
                </a:solidFill>
                <a:latin typeface="Georgia" panose="02040502050405020303" pitchFamily="18" charset="0"/>
              </a:rPr>
              <a:t>Increase in both residential and commercial property price indices during Q1 2017, reflecting the higher demand and transaction </a:t>
            </a:r>
            <a:r>
              <a:rPr lang="en-GB" sz="1400" dirty="0" smtClean="0">
                <a:solidFill>
                  <a:schemeClr val="tx2"/>
                </a:solidFill>
                <a:latin typeface="Georgia" panose="02040502050405020303" pitchFamily="18" charset="0"/>
              </a:rPr>
              <a:t>activity.</a:t>
            </a:r>
            <a:endParaRPr lang="en-GB" sz="14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99" y="172616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358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41682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chemeClr val="tx2"/>
                </a:solidFill>
                <a:latin typeface="Georgia" panose="02040502050405020303" pitchFamily="18" charset="0"/>
              </a:rPr>
              <a:t>Cyprus Economic Overview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588626"/>
            <a:ext cx="8229600" cy="2265115"/>
          </a:xfrm>
        </p:spPr>
        <p:txBody>
          <a:bodyPr>
            <a:normAutofit/>
          </a:bodyPr>
          <a:lstStyle/>
          <a:p>
            <a:r>
              <a:rPr lang="en-GB" sz="1600" dirty="0">
                <a:latin typeface="Georgia" panose="02040502050405020303" pitchFamily="18" charset="0"/>
              </a:rPr>
              <a:t>GDP Estimated Growth 2017: </a:t>
            </a:r>
            <a:r>
              <a:rPr lang="en-GB" sz="1600" b="1" dirty="0">
                <a:latin typeface="Georgia" panose="02040502050405020303" pitchFamily="18" charset="0"/>
              </a:rPr>
              <a:t>3.5%</a:t>
            </a:r>
          </a:p>
          <a:p>
            <a:r>
              <a:rPr lang="en-GB" sz="1600" dirty="0">
                <a:latin typeface="Georgia" panose="02040502050405020303" pitchFamily="18" charset="0"/>
              </a:rPr>
              <a:t>Inflation in </a:t>
            </a:r>
            <a:r>
              <a:rPr lang="en-GB" sz="1600" dirty="0" smtClean="0">
                <a:latin typeface="Georgia" panose="02040502050405020303" pitchFamily="18" charset="0"/>
              </a:rPr>
              <a:t>October 2017</a:t>
            </a:r>
            <a:r>
              <a:rPr lang="en-GB" sz="1600" dirty="0">
                <a:latin typeface="Georgia" panose="02040502050405020303" pitchFamily="18" charset="0"/>
              </a:rPr>
              <a:t>: </a:t>
            </a:r>
            <a:r>
              <a:rPr lang="en-GB" sz="1600" b="1" dirty="0">
                <a:latin typeface="Georgia" panose="02040502050405020303" pitchFamily="18" charset="0"/>
              </a:rPr>
              <a:t>0.5</a:t>
            </a:r>
            <a:r>
              <a:rPr lang="en-GB" sz="1600" b="1" dirty="0" smtClean="0">
                <a:latin typeface="Georgia" panose="02040502050405020303" pitchFamily="18" charset="0"/>
              </a:rPr>
              <a:t>%</a:t>
            </a:r>
          </a:p>
          <a:p>
            <a:r>
              <a:rPr lang="en-GB" sz="1600" dirty="0" smtClean="0">
                <a:latin typeface="Georgia" panose="02040502050405020303" pitchFamily="18" charset="0"/>
              </a:rPr>
              <a:t>Unemployment (Labour Force Survey): </a:t>
            </a:r>
            <a:r>
              <a:rPr lang="en-GB" sz="1600" b="1" dirty="0" smtClean="0">
                <a:latin typeface="Georgia" panose="02040502050405020303" pitchFamily="18" charset="0"/>
              </a:rPr>
              <a:t>10.6%</a:t>
            </a:r>
            <a:endParaRPr lang="en-GB" sz="1600" b="1" dirty="0">
              <a:latin typeface="Georgia" panose="02040502050405020303" pitchFamily="18" charset="0"/>
            </a:endParaRPr>
          </a:p>
          <a:p>
            <a:r>
              <a:rPr lang="en-GB" sz="1600" dirty="0" smtClean="0">
                <a:latin typeface="Georgia" panose="02040502050405020303" pitchFamily="18" charset="0"/>
              </a:rPr>
              <a:t>Continuous </a:t>
            </a:r>
            <a:r>
              <a:rPr lang="en-GB" sz="1600" dirty="0">
                <a:latin typeface="Georgia" panose="02040502050405020303" pitchFamily="18" charset="0"/>
              </a:rPr>
              <a:t>upgrades by International Credit rating agencies</a:t>
            </a:r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Invest in Cyprus – Tel Aviv forum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8CD0E-4DE9-4FBD-B8EA-F4A76C80D0A9}" type="datetime6">
              <a:rPr lang="en-GB" smtClean="0"/>
              <a:t>December 17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8</a:t>
            </a:fld>
            <a:endParaRPr lang="en-GB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7354273"/>
              </p:ext>
            </p:extLst>
          </p:nvPr>
        </p:nvGraphicFramePr>
        <p:xfrm>
          <a:off x="1043608" y="1412776"/>
          <a:ext cx="7200800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99" y="172616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74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6" y="1789164"/>
            <a:ext cx="9068714" cy="404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5266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3200" b="1" dirty="0">
                <a:solidFill>
                  <a:schemeClr val="tx2"/>
                </a:solidFill>
                <a:latin typeface="Georgia" panose="02040502050405020303" pitchFamily="18" charset="0"/>
              </a:rPr>
              <a:t>Foreign transaction activity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36923-BDA2-48DE-9D33-A5AE9E9962A7}" type="datetime6">
              <a:rPr lang="en-GB" smtClean="0"/>
              <a:t>December 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 dirty="0" smtClean="0"/>
              <a:t>Invest in Cyprus – Tel Aviv forum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A072E-22C0-4DC5-AD91-67ADA4C4BA6E}" type="slidenum">
              <a:rPr lang="en-GB" smtClean="0"/>
              <a:t>9</a:t>
            </a:fld>
            <a:endParaRPr lang="en-GB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5395909"/>
              </p:ext>
            </p:extLst>
          </p:nvPr>
        </p:nvGraphicFramePr>
        <p:xfrm>
          <a:off x="4572000" y="198884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801614" y="4782045"/>
            <a:ext cx="4320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106% increase in no. % of properties sold to foreigners in </a:t>
            </a:r>
            <a:r>
              <a:rPr lang="en-GB" sz="1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Half 1 </a:t>
            </a:r>
            <a:r>
              <a:rPr lang="en-GB" sz="1400" b="1" dirty="0">
                <a:solidFill>
                  <a:schemeClr val="tx2"/>
                </a:solidFill>
                <a:latin typeface="Georgia" panose="02040502050405020303" pitchFamily="18" charset="0"/>
              </a:rPr>
              <a:t>2017 compared to </a:t>
            </a:r>
            <a:r>
              <a:rPr lang="en-GB" sz="1400" b="1" dirty="0" smtClean="0">
                <a:solidFill>
                  <a:schemeClr val="tx2"/>
                </a:solidFill>
                <a:latin typeface="Georgia" panose="02040502050405020303" pitchFamily="18" charset="0"/>
              </a:rPr>
              <a:t>Half 1 2016</a:t>
            </a:r>
            <a:endParaRPr lang="en-GB" sz="1400" b="1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6384821"/>
              </p:ext>
            </p:extLst>
          </p:nvPr>
        </p:nvGraphicFramePr>
        <p:xfrm>
          <a:off x="37643" y="191683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Rectangle 16"/>
          <p:cNvSpPr/>
          <p:nvPr/>
        </p:nvSpPr>
        <p:spPr>
          <a:xfrm>
            <a:off x="4121960" y="2636912"/>
            <a:ext cx="190800" cy="864096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xmlns="" id="{C0E36D6C-4CD0-4C82-85D6-5C1C87553672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99" y="172616"/>
            <a:ext cx="1928813" cy="35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3707904" y="4149080"/>
            <a:ext cx="414056" cy="6329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987824" y="4823667"/>
            <a:ext cx="13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H1 2017</a:t>
            </a:r>
          </a:p>
          <a:p>
            <a:r>
              <a:rPr lang="en-GB" sz="1600" dirty="0" smtClean="0"/>
              <a:t>Recorded sales</a:t>
            </a:r>
            <a:endParaRPr lang="en-GB" sz="1600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312760" y="2132856"/>
            <a:ext cx="296883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80525" y="1553886"/>
            <a:ext cx="13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H2 2017</a:t>
            </a:r>
          </a:p>
          <a:p>
            <a:r>
              <a:rPr lang="en-GB" sz="1600" dirty="0" smtClean="0"/>
              <a:t>Projected</a:t>
            </a:r>
          </a:p>
          <a:p>
            <a:r>
              <a:rPr lang="en-GB" sz="1600" dirty="0" smtClean="0"/>
              <a:t>sales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73114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769</Words>
  <Application>Microsoft Office PowerPoint</Application>
  <PresentationFormat>‫הצגה על המסך (4:3)</PresentationFormat>
  <Paragraphs>210</Paragraphs>
  <Slides>24</Slides>
  <Notes>10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24</vt:i4>
      </vt:variant>
    </vt:vector>
  </HeadingPairs>
  <TitlesOfParts>
    <vt:vector size="25" baseType="lpstr">
      <vt:lpstr>Office Theme</vt:lpstr>
      <vt:lpstr>מצגת של PowerPoint</vt:lpstr>
      <vt:lpstr>מצגת של PowerPoint</vt:lpstr>
      <vt:lpstr>The Real Estate Cycle </vt:lpstr>
      <vt:lpstr>Transaction Volume: Sale contracts</vt:lpstr>
      <vt:lpstr>Other market influences </vt:lpstr>
      <vt:lpstr>Geographical distribution of transactions</vt:lpstr>
      <vt:lpstr>Residential property prices</vt:lpstr>
      <vt:lpstr>Cyprus Economic Overview </vt:lpstr>
      <vt:lpstr>Foreign transaction activity</vt:lpstr>
      <vt:lpstr>מצגת של PowerPoint</vt:lpstr>
      <vt:lpstr>מצגת של PowerPoint</vt:lpstr>
      <vt:lpstr>מצגת של PowerPoint</vt:lpstr>
      <vt:lpstr>Key investment advantages of Cyprus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Nicolas Gabriel</dc:creator>
  <cp:lastModifiedBy>Eden Robert - Chamber Of Commerce</cp:lastModifiedBy>
  <cp:revision>140</cp:revision>
  <dcterms:created xsi:type="dcterms:W3CDTF">2017-11-14T09:37:06Z</dcterms:created>
  <dcterms:modified xsi:type="dcterms:W3CDTF">2017-12-06T06:41:23Z</dcterms:modified>
</cp:coreProperties>
</file>