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6" r:id="rId2"/>
    <p:sldId id="277" r:id="rId3"/>
    <p:sldId id="280" r:id="rId4"/>
    <p:sldId id="281" r:id="rId5"/>
    <p:sldId id="278" r:id="rId6"/>
    <p:sldId id="282" r:id="rId7"/>
    <p:sldId id="258" r:id="rId8"/>
    <p:sldId id="259" r:id="rId9"/>
    <p:sldId id="260" r:id="rId10"/>
    <p:sldId id="261" r:id="rId11"/>
    <p:sldId id="276" r:id="rId12"/>
    <p:sldId id="257" r:id="rId13"/>
    <p:sldId id="264" r:id="rId14"/>
    <p:sldId id="279" r:id="rId15"/>
    <p:sldId id="268" r:id="rId16"/>
    <p:sldId id="269" r:id="rId17"/>
    <p:sldId id="270" r:id="rId18"/>
    <p:sldId id="271" r:id="rId19"/>
    <p:sldId id="272" r:id="rId20"/>
    <p:sldId id="273" r:id="rId21"/>
    <p:sldId id="274" r:id="rId22"/>
    <p:sldId id="266" r:id="rId23"/>
    <p:sldId id="267" r:id="rId24"/>
    <p:sldId id="263"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F0C39F-AC6E-40D6-9AA0-87E466F7ABE0}" type="datetimeFigureOut">
              <a:rPr lang="he-IL" smtClean="0"/>
              <a:pPr/>
              <a:t>כ"ו/חשון/תשע"ז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14C929B-5E4C-4B1D-BBE6-19A5844BC0A3}"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B14C929B-5E4C-4B1D-BBE6-19A5844BC0A3}" type="slidenum">
              <a:rPr lang="he-IL" smtClean="0"/>
              <a:pPr/>
              <a:t>3</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מציין מיקום של תאריך 29"/>
          <p:cNvSpPr>
            <a:spLocks noGrp="1"/>
          </p:cNvSpPr>
          <p:nvPr>
            <p:ph type="dt" sz="half" idx="10"/>
          </p:nvPr>
        </p:nvSpPr>
        <p:spPr/>
        <p:txBody>
          <a:bodyPr/>
          <a:lstStyle/>
          <a:p>
            <a:fld id="{F4A8AF88-EC7D-44C9-875B-97C1DABAFCC6}" type="datetime8">
              <a:rPr lang="he-IL" smtClean="0"/>
              <a:pPr/>
              <a:t>27/נובמבר/16</a:t>
            </a:fld>
            <a:endParaRPr lang="he-IL"/>
          </a:p>
        </p:txBody>
      </p:sp>
      <p:sp>
        <p:nvSpPr>
          <p:cNvPr id="19" name="מציין מיקום של כותרת תחתונה 18"/>
          <p:cNvSpPr>
            <a:spLocks noGrp="1"/>
          </p:cNvSpPr>
          <p:nvPr>
            <p:ph type="ftr" sz="quarter" idx="11"/>
          </p:nvPr>
        </p:nvSpPr>
        <p:spPr/>
        <p:txBody>
          <a:bodyPr/>
          <a:lstStyle/>
          <a:p>
            <a:r>
              <a:rPr lang="en-US" smtClean="0"/>
              <a:t>omers@chamber.org.il</a:t>
            </a:r>
            <a:endParaRPr lang="he-IL"/>
          </a:p>
        </p:txBody>
      </p:sp>
      <p:sp>
        <p:nvSpPr>
          <p:cNvPr id="27" name="מציין מיקום של מספר שקופית 26"/>
          <p:cNvSpPr>
            <a:spLocks noGrp="1"/>
          </p:cNvSpPr>
          <p:nvPr>
            <p:ph type="sldNum" sz="quarter" idx="12"/>
          </p:nvPr>
        </p:nvSpPr>
        <p:spPr/>
        <p:txBody>
          <a:bodyPr/>
          <a:lstStyle/>
          <a:p>
            <a:fld id="{4E203A8C-09E7-41B2-96F9-FE8F465A5F95}"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193A5AC-D254-431E-B722-1758775EBB85}" type="datetime8">
              <a:rPr lang="he-IL" smtClean="0"/>
              <a:pPr/>
              <a:t>27/נובמבר/16</a:t>
            </a:fld>
            <a:endParaRPr lang="he-IL"/>
          </a:p>
        </p:txBody>
      </p:sp>
      <p:sp>
        <p:nvSpPr>
          <p:cNvPr id="5" name="מציין מיקום של כותרת תחתונה 4"/>
          <p:cNvSpPr>
            <a:spLocks noGrp="1"/>
          </p:cNvSpPr>
          <p:nvPr>
            <p:ph type="ftr" sz="quarter" idx="11"/>
          </p:nvPr>
        </p:nvSpPr>
        <p:spPr/>
        <p:txBody>
          <a:bodyPr/>
          <a:lstStyle/>
          <a:p>
            <a:r>
              <a:rPr lang="en-US" smtClean="0"/>
              <a:t>omers@chamber.org.il</a:t>
            </a:r>
            <a:endParaRPr lang="he-IL"/>
          </a:p>
        </p:txBody>
      </p:sp>
      <p:sp>
        <p:nvSpPr>
          <p:cNvPr id="6" name="מציין מיקום של מספר שקופית 5"/>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F0F142D-53DD-438F-AD14-4978ED6CC078}" type="datetime8">
              <a:rPr lang="he-IL" smtClean="0"/>
              <a:pPr/>
              <a:t>27/נובמבר/16</a:t>
            </a:fld>
            <a:endParaRPr lang="he-IL"/>
          </a:p>
        </p:txBody>
      </p:sp>
      <p:sp>
        <p:nvSpPr>
          <p:cNvPr id="5" name="מציין מיקום של כותרת תחתונה 4"/>
          <p:cNvSpPr>
            <a:spLocks noGrp="1"/>
          </p:cNvSpPr>
          <p:nvPr>
            <p:ph type="ftr" sz="quarter" idx="11"/>
          </p:nvPr>
        </p:nvSpPr>
        <p:spPr/>
        <p:txBody>
          <a:bodyPr/>
          <a:lstStyle/>
          <a:p>
            <a:r>
              <a:rPr lang="en-US" smtClean="0"/>
              <a:t>omers@chamber.org.il</a:t>
            </a:r>
            <a:endParaRPr lang="he-IL"/>
          </a:p>
        </p:txBody>
      </p:sp>
      <p:sp>
        <p:nvSpPr>
          <p:cNvPr id="6" name="מציין מיקום של מספר שקופית 5"/>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C10F053A-982F-4C6E-82C9-AEF2DD322B77}" type="datetime8">
              <a:rPr lang="he-IL" smtClean="0"/>
              <a:pPr/>
              <a:t>27/נובמבר/16</a:t>
            </a:fld>
            <a:endParaRPr lang="he-IL"/>
          </a:p>
        </p:txBody>
      </p:sp>
      <p:sp>
        <p:nvSpPr>
          <p:cNvPr id="5" name="מציין מיקום של כותרת תחתונה 4"/>
          <p:cNvSpPr>
            <a:spLocks noGrp="1"/>
          </p:cNvSpPr>
          <p:nvPr>
            <p:ph type="ftr" sz="quarter" idx="11"/>
          </p:nvPr>
        </p:nvSpPr>
        <p:spPr/>
        <p:txBody>
          <a:bodyPr/>
          <a:lstStyle/>
          <a:p>
            <a:r>
              <a:rPr lang="en-US" smtClean="0"/>
              <a:t>omers@chamber.org.il</a:t>
            </a:r>
            <a:endParaRPr lang="he-IL"/>
          </a:p>
        </p:txBody>
      </p:sp>
      <p:sp>
        <p:nvSpPr>
          <p:cNvPr id="6" name="מציין מיקום של מספר שקופית 5"/>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3A8BF4D-BA30-4F1D-A81C-43441F8ED337}" type="datetime8">
              <a:rPr lang="he-IL" smtClean="0"/>
              <a:pPr/>
              <a:t>27/נובמבר/16</a:t>
            </a:fld>
            <a:endParaRPr lang="he-IL"/>
          </a:p>
        </p:txBody>
      </p:sp>
      <p:sp>
        <p:nvSpPr>
          <p:cNvPr id="5" name="מציין מיקום של כותרת תחתונה 4"/>
          <p:cNvSpPr>
            <a:spLocks noGrp="1"/>
          </p:cNvSpPr>
          <p:nvPr>
            <p:ph type="ftr" sz="quarter" idx="11"/>
          </p:nvPr>
        </p:nvSpPr>
        <p:spPr/>
        <p:txBody>
          <a:bodyPr/>
          <a:lstStyle/>
          <a:p>
            <a:r>
              <a:rPr lang="en-US" smtClean="0"/>
              <a:t>omers@chamber.org.il</a:t>
            </a:r>
            <a:endParaRPr lang="he-IL"/>
          </a:p>
        </p:txBody>
      </p:sp>
      <p:sp>
        <p:nvSpPr>
          <p:cNvPr id="6" name="מציין מיקום של מספר שקופית 5"/>
          <p:cNvSpPr>
            <a:spLocks noGrp="1"/>
          </p:cNvSpPr>
          <p:nvPr>
            <p:ph type="sldNum" sz="quarter" idx="12"/>
          </p:nvPr>
        </p:nvSpPr>
        <p:spPr/>
        <p:txBody>
          <a:bodyPr/>
          <a:lstStyle/>
          <a:p>
            <a:fld id="{4E203A8C-09E7-41B2-96F9-FE8F465A5F95}"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5B8D539E-BC88-43D8-8A6B-A0171CDB0F4E}" type="datetime8">
              <a:rPr lang="he-IL" smtClean="0"/>
              <a:pPr/>
              <a:t>27/נובמבר/16</a:t>
            </a:fld>
            <a:endParaRPr lang="he-IL"/>
          </a:p>
        </p:txBody>
      </p:sp>
      <p:sp>
        <p:nvSpPr>
          <p:cNvPr id="6" name="מציין מיקום של כותרת תחתונה 5"/>
          <p:cNvSpPr>
            <a:spLocks noGrp="1"/>
          </p:cNvSpPr>
          <p:nvPr>
            <p:ph type="ftr" sz="quarter" idx="11"/>
          </p:nvPr>
        </p:nvSpPr>
        <p:spPr/>
        <p:txBody>
          <a:bodyPr/>
          <a:lstStyle/>
          <a:p>
            <a:r>
              <a:rPr lang="en-US" smtClean="0"/>
              <a:t>omers@chamber.org.il</a:t>
            </a:r>
            <a:endParaRPr lang="he-IL"/>
          </a:p>
        </p:txBody>
      </p:sp>
      <p:sp>
        <p:nvSpPr>
          <p:cNvPr id="7" name="מציין מיקום של מספר שקופית 6"/>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p>
            <a:fld id="{D5A736A5-EB2B-4565-AF38-2289F9AC91C3}" type="datetime8">
              <a:rPr lang="he-IL" smtClean="0"/>
              <a:pPr/>
              <a:t>27/נובמבר/16</a:t>
            </a:fld>
            <a:endParaRPr lang="he-IL"/>
          </a:p>
        </p:txBody>
      </p:sp>
      <p:sp>
        <p:nvSpPr>
          <p:cNvPr id="8" name="מציין מיקום של כותרת תחתונה 7"/>
          <p:cNvSpPr>
            <a:spLocks noGrp="1"/>
          </p:cNvSpPr>
          <p:nvPr>
            <p:ph type="ftr" sz="quarter" idx="11"/>
          </p:nvPr>
        </p:nvSpPr>
        <p:spPr/>
        <p:txBody>
          <a:bodyPr/>
          <a:lstStyle/>
          <a:p>
            <a:r>
              <a:rPr lang="en-US" smtClean="0"/>
              <a:t>omers@chamber.org.il</a:t>
            </a:r>
            <a:endParaRPr lang="he-IL"/>
          </a:p>
        </p:txBody>
      </p:sp>
      <p:sp>
        <p:nvSpPr>
          <p:cNvPr id="9" name="מציין מיקום של מספר שקופית 8"/>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78A03FBE-A034-4206-B123-484A669616F9}" type="datetime8">
              <a:rPr lang="he-IL" smtClean="0"/>
              <a:pPr/>
              <a:t>27/נובמבר/16</a:t>
            </a:fld>
            <a:endParaRPr lang="he-IL"/>
          </a:p>
        </p:txBody>
      </p:sp>
      <p:sp>
        <p:nvSpPr>
          <p:cNvPr id="4" name="מציין מיקום של כותרת תחתונה 3"/>
          <p:cNvSpPr>
            <a:spLocks noGrp="1"/>
          </p:cNvSpPr>
          <p:nvPr>
            <p:ph type="ftr" sz="quarter" idx="11"/>
          </p:nvPr>
        </p:nvSpPr>
        <p:spPr/>
        <p:txBody>
          <a:bodyPr/>
          <a:lstStyle/>
          <a:p>
            <a:r>
              <a:rPr lang="en-US" smtClean="0"/>
              <a:t>omers@chamber.org.il</a:t>
            </a:r>
            <a:endParaRPr lang="he-IL"/>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644889E-82E2-4604-9236-EDE2D191FA17}" type="datetime8">
              <a:rPr lang="he-IL" smtClean="0"/>
              <a:pPr/>
              <a:t>27/נובמבר/16</a:t>
            </a:fld>
            <a:endParaRPr lang="he-IL"/>
          </a:p>
        </p:txBody>
      </p:sp>
      <p:sp>
        <p:nvSpPr>
          <p:cNvPr id="3" name="מציין מיקום של כותרת תחתונה 2"/>
          <p:cNvSpPr>
            <a:spLocks noGrp="1"/>
          </p:cNvSpPr>
          <p:nvPr>
            <p:ph type="ftr" sz="quarter" idx="11"/>
          </p:nvPr>
        </p:nvSpPr>
        <p:spPr/>
        <p:txBody>
          <a:bodyPr/>
          <a:lstStyle/>
          <a:p>
            <a:r>
              <a:rPr lang="en-US" smtClean="0"/>
              <a:t>omers@chamber.org.il</a:t>
            </a:r>
            <a:endParaRPr lang="he-IL"/>
          </a:p>
        </p:txBody>
      </p:sp>
      <p:sp>
        <p:nvSpPr>
          <p:cNvPr id="4" name="מציין מיקום של מספר שקופית 3"/>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17744947-C425-4A7A-B58E-992B6E990318}" type="datetime8">
              <a:rPr lang="he-IL" smtClean="0"/>
              <a:pPr/>
              <a:t>27/נובמבר/16</a:t>
            </a:fld>
            <a:endParaRPr lang="he-IL"/>
          </a:p>
        </p:txBody>
      </p:sp>
      <p:sp>
        <p:nvSpPr>
          <p:cNvPr id="6" name="מציין מיקום של כותרת תחתונה 5"/>
          <p:cNvSpPr>
            <a:spLocks noGrp="1"/>
          </p:cNvSpPr>
          <p:nvPr>
            <p:ph type="ftr" sz="quarter" idx="11"/>
          </p:nvPr>
        </p:nvSpPr>
        <p:spPr/>
        <p:txBody>
          <a:bodyPr/>
          <a:lstStyle/>
          <a:p>
            <a:r>
              <a:rPr lang="en-US" smtClean="0"/>
              <a:t>omers@chamber.org.il</a:t>
            </a:r>
            <a:endParaRPr lang="he-IL"/>
          </a:p>
        </p:txBody>
      </p:sp>
      <p:sp>
        <p:nvSpPr>
          <p:cNvPr id="7" name="מציין מיקום של מספר שקופית 6"/>
          <p:cNvSpPr>
            <a:spLocks noGrp="1"/>
          </p:cNvSpPr>
          <p:nvPr>
            <p:ph type="sldNum" sz="quarter" idx="12"/>
          </p:nvPr>
        </p:nvSpPr>
        <p:spPr/>
        <p:txBody>
          <a:bodyPr/>
          <a:lstStyle/>
          <a:p>
            <a:fld id="{4E203A8C-09E7-41B2-96F9-FE8F465A5F95}"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לבן עם פינה יחידה חתוכה ומעוגלת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משולש ישר-זווית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כותרת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ED65901-3716-40E8-8FAC-8F51F59DD533}" type="datetime8">
              <a:rPr lang="he-IL" smtClean="0"/>
              <a:pPr/>
              <a:t>27/נובמבר/16</a:t>
            </a:fld>
            <a:endParaRPr lang="he-IL"/>
          </a:p>
        </p:txBody>
      </p:sp>
      <p:sp>
        <p:nvSpPr>
          <p:cNvPr id="6" name="מציין מיקום של כותרת תחתונה 5"/>
          <p:cNvSpPr>
            <a:spLocks noGrp="1"/>
          </p:cNvSpPr>
          <p:nvPr>
            <p:ph type="ftr" sz="quarter" idx="11"/>
          </p:nvPr>
        </p:nvSpPr>
        <p:spPr/>
        <p:txBody>
          <a:bodyPr/>
          <a:lstStyle/>
          <a:p>
            <a:r>
              <a:rPr lang="en-US" smtClean="0"/>
              <a:t>omers@chamber.org.il</a:t>
            </a:r>
            <a:endParaRPr lang="he-IL"/>
          </a:p>
        </p:txBody>
      </p:sp>
      <p:sp>
        <p:nvSpPr>
          <p:cNvPr id="7" name="מציין מיקום של מספר שקופית 6"/>
          <p:cNvSpPr>
            <a:spLocks noGrp="1"/>
          </p:cNvSpPr>
          <p:nvPr>
            <p:ph type="sldNum" sz="quarter" idx="12"/>
          </p:nvPr>
        </p:nvSpPr>
        <p:spPr>
          <a:xfrm>
            <a:off x="8077200" y="6356350"/>
            <a:ext cx="609600" cy="365125"/>
          </a:xfrm>
        </p:spPr>
        <p:txBody>
          <a:bodyPr/>
          <a:lstStyle/>
          <a:p>
            <a:fld id="{4E203A8C-09E7-41B2-96F9-FE8F465A5F95}" type="slidenum">
              <a:rPr lang="he-IL" smtClean="0"/>
              <a:pPr/>
              <a:t>‹#›</a:t>
            </a:fld>
            <a:endParaRPr lang="he-IL"/>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צורה חופשית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צורה חופשית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צורה חופשית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צורה חופשית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מציין מיקום של כותרת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580F78-A1F9-423A-A6E2-F4534FAC72E4}" type="datetime8">
              <a:rPr lang="he-IL" smtClean="0"/>
              <a:pPr/>
              <a:t>27/נובמבר/16</a:t>
            </a:fld>
            <a:endParaRPr lang="he-IL"/>
          </a:p>
        </p:txBody>
      </p:sp>
      <p:sp>
        <p:nvSpPr>
          <p:cNvPr id="22" name="מציין מיקום של כותרת תחתונה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omers@chamber.org.il</a:t>
            </a:r>
            <a:endParaRPr lang="he-IL"/>
          </a:p>
        </p:txBody>
      </p:sp>
      <p:sp>
        <p:nvSpPr>
          <p:cNvPr id="18" name="מציין מיקום של מספר שקופית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203A8C-09E7-41B2-96F9-FE8F465A5F95}" type="slidenum">
              <a:rPr lang="he-IL" smtClean="0"/>
              <a:pPr/>
              <a:t>‹#›</a:t>
            </a:fld>
            <a:endParaRPr lang="he-IL"/>
          </a:p>
        </p:txBody>
      </p:sp>
      <p:grpSp>
        <p:nvGrpSpPr>
          <p:cNvPr id="2" name="קבוצה 1"/>
          <p:cNvGrpSpPr/>
          <p:nvPr/>
        </p:nvGrpSpPr>
        <p:grpSpPr>
          <a:xfrm>
            <a:off x="-19017" y="202408"/>
            <a:ext cx="9180548" cy="649224"/>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67544" y="1412776"/>
            <a:ext cx="7772400" cy="1470025"/>
          </a:xfrm>
        </p:spPr>
        <p:txBody>
          <a:bodyPr>
            <a:normAutofit/>
          </a:bodyPr>
          <a:lstStyle/>
          <a:p>
            <a:pPr algn="ctr"/>
            <a:r>
              <a:rPr lang="he-IL" sz="4000" b="1" dirty="0" smtClean="0">
                <a:solidFill>
                  <a:schemeClr val="tx1"/>
                </a:solidFill>
                <a:effectLst>
                  <a:outerShdw blurRad="38100" dist="38100" dir="2700000" algn="tl">
                    <a:srgbClr val="000000">
                      <a:alpha val="43137"/>
                    </a:srgbClr>
                  </a:outerShdw>
                </a:effectLst>
                <a:cs typeface="+mn-cs"/>
              </a:rPr>
              <a:t>יבוא כלי רכב לישראל – </a:t>
            </a:r>
            <a:br>
              <a:rPr lang="he-IL" sz="4000" b="1" dirty="0" smtClean="0">
                <a:solidFill>
                  <a:schemeClr val="tx1"/>
                </a:solidFill>
                <a:effectLst>
                  <a:outerShdw blurRad="38100" dist="38100" dir="2700000" algn="tl">
                    <a:srgbClr val="000000">
                      <a:alpha val="43137"/>
                    </a:srgbClr>
                  </a:outerShdw>
                </a:effectLst>
                <a:cs typeface="+mn-cs"/>
              </a:rPr>
            </a:br>
            <a:r>
              <a:rPr lang="he-IL" sz="4000" b="1" dirty="0" smtClean="0">
                <a:solidFill>
                  <a:schemeClr val="tx1"/>
                </a:solidFill>
                <a:effectLst>
                  <a:outerShdw blurRad="38100" dist="38100" dir="2700000" algn="tl">
                    <a:srgbClr val="000000">
                      <a:alpha val="43137"/>
                    </a:srgbClr>
                  </a:outerShdw>
                </a:effectLst>
                <a:cs typeface="+mn-cs"/>
              </a:rPr>
              <a:t>ינואר-ספטמבר 2016</a:t>
            </a:r>
            <a:endParaRPr lang="he-IL" sz="4000" b="1" dirty="0">
              <a:solidFill>
                <a:schemeClr val="tx1"/>
              </a:solidFill>
              <a:effectLst>
                <a:outerShdw blurRad="38100" dist="38100" dir="2700000" algn="tl">
                  <a:srgbClr val="000000">
                    <a:alpha val="43137"/>
                  </a:srgbClr>
                </a:outerShdw>
              </a:effectLst>
              <a:cs typeface="+mn-cs"/>
            </a:endParaRPr>
          </a:p>
        </p:txBody>
      </p:sp>
      <p:sp>
        <p:nvSpPr>
          <p:cNvPr id="3" name="כותרת משנה 2"/>
          <p:cNvSpPr>
            <a:spLocks noGrp="1"/>
          </p:cNvSpPr>
          <p:nvPr>
            <p:ph type="subTitle" idx="1"/>
          </p:nvPr>
        </p:nvSpPr>
        <p:spPr>
          <a:xfrm>
            <a:off x="1331640" y="3284984"/>
            <a:ext cx="6400800" cy="648072"/>
          </a:xfrm>
        </p:spPr>
        <p:txBody>
          <a:bodyPr>
            <a:noAutofit/>
          </a:bodyPr>
          <a:lstStyle/>
          <a:p>
            <a:pPr algn="ctr"/>
            <a:r>
              <a:rPr lang="he-IL" sz="2400" b="1" dirty="0" smtClean="0">
                <a:solidFill>
                  <a:srgbClr val="CCFFFF"/>
                </a:solidFill>
              </a:rPr>
              <a:t>התפלגות יבוא כלי רכב לפי פילוחים שונים</a:t>
            </a:r>
          </a:p>
          <a:p>
            <a:pPr algn="ctr"/>
            <a:r>
              <a:rPr lang="he-IL" sz="2400" b="1" u="sng" dirty="0" smtClean="0">
                <a:solidFill>
                  <a:srgbClr val="CCFFFF"/>
                </a:solidFill>
              </a:rPr>
              <a:t>ע"פ נתוני משרד התחבורה</a:t>
            </a:r>
            <a:endParaRPr lang="he-IL" sz="2400" b="1" u="sng" dirty="0">
              <a:solidFill>
                <a:srgbClr val="CCFFFF"/>
              </a:solidFill>
            </a:endParaRPr>
          </a:p>
        </p:txBody>
      </p:sp>
      <p:sp>
        <p:nvSpPr>
          <p:cNvPr id="4" name="TextBox 3"/>
          <p:cNvSpPr txBox="1"/>
          <p:nvPr/>
        </p:nvSpPr>
        <p:spPr>
          <a:xfrm>
            <a:off x="3059832" y="4221088"/>
            <a:ext cx="2808312" cy="369332"/>
          </a:xfrm>
          <a:prstGeom prst="rect">
            <a:avLst/>
          </a:prstGeom>
          <a:noFill/>
        </p:spPr>
        <p:txBody>
          <a:bodyPr wrap="square" rtlCol="1">
            <a:spAutoFit/>
          </a:bodyPr>
          <a:lstStyle/>
          <a:p>
            <a:pPr algn="ctr"/>
            <a:r>
              <a:rPr lang="he-IL" b="1" dirty="0" smtClean="0">
                <a:solidFill>
                  <a:srgbClr val="99FFCC"/>
                </a:solidFill>
                <a:effectLst>
                  <a:outerShdw blurRad="38100" dist="38100" dir="2700000" algn="tl">
                    <a:srgbClr val="000000">
                      <a:alpha val="43137"/>
                    </a:srgbClr>
                  </a:outerShdw>
                </a:effectLst>
              </a:rPr>
              <a:t>עורך: עומר סלע</a:t>
            </a:r>
            <a:endParaRPr lang="he-IL" b="1" dirty="0">
              <a:solidFill>
                <a:srgbClr val="99FFCC"/>
              </a:solidFill>
              <a:effectLst>
                <a:outerShdw blurRad="38100" dist="38100" dir="2700000" algn="tl">
                  <a:srgbClr val="000000">
                    <a:alpha val="43137"/>
                  </a:srgbClr>
                </a:outerShdw>
              </a:effectLst>
            </a:endParaRPr>
          </a:p>
        </p:txBody>
      </p:sp>
      <p:sp>
        <p:nvSpPr>
          <p:cNvPr id="5" name="TextBox 4"/>
          <p:cNvSpPr txBox="1"/>
          <p:nvPr/>
        </p:nvSpPr>
        <p:spPr>
          <a:xfrm>
            <a:off x="3347864" y="4725144"/>
            <a:ext cx="2304256" cy="369332"/>
          </a:xfrm>
          <a:prstGeom prst="rect">
            <a:avLst/>
          </a:prstGeom>
          <a:noFill/>
        </p:spPr>
        <p:txBody>
          <a:bodyPr wrap="square" rtlCol="1">
            <a:spAutoFit/>
          </a:bodyPr>
          <a:lstStyle/>
          <a:p>
            <a:pPr algn="ctr"/>
            <a:r>
              <a:rPr lang="he-IL" b="1" dirty="0" smtClean="0"/>
              <a:t>אוקטובר 2016</a:t>
            </a:r>
            <a:endParaRPr lang="he-IL" b="1" dirty="0"/>
          </a:p>
        </p:txBody>
      </p:sp>
      <p:sp>
        <p:nvSpPr>
          <p:cNvPr id="6" name="מציין מיקום של מספר שקופית 5"/>
          <p:cNvSpPr>
            <a:spLocks noGrp="1"/>
          </p:cNvSpPr>
          <p:nvPr>
            <p:ph type="sldNum" sz="quarter" idx="12"/>
          </p:nvPr>
        </p:nvSpPr>
        <p:spPr/>
        <p:txBody>
          <a:bodyPr/>
          <a:lstStyle/>
          <a:p>
            <a:fld id="{4E203A8C-09E7-41B2-96F9-FE8F465A5F95}" type="slidenum">
              <a:rPr lang="he-IL" smtClean="0"/>
              <a:pPr/>
              <a:t>1</a:t>
            </a:fld>
            <a:endParaRPr lang="he-IL"/>
          </a:p>
        </p:txBody>
      </p:sp>
      <p:sp>
        <p:nvSpPr>
          <p:cNvPr id="7" name="מציין מיקום של כותרת תחתונה 6"/>
          <p:cNvSpPr>
            <a:spLocks noGrp="1"/>
          </p:cNvSpPr>
          <p:nvPr>
            <p:ph type="ftr" sz="quarter" idx="11"/>
          </p:nvPr>
        </p:nvSpPr>
        <p:spPr/>
        <p:txBody>
          <a:bodyPr/>
          <a:lstStyle/>
          <a:p>
            <a:pPr algn="ctr"/>
            <a:r>
              <a:rPr lang="en-US" dirty="0" smtClean="0"/>
              <a:t>omers@chamber.org.il</a:t>
            </a:r>
            <a:endParaRPr lang="he-IL" dirty="0"/>
          </a:p>
        </p:txBody>
      </p:sp>
      <p:pic>
        <p:nvPicPr>
          <p:cNvPr id="5122" name="תמונה 2" descr="איגוד לשכות המסחר בעברית"/>
          <p:cNvPicPr>
            <a:picLocks noChangeAspect="1" noChangeArrowheads="1"/>
          </p:cNvPicPr>
          <p:nvPr/>
        </p:nvPicPr>
        <p:blipFill>
          <a:blip r:embed="rId2" cstate="print"/>
          <a:srcRect/>
          <a:stretch>
            <a:fillRect/>
          </a:stretch>
        </p:blipFill>
        <p:spPr bwMode="auto">
          <a:xfrm>
            <a:off x="3131840" y="404664"/>
            <a:ext cx="2762250" cy="920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539552" y="908720"/>
            <a:ext cx="7974856" cy="5213388"/>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10</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395536" y="764704"/>
            <a:ext cx="8295000" cy="5422676"/>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11</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704088"/>
            <a:ext cx="8640960" cy="1143000"/>
          </a:xfrm>
        </p:spPr>
        <p:txBody>
          <a:bodyPr>
            <a:normAutofit/>
          </a:bodyPr>
          <a:lstStyle/>
          <a:p>
            <a:pPr algn="ctr"/>
            <a:r>
              <a:rPr lang="he-IL" sz="3200" b="1" dirty="0" smtClean="0">
                <a:cs typeface="+mn-cs"/>
              </a:rPr>
              <a:t>טבלה מסכמת - יבוא כלי רכב לפי שיוך אזורי גיאופוליטי</a:t>
            </a:r>
            <a:endParaRPr lang="he-IL" sz="3200" b="1" dirty="0">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539552" y="2420888"/>
            <a:ext cx="7992888" cy="1206903"/>
          </a:xfrm>
          <a:prstGeom prst="rect">
            <a:avLst/>
          </a:prstGeom>
          <a:noFill/>
          <a:ln w="9525">
            <a:noFill/>
            <a:miter lim="800000"/>
            <a:headEnd/>
            <a:tailEnd/>
          </a:ln>
          <a:effectLst/>
        </p:spPr>
      </p:pic>
      <p:sp>
        <p:nvSpPr>
          <p:cNvPr id="4" name="מציין מיקום של מספר שקופית 3"/>
          <p:cNvSpPr>
            <a:spLocks noGrp="1"/>
          </p:cNvSpPr>
          <p:nvPr>
            <p:ph type="sldNum" sz="quarter" idx="12"/>
          </p:nvPr>
        </p:nvSpPr>
        <p:spPr/>
        <p:txBody>
          <a:bodyPr/>
          <a:lstStyle/>
          <a:p>
            <a:fld id="{4E203A8C-09E7-41B2-96F9-FE8F465A5F95}" type="slidenum">
              <a:rPr lang="he-IL" smtClean="0"/>
              <a:pPr/>
              <a:t>12</a:t>
            </a:fld>
            <a:endParaRPr lang="he-IL"/>
          </a:p>
        </p:txBody>
      </p:sp>
      <p:sp>
        <p:nvSpPr>
          <p:cNvPr id="5" name="מציין מיקום של כותרת תחתונה 4"/>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323528" y="692696"/>
            <a:ext cx="8515300" cy="5566692"/>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13</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692696"/>
            <a:ext cx="8184851" cy="5350668"/>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14</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467544" y="620688"/>
            <a:ext cx="8405150" cy="5494684"/>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15</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23528" y="764704"/>
            <a:ext cx="8405151" cy="5494684"/>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16</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467544" y="764704"/>
            <a:ext cx="8280920" cy="5413471"/>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17</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692696"/>
            <a:ext cx="8371381" cy="5472608"/>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18</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764704"/>
            <a:ext cx="8496944" cy="5554692"/>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19</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564672"/>
          </a:xfrm>
        </p:spPr>
        <p:txBody>
          <a:bodyPr>
            <a:normAutofit/>
          </a:bodyPr>
          <a:lstStyle/>
          <a:p>
            <a:pPr algn="r"/>
            <a:r>
              <a:rPr lang="he-IL" sz="3200" b="1" dirty="0" smtClean="0">
                <a:effectLst>
                  <a:outerShdw blurRad="38100" dist="38100" dir="2700000" algn="tl">
                    <a:srgbClr val="000000">
                      <a:alpha val="43137"/>
                    </a:srgbClr>
                  </a:outerShdw>
                </a:effectLst>
              </a:rPr>
              <a:t>ממצאים עיקריים – תמונת על גיאופוליטית 1</a:t>
            </a:r>
            <a:endParaRPr lang="he-IL" sz="3200"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251520" y="1340768"/>
            <a:ext cx="8435280" cy="4983832"/>
          </a:xfrm>
        </p:spPr>
        <p:txBody>
          <a:bodyPr>
            <a:normAutofit lnSpcReduction="10000"/>
          </a:bodyPr>
          <a:lstStyle/>
          <a:p>
            <a:r>
              <a:rPr lang="he-IL" sz="2400" dirty="0" smtClean="0"/>
              <a:t>אירופה מספקת - 48.4% מכל כלי הרכב המיובאים לישראל בשנת 2016 מכל הסוגים; 37.8% מכל כל הרכב מיובאים ממזרח אסיה; כ- 10.2% מכלי הרכב שיובאו לישראל הגיעו ממדינות מוסלמיות ובעיקר טורקיה ומרוקו.  רק כ- 3.7% מסך כלי הרכב , בעיקר מסחריים וכבדים, הגיעו מצפון אמריקה.</a:t>
            </a:r>
          </a:p>
          <a:p>
            <a:r>
              <a:rPr lang="he-IL" sz="2400" dirty="0" smtClean="0"/>
              <a:t>תמונה זו משקפת בעיקר את יבוא מכוניות הנוסעים והמוניות לישראל בתקופה האמורה; 48.3% מאירופה, 36.9% ממזרח אסיה, 11.3% ממדינות מוסלמיות ובעיקר טורקיה ומרוקו, 3.5% בלבד מצפון אמריקה. </a:t>
            </a:r>
          </a:p>
          <a:p>
            <a:r>
              <a:rPr lang="he-IL" sz="2400" dirty="0" smtClean="0"/>
              <a:t>יבוא רכב מארה"ב בה הומצא הייצור ההמוני , שולי עד אפסי בחלק מקטגוריות הרכב, אם כי נעשה יבוא של מותגים בבעלות אמריקאית.</a:t>
            </a:r>
          </a:p>
          <a:p>
            <a:r>
              <a:rPr lang="he-IL" sz="2400" dirty="0" smtClean="0"/>
              <a:t>קיימת חדירה משמעותית של יבוא ממדינות הגוש הקומוניסטי לשעבר, טורקיה או הודו בהן עלויות הייצור נמוכות על חשבון יצרניות הרכב המסורתיות כגון גרמניה, צרפת, איטליה, בלגיה או שוודיה.</a:t>
            </a:r>
          </a:p>
          <a:p>
            <a:endParaRPr lang="he-IL" sz="2400" dirty="0" smtClean="0"/>
          </a:p>
          <a:p>
            <a:endParaRPr lang="he-IL" sz="2400" dirty="0"/>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2</a:t>
            </a:fld>
            <a:endParaRPr lang="he-I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23528" y="692696"/>
            <a:ext cx="8481531" cy="5544616"/>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20</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23528" y="764704"/>
            <a:ext cx="8405150" cy="5494684"/>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21</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764704"/>
            <a:ext cx="8452526" cy="5456584"/>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22</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23528" y="548680"/>
            <a:ext cx="8515300" cy="5566692"/>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23</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srcRect/>
          <a:stretch>
            <a:fillRect/>
          </a:stretch>
        </p:blipFill>
        <p:spPr bwMode="auto">
          <a:xfrm>
            <a:off x="395536" y="620688"/>
            <a:ext cx="8371381" cy="5472608"/>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24</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564672"/>
          </a:xfrm>
        </p:spPr>
        <p:txBody>
          <a:bodyPr>
            <a:normAutofit/>
          </a:bodyPr>
          <a:lstStyle/>
          <a:p>
            <a:pPr algn="r"/>
            <a:r>
              <a:rPr lang="he-IL" sz="3200" b="1" dirty="0" smtClean="0">
                <a:effectLst>
                  <a:outerShdw blurRad="38100" dist="38100" dir="2700000" algn="tl">
                    <a:srgbClr val="000000">
                      <a:alpha val="43137"/>
                    </a:srgbClr>
                  </a:outerShdw>
                </a:effectLst>
              </a:rPr>
              <a:t>ממצאים עיקריים – תמונת על גיאופוליטית 2</a:t>
            </a:r>
            <a:endParaRPr lang="he-IL" sz="3200"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251520" y="1340768"/>
            <a:ext cx="8568952" cy="4983832"/>
          </a:xfrm>
        </p:spPr>
        <p:txBody>
          <a:bodyPr>
            <a:normAutofit lnSpcReduction="10000"/>
          </a:bodyPr>
          <a:lstStyle/>
          <a:p>
            <a:r>
              <a:rPr lang="he-IL" sz="2400" dirty="0" smtClean="0"/>
              <a:t>צ'כיה וסלובקיה מספקות ביחד כמעט 22% מכל יבוא המכוניות לישראל. </a:t>
            </a:r>
          </a:p>
          <a:p>
            <a:r>
              <a:rPr lang="he-IL" sz="2400" dirty="0" smtClean="0"/>
              <a:t> דרום קוריאה ויפן עדיין מספקות יחדיו כמעט שליש מיבוא המכוניות לישראל למרות עלויות הייצור הגבוהות במדינות אלה.</a:t>
            </a:r>
          </a:p>
          <a:p>
            <a:r>
              <a:rPr lang="he-IL" sz="2400" dirty="0" smtClean="0"/>
              <a:t>יבוא המכוניות מטורקיה לא משקף את היחסים הדיפלומטיים ההפכפכים.</a:t>
            </a:r>
          </a:p>
          <a:p>
            <a:r>
              <a:rPr lang="he-IL" sz="2400" dirty="0" smtClean="0"/>
              <a:t>מספר מדינות בעלות תעשיית רכב משמעותיות כלל לא מייצאות לישראל – לדוגמה ברזיל שבעבר הרחוק יצאה לישראל פיאט, פורד או פולקסווגן.</a:t>
            </a:r>
          </a:p>
          <a:p>
            <a:r>
              <a:rPr lang="he-IL" sz="2400" dirty="0" smtClean="0"/>
              <a:t>סין לא מהווה שחקן משמעותי ביבוא מכוניות כרגע, אך זה עשוי להשתנות.</a:t>
            </a:r>
          </a:p>
          <a:p>
            <a:r>
              <a:rPr lang="he-IL" sz="2400" dirty="0" smtClean="0"/>
              <a:t>על פניו הצרכן הישראלי מתעניין במאפייני הרכב, במותג, בתנאי הרכישה ובעלויות הכספיות ופחות במדינה בה יוצר הרכב; ייתכן כי הדבר מסמן סוג של בשלות של הצרכן הישראלי והכרה בכך שמדובר </a:t>
            </a:r>
            <a:r>
              <a:rPr lang="he-IL" sz="2400" dirty="0" err="1" smtClean="0"/>
              <a:t>בתעשיה</a:t>
            </a:r>
            <a:r>
              <a:rPr lang="he-IL" sz="2400" dirty="0" smtClean="0"/>
              <a:t> גלובלית.</a:t>
            </a:r>
          </a:p>
          <a:p>
            <a:r>
              <a:rPr lang="he-IL" sz="2400" dirty="0" smtClean="0"/>
              <a:t>כמחצית מכלי הרכב המיובאים לישראל מיוצרים באיחוד האירופי (24% בגוש האירו), כ- 15-16% תלויים ביין או </a:t>
            </a:r>
            <a:r>
              <a:rPr lang="he-IL" sz="2400" dirty="0" err="1" smtClean="0"/>
              <a:t>בוואן</a:t>
            </a:r>
            <a:r>
              <a:rPr lang="he-IL" sz="2400" dirty="0" smtClean="0"/>
              <a:t> הדרום קוריאני </a:t>
            </a:r>
            <a:r>
              <a:rPr lang="he-IL" sz="2400" dirty="0" err="1" smtClean="0"/>
              <a:t>וכ</a:t>
            </a:r>
            <a:r>
              <a:rPr lang="he-IL" sz="2400" dirty="0" smtClean="0"/>
              <a:t>- 11% בלירה הטורקית. </a:t>
            </a:r>
          </a:p>
          <a:p>
            <a:endParaRPr lang="he-IL" sz="2400" dirty="0" smtClean="0"/>
          </a:p>
          <a:p>
            <a:endParaRPr lang="he-IL" sz="2400" dirty="0" smtClean="0"/>
          </a:p>
          <a:p>
            <a:endParaRPr lang="he-IL" sz="2400" dirty="0"/>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3</a:t>
            </a:fld>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564672"/>
          </a:xfrm>
        </p:spPr>
        <p:txBody>
          <a:bodyPr>
            <a:normAutofit/>
          </a:bodyPr>
          <a:lstStyle/>
          <a:p>
            <a:pPr algn="r"/>
            <a:r>
              <a:rPr lang="he-IL" sz="3200" b="1" dirty="0" smtClean="0">
                <a:effectLst>
                  <a:outerShdw blurRad="38100" dist="38100" dir="2700000" algn="tl">
                    <a:srgbClr val="000000">
                      <a:alpha val="43137"/>
                    </a:srgbClr>
                  </a:outerShdw>
                </a:effectLst>
              </a:rPr>
              <a:t>ממצאים עיקריים – אוטובוסים ורכב </a:t>
            </a:r>
            <a:r>
              <a:rPr lang="he-IL" sz="3200" b="1" dirty="0" err="1" smtClean="0">
                <a:effectLst>
                  <a:outerShdw blurRad="38100" dist="38100" dir="2700000" algn="tl">
                    <a:srgbClr val="000000">
                      <a:alpha val="43137"/>
                    </a:srgbClr>
                  </a:outerShdw>
                </a:effectLst>
              </a:rPr>
              <a:t>דו"ג</a:t>
            </a:r>
            <a:endParaRPr lang="he-IL" sz="3200"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251520" y="1340768"/>
            <a:ext cx="8435280" cy="4983832"/>
          </a:xfrm>
        </p:spPr>
        <p:txBody>
          <a:bodyPr>
            <a:normAutofit/>
          </a:bodyPr>
          <a:lstStyle/>
          <a:p>
            <a:r>
              <a:rPr lang="he-IL" sz="2400" dirty="0" smtClean="0"/>
              <a:t>בתחום האוטובוסים יש שליטה מוחלטת של יצרניות אירופאיות (73.7%) אם כי ישנה חדירה של יבוא אוטובוסים מסין; היבוא מסין עשוי להתגבר בעתיד על חשבון יבוא שלדות והרכבת אוטובוסים בישראל.</a:t>
            </a:r>
          </a:p>
          <a:p>
            <a:r>
              <a:rPr lang="he-IL" sz="2400" dirty="0" smtClean="0"/>
              <a:t>בתחום הרכב הדו גלגלי, </a:t>
            </a:r>
            <a:r>
              <a:rPr lang="he-IL" sz="2400" dirty="0" err="1" smtClean="0"/>
              <a:t>טאיוואן</a:t>
            </a:r>
            <a:r>
              <a:rPr lang="he-IL" sz="2400" dirty="0" smtClean="0"/>
              <a:t> היא הספקית הראשית המובילה בהפרש ניכר מול כל שאר המדינות המייצאות רכב דו גלגלי לישראל, עם 42.5%. </a:t>
            </a:r>
          </a:p>
          <a:p>
            <a:r>
              <a:rPr lang="he-IL" sz="2400" dirty="0" smtClean="0"/>
              <a:t>בתחום הרכב הדו-גלגלי ארה"ב כמעט ולא מורגשת, כנראה גם עקב חולשה של האמריקאים בתחום זה בשוק הביתי בארה"ב. </a:t>
            </a:r>
          </a:p>
          <a:p>
            <a:endParaRPr lang="he-IL" sz="2400" dirty="0" smtClean="0"/>
          </a:p>
          <a:p>
            <a:endParaRPr lang="he-IL" sz="2400" dirty="0" smtClean="0"/>
          </a:p>
          <a:p>
            <a:endParaRPr lang="he-IL" sz="2400" dirty="0" smtClean="0"/>
          </a:p>
          <a:p>
            <a:endParaRPr lang="he-IL" sz="2400" dirty="0" smtClean="0"/>
          </a:p>
          <a:p>
            <a:endParaRPr lang="he-IL" sz="2400" dirty="0" smtClean="0"/>
          </a:p>
          <a:p>
            <a:endParaRPr lang="he-IL" sz="2400" dirty="0"/>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4</a:t>
            </a:fld>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564672"/>
          </a:xfrm>
        </p:spPr>
        <p:txBody>
          <a:bodyPr>
            <a:normAutofit/>
          </a:bodyPr>
          <a:lstStyle/>
          <a:p>
            <a:pPr algn="r"/>
            <a:r>
              <a:rPr lang="he-IL" sz="3200" b="1" dirty="0" smtClean="0">
                <a:effectLst>
                  <a:outerShdw blurRad="38100" dist="38100" dir="2700000" algn="tl">
                    <a:srgbClr val="000000">
                      <a:alpha val="43137"/>
                    </a:srgbClr>
                  </a:outerShdw>
                </a:effectLst>
              </a:rPr>
              <a:t>ממצאים עיקריים – העדפת נפח מנוע</a:t>
            </a:r>
            <a:endParaRPr lang="he-IL" sz="3200"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251520" y="1484784"/>
            <a:ext cx="8435280" cy="4839816"/>
          </a:xfrm>
        </p:spPr>
        <p:txBody>
          <a:bodyPr>
            <a:normAutofit lnSpcReduction="10000"/>
          </a:bodyPr>
          <a:lstStyle/>
          <a:p>
            <a:r>
              <a:rPr lang="he-IL" sz="2400" dirty="0" smtClean="0"/>
              <a:t>45.5% מהמכוניות החדשות הן בקבוצת 1301-1750 סמ"ק;  27% מעל לנפח 1750 סמ"ק, ו- 27.6 בנפח 1300 סמ"ק ומטה עם ייצוג נכבד של 5.8% למכוניות בנפח עד 1,000 סמ"ק – כנראה הודות לחדירת מנועים חדישים וחזקים בנפחים קטנים לשוק הרכב , הן כתוצאה מהמיסוי הירוק המעדיף רכב נקי וחסכוני בדלק והן כתוצאה משיפורים טכנולוגיים בקרב יצרניות הרכב הבינ"ל.</a:t>
            </a:r>
          </a:p>
          <a:p>
            <a:r>
              <a:rPr lang="he-IL" sz="2400" dirty="0" smtClean="0"/>
              <a:t>עם זאת המשקל של רכב בעל נפח מנוע גדול הינו עדיין משמעותי מאד, ככל הנראה חלק מהסיבה לכך היא העדפה של הנהגים הישראלים לרכב אוטומטי והחדירה המשמעותית לשוק של </a:t>
            </a:r>
            <a:r>
              <a:rPr lang="he-IL" sz="2400" dirty="0" err="1" smtClean="0"/>
              <a:t>ג'יפונים</a:t>
            </a:r>
            <a:r>
              <a:rPr lang="he-IL" sz="2400" dirty="0" smtClean="0"/>
              <a:t> ורכבים דמויי רכב שטח בשנים האחרונות. </a:t>
            </a:r>
          </a:p>
          <a:p>
            <a:r>
              <a:rPr lang="he-IL" sz="2400" dirty="0" smtClean="0"/>
              <a:t>במקומות הראשונים מבחינת העדפת הצרכנים עומדות מכוניות תוצרת יפן בנפח שבין 1750- 3000 סמ"ק (10.4%), קוריאה בנפח שבין 1301-1750 סמ"ק (8.9%) וטורקיה בנפח שבין 1301-1750 סמ"ק ( 6.5%). </a:t>
            </a:r>
          </a:p>
          <a:p>
            <a:endParaRPr lang="he-IL" sz="2400" dirty="0" smtClean="0"/>
          </a:p>
          <a:p>
            <a:endParaRPr lang="he-IL" sz="2400" dirty="0" smtClean="0"/>
          </a:p>
          <a:p>
            <a:endParaRPr lang="he-IL" sz="2400" dirty="0" smtClean="0"/>
          </a:p>
          <a:p>
            <a:endParaRPr lang="he-IL" sz="2400" dirty="0"/>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5</a:t>
            </a:fld>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704088"/>
            <a:ext cx="8435280" cy="564672"/>
          </a:xfrm>
        </p:spPr>
        <p:txBody>
          <a:bodyPr>
            <a:normAutofit/>
          </a:bodyPr>
          <a:lstStyle/>
          <a:p>
            <a:pPr algn="r"/>
            <a:r>
              <a:rPr lang="he-IL" sz="3200" b="1" dirty="0" smtClean="0">
                <a:effectLst>
                  <a:outerShdw blurRad="38100" dist="38100" dir="2700000" algn="tl">
                    <a:srgbClr val="000000">
                      <a:alpha val="43137"/>
                    </a:srgbClr>
                  </a:outerShdw>
                </a:effectLst>
              </a:rPr>
              <a:t>הערכות זהירות למגמות העתידיות</a:t>
            </a:r>
            <a:endParaRPr lang="he-IL" sz="3200"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251520" y="1484784"/>
            <a:ext cx="8435280" cy="4839816"/>
          </a:xfrm>
        </p:spPr>
        <p:txBody>
          <a:bodyPr>
            <a:normAutofit/>
          </a:bodyPr>
          <a:lstStyle/>
          <a:p>
            <a:r>
              <a:rPr lang="he-IL" sz="2400" dirty="0" smtClean="0"/>
              <a:t>רשות המסים טוענת כי שינוי נוסחת המיסוי הצפויה ב-1 בינואר 2017 תקטין באופן משמעותי את חלקם של כלי הרכב הנמצאים כיום בקטגוריות 2,3 ו- 4 והזוכים להטבות מיסוי ירוק.</a:t>
            </a:r>
          </a:p>
          <a:p>
            <a:r>
              <a:rPr lang="he-IL" sz="2400" dirty="0" smtClean="0"/>
              <a:t>מהלך מיסוי זה עשוי לייקר חלק ניכר מהמכוניות הנפוצות כיום בישראל ובפרט הקטנות והקומפקטיות, שרובן מיוצר במדינות כגון צ'כיה, סלובקיה, דרום קוריאה או טורקיה. </a:t>
            </a:r>
          </a:p>
          <a:p>
            <a:r>
              <a:rPr lang="he-IL" sz="2400" dirty="0" smtClean="0"/>
              <a:t>החמרת המדד הירוק עשויה להמשיך ולהוציא מהשוק מדינות שמתמחות בכלי רכב עתירי נפח מנוע כגון ארה"ב.</a:t>
            </a:r>
          </a:p>
          <a:p>
            <a:r>
              <a:rPr lang="he-IL" sz="2400" dirty="0" smtClean="0"/>
              <a:t>סין כרגע לא </a:t>
            </a:r>
            <a:r>
              <a:rPr lang="he-IL" sz="2400" dirty="0" err="1" smtClean="0"/>
              <a:t>מיצאת</a:t>
            </a:r>
            <a:r>
              <a:rPr lang="he-IL" sz="2400" dirty="0" smtClean="0"/>
              <a:t> כמות משמעותית של כלי רכב לישראל, אולם ישנם ניצני חדירה של רכב פרטי, אוטובוסים ורכב דו גלגלי, העשויים ללמד על חדירה עתידית שתחליף חלק מהיבוא ממדינות בעלות עלות ייצור נמוכה כגון טורקיה – בכפוף ליכולת עמידה בתקינה סביבתית מתקדמת.</a:t>
            </a:r>
          </a:p>
          <a:p>
            <a:endParaRPr lang="he-IL" sz="2400" dirty="0" smtClean="0"/>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
        <p:nvSpPr>
          <p:cNvPr id="5" name="מציין מיקום של מספר שקופית 4"/>
          <p:cNvSpPr>
            <a:spLocks noGrp="1"/>
          </p:cNvSpPr>
          <p:nvPr>
            <p:ph type="sldNum" sz="quarter" idx="12"/>
          </p:nvPr>
        </p:nvSpPr>
        <p:spPr/>
        <p:txBody>
          <a:bodyPr/>
          <a:lstStyle/>
          <a:p>
            <a:fld id="{4E203A8C-09E7-41B2-96F9-FE8F465A5F95}" type="slidenum">
              <a:rPr lang="he-IL" smtClean="0"/>
              <a:pPr/>
              <a:t>6</a:t>
            </a:fld>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539552" y="692696"/>
            <a:ext cx="8184851" cy="5350668"/>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7</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39552" y="692696"/>
            <a:ext cx="8040932" cy="5256584"/>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8</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539552" y="980728"/>
            <a:ext cx="8118872" cy="5307536"/>
          </a:xfrm>
          <a:prstGeom prst="rect">
            <a:avLst/>
          </a:prstGeom>
          <a:noFill/>
          <a:ln w="9525">
            <a:noFill/>
            <a:miter lim="800000"/>
            <a:headEnd/>
            <a:tailEnd/>
          </a:ln>
          <a:effectLst/>
        </p:spPr>
      </p:pic>
      <p:sp>
        <p:nvSpPr>
          <p:cNvPr id="3" name="מציין מיקום של מספר שקופית 2"/>
          <p:cNvSpPr>
            <a:spLocks noGrp="1"/>
          </p:cNvSpPr>
          <p:nvPr>
            <p:ph type="sldNum" sz="quarter" idx="12"/>
          </p:nvPr>
        </p:nvSpPr>
        <p:spPr/>
        <p:txBody>
          <a:bodyPr/>
          <a:lstStyle/>
          <a:p>
            <a:fld id="{4E203A8C-09E7-41B2-96F9-FE8F465A5F95}" type="slidenum">
              <a:rPr lang="he-IL" smtClean="0"/>
              <a:pPr/>
              <a:t>9</a:t>
            </a:fld>
            <a:endParaRPr lang="he-IL"/>
          </a:p>
        </p:txBody>
      </p:sp>
      <p:sp>
        <p:nvSpPr>
          <p:cNvPr id="4" name="מציין מיקום של כותרת תחתונה 3"/>
          <p:cNvSpPr>
            <a:spLocks noGrp="1"/>
          </p:cNvSpPr>
          <p:nvPr>
            <p:ph type="ftr" sz="quarter" idx="11"/>
          </p:nvPr>
        </p:nvSpPr>
        <p:spPr/>
        <p:txBody>
          <a:bodyPr/>
          <a:lstStyle/>
          <a:p>
            <a:pPr algn="ctr"/>
            <a:r>
              <a:rPr lang="en-US" dirty="0" smtClean="0"/>
              <a:t>omers@chamber.org.il</a:t>
            </a:r>
            <a:endParaRPr lang="he-I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735</Words>
  <Application>Microsoft Office PowerPoint</Application>
  <PresentationFormat>‫הצגה על המסך (4:3)</PresentationFormat>
  <Paragraphs>88</Paragraphs>
  <Slides>24</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זרימה</vt:lpstr>
      <vt:lpstr>יבוא כלי רכב לישראל –  ינואר-ספטמבר 2016</vt:lpstr>
      <vt:lpstr>ממצאים עיקריים – תמונת על גיאופוליטית 1</vt:lpstr>
      <vt:lpstr>ממצאים עיקריים – תמונת על גיאופוליטית 2</vt:lpstr>
      <vt:lpstr>ממצאים עיקריים – אוטובוסים ורכב דו"ג</vt:lpstr>
      <vt:lpstr>ממצאים עיקריים – העדפת נפח מנוע</vt:lpstr>
      <vt:lpstr>הערכות זהירות למגמות העתידיות</vt:lpstr>
      <vt:lpstr>שקופית 7</vt:lpstr>
      <vt:lpstr>שקופית 8</vt:lpstr>
      <vt:lpstr>שקופית 9</vt:lpstr>
      <vt:lpstr>שקופית 10</vt:lpstr>
      <vt:lpstr>שקופית 11</vt:lpstr>
      <vt:lpstr>טבלה מסכמת - יבוא כלי רכב לפי שיוך אזורי גיאופוליטי</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יבוא כלי רכב לישראל –  ינואר-ספטמבר 2016</dc:title>
  <dc:creator>Hadar Gabay - Chamber Of Commerce</dc:creator>
  <cp:lastModifiedBy>Hadar Gabay - Chamber Of Commerce</cp:lastModifiedBy>
  <cp:revision>52</cp:revision>
  <dcterms:created xsi:type="dcterms:W3CDTF">2016-10-25T06:35:06Z</dcterms:created>
  <dcterms:modified xsi:type="dcterms:W3CDTF">2016-11-27T14:42:09Z</dcterms:modified>
</cp:coreProperties>
</file>