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1" r:id="rId2"/>
    <p:sldId id="612" r:id="rId3"/>
    <p:sldId id="613" r:id="rId4"/>
    <p:sldId id="614" r:id="rId5"/>
    <p:sldId id="615" r:id="rId6"/>
    <p:sldId id="616" r:id="rId7"/>
    <p:sldId id="617" r:id="rId8"/>
    <p:sldId id="618" r:id="rId9"/>
    <p:sldId id="608" r:id="rId10"/>
    <p:sldId id="609" r:id="rId11"/>
    <p:sldId id="610" r:id="rId12"/>
  </p:sldIdLst>
  <p:sldSz cx="9144000" cy="6858000" type="screen4x3"/>
  <p:notesSz cx="6681788" cy="9812338"/>
  <p:photoAlbum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1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99"/>
    <a:srgbClr val="00297A"/>
    <a:srgbClr val="000066"/>
    <a:srgbClr val="224386"/>
    <a:srgbClr val="2A54A8"/>
    <a:srgbClr val="333399"/>
    <a:srgbClr val="003399"/>
    <a:srgbClr val="212165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537" autoAdjust="0"/>
    <p:restoredTop sz="94670" autoAdjust="0"/>
  </p:normalViewPr>
  <p:slideViewPr>
    <p:cSldViewPr>
      <p:cViewPr varScale="1">
        <p:scale>
          <a:sx n="109" d="100"/>
          <a:sy n="109" d="100"/>
        </p:scale>
        <p:origin x="-4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896170" cy="4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5" rIns="90452" bIns="4522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4059" y="2"/>
            <a:ext cx="2896170" cy="4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5" rIns="90452" bIns="452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19683"/>
            <a:ext cx="2896170" cy="4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5" rIns="90452" bIns="4522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4059" y="9319683"/>
            <a:ext cx="2896170" cy="4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5" rIns="90452" bIns="452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AC4473-77FC-4711-AEC2-47639F6E80B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70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85621" y="1"/>
            <a:ext cx="2896170" cy="48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8" tIns="45364" rIns="90728" bIns="45364" numCol="1" anchor="t" anchorCtr="0" compatLnSpc="1">
            <a:prstTxWarp prst="textNoShape">
              <a:avLst/>
            </a:prstTxWarp>
          </a:bodyPr>
          <a:lstStyle>
            <a:lvl1pPr defTabSz="907682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64" y="1"/>
            <a:ext cx="2896170" cy="48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8" tIns="45364" rIns="90728" bIns="45364" numCol="1" anchor="t" anchorCtr="0" compatLnSpc="1">
            <a:prstTxWarp prst="textNoShape">
              <a:avLst/>
            </a:prstTxWarp>
          </a:bodyPr>
          <a:lstStyle>
            <a:lvl1pPr algn="l" defTabSz="907682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501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870" y="4659843"/>
            <a:ext cx="5346055" cy="441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8" tIns="45364" rIns="90728" bIns="453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85621" y="9321252"/>
            <a:ext cx="2896170" cy="48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8" tIns="45364" rIns="90728" bIns="45364" numCol="1" anchor="b" anchorCtr="0" compatLnSpc="1">
            <a:prstTxWarp prst="textNoShape">
              <a:avLst/>
            </a:prstTxWarp>
          </a:bodyPr>
          <a:lstStyle>
            <a:lvl1pPr defTabSz="907682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64" y="9321252"/>
            <a:ext cx="2896170" cy="48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8" tIns="45364" rIns="90728" bIns="45364" numCol="1" anchor="b" anchorCtr="0" compatLnSpc="1">
            <a:prstTxWarp prst="textNoShape">
              <a:avLst/>
            </a:prstTxWarp>
          </a:bodyPr>
          <a:lstStyle>
            <a:lvl1pPr algn="l" defTabSz="907682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DF57D0-96BA-4676-86FB-DC10D85841D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474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72951-4F9A-4E4E-BDD9-A130539E6614}" type="slidenum">
              <a:rPr lang="he-IL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694" y="4662980"/>
            <a:ext cx="4900402" cy="4413512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E348D-CD9F-499B-AC62-0ECDED2AE876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736600"/>
            <a:ext cx="4902200" cy="367823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012" y="4661414"/>
            <a:ext cx="4899770" cy="441508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57EB9-7448-42E0-BB31-6D124498D099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736600"/>
            <a:ext cx="4902200" cy="367823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012" y="4661414"/>
            <a:ext cx="4899770" cy="441508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92B2C-639D-4DB3-BEF1-C9782C15BC78}" type="slidenum">
              <a:rPr lang="he-IL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rtl="0"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7BB42-C666-4255-BB18-3368BCC93B7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51C1A-B33A-406E-AB53-DD956A9DA7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9F0B-6076-4E87-895D-C7057A599A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2A5B-E280-4A16-AC8F-CC6A8A1B05B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כותרת וטבל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297A"/>
                </a:solidFill>
                <a:latin typeface="David" pitchFamily="34" charset="-79"/>
                <a:cs typeface="David" pitchFamily="34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טבלה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B31FA-4840-4832-BB94-8435ABA8DC2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3400" y="1752600"/>
            <a:ext cx="8382000" cy="4572000"/>
          </a:xfrm>
          <a:prstGeom prst="rect">
            <a:avLst/>
          </a:prstGeom>
        </p:spPr>
        <p:txBody>
          <a:bodyPr/>
          <a:lstStyle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 US Commercial Services 2009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061B-363D-47BA-BBBE-CDBDB7F8F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3391-E02B-4142-9D2E-F5B9B889268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CAE9-0958-4A54-A46D-113FCF170AE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E9D05-26B7-49B2-9A0A-CAF0FE18DD8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EEFB-4D65-42C4-819F-67BBEAAA08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07112-2BD0-4429-8606-BC1FA9C4BC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996F3-AE34-4D8B-AE8B-083717B5AF6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8FD5A-DBB8-4ED1-84B6-544F870FF01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B3095-2231-49F9-9FFD-8E28D9D5063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reka"/>
          <p:cNvPicPr>
            <a:picLocks noChangeAspect="1" noChangeArrowheads="1"/>
          </p:cNvPicPr>
          <p:nvPr/>
        </p:nvPicPr>
        <p:blipFill>
          <a:blip r:embed="rId15" cstate="print"/>
          <a:srcRect t="716" r="30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8" descr="21357_STRIP_middle"/>
          <p:cNvPicPr>
            <a:picLocks noChangeAspect="1" noChangeArrowheads="1"/>
          </p:cNvPicPr>
          <p:nvPr/>
        </p:nvPicPr>
        <p:blipFill>
          <a:blip r:embed="rId16" cstate="print"/>
          <a:srcRect t="40536" b="40804"/>
          <a:stretch>
            <a:fillRect/>
          </a:stretch>
        </p:blipFill>
        <p:spPr bwMode="auto">
          <a:xfrm>
            <a:off x="0" y="-26988"/>
            <a:ext cx="9144000" cy="127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364C43-7DE7-4A05-9B03-10651E7A75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chamber_dc3\data\docs\MESEK\&#1502;&#1510;&#1490;&#1493;&#1514;%20&#1499;&#1500;&#1499;&#1500;&#1497;&#1493;&#1514;\800121.xls!table!%5b800121.xls%5dtable%20&#1514;&#1512;&#1513;&#1497;&#1501;%20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\\chamber_dc3\data\docs\MESEK\&#1502;&#1510;&#1490;&#1493;&#1514;%20&#1499;&#1500;&#1499;&#1500;&#1497;&#1493;&#1514;\800121.xls!table!%5b800121.xls%5dtable%20&#1514;&#1512;&#1513;&#1497;&#1501;%20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cia.gov/cia/publications/factbook/flags/us-flag.html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ia.gov/cia/publications/factbook/flags/ca-flag.html" TargetMode="External"/><Relationship Id="rId11" Type="http://schemas.openxmlformats.org/officeDocument/2006/relationships/image" Target="../media/image12.gif"/><Relationship Id="rId5" Type="http://schemas.openxmlformats.org/officeDocument/2006/relationships/image" Target="../media/image7.jpeg"/><Relationship Id="rId10" Type="http://schemas.openxmlformats.org/officeDocument/2006/relationships/image" Target="../media/image11.jpeg"/><Relationship Id="rId4" Type="http://schemas.openxmlformats.org/officeDocument/2006/relationships/image" Target="../media/image6.pn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amber_dc3\data\docs\MESEK\&#1502;&#1510;&#1490;&#1493;&#1514;%20&#1499;&#1500;&#1499;&#1500;&#1497;&#1493;&#1514;\854842.xls!table!%5b854842.xls%5dtable%20&#1514;&#1512;&#1513;&#1497;&#1501;%201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0" y="25654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>
                <a:solidFill>
                  <a:srgbClr val="2121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Israel Economy</a:t>
            </a:r>
          </a:p>
        </p:txBody>
      </p:sp>
      <p:pic>
        <p:nvPicPr>
          <p:cNvPr id="9219" name="Picture 7" descr="reka"/>
          <p:cNvPicPr>
            <a:picLocks noChangeAspect="1" noChangeArrowheads="1"/>
          </p:cNvPicPr>
          <p:nvPr/>
        </p:nvPicPr>
        <p:blipFill>
          <a:blip r:embed="rId2" cstate="print"/>
          <a:srcRect t="716" r="30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9161" name="Picture 9" descr="21357_STRIP_middle"/>
          <p:cNvPicPr>
            <a:picLocks noChangeAspect="1" noChangeArrowheads="1"/>
          </p:cNvPicPr>
          <p:nvPr/>
        </p:nvPicPr>
        <p:blipFill>
          <a:blip r:embed="rId3" cstate="print"/>
          <a:srcRect t="40536" b="40804"/>
          <a:stretch>
            <a:fillRect/>
          </a:stretch>
        </p:blipFill>
        <p:spPr bwMode="auto">
          <a:xfrm>
            <a:off x="0" y="2708275"/>
            <a:ext cx="9144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18"/>
          <p:cNvSpPr txBox="1">
            <a:spLocks noChangeArrowheads="1"/>
          </p:cNvSpPr>
          <p:nvPr/>
        </p:nvSpPr>
        <p:spPr bwMode="auto">
          <a:xfrm>
            <a:off x="323850" y="6165850"/>
            <a:ext cx="9350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28662" y="831483"/>
            <a:ext cx="750099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68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Israel – Economy</a:t>
            </a:r>
          </a:p>
          <a:p>
            <a:pPr algn="ctr" rtl="0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Kenya</a:t>
            </a:r>
            <a:endParaRPr lang="he-IL" sz="3200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9" name="תמונה 8" descr="26051_logo_egud_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4409673"/>
            <a:ext cx="3428992" cy="1464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1214430"/>
            <a:ext cx="91440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Import of goods from Kenya to Israel 2014</a:t>
            </a:r>
          </a:p>
          <a:p>
            <a:pPr algn="ctr"/>
            <a:endParaRPr lang="en-US" sz="3600" b="1" dirty="0">
              <a:solidFill>
                <a:srgbClr val="003366"/>
              </a:solidFill>
              <a:latin typeface="Times New Roman" pitchFamily="18" charset="0"/>
              <a:ea typeface="Geneva" pitchFamily="1" charset="-128"/>
              <a:cs typeface="Times New Roman" pitchFamily="18" charset="0"/>
            </a:endParaRPr>
          </a:p>
        </p:txBody>
      </p:sp>
      <p:graphicFrame>
        <p:nvGraphicFramePr>
          <p:cNvPr id="104855" name="Group 4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528265"/>
              </p:ext>
            </p:extLst>
          </p:nvPr>
        </p:nvGraphicFramePr>
        <p:xfrm>
          <a:off x="1737320" y="2278058"/>
          <a:ext cx="5692200" cy="2218545"/>
        </p:xfrm>
        <a:graphic>
          <a:graphicData uri="http://schemas.openxmlformats.org/drawingml/2006/table">
            <a:tbl>
              <a:tblPr rtl="1"/>
              <a:tblGrid>
                <a:gridCol w="883634"/>
                <a:gridCol w="4808566"/>
              </a:tblGrid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Fish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Fruits and nuts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Coffee, tea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Manufacture of straw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65403" y="1725604"/>
            <a:ext cx="4321175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2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100% = </a:t>
            </a:r>
            <a:r>
              <a:rPr lang="en-US" sz="22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$13M</a:t>
            </a:r>
            <a:endParaRPr lang="en-US" sz="2200" b="1" dirty="0">
              <a:solidFill>
                <a:srgbClr val="003366"/>
              </a:solidFill>
              <a:latin typeface="Times New Roman" pitchFamily="18" charset="0"/>
              <a:ea typeface="Genev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6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1214430"/>
            <a:ext cx="91440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Export of goods from Israel to Kenya 2014</a:t>
            </a:r>
          </a:p>
          <a:p>
            <a:pPr algn="ctr"/>
            <a:endParaRPr lang="en-US" sz="3600" b="1" dirty="0">
              <a:solidFill>
                <a:srgbClr val="003366"/>
              </a:solidFill>
              <a:latin typeface="Times New Roman" pitchFamily="18" charset="0"/>
              <a:ea typeface="Geneva" pitchFamily="1" charset="-128"/>
              <a:cs typeface="Times New Roman" pitchFamily="18" charset="0"/>
            </a:endParaRPr>
          </a:p>
        </p:txBody>
      </p:sp>
      <p:graphicFrame>
        <p:nvGraphicFramePr>
          <p:cNvPr id="104855" name="Group 4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300573"/>
              </p:ext>
            </p:extLst>
          </p:nvPr>
        </p:nvGraphicFramePr>
        <p:xfrm>
          <a:off x="2195736" y="2214554"/>
          <a:ext cx="5214974" cy="2662254"/>
        </p:xfrm>
        <a:graphic>
          <a:graphicData uri="http://schemas.openxmlformats.org/drawingml/2006/table">
            <a:tbl>
              <a:tblPr rtl="1"/>
              <a:tblGrid>
                <a:gridCol w="1684006"/>
                <a:gridCol w="3530968"/>
              </a:tblGrid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Machinery, electrical equipment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Vehicles, transport equipment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65403" y="1725604"/>
            <a:ext cx="4321175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2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100% = </a:t>
            </a:r>
            <a:r>
              <a:rPr lang="en-US" sz="22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$62.8M</a:t>
            </a:r>
            <a:endParaRPr lang="en-US" sz="2200" b="1" dirty="0">
              <a:solidFill>
                <a:srgbClr val="003366"/>
              </a:solidFill>
              <a:latin typeface="Times New Roman" pitchFamily="18" charset="0"/>
              <a:ea typeface="Genev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3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605" name="Group 38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13960936"/>
              </p:ext>
            </p:extLst>
          </p:nvPr>
        </p:nvGraphicFramePr>
        <p:xfrm>
          <a:off x="395536" y="2492896"/>
          <a:ext cx="7992516" cy="3355099"/>
        </p:xfrm>
        <a:graphic>
          <a:graphicData uri="http://schemas.openxmlformats.org/drawingml/2006/table">
            <a:tbl>
              <a:tblPr/>
              <a:tblGrid>
                <a:gridCol w="2969911"/>
                <a:gridCol w="1780358"/>
                <a:gridCol w="1829640"/>
                <a:gridCol w="1412607"/>
              </a:tblGrid>
              <a:tr h="72556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he-IL" sz="2000" b="1" kern="1200" dirty="0" smtClean="0">
                        <a:solidFill>
                          <a:srgbClr val="003366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 marT="45719" marB="45719" horzOverflow="overflow">
                    <a:lnL cap="flat">
                      <a:noFill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2004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% change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GDP (B$)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304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127%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8659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Business Product (B$)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226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126%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9101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Private Consumption (B$)</a:t>
                      </a:r>
                      <a:r>
                        <a:rPr lang="he-IL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</a:t>
                      </a:r>
                      <a:endParaRPr lang="en-US" altLang="he-IL" sz="2000" b="1" kern="1200" dirty="0" smtClean="0">
                        <a:solidFill>
                          <a:srgbClr val="003366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125%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8659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Product Per Capita (PPP)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19,603$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37,038$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89%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586" name="Rectangle 75"/>
          <p:cNvSpPr>
            <a:spLocks noChangeArrowheads="1"/>
          </p:cNvSpPr>
          <p:nvPr/>
        </p:nvSpPr>
        <p:spPr bwMode="auto">
          <a:xfrm>
            <a:off x="0" y="1125538"/>
            <a:ext cx="9067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/>
            <a:r>
              <a:rPr lang="en-US" sz="40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The Israeli economy in the last </a:t>
            </a:r>
            <a:r>
              <a:rPr lang="en-US" sz="38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decade</a:t>
            </a:r>
            <a:r>
              <a:rPr lang="en-US" sz="40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</a:t>
            </a:r>
          </a:p>
        </p:txBody>
      </p:sp>
      <p:sp>
        <p:nvSpPr>
          <p:cNvPr id="23587" name="Text Box 76"/>
          <p:cNvSpPr txBox="1">
            <a:spLocks noChangeArrowheads="1"/>
          </p:cNvSpPr>
          <p:nvPr/>
        </p:nvSpPr>
        <p:spPr bwMode="auto">
          <a:xfrm>
            <a:off x="250825" y="6524625"/>
            <a:ext cx="6629400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100" dirty="0">
                <a:solidFill>
                  <a:srgbClr val="003366"/>
                </a:solidFill>
                <a:latin typeface="Times New Roman" pitchFamily="18" charset="0"/>
              </a:rPr>
              <a:t>Source: CBS and Central bank of </a:t>
            </a:r>
            <a:r>
              <a:rPr lang="en-US" sz="1100" dirty="0" smtClean="0">
                <a:solidFill>
                  <a:srgbClr val="003366"/>
                </a:solidFill>
                <a:latin typeface="Times New Roman" pitchFamily="18" charset="0"/>
              </a:rPr>
              <a:t>Israel, OECD</a:t>
            </a:r>
            <a:endParaRPr lang="en-US" sz="1100" dirty="0">
              <a:solidFill>
                <a:srgbClr val="0033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4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33475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he-IL" sz="4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Sustaining the stability</a:t>
            </a:r>
          </a:p>
        </p:txBody>
      </p:sp>
      <p:graphicFrame>
        <p:nvGraphicFramePr>
          <p:cNvPr id="157750" name="Group 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254083396"/>
              </p:ext>
            </p:extLst>
          </p:nvPr>
        </p:nvGraphicFramePr>
        <p:xfrm>
          <a:off x="395536" y="2132856"/>
          <a:ext cx="8286835" cy="3866860"/>
        </p:xfrm>
        <a:graphic>
          <a:graphicData uri="http://schemas.openxmlformats.org/drawingml/2006/table">
            <a:tbl>
              <a:tblPr/>
              <a:tblGrid>
                <a:gridCol w="3429023"/>
                <a:gridCol w="963713"/>
                <a:gridCol w="1107989"/>
                <a:gridCol w="1000132"/>
                <a:gridCol w="857256"/>
                <a:gridCol w="928722"/>
              </a:tblGrid>
              <a:tr h="510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69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Inflation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-0.2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Interest Rate (% end)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2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Exchange rate (end year)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New Israeli Shekel / 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3.55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3.73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3.89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8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New Israeli Shekel / 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4.74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4.94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4.92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4.72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7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1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Unemployment rate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6.6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6.8 </a:t>
                      </a:r>
                      <a:r>
                        <a:rPr lang="en-US" altLang="he-IL" sz="12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(*)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6.9 </a:t>
                      </a:r>
                      <a:r>
                        <a:rPr lang="en-US" altLang="he-IL" sz="12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(*)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6.2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he-IL" sz="2000" b="0" kern="1200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5.6</a:t>
                      </a:r>
                    </a:p>
                  </a:txBody>
                  <a:tcPr marL="91439" marR="91439" marT="45719" marB="45719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6479758"/>
            <a:ext cx="475252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altLang="he-IL" sz="1100" b="1" dirty="0" smtClean="0">
                <a:solidFill>
                  <a:srgbClr val="0033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(*) After new valuation according to OECD</a:t>
            </a:r>
            <a:endParaRPr lang="he-IL" altLang="he-IL" sz="1400" b="1" dirty="0" smtClean="0">
              <a:solidFill>
                <a:srgbClr val="00336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605" name="Group 38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65379318"/>
              </p:ext>
            </p:extLst>
          </p:nvPr>
        </p:nvGraphicFramePr>
        <p:xfrm>
          <a:off x="395536" y="2384274"/>
          <a:ext cx="8206585" cy="3114794"/>
        </p:xfrm>
        <a:graphic>
          <a:graphicData uri="http://schemas.openxmlformats.org/drawingml/2006/table">
            <a:tbl>
              <a:tblPr/>
              <a:tblGrid>
                <a:gridCol w="3096344"/>
                <a:gridCol w="1008112"/>
                <a:gridCol w="936104"/>
                <a:gridCol w="1152128"/>
                <a:gridCol w="1080120"/>
                <a:gridCol w="933777"/>
              </a:tblGrid>
              <a:tr h="65048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9" marB="45719" horzOverflow="overflow">
                    <a:lnL cap="flat">
                      <a:noFill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(%)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(%)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(%)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(%)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(%)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Debt to GDP 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71.0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69.6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68.3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67.6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67.5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External Debt to GDP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13.1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12.9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11.5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10.3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10.9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 Debt to GDP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57.9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56.7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56.8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57.3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56.6</a:t>
                      </a:r>
                      <a:endParaRPr kumimoji="0" lang="he-IL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Deficit (%GDP)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-3.0 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-2.0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 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-3.1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-2.6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82" name="Rectangle 75"/>
          <p:cNvSpPr>
            <a:spLocks noChangeArrowheads="1"/>
          </p:cNvSpPr>
          <p:nvPr/>
        </p:nvSpPr>
        <p:spPr bwMode="auto">
          <a:xfrm>
            <a:off x="0" y="908050"/>
            <a:ext cx="9067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he-IL" sz="4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Sustaining the stability</a:t>
            </a:r>
            <a:r>
              <a:rPr lang="en-US" altLang="he-IL" sz="40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etc.</a:t>
            </a:r>
            <a:endParaRPr lang="en-US" sz="4000" b="1" dirty="0">
              <a:solidFill>
                <a:srgbClr val="003366"/>
              </a:solidFill>
              <a:latin typeface="Times New Roman" pitchFamily="18" charset="0"/>
              <a:ea typeface="Geneva"/>
              <a:cs typeface="Times New Roman" pitchFamily="18" charset="0"/>
            </a:endParaRPr>
          </a:p>
        </p:txBody>
      </p:sp>
      <p:sp>
        <p:nvSpPr>
          <p:cNvPr id="14383" name="Text Box 76"/>
          <p:cNvSpPr txBox="1">
            <a:spLocks noChangeArrowheads="1"/>
          </p:cNvSpPr>
          <p:nvPr/>
        </p:nvSpPr>
        <p:spPr bwMode="auto">
          <a:xfrm>
            <a:off x="250825" y="6524625"/>
            <a:ext cx="6629400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100">
                <a:solidFill>
                  <a:srgbClr val="212165"/>
                </a:solidFill>
                <a:latin typeface="Times New Roman" pitchFamily="18" charset="0"/>
              </a:rPr>
              <a:t>Source: CBS and Central bank of Israel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062038"/>
            <a:ext cx="9067800" cy="1143000"/>
          </a:xfrm>
          <a:noFill/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Import</a:t>
            </a:r>
            <a:r>
              <a:rPr lang="en-US" sz="24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¹</a:t>
            </a:r>
            <a:r>
              <a:rPr lang="en-US" sz="38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of goods by Major Countries 2014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07950" y="6481763"/>
            <a:ext cx="5943600" cy="261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100" dirty="0">
                <a:solidFill>
                  <a:srgbClr val="003366"/>
                </a:solidFill>
                <a:latin typeface="Times New Roman" pitchFamily="18" charset="0"/>
              </a:rPr>
              <a:t>Source: Central bureau of statistics</a:t>
            </a:r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3286125" y="1928813"/>
            <a:ext cx="2571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100</a:t>
            </a:r>
            <a:r>
              <a:rPr lang="en-US" sz="24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%=72.3B</a:t>
            </a:r>
            <a:r>
              <a:rPr lang="en-US" sz="24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$</a:t>
            </a:r>
            <a:endParaRPr lang="he-IL" sz="2400" b="1" dirty="0">
              <a:solidFill>
                <a:srgbClr val="003366"/>
              </a:solidFill>
              <a:latin typeface="Times New Roman" pitchFamily="18" charset="0"/>
              <a:ea typeface="Geneva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496" y="6217567"/>
            <a:ext cx="716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¹ Including </a:t>
            </a:r>
            <a:r>
              <a:rPr lang="en-US" sz="1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Diamonds, excluding defense imports and imports from the Palestinian Authority</a:t>
            </a:r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3359479"/>
              </p:ext>
            </p:extLst>
          </p:nvPr>
        </p:nvGraphicFramePr>
        <p:xfrm>
          <a:off x="627063" y="2200275"/>
          <a:ext cx="7673975" cy="4597400"/>
        </p:xfrm>
        <a:graphic>
          <a:graphicData uri="http://schemas.openxmlformats.org/presentationml/2006/ole">
            <p:oleObj spid="_x0000_s113666" name="גליון עבודה" r:id="rId4" imgW="4562460" imgH="2733765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925" y="1062038"/>
            <a:ext cx="9036050" cy="1143000"/>
          </a:xfrm>
          <a:noFill/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8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Export</a:t>
            </a:r>
            <a:r>
              <a:rPr lang="en-US" sz="24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¹</a:t>
            </a:r>
            <a:r>
              <a:rPr lang="en-US" sz="38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of goods by Major Countries 2014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50825" y="6165850"/>
            <a:ext cx="716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¹ Including </a:t>
            </a:r>
            <a:r>
              <a:rPr lang="en-US" sz="140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Diamonds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23528" y="6408738"/>
            <a:ext cx="5943600" cy="261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050" dirty="0">
                <a:solidFill>
                  <a:srgbClr val="003366"/>
                </a:solidFill>
                <a:latin typeface="Times New Roman" pitchFamily="18" charset="0"/>
              </a:rPr>
              <a:t>Source: Central bureau of statistics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3071813" y="2028825"/>
            <a:ext cx="2571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100</a:t>
            </a:r>
            <a:r>
              <a:rPr lang="en-US" sz="2400" b="1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%=69B</a:t>
            </a:r>
            <a:r>
              <a:rPr lang="en-US" sz="2400" b="1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$</a:t>
            </a:r>
            <a:endParaRPr lang="he-IL" sz="2400" b="1" dirty="0">
              <a:solidFill>
                <a:srgbClr val="003366"/>
              </a:solidFill>
              <a:latin typeface="Times New Roman" pitchFamily="18" charset="0"/>
              <a:ea typeface="Geneva"/>
              <a:cs typeface="Times New Roman" pitchFamily="18" charset="0"/>
            </a:endParaRPr>
          </a:p>
        </p:txBody>
      </p:sp>
      <p:graphicFrame>
        <p:nvGraphicFramePr>
          <p:cNvPr id="215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323313"/>
              </p:ext>
            </p:extLst>
          </p:nvPr>
        </p:nvGraphicFramePr>
        <p:xfrm>
          <a:off x="842963" y="2420938"/>
          <a:ext cx="7546975" cy="4521200"/>
        </p:xfrm>
        <a:graphic>
          <a:graphicData uri="http://schemas.openxmlformats.org/presentationml/2006/ole">
            <p:oleObj spid="_x0000_s114690" name="גליון עבודה" r:id="rId4" imgW="4562460" imgH="2733765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7888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sz="4000" b="1" kern="12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Major Industries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8" y="2178050"/>
            <a:ext cx="4424362" cy="4114800"/>
          </a:xfrm>
        </p:spPr>
        <p:txBody>
          <a:bodyPr/>
          <a:lstStyle/>
          <a:p>
            <a:pPr marL="266700" indent="-177800" algn="l" rtl="0" eaLnBrk="1" hangingPunct="1">
              <a:buClr>
                <a:srgbClr val="336600"/>
              </a:buClr>
              <a:buFontTx/>
              <a:buNone/>
              <a:defRPr/>
            </a:pPr>
            <a:r>
              <a:rPr lang="en-US" altLang="he-IL" sz="2800" b="1" u="sng" kern="1200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Traditional Industries:</a:t>
            </a:r>
            <a:endParaRPr lang="en-US" altLang="he-IL" sz="2400" b="1" u="sng" kern="1200" dirty="0" smtClean="0">
              <a:solidFill>
                <a:srgbClr val="003366"/>
              </a:solidFill>
              <a:latin typeface="Times New Roman" pitchFamily="18" charset="0"/>
              <a:ea typeface="Geneva"/>
              <a:cs typeface="Times New Roman" pitchFamily="18" charset="0"/>
            </a:endParaRPr>
          </a:p>
          <a:p>
            <a:pPr marL="609600" lvl="1" indent="-468000" algn="l" rtl="0" eaLnBrk="1" hangingPunct="1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kern="1200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</a:t>
            </a:r>
            <a:r>
              <a:rPr lang="en-US" altLang="he-IL" sz="2400" kern="1200" noProof="1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Diamonds	</a:t>
            </a:r>
          </a:p>
          <a:p>
            <a:pPr marL="609600" lvl="1" indent="-468000" algn="l" rtl="0" eaLnBrk="1" hangingPunct="1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kern="1200" noProof="1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Automotive machinery</a:t>
            </a:r>
          </a:p>
          <a:p>
            <a:pPr marL="609600" lvl="1" indent="-468000" algn="l" rtl="0" eaLnBrk="1" hangingPunct="1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kern="1200" noProof="1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Food Processing</a:t>
            </a:r>
          </a:p>
          <a:p>
            <a:pPr marL="609600" lvl="1" indent="-468000" algn="l" rtl="0" eaLnBrk="1" hangingPunct="1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kern="1200" noProof="1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Chemicals</a:t>
            </a:r>
          </a:p>
          <a:p>
            <a:pPr marL="609600" lvl="1" indent="-468000" algn="l" rtl="0" eaLnBrk="1" hangingPunct="1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kern="1200" noProof="1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Plastics</a:t>
            </a:r>
          </a:p>
          <a:p>
            <a:pPr marL="609600" lvl="1" indent="-468000" algn="l" rtl="0" eaLnBrk="1" hangingPunct="1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kern="1200" noProof="1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 Agricultural machinery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427538" y="2205038"/>
            <a:ext cx="5432425" cy="411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66700" lvl="1" indent="-457200" algn="l" rtl="0">
              <a:lnSpc>
                <a:spcPct val="90000"/>
              </a:lnSpc>
              <a:spcBef>
                <a:spcPct val="20000"/>
              </a:spcBef>
              <a:buClr>
                <a:srgbClr val="336600"/>
              </a:buClr>
              <a:defRPr/>
            </a:pPr>
            <a:r>
              <a:rPr lang="en-US" altLang="he-IL" sz="2800" b="1" u="sng" dirty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Advanced Industries:</a:t>
            </a:r>
          </a:p>
          <a:p>
            <a:pPr marL="609600" lvl="1" indent="-468000" algn="l" rtl="0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noProof="1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Pharmaceutical</a:t>
            </a:r>
          </a:p>
          <a:p>
            <a:pPr marL="609600" lvl="1" indent="-468000" algn="l" rtl="0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noProof="1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Homeland Security</a:t>
            </a:r>
          </a:p>
          <a:p>
            <a:pPr marL="609600" lvl="1" indent="-468000" algn="l" rtl="0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noProof="1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Electro-optics		 </a:t>
            </a:r>
          </a:p>
          <a:p>
            <a:pPr marL="609600" lvl="1" indent="-468000" algn="l" rtl="0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noProof="1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Electronics		</a:t>
            </a:r>
          </a:p>
          <a:p>
            <a:pPr marL="609600" lvl="1" indent="-468000" algn="l" rtl="0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noProof="1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Medical diagnostics    </a:t>
            </a:r>
          </a:p>
          <a:p>
            <a:pPr marL="609600" lvl="1" indent="-468000" algn="l" rtl="0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noProof="1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Biotechnology  </a:t>
            </a:r>
          </a:p>
          <a:p>
            <a:pPr marL="609600" lvl="1" indent="-468000" algn="l" rtl="0">
              <a:lnSpc>
                <a:spcPct val="90000"/>
              </a:lnSpc>
              <a:spcBef>
                <a:spcPct val="30000"/>
              </a:spcBef>
              <a:buClr>
                <a:srgbClr val="336600"/>
              </a:buClr>
              <a:buSzPct val="125000"/>
              <a:buFont typeface="Wingdings" pitchFamily="2" charset="2"/>
              <a:buChar char="§"/>
              <a:defRPr/>
            </a:pPr>
            <a:r>
              <a:rPr lang="en-US" altLang="he-IL" sz="2400" noProof="1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Hi Tech: Computers,                                Software &amp;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9"/>
          <p:cNvGrpSpPr>
            <a:grpSpLocks/>
          </p:cNvGrpSpPr>
          <p:nvPr/>
        </p:nvGrpSpPr>
        <p:grpSpPr bwMode="auto">
          <a:xfrm>
            <a:off x="381000" y="2054696"/>
            <a:ext cx="4487995" cy="4038600"/>
            <a:chOff x="192" y="912"/>
            <a:chExt cx="2875" cy="2640"/>
          </a:xfrm>
        </p:grpSpPr>
        <p:sp>
          <p:nvSpPr>
            <p:cNvPr id="15" name="Text Box 89"/>
            <p:cNvSpPr txBox="1">
              <a:spLocks noChangeArrowheads="1"/>
            </p:cNvSpPr>
            <p:nvPr/>
          </p:nvSpPr>
          <p:spPr bwMode="auto">
            <a:xfrm>
              <a:off x="192" y="912"/>
              <a:ext cx="528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100" b="1" dirty="0">
                  <a:solidFill>
                    <a:schemeClr val="tx1"/>
                  </a:solidFill>
                </a:rPr>
                <a:t>1985</a:t>
              </a:r>
            </a:p>
          </p:txBody>
        </p:sp>
        <p:sp>
          <p:nvSpPr>
            <p:cNvPr id="16" name="Text Box 90"/>
            <p:cNvSpPr txBox="1">
              <a:spLocks noChangeArrowheads="1"/>
            </p:cNvSpPr>
            <p:nvPr/>
          </p:nvSpPr>
          <p:spPr bwMode="auto">
            <a:xfrm>
              <a:off x="210" y="1296"/>
              <a:ext cx="528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100" b="1" dirty="0">
                  <a:solidFill>
                    <a:schemeClr val="tx1"/>
                  </a:solidFill>
                </a:rPr>
                <a:t>1992</a:t>
              </a:r>
            </a:p>
          </p:txBody>
        </p:sp>
        <p:sp>
          <p:nvSpPr>
            <p:cNvPr id="18" name="Text Box 92"/>
            <p:cNvSpPr txBox="1">
              <a:spLocks noChangeArrowheads="1"/>
            </p:cNvSpPr>
            <p:nvPr/>
          </p:nvSpPr>
          <p:spPr bwMode="auto">
            <a:xfrm>
              <a:off x="192" y="1824"/>
              <a:ext cx="528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100" b="1" dirty="0">
                  <a:solidFill>
                    <a:schemeClr val="tx1"/>
                  </a:solidFill>
                </a:rPr>
                <a:t>1997</a:t>
              </a:r>
            </a:p>
          </p:txBody>
        </p:sp>
        <p:sp>
          <p:nvSpPr>
            <p:cNvPr id="19" name="Text Box 93"/>
            <p:cNvSpPr txBox="1">
              <a:spLocks noChangeArrowheads="1"/>
            </p:cNvSpPr>
            <p:nvPr/>
          </p:nvSpPr>
          <p:spPr bwMode="auto">
            <a:xfrm>
              <a:off x="192" y="2238"/>
              <a:ext cx="528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100" b="1" dirty="0">
                  <a:solidFill>
                    <a:schemeClr val="tx1"/>
                  </a:solidFill>
                </a:rPr>
                <a:t>1997</a:t>
              </a:r>
            </a:p>
          </p:txBody>
        </p:sp>
        <p:sp>
          <p:nvSpPr>
            <p:cNvPr id="20" name="Text Box 56"/>
            <p:cNvSpPr txBox="1">
              <a:spLocks noChangeArrowheads="1"/>
            </p:cNvSpPr>
            <p:nvPr/>
          </p:nvSpPr>
          <p:spPr bwMode="auto">
            <a:xfrm>
              <a:off x="1339" y="3098"/>
              <a:ext cx="1728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20000"/>
                </a:spcBef>
              </a:pPr>
              <a:r>
                <a:rPr lang="en-US" sz="2100" b="1" dirty="0">
                  <a:solidFill>
                    <a:schemeClr val="tx1"/>
                  </a:solidFill>
                </a:rPr>
                <a:t>European Union</a:t>
              </a:r>
              <a:r>
                <a:rPr lang="en-US" sz="2200" b="1" dirty="0">
                  <a:solidFill>
                    <a:schemeClr val="tx1"/>
                  </a:solidFill>
                </a:rPr>
                <a:t> </a:t>
              </a:r>
            </a:p>
            <a:p>
              <a:pPr algn="l" rtl="0">
                <a:spcBef>
                  <a:spcPct val="20000"/>
                </a:spcBef>
              </a:pPr>
              <a:r>
                <a:rPr lang="en-US" sz="1600" b="1" dirty="0">
                  <a:solidFill>
                    <a:schemeClr val="tx1"/>
                  </a:solidFill>
                </a:rPr>
                <a:t>(Association Agreement)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pic>
          <p:nvPicPr>
            <p:cNvPr id="21" name="Picture 45" descr="Flag of United States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" y="912"/>
              <a:ext cx="401" cy="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" name="Text Box 49"/>
            <p:cNvSpPr txBox="1">
              <a:spLocks noChangeArrowheads="1"/>
            </p:cNvSpPr>
            <p:nvPr/>
          </p:nvSpPr>
          <p:spPr bwMode="auto">
            <a:xfrm>
              <a:off x="1339" y="912"/>
              <a:ext cx="470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>
                <a:spcBef>
                  <a:spcPct val="20000"/>
                </a:spcBef>
              </a:pPr>
              <a:r>
                <a:rPr lang="en-US" sz="2100" b="1" dirty="0">
                  <a:solidFill>
                    <a:schemeClr val="tx1"/>
                  </a:solidFill>
                </a:rPr>
                <a:t>USA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  <p:pic>
          <p:nvPicPr>
            <p:cNvPr id="23" name="Picture 39" descr="EFTA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4" y="1299"/>
              <a:ext cx="383" cy="2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1339" y="1331"/>
              <a:ext cx="555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100" b="1" dirty="0">
                  <a:solidFill>
                    <a:schemeClr val="tx1"/>
                  </a:solidFill>
                </a:rPr>
                <a:t>EFTA</a:t>
              </a:r>
            </a:p>
          </p:txBody>
        </p:sp>
        <p:pic>
          <p:nvPicPr>
            <p:cNvPr id="25" name="Picture 47" descr="Flag of Canada">
              <a:hlinkClick r:id="rId6"/>
            </p:cNvPr>
            <p:cNvPicPr preferRelativeResize="0"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16" y="2238"/>
              <a:ext cx="401" cy="2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6" name="Text Box 52"/>
            <p:cNvSpPr txBox="1">
              <a:spLocks noChangeArrowheads="1"/>
            </p:cNvSpPr>
            <p:nvPr/>
          </p:nvSpPr>
          <p:spPr bwMode="auto">
            <a:xfrm>
              <a:off x="1339" y="2228"/>
              <a:ext cx="125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20000"/>
                </a:spcBef>
              </a:pPr>
              <a:r>
                <a:rPr lang="en-US" sz="2100" b="1" dirty="0">
                  <a:solidFill>
                    <a:schemeClr val="tx1"/>
                  </a:solidFill>
                </a:rPr>
                <a:t>Canada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  <p:pic>
          <p:nvPicPr>
            <p:cNvPr id="27" name="Picture 44" descr="turkey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16" y="1789"/>
              <a:ext cx="412" cy="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8" name="Text Box 53"/>
            <p:cNvSpPr txBox="1">
              <a:spLocks noChangeArrowheads="1"/>
            </p:cNvSpPr>
            <p:nvPr/>
          </p:nvSpPr>
          <p:spPr bwMode="auto">
            <a:xfrm>
              <a:off x="1339" y="1796"/>
              <a:ext cx="666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rtl="0">
                <a:spcBef>
                  <a:spcPct val="20000"/>
                </a:spcBef>
              </a:pPr>
              <a:r>
                <a:rPr lang="en-US" sz="2100" b="1" dirty="0">
                  <a:solidFill>
                    <a:schemeClr val="tx1"/>
                  </a:solidFill>
                </a:rPr>
                <a:t>Turkey</a:t>
              </a:r>
              <a:endParaRPr lang="en-US" sz="2100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42" descr="mexico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16" y="2700"/>
              <a:ext cx="401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0" name="Text Box 54"/>
            <p:cNvSpPr txBox="1">
              <a:spLocks noChangeArrowheads="1"/>
            </p:cNvSpPr>
            <p:nvPr/>
          </p:nvSpPr>
          <p:spPr bwMode="auto">
            <a:xfrm>
              <a:off x="1339" y="2698"/>
              <a:ext cx="685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0" b="1" dirty="0">
                  <a:solidFill>
                    <a:schemeClr val="tx1"/>
                  </a:solidFill>
                </a:rPr>
                <a:t>Mexico</a:t>
              </a:r>
            </a:p>
          </p:txBody>
        </p:sp>
        <p:pic>
          <p:nvPicPr>
            <p:cNvPr id="31" name="Picture 40" descr="europe unio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16" y="3176"/>
              <a:ext cx="401" cy="2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4" name="Text Box 94"/>
            <p:cNvSpPr txBox="1">
              <a:spLocks noChangeArrowheads="1"/>
            </p:cNvSpPr>
            <p:nvPr/>
          </p:nvSpPr>
          <p:spPr bwMode="auto">
            <a:xfrm>
              <a:off x="192" y="2696"/>
              <a:ext cx="528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100" b="1" dirty="0">
                  <a:solidFill>
                    <a:schemeClr val="tx1"/>
                  </a:solidFill>
                </a:rPr>
                <a:t>1999</a:t>
              </a:r>
            </a:p>
          </p:txBody>
        </p:sp>
        <p:sp>
          <p:nvSpPr>
            <p:cNvPr id="35" name="Text Box 95"/>
            <p:cNvSpPr txBox="1">
              <a:spLocks noChangeArrowheads="1"/>
            </p:cNvSpPr>
            <p:nvPr/>
          </p:nvSpPr>
          <p:spPr bwMode="auto">
            <a:xfrm>
              <a:off x="192" y="3176"/>
              <a:ext cx="528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100" b="1" dirty="0">
                  <a:solidFill>
                    <a:schemeClr val="tx1"/>
                  </a:solidFill>
                </a:rPr>
                <a:t>2000</a:t>
              </a:r>
            </a:p>
          </p:txBody>
        </p:sp>
      </p:grp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800" b="1" kern="1200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Israel’s trading relationships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523684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14056" y="2140401"/>
            <a:ext cx="396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l" rtl="0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As a whole, the EU is Israel’s largest trading partner, though the U.S. is the largest single country.</a:t>
            </a:r>
          </a:p>
          <a:p>
            <a:pPr marL="176213" indent="-176213" algn="l" rtl="0">
              <a:buClr>
                <a:srgbClr val="006600"/>
              </a:buClr>
              <a:buFont typeface="Wingdings" pitchFamily="2" charset="2"/>
              <a:buChar char="Ø"/>
            </a:pPr>
            <a:endParaRPr lang="en-US" sz="16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-176213" algn="l" rtl="0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Israel pursues FTAs and international economic cooperation, and joined the OECD in 2010.</a:t>
            </a:r>
          </a:p>
          <a:p>
            <a:pPr marL="176213" indent="-176213" algn="l" rtl="0">
              <a:buClr>
                <a:srgbClr val="006600"/>
              </a:buClr>
              <a:buFont typeface="Wingdings" pitchFamily="2" charset="2"/>
              <a:buChar char="Ø"/>
            </a:pPr>
            <a:endParaRPr lang="en-US" sz="16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-176213" algn="l" rtl="0">
              <a:buClr>
                <a:srgbClr val="006600"/>
              </a:buCl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Israel is diversifying its trading relationships with by emphasizing trade with China, Brazil and India.</a:t>
            </a:r>
            <a:endParaRPr lang="en-US" sz="16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35" descr="http://www.crwflags.com/fotw/images/i/int-scm.gif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6216353"/>
            <a:ext cx="685800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56"/>
          <p:cNvSpPr txBox="1">
            <a:spLocks noChangeArrowheads="1"/>
          </p:cNvSpPr>
          <p:nvPr/>
        </p:nvSpPr>
        <p:spPr bwMode="auto">
          <a:xfrm>
            <a:off x="2171515" y="6181854"/>
            <a:ext cx="269748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2100" b="1" dirty="0" smtClean="0">
                <a:solidFill>
                  <a:schemeClr val="tx1"/>
                </a:solidFill>
              </a:rPr>
              <a:t>Mercosur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0" name="Text Box 95"/>
          <p:cNvSpPr txBox="1">
            <a:spLocks noChangeArrowheads="1"/>
          </p:cNvSpPr>
          <p:nvPr/>
        </p:nvSpPr>
        <p:spPr bwMode="auto">
          <a:xfrm>
            <a:off x="381000" y="6181854"/>
            <a:ext cx="82423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 dirty="0" smtClean="0">
                <a:solidFill>
                  <a:schemeClr val="tx1"/>
                </a:solidFill>
              </a:rPr>
              <a:t>2010</a:t>
            </a:r>
            <a:endParaRPr lang="en-US" sz="2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228600" y="1285868"/>
            <a:ext cx="8229600" cy="1143000"/>
          </a:xfr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800" b="1" kern="1200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  <a:t>Kenya – Israel Trade (M$)</a:t>
            </a:r>
            <a:br>
              <a:rPr lang="en-US" sz="3800" b="1" kern="1200" dirty="0" smtClean="0">
                <a:solidFill>
                  <a:srgbClr val="003366"/>
                </a:solidFill>
                <a:latin typeface="Times New Roman" pitchFamily="18" charset="0"/>
                <a:ea typeface="Geneva"/>
                <a:cs typeface="Times New Roman" pitchFamily="18" charset="0"/>
              </a:rPr>
            </a:br>
            <a:endParaRPr lang="en-US" sz="3800" b="1" kern="1200" dirty="0" smtClean="0">
              <a:solidFill>
                <a:srgbClr val="003366"/>
              </a:solidFill>
              <a:latin typeface="Times New Roman" pitchFamily="18" charset="0"/>
              <a:ea typeface="Geneva"/>
              <a:cs typeface="Times New Roman" pitchFamily="18" charset="0"/>
            </a:endParaRPr>
          </a:p>
        </p:txBody>
      </p:sp>
      <p:sp>
        <p:nvSpPr>
          <p:cNvPr id="4" name="Rectangle 13" descr="קו אופקי מקווקו"/>
          <p:cNvSpPr>
            <a:spLocks noChangeArrowheads="1"/>
          </p:cNvSpPr>
          <p:nvPr/>
        </p:nvSpPr>
        <p:spPr bwMode="auto">
          <a:xfrm>
            <a:off x="7929586" y="2857496"/>
            <a:ext cx="206384" cy="238106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215338" y="2786058"/>
            <a:ext cx="11525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  <a:cs typeface="Times New Roman" pitchFamily="18" charset="0"/>
              </a:rPr>
              <a:t>Import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202649" y="3149601"/>
            <a:ext cx="15128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  <a:cs typeface="Times New Roman" pitchFamily="18" charset="0"/>
              </a:rPr>
              <a:t>Export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929586" y="3214686"/>
            <a:ext cx="225417" cy="238006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85719" y="6500834"/>
            <a:ext cx="25542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Including Diamonds</a:t>
            </a:r>
            <a:endParaRPr lang="en-US" sz="1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4282" y="6645296"/>
            <a:ext cx="216058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000">
                <a:solidFill>
                  <a:srgbClr val="212165"/>
                </a:solidFill>
                <a:latin typeface="Times New Roman" pitchFamily="18" charset="0"/>
              </a:rPr>
              <a:t>Source: Central bureau of statistics</a:t>
            </a:r>
          </a:p>
        </p:txBody>
      </p:sp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611560" y="2188443"/>
          <a:ext cx="7817400" cy="4696941"/>
        </p:xfrm>
        <a:graphic>
          <a:graphicData uri="http://schemas.openxmlformats.org/presentationml/2006/ole">
            <p:oleObj spid="_x0000_s97304" name="Worksheet" r:id="rId3" imgW="4581630" imgH="2752635" progId="Excel.Sheet.8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4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13674</TotalTime>
  <Words>432</Words>
  <Application>Microsoft Office PowerPoint</Application>
  <PresentationFormat>‫הצגה על המסך (4:3)</PresentationFormat>
  <Paragraphs>179</Paragraphs>
  <Slides>11</Slides>
  <Notes>5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קישורים</vt:lpstr>
      </vt:variant>
      <vt:variant>
        <vt:i4>3</vt:i4>
      </vt:variant>
      <vt:variant>
        <vt:lpstr>כותרות שקופיות</vt:lpstr>
      </vt:variant>
      <vt:variant>
        <vt:i4>11</vt:i4>
      </vt:variant>
    </vt:vector>
  </HeadingPairs>
  <TitlesOfParts>
    <vt:vector size="15" baseType="lpstr">
      <vt:lpstr>עיצוב ברירת מחדל</vt:lpstr>
      <vt:lpstr>\\chamber_dc3\data\docs\MESEK\מצגות כלכליות\800121.xls!table![800121.xls]table תרשים 2</vt:lpstr>
      <vt:lpstr>\\chamber_dc3\data\docs\MESEK\מצגות כלכליות\800121.xls!table![800121.xls]table תרשים 3</vt:lpstr>
      <vt:lpstr>\\chamber_dc3\data\docs\MESEK\מצגות כלכליות\854842.xls!table![854842.xls]table תרשים 1</vt:lpstr>
      <vt:lpstr>שקופית 1</vt:lpstr>
      <vt:lpstr>שקופית 2</vt:lpstr>
      <vt:lpstr>Sustaining the stability</vt:lpstr>
      <vt:lpstr>שקופית 4</vt:lpstr>
      <vt:lpstr>Import¹ of goods by Major Countries 2014</vt:lpstr>
      <vt:lpstr>Export¹ of goods by Major Countries 2014</vt:lpstr>
      <vt:lpstr>Major Industries</vt:lpstr>
      <vt:lpstr>Israel’s trading relationships</vt:lpstr>
      <vt:lpstr>Kenya – Israel Trade (M$) </vt:lpstr>
      <vt:lpstr>שקופית 10</vt:lpstr>
      <vt:lpstr>שקופית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אוריאל wקנדה _x000d_
יולי 2015 חלק א</dc:title>
  <dc:subject>כלכלית</dc:subject>
  <dc:creator>user</dc:creator>
  <cp:keywords>אוריאל</cp:keywords>
  <cp:lastModifiedBy>sharonc</cp:lastModifiedBy>
  <cp:revision>1341</cp:revision>
  <cp:lastPrinted>2015-07-21T09:42:38Z</cp:lastPrinted>
  <dcterms:created xsi:type="dcterms:W3CDTF">2007-09-04T17:15:33Z</dcterms:created>
  <dcterms:modified xsi:type="dcterms:W3CDTF">2015-10-26T12:07:18Z</dcterms:modified>
</cp:coreProperties>
</file>