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7" r:id="rId3"/>
    <p:sldId id="257" r:id="rId4"/>
    <p:sldId id="258" r:id="rId5"/>
    <p:sldId id="259" r:id="rId6"/>
    <p:sldId id="260" r:id="rId7"/>
    <p:sldId id="261" r:id="rId8"/>
    <p:sldId id="262" r:id="rId9"/>
    <p:sldId id="285" r:id="rId10"/>
    <p:sldId id="286" r:id="rId11"/>
    <p:sldId id="263" r:id="rId12"/>
    <p:sldId id="264" r:id="rId13"/>
    <p:sldId id="265" r:id="rId14"/>
    <p:sldId id="266" r:id="rId15"/>
    <p:sldId id="267" r:id="rId16"/>
    <p:sldId id="268" r:id="rId17"/>
    <p:sldId id="269" r:id="rId18"/>
    <p:sldId id="270" r:id="rId19"/>
    <p:sldId id="288" r:id="rId20"/>
    <p:sldId id="271" r:id="rId21"/>
    <p:sldId id="272" r:id="rId22"/>
    <p:sldId id="273" r:id="rId23"/>
    <p:sldId id="283" r:id="rId24"/>
    <p:sldId id="274" r:id="rId25"/>
    <p:sldId id="275" r:id="rId26"/>
    <p:sldId id="276" r:id="rId27"/>
    <p:sldId id="277" r:id="rId28"/>
    <p:sldId id="278" r:id="rId29"/>
    <p:sldId id="279" r:id="rId30"/>
    <p:sldId id="280"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4BD41-5961-4C80-8D4C-1D0EA8EBCD26}" type="datetimeFigureOut">
              <a:rPr lang="en-US" smtClean="0"/>
              <a:pPr/>
              <a:t>10/26/2015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9376F-FDA4-4ECB-8FE7-2872E9598DAF}" type="slidenum">
              <a:rPr lang="en-US" smtClean="0"/>
              <a:pPr/>
              <a:t>‹#›</a:t>
            </a:fld>
            <a:endParaRPr lang="en-US"/>
          </a:p>
        </p:txBody>
      </p:sp>
    </p:spTree>
    <p:extLst>
      <p:ext uri="{BB962C8B-B14F-4D97-AF65-F5344CB8AC3E}">
        <p14:creationId xmlns="" xmlns:p14="http://schemas.microsoft.com/office/powerpoint/2010/main" val="425223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9</a:t>
            </a:fld>
            <a:endParaRPr lang="en-US"/>
          </a:p>
        </p:txBody>
      </p:sp>
    </p:spTree>
    <p:extLst>
      <p:ext uri="{BB962C8B-B14F-4D97-AF65-F5344CB8AC3E}">
        <p14:creationId xmlns="" xmlns:p14="http://schemas.microsoft.com/office/powerpoint/2010/main" val="273738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10</a:t>
            </a:fld>
            <a:endParaRPr lang="en-US"/>
          </a:p>
        </p:txBody>
      </p:sp>
    </p:spTree>
    <p:extLst>
      <p:ext uri="{BB962C8B-B14F-4D97-AF65-F5344CB8AC3E}">
        <p14:creationId xmlns="" xmlns:p14="http://schemas.microsoft.com/office/powerpoint/2010/main" val="243471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5" name="Footer Placeholder 18"/>
          <p:cNvSpPr>
            <a:spLocks noGrp="1"/>
          </p:cNvSpPr>
          <p:nvPr>
            <p:ph type="ftr" sz="quarter" idx="11"/>
          </p:nvPr>
        </p:nvSpPr>
        <p:spPr/>
        <p:txBody>
          <a:bodyPr/>
          <a:lstStyle>
            <a:lvl1pPr>
              <a:defRPr/>
            </a:lvl1pPr>
          </a:lstStyle>
          <a:p>
            <a:endParaRPr lang="en-US"/>
          </a:p>
        </p:txBody>
      </p:sp>
      <p:sp>
        <p:nvSpPr>
          <p:cNvPr id="6" name="Slide Number Placeholder 2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A23C2202-0807-4002-8D0A-6AB512A95A7A}" type="datetime1">
              <a:rPr lang="en-US" smtClean="0"/>
              <a:pPr/>
              <a:t>10/26/2015</a:t>
            </a:fld>
            <a:endParaRPr lang="en-US"/>
          </a:p>
        </p:txBody>
      </p:sp>
      <p:sp>
        <p:nvSpPr>
          <p:cNvPr id="28" name="Rectangle 4"/>
          <p:cNvSpPr>
            <a:spLocks noGrp="1"/>
          </p:cNvSpPr>
          <p:nvPr>
            <p:ph type="ftr" sz="quarter" idx="11"/>
          </p:nvPr>
        </p:nvSpPr>
        <p:spPr/>
        <p:txBody>
          <a:bodyPr vert="horz"/>
          <a:lstStyle>
            <a:extLst/>
          </a:lstStyle>
          <a:p>
            <a:r>
              <a:rPr lang="en-GB" smtClean="0"/>
              <a:t>A Presentation by the Executive Governor of Benue State</a:t>
            </a:r>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extLst>
      <p:ext uri="{BB962C8B-B14F-4D97-AF65-F5344CB8AC3E}">
        <p14:creationId xmlns="" xmlns:p14="http://schemas.microsoft.com/office/powerpoint/2010/main" val="11786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8" name="Footer Placeholder 21"/>
          <p:cNvSpPr>
            <a:spLocks noGrp="1"/>
          </p:cNvSpPr>
          <p:nvPr>
            <p:ph type="ftr" sz="quarter" idx="11"/>
          </p:nvPr>
        </p:nvSpPr>
        <p:spPr/>
        <p:txBody>
          <a:bodyPr/>
          <a:lstStyle>
            <a:lvl1pPr>
              <a:defRPr/>
            </a:lvl1pPr>
          </a:lstStyle>
          <a:p>
            <a:endParaRPr lang="en-US"/>
          </a:p>
        </p:txBody>
      </p:sp>
      <p:sp>
        <p:nvSpPr>
          <p:cNvPr id="9"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1D8BD707-D9CF-40AE-B4C6-C98DA3205C09}" type="datetimeFigureOut">
              <a:rPr lang="en-US" smtClean="0"/>
              <a:pPr/>
              <a:t>10/26/2015</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alpha val="72940"/>
          </a:srgb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fld id="{1D8BD707-D9CF-40AE-B4C6-C98DA3205C09}" type="datetimeFigureOut">
              <a:rPr lang="en-US" smtClean="0"/>
              <a:pPr/>
              <a:t>10/26/2015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fld id="{B6F15528-21DE-4FAA-801E-634DDDAF4B2B}" type="slidenum">
              <a:rPr lang="en-US" smtClean="0"/>
              <a:pPr/>
              <a:t>‹#›</a:t>
            </a:fld>
            <a:endParaRPr lang="en-US"/>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countyoftransnzoia@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98625"/>
          </a:xfrm>
        </p:spPr>
        <p:txBody>
          <a:bodyPr>
            <a:normAutofit fontScale="90000"/>
          </a:bodyPr>
          <a:lstStyle/>
          <a:p>
            <a:pPr algn="ctr"/>
            <a:r>
              <a:rPr lang="en-US" dirty="0" smtClean="0"/>
              <a:t>TRANS NZOIA COUNTY GOVERNMENT</a:t>
            </a:r>
            <a:endParaRPr lang="en-US" dirty="0"/>
          </a:p>
        </p:txBody>
      </p:sp>
      <p:sp>
        <p:nvSpPr>
          <p:cNvPr id="3" name="Subtitle 2"/>
          <p:cNvSpPr>
            <a:spLocks noGrp="1"/>
          </p:cNvSpPr>
          <p:nvPr>
            <p:ph type="subTitle" idx="1"/>
          </p:nvPr>
        </p:nvSpPr>
        <p:spPr>
          <a:xfrm>
            <a:off x="0" y="2286000"/>
            <a:ext cx="9144000" cy="4572000"/>
          </a:xfrm>
        </p:spPr>
        <p:txBody>
          <a:bodyPr/>
          <a:lstStyle/>
          <a:p>
            <a:endParaRPr lang="en-US" dirty="0"/>
          </a:p>
        </p:txBody>
      </p:sp>
      <p:pic>
        <p:nvPicPr>
          <p:cNvPr id="4" name="Picture 3"/>
          <p:cNvPicPr/>
          <p:nvPr/>
        </p:nvPicPr>
        <p:blipFill>
          <a:blip r:embed="rId2" cstate="print"/>
          <a:srcRect l="10241" t="14583" r="10453" b="18683"/>
          <a:stretch>
            <a:fillRect/>
          </a:stretch>
        </p:blipFill>
        <p:spPr bwMode="auto">
          <a:xfrm>
            <a:off x="-76200" y="1828800"/>
            <a:ext cx="9144000" cy="4953000"/>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txBox="1">
            <a:spLocks/>
          </p:cNvSpPr>
          <p:nvPr/>
        </p:nvSpPr>
        <p:spPr>
          <a:xfrm>
            <a:off x="899592" y="1916832"/>
            <a:ext cx="7416824" cy="4032448"/>
          </a:xfrm>
          <a:prstGeom prst="rect">
            <a:avLst/>
          </a:prstGeom>
        </p:spPr>
        <p:txBody>
          <a:bodyPr vert="horz">
            <a:noAutofit/>
          </a:bodyPr>
          <a:lstStyle>
            <a:extLst/>
          </a:lstStyle>
          <a:p>
            <a:pPr marL="342900" lvl="0" indent="-342900" algn="just">
              <a:spcBef>
                <a:spcPct val="20000"/>
              </a:spcBef>
              <a:buFont typeface="Wingdings" pitchFamily="2" charset="2"/>
              <a:buChar char="q"/>
              <a:defRPr/>
            </a:pPr>
            <a:r>
              <a:rPr lang="en-US" sz="3200" dirty="0" smtClean="0">
                <a:latin typeface="Tw Cen MT" pitchFamily="34" charset="0"/>
              </a:rPr>
              <a:t>High potential for fruits &amp; </a:t>
            </a:r>
            <a:r>
              <a:rPr lang="en-US" sz="3200" dirty="0">
                <a:latin typeface="Tw Cen MT" pitchFamily="34" charset="0"/>
              </a:rPr>
              <a:t>v</a:t>
            </a:r>
            <a:r>
              <a:rPr lang="en-US" sz="3200" dirty="0" smtClean="0">
                <a:latin typeface="Tw Cen MT" pitchFamily="34" charset="0"/>
              </a:rPr>
              <a:t>egetable oil processing</a:t>
            </a:r>
            <a:endParaRPr lang="en-GB" sz="3200" dirty="0" smtClean="0">
              <a:latin typeface="Tw Cen MT" pitchFamily="34" charset="0"/>
            </a:endParaRPr>
          </a:p>
          <a:p>
            <a:pPr marL="342900" lvl="0" indent="-342900" algn="just">
              <a:spcBef>
                <a:spcPct val="20000"/>
              </a:spcBef>
              <a:buFont typeface="Wingdings" pitchFamily="2" charset="2"/>
              <a:buChar char="q"/>
              <a:defRPr/>
            </a:pPr>
            <a:r>
              <a:rPr lang="en-US" sz="3200" dirty="0" smtClean="0">
                <a:latin typeface="Tw Cen MT" pitchFamily="34" charset="0"/>
              </a:rPr>
              <a:t>Livestock/animal feeds production</a:t>
            </a:r>
            <a:endParaRPr lang="en-GB" sz="3200" dirty="0" smtClean="0">
              <a:latin typeface="Tw Cen MT" pitchFamily="34" charset="0"/>
            </a:endParaRPr>
          </a:p>
          <a:p>
            <a:pPr marL="342900" lvl="0" indent="-342900" algn="just">
              <a:spcBef>
                <a:spcPct val="20000"/>
              </a:spcBef>
              <a:buFont typeface="Wingdings" pitchFamily="2" charset="2"/>
              <a:buChar char="q"/>
              <a:defRPr/>
            </a:pPr>
            <a:r>
              <a:rPr lang="en-US" sz="3200" dirty="0" smtClean="0">
                <a:latin typeface="Tw Cen MT" pitchFamily="34" charset="0"/>
              </a:rPr>
              <a:t>Starch &amp; Flour Production</a:t>
            </a:r>
          </a:p>
          <a:p>
            <a:pPr marL="342900" lvl="0" indent="-342900" algn="just">
              <a:spcBef>
                <a:spcPct val="20000"/>
              </a:spcBef>
              <a:buFont typeface="Wingdings" pitchFamily="2" charset="2"/>
              <a:buChar char="q"/>
              <a:defRPr/>
            </a:pPr>
            <a:r>
              <a:rPr lang="en-US" sz="3200" dirty="0" smtClean="0">
                <a:latin typeface="Tw Cen MT" pitchFamily="34" charset="0"/>
              </a:rPr>
              <a:t>Value addition processing factory</a:t>
            </a:r>
          </a:p>
          <a:p>
            <a:pPr marL="342900" lvl="0" indent="-342900" algn="just">
              <a:spcBef>
                <a:spcPct val="20000"/>
              </a:spcBef>
              <a:buFont typeface="Wingdings" pitchFamily="2" charset="2"/>
              <a:buChar char="q"/>
              <a:defRPr/>
            </a:pPr>
            <a:r>
              <a:rPr lang="en-US" sz="3200" dirty="0">
                <a:latin typeface="Tw Cen MT" pitchFamily="34" charset="0"/>
              </a:rPr>
              <a:t>D</a:t>
            </a:r>
            <a:r>
              <a:rPr lang="en-US" sz="3200" dirty="0" smtClean="0">
                <a:latin typeface="Tw Cen MT" pitchFamily="34" charset="0"/>
              </a:rPr>
              <a:t>ry inland port land at </a:t>
            </a:r>
            <a:r>
              <a:rPr lang="en-US" sz="3200" dirty="0" err="1" smtClean="0">
                <a:latin typeface="Tw Cen MT" pitchFamily="34" charset="0"/>
              </a:rPr>
              <a:t>Kitale</a:t>
            </a:r>
            <a:r>
              <a:rPr lang="en-US" sz="3200" dirty="0" smtClean="0">
                <a:latin typeface="Tw Cen MT" pitchFamily="34" charset="0"/>
              </a:rPr>
              <a:t> -</a:t>
            </a:r>
            <a:r>
              <a:rPr lang="en-US" sz="3200" dirty="0" err="1" smtClean="0">
                <a:latin typeface="Tw Cen MT" pitchFamily="34" charset="0"/>
              </a:rPr>
              <a:t>Busia</a:t>
            </a:r>
            <a:r>
              <a:rPr lang="en-US" sz="3200" dirty="0" smtClean="0">
                <a:latin typeface="Tw Cen MT" pitchFamily="34" charset="0"/>
              </a:rPr>
              <a:t>- </a:t>
            </a:r>
            <a:r>
              <a:rPr lang="en-US" sz="3200" dirty="0" err="1" smtClean="0">
                <a:latin typeface="Tw Cen MT" pitchFamily="34" charset="0"/>
              </a:rPr>
              <a:t>Malaba</a:t>
            </a:r>
            <a:r>
              <a:rPr lang="en-US" sz="3200" dirty="0" smtClean="0">
                <a:latin typeface="Tw Cen MT" pitchFamily="34" charset="0"/>
              </a:rPr>
              <a:t> (</a:t>
            </a:r>
            <a:r>
              <a:rPr lang="en-US" sz="3200" dirty="0" err="1" smtClean="0">
                <a:latin typeface="Tw Cen MT" pitchFamily="34" charset="0"/>
              </a:rPr>
              <a:t>Suam</a:t>
            </a:r>
            <a:r>
              <a:rPr lang="en-US" sz="3200" dirty="0" smtClean="0">
                <a:latin typeface="Tw Cen MT" pitchFamily="34" charset="0"/>
              </a:rPr>
              <a:t> Border)</a:t>
            </a:r>
          </a:p>
          <a:p>
            <a:pPr marL="342900" lvl="0" indent="-342900" algn="just">
              <a:spcBef>
                <a:spcPct val="20000"/>
              </a:spcBef>
              <a:defRPr/>
            </a:pPr>
            <a:endParaRPr lang="en-US" sz="3200" dirty="0" smtClean="0">
              <a:latin typeface="Tw Cen MT" pitchFamily="34" charset="0"/>
            </a:endParaRPr>
          </a:p>
        </p:txBody>
      </p:sp>
      <p:sp>
        <p:nvSpPr>
          <p:cNvPr id="5" name="Rectangle 4"/>
          <p:cNvSpPr/>
          <p:nvPr/>
        </p:nvSpPr>
        <p:spPr>
          <a:xfrm>
            <a:off x="-150393" y="1196752"/>
            <a:ext cx="9522993" cy="769441"/>
          </a:xfrm>
          <a:prstGeom prst="rect">
            <a:avLst/>
          </a:prstGeom>
          <a:noFill/>
        </p:spPr>
        <p:txBody>
          <a:bodyPr wrap="none" lIns="91440" tIns="45720" rIns="91440" bIns="45720">
            <a:spAutoFit/>
          </a:bodyPr>
          <a:lstStyle/>
          <a:p>
            <a:pPr algn="ctr"/>
            <a:r>
              <a:rPr lang="en-US" sz="4400" b="1"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Investment Opportunities in Agriculture</a:t>
            </a:r>
            <a:endParaRPr lang="en-US" sz="4400" b="1"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4" name="Slide Number Placeholder 3"/>
          <p:cNvSpPr>
            <a:spLocks noGrp="1"/>
          </p:cNvSpPr>
          <p:nvPr>
            <p:ph type="sldNum" sz="quarter" idx="12"/>
          </p:nvPr>
        </p:nvSpPr>
        <p:spPr/>
        <p:txBody>
          <a:bodyPr/>
          <a:lstStyle/>
          <a:p>
            <a:fld id="{C75B88FA-3392-4D65-A457-DB2A9953195B}" type="slidenum">
              <a:rPr lang="en-US" smtClean="0"/>
              <a:pPr/>
              <a:t>10</a:t>
            </a:fld>
            <a:endParaRPr lang="en-US"/>
          </a:p>
        </p:txBody>
      </p:sp>
    </p:spTree>
    <p:extLst>
      <p:ext uri="{BB962C8B-B14F-4D97-AF65-F5344CB8AC3E}">
        <p14:creationId xmlns="" xmlns:p14="http://schemas.microsoft.com/office/powerpoint/2010/main" val="1219673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850"/>
          </a:xfrm>
        </p:spPr>
        <p:txBody>
          <a:bodyPr>
            <a:normAutofit/>
          </a:bodyPr>
          <a:lstStyle/>
          <a:p>
            <a:pPr algn="ctr"/>
            <a:r>
              <a:rPr lang="en-US" b="1" dirty="0" smtClean="0">
                <a:solidFill>
                  <a:srgbClr val="002060"/>
                </a:solidFill>
              </a:rPr>
              <a:t>INVESTMENT OPPORTUNITIES IN THE COUNTY CONT’D</a:t>
            </a:r>
            <a:endParaRPr lang="en-US" dirty="0">
              <a:solidFill>
                <a:srgbClr val="002060"/>
              </a:solidFill>
            </a:endParaRPr>
          </a:p>
        </p:txBody>
      </p:sp>
      <p:sp>
        <p:nvSpPr>
          <p:cNvPr id="3" name="Content Placeholder 2"/>
          <p:cNvSpPr>
            <a:spLocks noGrp="1"/>
          </p:cNvSpPr>
          <p:nvPr>
            <p:ph idx="1"/>
          </p:nvPr>
        </p:nvSpPr>
        <p:spPr>
          <a:xfrm>
            <a:off x="0" y="1935163"/>
            <a:ext cx="9144000" cy="4922837"/>
          </a:xfrm>
        </p:spPr>
        <p:txBody>
          <a:bodyPr/>
          <a:lstStyle/>
          <a:p>
            <a:r>
              <a:rPr lang="en-US" sz="3200" dirty="0" smtClean="0"/>
              <a:t>Agriculture is the economic backbone of Trans Nzoia County.  There is plenty of farm produce that can be value added. The annual outputs for some of these are as shown table below:</a:t>
            </a:r>
          </a:p>
          <a:p>
            <a:endParaRPr lang="en-US"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850"/>
          </a:xfrm>
        </p:spPr>
        <p:txBody>
          <a:bodyPr>
            <a:normAutofit/>
          </a:bodyPr>
          <a:lstStyle/>
          <a:p>
            <a:pPr algn="ctr"/>
            <a:endParaRPr lang="en-US" dirty="0">
              <a:solidFill>
                <a:srgbClr val="002060"/>
              </a:solidFill>
            </a:endParaRPr>
          </a:p>
        </p:txBody>
      </p:sp>
      <p:graphicFrame>
        <p:nvGraphicFramePr>
          <p:cNvPr id="4" name="Content Placeholder 3"/>
          <p:cNvGraphicFramePr>
            <a:graphicFrameLocks noGrp="1"/>
          </p:cNvGraphicFramePr>
          <p:nvPr>
            <p:ph idx="1"/>
          </p:nvPr>
        </p:nvGraphicFramePr>
        <p:xfrm>
          <a:off x="0" y="2057400"/>
          <a:ext cx="9143999" cy="4800600"/>
        </p:xfrm>
        <a:graphic>
          <a:graphicData uri="http://schemas.openxmlformats.org/drawingml/2006/table">
            <a:tbl>
              <a:tblPr firstRow="1" bandRow="1">
                <a:tableStyleId>{5C22544A-7EE6-4342-B048-85BDC9FD1C3A}</a:tableStyleId>
              </a:tblPr>
              <a:tblGrid>
                <a:gridCol w="448819"/>
                <a:gridCol w="4520011"/>
                <a:gridCol w="4175169"/>
              </a:tblGrid>
              <a:tr h="480060">
                <a:tc>
                  <a:txBody>
                    <a:bodyPr/>
                    <a:lstStyle/>
                    <a:p>
                      <a:pPr marL="0" marR="0" algn="l">
                        <a:lnSpc>
                          <a:spcPct val="115000"/>
                        </a:lnSpc>
                        <a:spcBef>
                          <a:spcPts val="0"/>
                        </a:spcBef>
                        <a:spcAft>
                          <a:spcPts val="0"/>
                        </a:spcAft>
                      </a:pPr>
                      <a:r>
                        <a:rPr lang="en-US" sz="1200" b="1" dirty="0">
                          <a:latin typeface="Bookman Old Style"/>
                          <a:ea typeface="Times New Roman"/>
                          <a:cs typeface="Georgia,Bold"/>
                        </a:rPr>
                        <a:t>No.</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b="1" dirty="0">
                          <a:latin typeface="Bookman Old Style"/>
                          <a:ea typeface="Times New Roman"/>
                          <a:cs typeface="Georgia,Bold"/>
                        </a:rPr>
                        <a:t>Type of crop</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b="1" dirty="0">
                          <a:latin typeface="Bookman Old Style"/>
                          <a:ea typeface="Times New Roman"/>
                          <a:cs typeface="Georgia,Bold"/>
                        </a:rPr>
                        <a:t>Estimated annual output</a:t>
                      </a:r>
                      <a:endParaRPr lang="en-US" sz="1100" dirty="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AutoNum type="arabicPeriod"/>
                      </a:pPr>
                      <a:r>
                        <a:rPr lang="en-US" sz="1200" dirty="0" smtClean="0">
                          <a:latin typeface="Bookman Old Style"/>
                          <a:ea typeface="Times New Roman"/>
                          <a:cs typeface="Georgia,Bold"/>
                        </a:rPr>
                        <a:t>1</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Maize</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5 Million bags</a:t>
                      </a:r>
                      <a:endParaRPr lang="en-US" sz="1100" dirty="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2</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Tomatoes</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2600 tones</a:t>
                      </a:r>
                      <a:endParaRPr lang="en-US" sz="110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3.</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Sunflower</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13,000 bags</a:t>
                      </a:r>
                      <a:endParaRPr lang="en-US" sz="110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4.</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Coffee</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3,200  tones</a:t>
                      </a:r>
                      <a:endParaRPr lang="en-US" sz="1100" dirty="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5.</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Tea</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2.5 Million Kgs</a:t>
                      </a:r>
                      <a:endParaRPr lang="en-US" sz="110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6</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Flowers</a:t>
                      </a:r>
                      <a:endParaRPr lang="en-US" sz="110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3 Million stems</a:t>
                      </a:r>
                      <a:endParaRPr lang="en-US" sz="110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7</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Potatoes </a:t>
                      </a:r>
                      <a:endParaRPr lang="en-US" sz="1100" dirty="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113,200 bags</a:t>
                      </a:r>
                      <a:endParaRPr lang="en-US" sz="110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8</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Bananas </a:t>
                      </a:r>
                      <a:endParaRPr lang="en-US" sz="110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3,600 tones</a:t>
                      </a:r>
                      <a:endParaRPr lang="en-US" sz="1100">
                        <a:latin typeface="Calibri"/>
                        <a:ea typeface="Times New Roman"/>
                        <a:cs typeface="Times New Roman"/>
                      </a:endParaRPr>
                    </a:p>
                  </a:txBody>
                  <a:tcPr marL="68580" marR="68580" marT="0" marB="0"/>
                </a:tc>
              </a:tr>
              <a:tr h="480060">
                <a:tc>
                  <a:txBody>
                    <a:bodyPr/>
                    <a:lstStyle/>
                    <a:p>
                      <a:pPr marL="342900" marR="0" lvl="0" indent="-342900" algn="l">
                        <a:lnSpc>
                          <a:spcPct val="115000"/>
                        </a:lnSpc>
                        <a:spcBef>
                          <a:spcPts val="0"/>
                        </a:spcBef>
                        <a:spcAft>
                          <a:spcPts val="0"/>
                        </a:spcAft>
                        <a:buFont typeface="+mj-lt"/>
                        <a:buNone/>
                      </a:pPr>
                      <a:r>
                        <a:rPr lang="en-US" sz="1200" dirty="0" smtClean="0">
                          <a:latin typeface="Bookman Old Style"/>
                          <a:ea typeface="Times New Roman"/>
                          <a:cs typeface="Georgia,Bold"/>
                        </a:rPr>
                        <a:t>10</a:t>
                      </a:r>
                      <a:endParaRPr lang="en-US" sz="1200" dirty="0">
                        <a:latin typeface="Bookman Old Style"/>
                        <a:ea typeface="Times New Roman"/>
                        <a:cs typeface="Georgia,Bold"/>
                      </a:endParaRPr>
                    </a:p>
                  </a:txBody>
                  <a:tcPr marL="68580" marR="68580" marT="0" marB="0"/>
                </a:tc>
                <a:tc>
                  <a:txBody>
                    <a:bodyPr/>
                    <a:lstStyle/>
                    <a:p>
                      <a:pPr marL="0" marR="0" algn="l">
                        <a:lnSpc>
                          <a:spcPct val="115000"/>
                        </a:lnSpc>
                        <a:spcBef>
                          <a:spcPts val="0"/>
                        </a:spcBef>
                        <a:spcAft>
                          <a:spcPts val="0"/>
                        </a:spcAft>
                      </a:pPr>
                      <a:r>
                        <a:rPr lang="en-US" sz="1200">
                          <a:latin typeface="Bookman Old Style"/>
                          <a:ea typeface="Times New Roman"/>
                          <a:cs typeface="Georgia,Bold"/>
                        </a:rPr>
                        <a:t>Passion fruits </a:t>
                      </a:r>
                      <a:endParaRPr lang="en-US" sz="1100">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a:latin typeface="Bookman Old Style"/>
                          <a:ea typeface="Times New Roman"/>
                          <a:cs typeface="Georgia,Bold"/>
                        </a:rPr>
                        <a:t>100 tones</a:t>
                      </a:r>
                      <a:endParaRPr lang="en-US" sz="1100" dirty="0">
                        <a:latin typeface="Calibri"/>
                        <a:ea typeface="Times New Roman"/>
                        <a:cs typeface="Times New Roman"/>
                      </a:endParaRPr>
                    </a:p>
                  </a:txBody>
                  <a:tcPr marL="68580" marR="68580" marT="0" marB="0"/>
                </a:tc>
              </a:tr>
            </a:tbl>
          </a:graphicData>
        </a:graphic>
      </p:graphicFrame>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850"/>
          </a:xfrm>
        </p:spPr>
        <p:txBody>
          <a:bodyPr/>
          <a:lstStyle/>
          <a:p>
            <a:pPr algn="ctr"/>
            <a:r>
              <a:rPr lang="en-US" b="1" dirty="0" smtClean="0">
                <a:solidFill>
                  <a:srgbClr val="002060"/>
                </a:solidFill>
              </a:rPr>
              <a:t>INVESTMENT OPPORTUNITIES IN THE COUNTY CONT’D</a:t>
            </a:r>
            <a:endParaRPr lang="en-US" dirty="0"/>
          </a:p>
        </p:txBody>
      </p:sp>
      <p:sp>
        <p:nvSpPr>
          <p:cNvPr id="3" name="Content Placeholder 2"/>
          <p:cNvSpPr>
            <a:spLocks noGrp="1"/>
          </p:cNvSpPr>
          <p:nvPr>
            <p:ph idx="1"/>
          </p:nvPr>
        </p:nvSpPr>
        <p:spPr>
          <a:xfrm>
            <a:off x="0" y="1935163"/>
            <a:ext cx="9144000" cy="4922837"/>
          </a:xfrm>
        </p:spPr>
        <p:txBody>
          <a:bodyPr>
            <a:normAutofit/>
          </a:bodyPr>
          <a:lstStyle/>
          <a:p>
            <a:r>
              <a:rPr lang="en-US" sz="3200" dirty="0" smtClean="0"/>
              <a:t>Given the output figures above, various agro-based industries can be established to add value:</a:t>
            </a:r>
          </a:p>
          <a:p>
            <a:pPr lvl="0"/>
            <a:r>
              <a:rPr lang="en-US" sz="3200" dirty="0" smtClean="0"/>
              <a:t>Maize milling</a:t>
            </a:r>
          </a:p>
          <a:p>
            <a:pPr lvl="0"/>
            <a:r>
              <a:rPr lang="en-US" sz="3200" dirty="0" smtClean="0"/>
              <a:t>Tomatoes processing</a:t>
            </a:r>
          </a:p>
          <a:p>
            <a:pPr lvl="0"/>
            <a:r>
              <a:rPr lang="en-US" sz="3200" dirty="0" smtClean="0"/>
              <a:t>Oil extracting</a:t>
            </a:r>
          </a:p>
          <a:p>
            <a:pPr lvl="0"/>
            <a:r>
              <a:rPr lang="en-US" sz="3200" dirty="0" smtClean="0"/>
              <a:t>Coffee processing</a:t>
            </a:r>
          </a:p>
          <a:p>
            <a:pPr lvl="0"/>
            <a:r>
              <a:rPr lang="en-US" sz="3200" dirty="0" smtClean="0"/>
              <a:t>Tea processing</a:t>
            </a:r>
          </a:p>
          <a:p>
            <a:pPr lvl="0"/>
            <a:r>
              <a:rPr lang="en-US" sz="3200" dirty="0" smtClean="0"/>
              <a:t>Horticulture </a:t>
            </a:r>
          </a:p>
          <a:p>
            <a:endParaRPr lang="en-US"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pPr algn="ctr"/>
            <a:r>
              <a:rPr lang="en-US" b="1" dirty="0" smtClean="0">
                <a:solidFill>
                  <a:srgbClr val="002060"/>
                </a:solidFill>
              </a:rPr>
              <a:t>INVESTMENT OPPORTUNITIES IN THE COUNTY CONT’D</a:t>
            </a:r>
            <a:endParaRPr lang="en-US" dirty="0"/>
          </a:p>
        </p:txBody>
      </p:sp>
      <p:pic>
        <p:nvPicPr>
          <p:cNvPr id="4" name="Content Placeholder 3"/>
          <p:cNvPicPr>
            <a:picLocks noGrp="1"/>
          </p:cNvPicPr>
          <p:nvPr>
            <p:ph idx="1"/>
          </p:nvPr>
        </p:nvPicPr>
        <p:blipFill>
          <a:blip r:embed="rId2" cstate="print"/>
          <a:stretch>
            <a:fillRect/>
          </a:stretch>
        </p:blipFill>
        <p:spPr bwMode="auto">
          <a:xfrm>
            <a:off x="0" y="1828800"/>
            <a:ext cx="9144000" cy="502919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endParaRPr lang="en-US" sz="3200" dirty="0" smtClean="0"/>
          </a:p>
          <a:p>
            <a:r>
              <a:rPr lang="en-US" sz="3200" dirty="0" smtClean="0"/>
              <a:t>Livestock includes: poultry, cattle, goats, sheep, pigs, rabbits, fish, bee keeping, donkeys, geese and camels in the proportions below: </a:t>
            </a:r>
          </a:p>
          <a:p>
            <a:endParaRPr lang="en-US" sz="3200" dirty="0"/>
          </a:p>
        </p:txBody>
      </p:sp>
      <p:sp>
        <p:nvSpPr>
          <p:cNvPr id="4" name="Rectangle 3"/>
          <p:cNvSpPr/>
          <p:nvPr/>
        </p:nvSpPr>
        <p:spPr>
          <a:xfrm>
            <a:off x="0" y="0"/>
            <a:ext cx="9144000" cy="1077218"/>
          </a:xfrm>
          <a:prstGeom prst="rect">
            <a:avLst/>
          </a:prstGeom>
        </p:spPr>
        <p:txBody>
          <a:bodyPr wrap="square">
            <a:spAutoFit/>
          </a:bodyPr>
          <a:lstStyle/>
          <a:p>
            <a:pPr algn="ctr"/>
            <a:r>
              <a:rPr lang="en-US" sz="3200" b="1" dirty="0" smtClean="0">
                <a:solidFill>
                  <a:srgbClr val="002060"/>
                </a:solidFill>
              </a:rPr>
              <a:t>INVESTMENT OPPORTUNITIES IN THE COUNTY CONT’D</a:t>
            </a:r>
            <a:endParaRPr lang="en-US" sz="3200"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447802"/>
          <a:ext cx="9144000" cy="5410197"/>
        </p:xfrm>
        <a:graphic>
          <a:graphicData uri="http://schemas.openxmlformats.org/drawingml/2006/table">
            <a:tbl>
              <a:tblPr firstRow="1" bandRow="1">
                <a:tableStyleId>{5C22544A-7EE6-4342-B048-85BDC9FD1C3A}</a:tableStyleId>
              </a:tblPr>
              <a:tblGrid>
                <a:gridCol w="834170"/>
                <a:gridCol w="1312039"/>
                <a:gridCol w="3568791"/>
                <a:gridCol w="3429000"/>
              </a:tblGrid>
              <a:tr h="2156648">
                <a:tc>
                  <a:txBody>
                    <a:bodyPr/>
                    <a:lstStyle/>
                    <a:p>
                      <a:pPr marL="0" marR="0" algn="just">
                        <a:lnSpc>
                          <a:spcPct val="115000"/>
                        </a:lnSpc>
                        <a:spcBef>
                          <a:spcPts val="0"/>
                        </a:spcBef>
                        <a:spcAft>
                          <a:spcPts val="0"/>
                        </a:spcAft>
                      </a:pPr>
                      <a:r>
                        <a:rPr lang="en-US" sz="1400" b="1" dirty="0">
                          <a:latin typeface="Bookman Old Style"/>
                          <a:ea typeface="Times New Roman"/>
                          <a:cs typeface="Georgia,Bold"/>
                        </a:rPr>
                        <a:t>No.</a:t>
                      </a:r>
                      <a:endParaRPr lang="en-US" sz="1400" dirty="0">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b="1" dirty="0">
                          <a:latin typeface="Bookman Old Style"/>
                          <a:ea typeface="Times New Roman"/>
                          <a:cs typeface="Georgia,Bold"/>
                        </a:rPr>
                        <a:t>Type of Livestock and product</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b="1" dirty="0">
                          <a:latin typeface="Bookman Old Style"/>
                          <a:ea typeface="Times New Roman"/>
                          <a:cs typeface="Georgia,Bold"/>
                        </a:rPr>
                        <a:t>Estimated number and product annual output</a:t>
                      </a:r>
                      <a:endParaRPr lang="en-US" sz="1400" dirty="0">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b="1" dirty="0">
                          <a:latin typeface="Bookman Old Style"/>
                          <a:ea typeface="Times New Roman"/>
                          <a:cs typeface="Georgia,Bold"/>
                        </a:rPr>
                        <a:t>Estimated value</a:t>
                      </a:r>
                      <a:endParaRPr lang="en-US" sz="1400" dirty="0">
                        <a:latin typeface="Calibri"/>
                        <a:ea typeface="Times New Roman"/>
                        <a:cs typeface="Times New Roman"/>
                      </a:endParaRPr>
                    </a:p>
                  </a:txBody>
                  <a:tcPr marL="68580" marR="68580" marT="0" marB="0"/>
                </a:tc>
              </a:tr>
              <a:tr h="549033">
                <a:tc>
                  <a:txBody>
                    <a:bodyPr/>
                    <a:lstStyle/>
                    <a:p>
                      <a:pPr marL="0" marR="0">
                        <a:lnSpc>
                          <a:spcPct val="115000"/>
                        </a:lnSpc>
                        <a:spcBef>
                          <a:spcPts val="0"/>
                        </a:spcBef>
                        <a:spcAft>
                          <a:spcPts val="0"/>
                        </a:spcAft>
                      </a:pPr>
                      <a:r>
                        <a:rPr lang="en-US" sz="1400" dirty="0">
                          <a:latin typeface="Bookman Old Style"/>
                          <a:ea typeface="Times New Roman"/>
                          <a:cs typeface="Georgia,Bold"/>
                        </a:rPr>
                        <a:t>1</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Bookman Old Style"/>
                          <a:ea typeface="Times New Roman"/>
                          <a:cs typeface="Georgia,Bold"/>
                        </a:rPr>
                        <a:t>Cattle</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Bookman Old Style"/>
                          <a:ea typeface="Times New Roman"/>
                          <a:cs typeface="Georgia,Bold"/>
                        </a:rPr>
                        <a:t>174,500</a:t>
                      </a:r>
                      <a:endParaRPr lang="en-US" sz="14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400" dirty="0">
                          <a:latin typeface="Bookman Old Style"/>
                          <a:ea typeface="Times New Roman"/>
                          <a:cs typeface="Georgia,Bold"/>
                        </a:rPr>
                        <a:t>400,000,000</a:t>
                      </a:r>
                      <a:endParaRPr lang="en-US" sz="1400" dirty="0">
                        <a:latin typeface="Calibri"/>
                        <a:ea typeface="Times New Roman"/>
                        <a:cs typeface="Times New Roman"/>
                      </a:endParaRPr>
                    </a:p>
                  </a:txBody>
                  <a:tcPr marL="68580" marR="68580" marT="0" marB="0"/>
                </a:tc>
              </a:tr>
              <a:tr h="549033">
                <a:tc>
                  <a:txBody>
                    <a:bodyPr/>
                    <a:lstStyle/>
                    <a:p>
                      <a:pPr marL="0" marR="0">
                        <a:lnSpc>
                          <a:spcPct val="115000"/>
                        </a:lnSpc>
                        <a:spcBef>
                          <a:spcPts val="0"/>
                        </a:spcBef>
                        <a:spcAft>
                          <a:spcPts val="0"/>
                        </a:spcAft>
                      </a:pPr>
                      <a:r>
                        <a:rPr lang="en-US" sz="1400" dirty="0">
                          <a:latin typeface="Bookman Old Style"/>
                          <a:ea typeface="Times New Roman"/>
                          <a:cs typeface="Georgia,Bold"/>
                        </a:rPr>
                        <a:t>2</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Bookman Old Style"/>
                          <a:ea typeface="Times New Roman"/>
                          <a:cs typeface="Georgia,Bold"/>
                        </a:rPr>
                        <a:t>Sheep</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Bookman Old Style"/>
                          <a:ea typeface="Times New Roman"/>
                          <a:cs typeface="Georgia,Bold"/>
                        </a:rPr>
                        <a:t>160,100</a:t>
                      </a:r>
                      <a:endParaRPr lang="en-US" sz="14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400" dirty="0">
                          <a:latin typeface="Bookman Old Style"/>
                          <a:ea typeface="Times New Roman"/>
                          <a:cs typeface="Georgia,Bold"/>
                        </a:rPr>
                        <a:t>105,000,000</a:t>
                      </a:r>
                      <a:endParaRPr lang="en-US" sz="1400" dirty="0">
                        <a:latin typeface="Calibri"/>
                        <a:ea typeface="Times New Roman"/>
                        <a:cs typeface="Times New Roman"/>
                      </a:endParaRPr>
                    </a:p>
                  </a:txBody>
                  <a:tcPr marL="68580" marR="68580" marT="0" marB="0"/>
                </a:tc>
              </a:tr>
              <a:tr h="549033">
                <a:tc>
                  <a:txBody>
                    <a:bodyPr/>
                    <a:lstStyle/>
                    <a:p>
                      <a:pPr marL="0" marR="0">
                        <a:lnSpc>
                          <a:spcPct val="115000"/>
                        </a:lnSpc>
                        <a:spcBef>
                          <a:spcPts val="0"/>
                        </a:spcBef>
                        <a:spcAft>
                          <a:spcPts val="0"/>
                        </a:spcAft>
                      </a:pPr>
                      <a:r>
                        <a:rPr lang="en-US" sz="1400">
                          <a:latin typeface="Bookman Old Style"/>
                          <a:ea typeface="Times New Roman"/>
                          <a:cs typeface="Georgia,Bold"/>
                        </a:rPr>
                        <a:t>3</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Bookman Old Style"/>
                          <a:ea typeface="Times New Roman"/>
                          <a:cs typeface="Georgia,Bold"/>
                        </a:rPr>
                        <a:t>Goats</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Bookman Old Style"/>
                          <a:ea typeface="Times New Roman"/>
                          <a:cs typeface="Georgia,Bold"/>
                        </a:rPr>
                        <a:t>  85,000</a:t>
                      </a:r>
                      <a:endParaRPr lang="en-US" sz="14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400" dirty="0">
                          <a:latin typeface="Bookman Old Style"/>
                          <a:ea typeface="Times New Roman"/>
                          <a:cs typeface="Georgia,Bold"/>
                        </a:rPr>
                        <a:t>245,000,000</a:t>
                      </a:r>
                      <a:endParaRPr lang="en-US" sz="1400" dirty="0">
                        <a:latin typeface="Calibri"/>
                        <a:ea typeface="Times New Roman"/>
                        <a:cs typeface="Times New Roman"/>
                      </a:endParaRPr>
                    </a:p>
                  </a:txBody>
                  <a:tcPr marL="68580" marR="68580" marT="0" marB="0"/>
                </a:tc>
              </a:tr>
              <a:tr h="1057417">
                <a:tc>
                  <a:txBody>
                    <a:bodyPr/>
                    <a:lstStyle/>
                    <a:p>
                      <a:pPr marL="0" marR="0">
                        <a:lnSpc>
                          <a:spcPct val="115000"/>
                        </a:lnSpc>
                        <a:spcBef>
                          <a:spcPts val="0"/>
                        </a:spcBef>
                        <a:spcAft>
                          <a:spcPts val="0"/>
                        </a:spcAft>
                      </a:pPr>
                      <a:r>
                        <a:rPr lang="en-US" sz="1400">
                          <a:latin typeface="Bookman Old Style"/>
                          <a:ea typeface="Times New Roman"/>
                          <a:cs typeface="Georgia,Bold"/>
                        </a:rPr>
                        <a:t>4</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Bookman Old Style"/>
                          <a:ea typeface="Times New Roman"/>
                          <a:cs typeface="Georgia,Bold"/>
                        </a:rPr>
                        <a:t>Poultry</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Bookman Old Style"/>
                          <a:ea typeface="Times New Roman"/>
                          <a:cs typeface="Georgia,Bold"/>
                        </a:rPr>
                        <a:t>18720</a:t>
                      </a:r>
                      <a:endParaRPr lang="en-US" sz="14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400" dirty="0">
                          <a:latin typeface="Bookman Old Style"/>
                          <a:ea typeface="Times New Roman"/>
                          <a:cs typeface="Georgia,Bold"/>
                        </a:rPr>
                        <a:t>6,600,000</a:t>
                      </a:r>
                      <a:endParaRPr lang="en-US" sz="1400" dirty="0">
                        <a:latin typeface="Calibri"/>
                        <a:ea typeface="Times New Roman"/>
                        <a:cs typeface="Times New Roman"/>
                      </a:endParaRPr>
                    </a:p>
                  </a:txBody>
                  <a:tcPr marL="68580" marR="68580" marT="0" marB="0"/>
                </a:tc>
              </a:tr>
              <a:tr h="549033">
                <a:tc>
                  <a:txBody>
                    <a:bodyPr/>
                    <a:lstStyle/>
                    <a:p>
                      <a:pPr marL="0" marR="0">
                        <a:lnSpc>
                          <a:spcPct val="115000"/>
                        </a:lnSpc>
                        <a:spcBef>
                          <a:spcPts val="0"/>
                        </a:spcBef>
                        <a:spcAft>
                          <a:spcPts val="0"/>
                        </a:spcAft>
                      </a:pPr>
                      <a:r>
                        <a:rPr lang="en-US" sz="1400">
                          <a:latin typeface="Bookman Old Style"/>
                          <a:ea typeface="Times New Roman"/>
                          <a:cs typeface="Georgia,Bold"/>
                        </a:rPr>
                        <a:t>5</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Bookman Old Style"/>
                          <a:ea typeface="Times New Roman"/>
                          <a:cs typeface="Georgia,Bold"/>
                        </a:rPr>
                        <a:t>Milk </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Bookman Old Style"/>
                          <a:ea typeface="Times New Roman"/>
                          <a:cs typeface="Georgia,Bold"/>
                        </a:rPr>
                        <a:t>88,000,000 lt</a:t>
                      </a:r>
                      <a:endParaRPr lang="en-US" sz="14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400" dirty="0">
                          <a:latin typeface="Bookman Old Style"/>
                          <a:ea typeface="Times New Roman"/>
                          <a:cs typeface="Georgia,Bold"/>
                        </a:rPr>
                        <a:t>2,340,000,000</a:t>
                      </a:r>
                      <a:endParaRPr lang="en-US" sz="1400" dirty="0">
                        <a:latin typeface="Calibri"/>
                        <a:ea typeface="Times New Roman"/>
                        <a:cs typeface="Times New Roman"/>
                      </a:endParaRPr>
                    </a:p>
                  </a:txBody>
                  <a:tcPr marL="68580" marR="68580" marT="0" marB="0"/>
                </a:tc>
              </a:tr>
            </a:tbl>
          </a:graphicData>
        </a:graphic>
      </p:graphicFrame>
      <p:sp>
        <p:nvSpPr>
          <p:cNvPr id="3" name="Rectangle 2"/>
          <p:cNvSpPr/>
          <p:nvPr/>
        </p:nvSpPr>
        <p:spPr>
          <a:xfrm>
            <a:off x="0" y="0"/>
            <a:ext cx="9144000" cy="1077218"/>
          </a:xfrm>
          <a:prstGeom prst="rect">
            <a:avLst/>
          </a:prstGeom>
        </p:spPr>
        <p:txBody>
          <a:bodyPr wrap="square">
            <a:spAutoFit/>
          </a:bodyPr>
          <a:lstStyle/>
          <a:p>
            <a:pPr algn="ctr"/>
            <a:r>
              <a:rPr lang="en-US" sz="3200" b="1" dirty="0" smtClean="0">
                <a:solidFill>
                  <a:srgbClr val="002060"/>
                </a:solidFill>
              </a:rPr>
              <a:t>INVESTMENT OPPORTUNITIES IN THE COUNTY CONT’D</a:t>
            </a:r>
            <a:endParaRPr lang="en-US" sz="32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600200"/>
          <a:ext cx="9144000" cy="5257800"/>
        </p:xfrm>
        <a:graphic>
          <a:graphicData uri="http://schemas.openxmlformats.org/drawingml/2006/table">
            <a:tbl>
              <a:tblPr firstRow="1" bandRow="1">
                <a:tableStyleId>{5C22544A-7EE6-4342-B048-85BDC9FD1C3A}</a:tableStyleId>
              </a:tblPr>
              <a:tblGrid>
                <a:gridCol w="472213"/>
                <a:gridCol w="2246649"/>
                <a:gridCol w="4178489"/>
                <a:gridCol w="2246649"/>
              </a:tblGrid>
              <a:tr h="1051560">
                <a:tc>
                  <a:txBody>
                    <a:bodyPr/>
                    <a:lstStyle/>
                    <a:p>
                      <a:pPr marL="0" marR="0">
                        <a:lnSpc>
                          <a:spcPct val="115000"/>
                        </a:lnSpc>
                        <a:spcBef>
                          <a:spcPts val="0"/>
                        </a:spcBef>
                        <a:spcAft>
                          <a:spcPts val="0"/>
                        </a:spcAft>
                      </a:pPr>
                      <a:r>
                        <a:rPr lang="en-US" sz="1200" dirty="0">
                          <a:latin typeface="Bookman Old Style"/>
                          <a:ea typeface="Times New Roman"/>
                          <a:cs typeface="Georgia,Bold"/>
                        </a:rPr>
                        <a:t>6</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Bookman Old Style"/>
                          <a:ea typeface="Times New Roman"/>
                          <a:cs typeface="Georgia,Bold"/>
                        </a:rPr>
                        <a:t>Fish</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Bookman Old Style"/>
                          <a:ea typeface="Times New Roman"/>
                          <a:cs typeface="Georgia,Bold"/>
                        </a:rPr>
                        <a:t>22,815.85 kg</a:t>
                      </a:r>
                      <a:endParaRPr lang="en-US" sz="11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Bookman Old Style"/>
                          <a:ea typeface="Times New Roman"/>
                          <a:cs typeface="Georgia,Bold"/>
                        </a:rPr>
                        <a:t>7,000,000</a:t>
                      </a:r>
                      <a:endParaRPr lang="en-US" sz="1100" dirty="0">
                        <a:latin typeface="Calibri"/>
                        <a:ea typeface="Times New Roman"/>
                        <a:cs typeface="Times New Roman"/>
                      </a:endParaRPr>
                    </a:p>
                  </a:txBody>
                  <a:tcPr marL="68580" marR="68580" marT="0" marB="0"/>
                </a:tc>
              </a:tr>
              <a:tr h="1051560">
                <a:tc>
                  <a:txBody>
                    <a:bodyPr/>
                    <a:lstStyle/>
                    <a:p>
                      <a:pPr marL="0" marR="0">
                        <a:lnSpc>
                          <a:spcPct val="115000"/>
                        </a:lnSpc>
                        <a:spcBef>
                          <a:spcPts val="0"/>
                        </a:spcBef>
                        <a:spcAft>
                          <a:spcPts val="0"/>
                        </a:spcAft>
                      </a:pPr>
                      <a:r>
                        <a:rPr lang="en-US" sz="1200">
                          <a:latin typeface="Bookman Old Style"/>
                          <a:ea typeface="Times New Roman"/>
                          <a:cs typeface="Georgia,Bold"/>
                        </a:rPr>
                        <a:t>7.</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Bookman Old Style"/>
                          <a:ea typeface="Times New Roman"/>
                          <a:cs typeface="Georgia,Bold"/>
                        </a:rPr>
                        <a:t>Pigs</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Bookman Old Style"/>
                          <a:ea typeface="Times New Roman"/>
                          <a:cs typeface="Georgia,Bold"/>
                        </a:rPr>
                        <a:t>4,180</a:t>
                      </a:r>
                      <a:endParaRPr lang="en-US" sz="11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Bookman Old Style"/>
                          <a:ea typeface="Times New Roman"/>
                          <a:cs typeface="Georgia,Bold"/>
                        </a:rPr>
                        <a:t>50,000,000</a:t>
                      </a:r>
                      <a:endParaRPr lang="en-US" sz="1100" dirty="0">
                        <a:latin typeface="Calibri"/>
                        <a:ea typeface="Times New Roman"/>
                        <a:cs typeface="Times New Roman"/>
                      </a:endParaRPr>
                    </a:p>
                  </a:txBody>
                  <a:tcPr marL="68580" marR="68580" marT="0" marB="0"/>
                </a:tc>
              </a:tr>
              <a:tr h="1051560">
                <a:tc>
                  <a:txBody>
                    <a:bodyPr/>
                    <a:lstStyle/>
                    <a:p>
                      <a:pPr marL="0" marR="0">
                        <a:lnSpc>
                          <a:spcPct val="115000"/>
                        </a:lnSpc>
                        <a:spcBef>
                          <a:spcPts val="0"/>
                        </a:spcBef>
                        <a:spcAft>
                          <a:spcPts val="0"/>
                        </a:spcAft>
                      </a:pPr>
                      <a:r>
                        <a:rPr lang="en-US" sz="1200">
                          <a:latin typeface="Bookman Old Style"/>
                          <a:ea typeface="Times New Roman"/>
                          <a:cs typeface="Georgia,Bold"/>
                        </a:rPr>
                        <a:t>8. </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Bookman Old Style"/>
                          <a:ea typeface="Times New Roman"/>
                          <a:cs typeface="Georgia,Bold"/>
                        </a:rPr>
                        <a:t>Rabbits</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Bookman Old Style"/>
                          <a:ea typeface="Times New Roman"/>
                          <a:cs typeface="Georgia,Bold"/>
                        </a:rPr>
                        <a:t>6,690</a:t>
                      </a:r>
                      <a:endParaRPr lang="en-US" sz="11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Bookman Old Style"/>
                          <a:ea typeface="Times New Roman"/>
                          <a:cs typeface="Georgia,Bold"/>
                        </a:rPr>
                        <a:t>13,000,000</a:t>
                      </a:r>
                      <a:endParaRPr lang="en-US" sz="1100" dirty="0">
                        <a:latin typeface="Calibri"/>
                        <a:ea typeface="Times New Roman"/>
                        <a:cs typeface="Times New Roman"/>
                      </a:endParaRPr>
                    </a:p>
                  </a:txBody>
                  <a:tcPr marL="68580" marR="68580" marT="0" marB="0"/>
                </a:tc>
              </a:tr>
              <a:tr h="1051560">
                <a:tc>
                  <a:txBody>
                    <a:bodyPr/>
                    <a:lstStyle/>
                    <a:p>
                      <a:pPr marL="0" marR="0">
                        <a:lnSpc>
                          <a:spcPct val="115000"/>
                        </a:lnSpc>
                        <a:spcBef>
                          <a:spcPts val="0"/>
                        </a:spcBef>
                        <a:spcAft>
                          <a:spcPts val="0"/>
                        </a:spcAft>
                      </a:pPr>
                      <a:r>
                        <a:rPr lang="en-US" sz="1200">
                          <a:latin typeface="Bookman Old Style"/>
                          <a:ea typeface="Times New Roman"/>
                          <a:cs typeface="Georgia,Bold"/>
                        </a:rPr>
                        <a:t>9.</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Bookman Old Style"/>
                          <a:ea typeface="Times New Roman"/>
                          <a:cs typeface="Georgia,Bold"/>
                        </a:rPr>
                        <a:t>Camels </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Bookman Old Style"/>
                          <a:ea typeface="Times New Roman"/>
                          <a:cs typeface="Georgia,Bold"/>
                        </a:rPr>
                        <a:t>39</a:t>
                      </a:r>
                      <a:endParaRPr lang="en-US" sz="11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Bookman Old Style"/>
                          <a:ea typeface="Times New Roman"/>
                          <a:cs typeface="Georgia,Bold"/>
                        </a:rPr>
                        <a:t>5,000,000</a:t>
                      </a:r>
                      <a:endParaRPr lang="en-US" sz="1100" dirty="0">
                        <a:latin typeface="Calibri"/>
                        <a:ea typeface="Times New Roman"/>
                        <a:cs typeface="Times New Roman"/>
                      </a:endParaRPr>
                    </a:p>
                  </a:txBody>
                  <a:tcPr marL="68580" marR="68580" marT="0" marB="0"/>
                </a:tc>
              </a:tr>
              <a:tr h="1051560">
                <a:tc>
                  <a:txBody>
                    <a:bodyPr/>
                    <a:lstStyle/>
                    <a:p>
                      <a:pPr marL="0" marR="0">
                        <a:lnSpc>
                          <a:spcPct val="115000"/>
                        </a:lnSpc>
                        <a:spcBef>
                          <a:spcPts val="0"/>
                        </a:spcBef>
                        <a:spcAft>
                          <a:spcPts val="0"/>
                        </a:spcAft>
                      </a:pPr>
                      <a:r>
                        <a:rPr lang="en-US" sz="1200">
                          <a:latin typeface="Bookman Old Style"/>
                          <a:ea typeface="Times New Roman"/>
                          <a:cs typeface="Georgia,Bold"/>
                        </a:rPr>
                        <a:t>10.</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Bookman Old Style"/>
                          <a:ea typeface="Times New Roman"/>
                          <a:cs typeface="Georgia,Bold"/>
                        </a:rPr>
                        <a:t>Donkeys </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Bookman Old Style"/>
                          <a:ea typeface="Times New Roman"/>
                          <a:cs typeface="Georgia,Bold"/>
                        </a:rPr>
                        <a:t>6,580</a:t>
                      </a:r>
                      <a:endParaRPr lang="en-US" sz="11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Bookman Old Style"/>
                          <a:ea typeface="Times New Roman"/>
                          <a:cs typeface="Georgia,Bold"/>
                        </a:rPr>
                        <a:t>200,000,000</a:t>
                      </a:r>
                      <a:endParaRPr lang="en-US" sz="1100" dirty="0">
                        <a:latin typeface="Calibri"/>
                        <a:ea typeface="Times New Roman"/>
                        <a:cs typeface="Times New Roman"/>
                      </a:endParaRPr>
                    </a:p>
                  </a:txBody>
                  <a:tcPr marL="68580" marR="68580" marT="0" marB="0"/>
                </a:tc>
              </a:tr>
            </a:tbl>
          </a:graphicData>
        </a:graphic>
      </p:graphicFrame>
      <p:sp>
        <p:nvSpPr>
          <p:cNvPr id="3" name="Rectangle 2"/>
          <p:cNvSpPr/>
          <p:nvPr/>
        </p:nvSpPr>
        <p:spPr>
          <a:xfrm>
            <a:off x="0" y="0"/>
            <a:ext cx="9144000" cy="1077218"/>
          </a:xfrm>
          <a:prstGeom prst="rect">
            <a:avLst/>
          </a:prstGeom>
        </p:spPr>
        <p:txBody>
          <a:bodyPr wrap="square">
            <a:spAutoFit/>
          </a:bodyPr>
          <a:lstStyle/>
          <a:p>
            <a:pPr algn="ctr"/>
            <a:r>
              <a:rPr lang="en-US" sz="3200" b="1" dirty="0" smtClean="0">
                <a:solidFill>
                  <a:srgbClr val="002060"/>
                </a:solidFill>
              </a:rPr>
              <a:t>INVESTMENT OPPORTUNITIES IN THE COUNTY CONT’D</a:t>
            </a:r>
            <a:endParaRPr lang="en-US" sz="32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None/>
            </a:pPr>
            <a:r>
              <a:rPr lang="en-US" sz="3200" dirty="0" smtClean="0"/>
              <a:t>This presents numerous opportunities for value addition plants as below:</a:t>
            </a:r>
          </a:p>
          <a:p>
            <a:pPr lvl="1"/>
            <a:r>
              <a:rPr lang="en-US" sz="3000" dirty="0" smtClean="0"/>
              <a:t>Milk processing</a:t>
            </a:r>
          </a:p>
          <a:p>
            <a:pPr lvl="1"/>
            <a:r>
              <a:rPr lang="en-US" sz="3000" dirty="0" smtClean="0"/>
              <a:t>Meat processing</a:t>
            </a:r>
          </a:p>
          <a:p>
            <a:pPr lvl="1"/>
            <a:r>
              <a:rPr lang="en-US" sz="3000" dirty="0" smtClean="0"/>
              <a:t>Leather tannery, bones and hooves processing</a:t>
            </a:r>
          </a:p>
          <a:p>
            <a:pPr lvl="1"/>
            <a:r>
              <a:rPr lang="en-US" sz="3000" dirty="0" smtClean="0"/>
              <a:t>Honey processing</a:t>
            </a:r>
          </a:p>
          <a:p>
            <a:pPr lvl="1"/>
            <a:r>
              <a:rPr lang="en-US" sz="3000" dirty="0" smtClean="0"/>
              <a:t>Livestock feeds processing </a:t>
            </a:r>
          </a:p>
          <a:p>
            <a:pPr lvl="1"/>
            <a:r>
              <a:rPr lang="en-US" sz="3000" dirty="0" smtClean="0"/>
              <a:t>Cold storage facilities</a:t>
            </a:r>
          </a:p>
          <a:p>
            <a:pPr lvl="1"/>
            <a:r>
              <a:rPr lang="en-US" sz="3000" dirty="0" smtClean="0"/>
              <a:t>Poultry hatcheries and poultry breeders stocks</a:t>
            </a:r>
          </a:p>
          <a:p>
            <a:pPr lvl="1"/>
            <a:endParaRPr lang="en-US" dirty="0"/>
          </a:p>
        </p:txBody>
      </p:sp>
      <p:sp>
        <p:nvSpPr>
          <p:cNvPr id="4" name="Rectangle 3"/>
          <p:cNvSpPr/>
          <p:nvPr/>
        </p:nvSpPr>
        <p:spPr>
          <a:xfrm>
            <a:off x="0" y="0"/>
            <a:ext cx="9144000" cy="1077218"/>
          </a:xfrm>
          <a:prstGeom prst="rect">
            <a:avLst/>
          </a:prstGeom>
        </p:spPr>
        <p:txBody>
          <a:bodyPr wrap="square">
            <a:spAutoFit/>
          </a:bodyPr>
          <a:lstStyle/>
          <a:p>
            <a:pPr algn="ctr"/>
            <a:r>
              <a:rPr lang="en-US" sz="3200" b="1" dirty="0" smtClean="0">
                <a:solidFill>
                  <a:srgbClr val="002060"/>
                </a:solidFill>
              </a:rPr>
              <a:t>INVESTMENT OPPORTUNITIES IN THE COUNTY CONT’D</a:t>
            </a:r>
            <a:endParaRPr lang="en-US" sz="32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371600"/>
          </a:xfrm>
        </p:spPr>
        <p:txBody>
          <a:bodyPr>
            <a:noAutofit/>
          </a:bodyPr>
          <a:lstStyle/>
          <a:p>
            <a:pPr algn="l"/>
            <a:r>
              <a:rPr lang="en-US" sz="4000" dirty="0" smtClean="0">
                <a:solidFill>
                  <a:srgbClr val="002060"/>
                </a:solidFill>
              </a:rPr>
              <a:t>Investment opportunities Under water and environment</a:t>
            </a:r>
            <a:br>
              <a:rPr lang="en-US" sz="4000" dirty="0" smtClean="0">
                <a:solidFill>
                  <a:srgbClr val="002060"/>
                </a:solidFill>
              </a:rPr>
            </a:br>
            <a:r>
              <a:rPr lang="en-US" sz="4000" dirty="0" smtClean="0">
                <a:solidFill>
                  <a:srgbClr val="002060"/>
                </a:solidFill>
              </a:rPr>
              <a:t> </a:t>
            </a:r>
            <a:endParaRPr lang="en-US" sz="4000" dirty="0">
              <a:solidFill>
                <a:srgbClr val="002060"/>
              </a:solidFill>
            </a:endParaRPr>
          </a:p>
        </p:txBody>
      </p:sp>
      <p:sp>
        <p:nvSpPr>
          <p:cNvPr id="3" name="Subtitle 2"/>
          <p:cNvSpPr>
            <a:spLocks noGrp="1"/>
          </p:cNvSpPr>
          <p:nvPr>
            <p:ph type="subTitle" idx="1"/>
          </p:nvPr>
        </p:nvSpPr>
        <p:spPr>
          <a:xfrm>
            <a:off x="533400" y="2057400"/>
            <a:ext cx="7854696" cy="2923736"/>
          </a:xfrm>
        </p:spPr>
        <p:txBody>
          <a:bodyPr/>
          <a:lstStyle/>
          <a:p>
            <a:r>
              <a:rPr lang="en-US" dirty="0" smtClean="0"/>
              <a:t>Through PPP framework the following can be done:-</a:t>
            </a:r>
          </a:p>
          <a:p>
            <a:endParaRPr lang="en-US" dirty="0" smtClean="0"/>
          </a:p>
          <a:p>
            <a:pPr marL="457200" indent="-457200" algn="l">
              <a:buFont typeface="Arial" panose="020B0604020202020204" pitchFamily="34" charset="0"/>
              <a:buChar char="•"/>
            </a:pPr>
            <a:r>
              <a:rPr lang="en-US" dirty="0" smtClean="0"/>
              <a:t>Development of water supply infrastructure</a:t>
            </a:r>
          </a:p>
          <a:p>
            <a:pPr marL="457200" indent="-457200" algn="l">
              <a:buFont typeface="Arial" panose="020B0604020202020204" pitchFamily="34" charset="0"/>
              <a:buChar char="•"/>
            </a:pPr>
            <a:r>
              <a:rPr lang="en-US" dirty="0" smtClean="0"/>
              <a:t>Solid Waste Management </a:t>
            </a:r>
          </a:p>
          <a:p>
            <a:pPr marL="457200" indent="-457200" algn="l">
              <a:buFont typeface="Arial" panose="020B0604020202020204" pitchFamily="34" charset="0"/>
              <a:buChar char="•"/>
            </a:pPr>
            <a:r>
              <a:rPr lang="en-US" dirty="0" smtClean="0"/>
              <a:t>Irrigated Agriculture</a:t>
            </a:r>
          </a:p>
          <a:p>
            <a:pPr marL="457200" indent="-457200" algn="l">
              <a:buFont typeface="Arial" panose="020B0604020202020204" pitchFamily="34" charset="0"/>
              <a:buChar char="•"/>
            </a:pPr>
            <a:r>
              <a:rPr lang="en-US" dirty="0" smtClean="0"/>
              <a:t>Technical support (capacity building)</a:t>
            </a:r>
          </a:p>
          <a:p>
            <a:pPr algn="l"/>
            <a:endParaRPr lang="en-US" dirty="0"/>
          </a:p>
        </p:txBody>
      </p:sp>
    </p:spTree>
    <p:extLst>
      <p:ext uri="{BB962C8B-B14F-4D97-AF65-F5344CB8AC3E}">
        <p14:creationId xmlns="" xmlns:p14="http://schemas.microsoft.com/office/powerpoint/2010/main" val="477373283"/>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3344" y="5517232"/>
            <a:ext cx="452899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Map of Benue State Showing the 23 LGAs</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C75B88FA-3392-4D65-A457-DB2A9953195B}" type="slidenum">
              <a:rPr lang="en-US" smtClean="0"/>
              <a:pPr/>
              <a:t>2</a:t>
            </a:fld>
            <a:endParaRPr lang="en-US"/>
          </a:p>
        </p:txBody>
      </p:sp>
      <p:sp>
        <p:nvSpPr>
          <p:cNvPr id="6" name="Footer Placeholder 5"/>
          <p:cNvSpPr>
            <a:spLocks noGrp="1"/>
          </p:cNvSpPr>
          <p:nvPr>
            <p:ph type="ftr" sz="quarter" idx="11"/>
          </p:nvPr>
        </p:nvSpPr>
        <p:spPr/>
        <p:txBody>
          <a:bodyPr/>
          <a:lstStyle/>
          <a:p>
            <a:endParaRPr lang="en-US" dirty="0"/>
          </a:p>
        </p:txBody>
      </p:sp>
      <p:pic>
        <p:nvPicPr>
          <p:cNvPr id="7" name="Picture 6"/>
          <p:cNvPicPr/>
          <p:nvPr/>
        </p:nvPicPr>
        <p:blipFill>
          <a:blip r:embed="rId2" cstate="print"/>
          <a:srcRect t="5426"/>
          <a:stretch>
            <a:fillRect/>
          </a:stretch>
        </p:blipFill>
        <p:spPr bwMode="auto">
          <a:xfrm>
            <a:off x="1076325" y="366712"/>
            <a:ext cx="6991350" cy="6124575"/>
          </a:xfrm>
          <a:prstGeom prst="rect">
            <a:avLst/>
          </a:prstGeom>
          <a:noFill/>
          <a:ln w="9525" algn="in">
            <a:noFill/>
            <a:miter lim="800000"/>
            <a:headEnd/>
            <a:tailEnd/>
          </a:ln>
          <a:effectLst/>
        </p:spPr>
      </p:pic>
    </p:spTree>
    <p:extLst>
      <p:ext uri="{BB962C8B-B14F-4D97-AF65-F5344CB8AC3E}">
        <p14:creationId xmlns="" xmlns:p14="http://schemas.microsoft.com/office/powerpoint/2010/main" val="2963968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normAutofit fontScale="90000"/>
          </a:bodyPr>
          <a:lstStyle/>
          <a:p>
            <a:pPr algn="ctr"/>
            <a:r>
              <a:rPr lang="en-US" b="1" dirty="0" smtClean="0">
                <a:solidFill>
                  <a:srgbClr val="002060"/>
                </a:solidFill>
              </a:rPr>
              <a:t>Tourism Sector</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Investment opportunities are but not limited to: </a:t>
            </a:r>
          </a:p>
          <a:p>
            <a:pPr lvl="0"/>
            <a:r>
              <a:rPr lang="en-US" dirty="0" smtClean="0"/>
              <a:t>Construction of tourist resort centers e.g. Mt. Elgon National Park</a:t>
            </a:r>
          </a:p>
          <a:p>
            <a:pPr lvl="0"/>
            <a:r>
              <a:rPr lang="en-US" dirty="0" smtClean="0"/>
              <a:t>Hospitality facilities; hotels, conference centers, casinos, lodges and theatres.</a:t>
            </a:r>
          </a:p>
          <a:p>
            <a:pPr lvl="0"/>
            <a:r>
              <a:rPr lang="en-US" dirty="0" smtClean="0"/>
              <a:t>Modern cultural centers, amusement parks, fitness and training centers</a:t>
            </a:r>
          </a:p>
          <a:p>
            <a:pPr lvl="0"/>
            <a:r>
              <a:rPr lang="en-US" dirty="0" smtClean="0"/>
              <a:t>Golf and sport resorts</a:t>
            </a:r>
          </a:p>
          <a:p>
            <a:pPr lvl="0"/>
            <a:r>
              <a:rPr lang="en-US" dirty="0" smtClean="0"/>
              <a:t>Establishment of tour and guide firms etc. </a:t>
            </a:r>
          </a:p>
          <a:p>
            <a:endParaRPr 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solidFill>
                  <a:srgbClr val="002060"/>
                </a:solidFill>
              </a:rPr>
              <a:t>Health Sector</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447800"/>
            <a:ext cx="9144000" cy="5410199"/>
          </a:xfrm>
        </p:spPr>
        <p:txBody>
          <a:bodyPr/>
          <a:lstStyle/>
          <a:p>
            <a:r>
              <a:rPr lang="en-US" sz="3200" dirty="0" smtClean="0"/>
              <a:t>The current county health statistics are; Doctor to population ratio is 1: 28,705 and Nurse to population ratio is 1: 2,178. This indicates need to reduce on the ratios and improve on access to health services.</a:t>
            </a:r>
          </a:p>
          <a:p>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002060"/>
                </a:solidFill>
              </a:rPr>
              <a:t>Opportunities in the health sector include:</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935163"/>
            <a:ext cx="9144000" cy="4922837"/>
          </a:xfrm>
        </p:spPr>
        <p:txBody>
          <a:bodyPr>
            <a:normAutofit/>
          </a:bodyPr>
          <a:lstStyle/>
          <a:p>
            <a:pPr lvl="0"/>
            <a:r>
              <a:rPr lang="en-US" sz="3200" dirty="0" smtClean="0"/>
              <a:t>Provision of rehabilitation centers, mobile clinics and mobile blood transfusion centers </a:t>
            </a:r>
          </a:p>
          <a:p>
            <a:pPr lvl="0"/>
            <a:r>
              <a:rPr lang="en-US" sz="3200" dirty="0" smtClean="0"/>
              <a:t>Modern referral hospital equipped with Diagnostic centers for mammography/Computerized Tomography (CT) scanning</a:t>
            </a:r>
          </a:p>
          <a:p>
            <a:pPr lvl="0"/>
            <a:r>
              <a:rPr lang="en-US" sz="3200" dirty="0" smtClean="0"/>
              <a:t>Emergency medical transportation services</a:t>
            </a:r>
          </a:p>
          <a:p>
            <a:endParaRPr lang="en-US"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850"/>
          </a:xfrm>
        </p:spPr>
        <p:txBody>
          <a:bodyPr/>
          <a:lstStyle/>
          <a:p>
            <a:pPr algn="ctr"/>
            <a:r>
              <a:rPr lang="en-US" b="1" dirty="0" smtClean="0">
                <a:solidFill>
                  <a:srgbClr val="002060"/>
                </a:solidFill>
              </a:rPr>
              <a:t>Opportunities in the health sector cont’d</a:t>
            </a:r>
            <a:endParaRPr lang="en-US" dirty="0"/>
          </a:p>
        </p:txBody>
      </p:sp>
      <p:sp>
        <p:nvSpPr>
          <p:cNvPr id="3" name="Content Placeholder 2"/>
          <p:cNvSpPr>
            <a:spLocks noGrp="1"/>
          </p:cNvSpPr>
          <p:nvPr>
            <p:ph idx="1"/>
          </p:nvPr>
        </p:nvSpPr>
        <p:spPr/>
        <p:txBody>
          <a:bodyPr/>
          <a:lstStyle/>
          <a:p>
            <a:pPr lvl="0"/>
            <a:r>
              <a:rPr lang="en-US" sz="3200" dirty="0" smtClean="0"/>
              <a:t>Research and development of herbal medicine</a:t>
            </a:r>
          </a:p>
          <a:p>
            <a:pPr lvl="0"/>
            <a:r>
              <a:rPr lang="en-US" sz="3200" dirty="0" smtClean="0"/>
              <a:t>Medical education and training institutes (for medical  doctor, nursing and paramedical schools, and eLearning  platforms), </a:t>
            </a:r>
          </a:p>
          <a:p>
            <a:pPr lvl="0"/>
            <a:r>
              <a:rPr lang="en-US" sz="3200" dirty="0" smtClean="0"/>
              <a:t>Manufacturing of pharmaceuticals, medical supplies, medical equipment, and biosciences. </a:t>
            </a:r>
          </a:p>
          <a:p>
            <a:endParaRPr lang="en-US" sz="3200" dirty="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normAutofit fontScale="90000"/>
          </a:bodyPr>
          <a:lstStyle/>
          <a:p>
            <a:pPr algn="ctr"/>
            <a:r>
              <a:rPr lang="en-US" b="1" dirty="0" smtClean="0">
                <a:solidFill>
                  <a:srgbClr val="002060"/>
                </a:solidFill>
              </a:rPr>
              <a:t>Education</a:t>
            </a:r>
            <a:r>
              <a:rPr lang="en-US" dirty="0" smtClean="0"/>
              <a:t/>
            </a:r>
            <a:br>
              <a:rPr lang="en-US" dirty="0" smtClean="0"/>
            </a:br>
            <a:endParaRPr lang="en-US" dirty="0"/>
          </a:p>
        </p:txBody>
      </p:sp>
      <p:sp>
        <p:nvSpPr>
          <p:cNvPr id="3" name="Content Placeholder 2"/>
          <p:cNvSpPr>
            <a:spLocks noGrp="1"/>
          </p:cNvSpPr>
          <p:nvPr>
            <p:ph idx="1"/>
          </p:nvPr>
        </p:nvSpPr>
        <p:spPr>
          <a:xfrm>
            <a:off x="0" y="1752600"/>
            <a:ext cx="9144000" cy="5105400"/>
          </a:xfrm>
        </p:spPr>
        <p:txBody>
          <a:bodyPr>
            <a:normAutofit/>
          </a:bodyPr>
          <a:lstStyle/>
          <a:p>
            <a:r>
              <a:rPr lang="en-US" sz="3200" dirty="0" smtClean="0"/>
              <a:t>There is generally high enrolment rate (85%), transition rate (78.6%) and completion (81.55%) rate in primary schools and similar trends are recorded in secondary schools. However, the level of absorption to intermediate and tertiary schools is low due to inadequate training facilities. This calls for intensive investments in areas listed below: </a:t>
            </a:r>
          </a:p>
          <a:p>
            <a:endParaRPr lang="en-US"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pPr algn="ctr"/>
            <a:r>
              <a:rPr lang="en-US" dirty="0" smtClean="0">
                <a:solidFill>
                  <a:srgbClr val="002060"/>
                </a:solidFill>
              </a:rPr>
              <a:t>Opportunities in the education sector</a:t>
            </a:r>
            <a:endParaRPr lang="en-US" dirty="0">
              <a:solidFill>
                <a:srgbClr val="002060"/>
              </a:solidFill>
            </a:endParaRPr>
          </a:p>
        </p:txBody>
      </p:sp>
      <p:sp>
        <p:nvSpPr>
          <p:cNvPr id="3" name="Content Placeholder 2"/>
          <p:cNvSpPr>
            <a:spLocks noGrp="1"/>
          </p:cNvSpPr>
          <p:nvPr>
            <p:ph idx="1"/>
          </p:nvPr>
        </p:nvSpPr>
        <p:spPr>
          <a:xfrm>
            <a:off x="0" y="1935163"/>
            <a:ext cx="9144000" cy="4922837"/>
          </a:xfrm>
        </p:spPr>
        <p:txBody>
          <a:bodyPr/>
          <a:lstStyle/>
          <a:p>
            <a:pPr lvl="0"/>
            <a:r>
              <a:rPr lang="en-US" sz="3200" dirty="0" smtClean="0"/>
              <a:t>Primary and secondary schools</a:t>
            </a:r>
          </a:p>
          <a:p>
            <a:pPr lvl="0"/>
            <a:r>
              <a:rPr lang="en-US" sz="3200" dirty="0" smtClean="0"/>
              <a:t>Colleges and vocational institutions for training and skills development</a:t>
            </a:r>
          </a:p>
          <a:p>
            <a:pPr lvl="0"/>
            <a:r>
              <a:rPr lang="en-US" sz="3200" dirty="0" smtClean="0"/>
              <a:t>Modern science, technology and innovation laboratories</a:t>
            </a:r>
          </a:p>
          <a:p>
            <a:pPr lvl="0"/>
            <a:r>
              <a:rPr lang="en-US" sz="3200" dirty="0" smtClean="0"/>
              <a:t>Universities with capacity to conduct Research and Development</a:t>
            </a:r>
          </a:p>
          <a:p>
            <a:endParaRPr lang="en-US"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algn="ctr"/>
            <a:r>
              <a:rPr lang="en-US" b="1" dirty="0" smtClean="0">
                <a:solidFill>
                  <a:srgbClr val="002060"/>
                </a:solidFill>
              </a:rPr>
              <a:t>HOUSING SECTOR</a:t>
            </a:r>
            <a:endParaRPr lang="en-US" b="1" dirty="0">
              <a:solidFill>
                <a:srgbClr val="002060"/>
              </a:solidFill>
            </a:endParaRPr>
          </a:p>
        </p:txBody>
      </p:sp>
      <p:sp>
        <p:nvSpPr>
          <p:cNvPr id="3" name="Content Placeholder 2"/>
          <p:cNvSpPr>
            <a:spLocks noGrp="1"/>
          </p:cNvSpPr>
          <p:nvPr>
            <p:ph idx="1"/>
          </p:nvPr>
        </p:nvSpPr>
        <p:spPr>
          <a:xfrm>
            <a:off x="0" y="1935163"/>
            <a:ext cx="9144000" cy="4922837"/>
          </a:xfrm>
        </p:spPr>
        <p:txBody>
          <a:bodyPr/>
          <a:lstStyle/>
          <a:p>
            <a:r>
              <a:rPr lang="en-US" sz="3200" dirty="0" smtClean="0"/>
              <a:t>The investment prospects in housing sector are: </a:t>
            </a:r>
          </a:p>
          <a:p>
            <a:pPr lvl="0"/>
            <a:r>
              <a:rPr lang="en-US" sz="3200" dirty="0" smtClean="0"/>
              <a:t>Construction of residential houses/estates</a:t>
            </a:r>
          </a:p>
          <a:p>
            <a:pPr lvl="0"/>
            <a:r>
              <a:rPr lang="en-US" sz="3200" dirty="0" smtClean="0"/>
              <a:t>Construction of go-downs and storage facilities </a:t>
            </a:r>
          </a:p>
          <a:p>
            <a:pPr lvl="0"/>
            <a:r>
              <a:rPr lang="en-GB" sz="3200" dirty="0" smtClean="0"/>
              <a:t>Provision of </a:t>
            </a:r>
            <a:r>
              <a:rPr lang="en-US" sz="3200" dirty="0" smtClean="0"/>
              <a:t>environment friendly construction materials e.g. soil stabilized bricks. </a:t>
            </a:r>
          </a:p>
          <a:p>
            <a:endParaRPr lang="en-US" sz="3200"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pPr algn="ctr"/>
            <a:r>
              <a:rPr lang="en-US" b="1" dirty="0" smtClean="0"/>
              <a:t/>
            </a:r>
            <a:br>
              <a:rPr lang="en-US" b="1" dirty="0" smtClean="0"/>
            </a:br>
            <a:r>
              <a:rPr lang="en-US" b="1" dirty="0" smtClean="0">
                <a:solidFill>
                  <a:srgbClr val="002060"/>
                </a:solidFill>
              </a:rPr>
              <a:t>Information Communication Technology (ICT)</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2438400"/>
            <a:ext cx="9144000" cy="4419600"/>
          </a:xfrm>
        </p:spPr>
        <p:txBody>
          <a:bodyPr>
            <a:normAutofit fontScale="92500" lnSpcReduction="10000"/>
          </a:bodyPr>
          <a:lstStyle/>
          <a:p>
            <a:pPr>
              <a:buNone/>
            </a:pPr>
            <a:r>
              <a:rPr lang="en-US" sz="3200" dirty="0" smtClean="0"/>
              <a:t>The following are potential prospects in this sector: </a:t>
            </a:r>
          </a:p>
          <a:p>
            <a:pPr lvl="0"/>
            <a:r>
              <a:rPr lang="en-US" sz="3200" dirty="0" smtClean="0"/>
              <a:t>Institutions for training, hardware and software development and management</a:t>
            </a:r>
          </a:p>
          <a:p>
            <a:pPr lvl="0"/>
            <a:r>
              <a:rPr lang="en-US" sz="3200" dirty="0" smtClean="0"/>
              <a:t>Business Process Outsourcing centers and Call centers </a:t>
            </a:r>
          </a:p>
          <a:p>
            <a:pPr lvl="0"/>
            <a:r>
              <a:rPr lang="en-US" sz="3200" dirty="0" smtClean="0"/>
              <a:t>Computer hardware and software incorporations </a:t>
            </a:r>
          </a:p>
          <a:p>
            <a:pPr lvl="0"/>
            <a:r>
              <a:rPr lang="en-US" sz="3200" dirty="0" smtClean="0"/>
              <a:t>Digital communication technologies and broadcast network</a:t>
            </a:r>
          </a:p>
          <a:p>
            <a:pPr lvl="0"/>
            <a:r>
              <a:rPr lang="en-US" sz="3200" dirty="0" smtClean="0"/>
              <a:t>Data Center and Disaster Recovery Centers </a:t>
            </a:r>
          </a:p>
          <a:p>
            <a:endParaRPr lang="en-US"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a:bodyPr>
          <a:lstStyle/>
          <a:p>
            <a:pPr algn="ctr"/>
            <a:r>
              <a:rPr lang="en-US" b="1" dirty="0" smtClean="0">
                <a:solidFill>
                  <a:srgbClr val="002060"/>
                </a:solidFill>
              </a:rPr>
              <a:t>Mining</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935163"/>
            <a:ext cx="9144000" cy="4922837"/>
          </a:xfrm>
        </p:spPr>
        <p:txBody>
          <a:bodyPr/>
          <a:lstStyle/>
          <a:p>
            <a:r>
              <a:rPr lang="en-US" sz="3200" dirty="0" smtClean="0"/>
              <a:t>Mining is a relatively new but thriving explorative economic activity in Kenya. In Trans Nzoia County, traces of Graphite have been reported at </a:t>
            </a:r>
            <a:r>
              <a:rPr lang="en-US" sz="3200" dirty="0" err="1" smtClean="0"/>
              <a:t>Cherangany</a:t>
            </a:r>
            <a:r>
              <a:rPr lang="en-US" sz="3200" dirty="0" smtClean="0"/>
              <a:t> hills. Other minerals reported are asbestos and vermiculite.  These and more elements require further study before explorations. </a:t>
            </a:r>
          </a:p>
          <a:p>
            <a:endParaRPr lang="en-US"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solidFill>
                  <a:srgbClr val="002060"/>
                </a:solidFill>
              </a:rPr>
              <a:t>Trade</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905000"/>
            <a:ext cx="9144000" cy="4953000"/>
          </a:xfrm>
        </p:spPr>
        <p:txBody>
          <a:bodyPr/>
          <a:lstStyle/>
          <a:p>
            <a:pPr>
              <a:buNone/>
            </a:pPr>
            <a:r>
              <a:rPr lang="en-US" sz="3200" dirty="0" smtClean="0"/>
              <a:t>Possible areas for investment in trade include establishment of: </a:t>
            </a:r>
          </a:p>
          <a:p>
            <a:pPr>
              <a:buFont typeface="Arial" pitchFamily="34" charset="0"/>
              <a:buChar char="•"/>
            </a:pPr>
            <a:r>
              <a:rPr lang="en-US" sz="3200" dirty="0" smtClean="0"/>
              <a:t>Establishment of </a:t>
            </a:r>
            <a:r>
              <a:rPr lang="en-US" sz="3200" b="1" dirty="0" smtClean="0">
                <a:solidFill>
                  <a:srgbClr val="FF0000"/>
                </a:solidFill>
              </a:rPr>
              <a:t>a county holding company</a:t>
            </a:r>
            <a:r>
              <a:rPr lang="en-US" sz="3200" dirty="0" smtClean="0"/>
              <a:t> </a:t>
            </a:r>
          </a:p>
          <a:p>
            <a:pPr>
              <a:buFont typeface="Arial" pitchFamily="34" charset="0"/>
              <a:buChar char="•"/>
            </a:pPr>
            <a:r>
              <a:rPr lang="en-US" sz="3200" dirty="0" smtClean="0"/>
              <a:t>Establishment of </a:t>
            </a:r>
            <a:r>
              <a:rPr lang="en-US" sz="3200" b="1" dirty="0" smtClean="0">
                <a:solidFill>
                  <a:srgbClr val="FF0000"/>
                </a:solidFill>
              </a:rPr>
              <a:t>a county maize milling plant</a:t>
            </a:r>
          </a:p>
          <a:p>
            <a:pPr lvl="0"/>
            <a:r>
              <a:rPr lang="en-US" sz="3200" dirty="0" smtClean="0"/>
              <a:t>wholesale and modern retail markets</a:t>
            </a:r>
          </a:p>
          <a:p>
            <a:pPr lvl="0"/>
            <a:r>
              <a:rPr lang="en-US" sz="3200" dirty="0" smtClean="0"/>
              <a:t>shopping malls</a:t>
            </a:r>
          </a:p>
          <a:p>
            <a:pPr lvl="0"/>
            <a:r>
              <a:rPr lang="en-US" sz="3200" dirty="0" smtClean="0"/>
              <a:t>development of street lighting through digital advertisement </a:t>
            </a:r>
          </a:p>
          <a:p>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pPr algn="ctr"/>
            <a:r>
              <a:rPr lang="en-US" dirty="0" smtClean="0">
                <a:solidFill>
                  <a:srgbClr val="002060"/>
                </a:solidFill>
              </a:rPr>
              <a:t>THE COUNTY AT A GLANCE</a:t>
            </a:r>
            <a:endParaRPr lang="en-US" dirty="0">
              <a:solidFill>
                <a:srgbClr val="002060"/>
              </a:solidFill>
            </a:endParaRPr>
          </a:p>
        </p:txBody>
      </p:sp>
      <p:sp>
        <p:nvSpPr>
          <p:cNvPr id="3" name="Content Placeholder 2"/>
          <p:cNvSpPr>
            <a:spLocks noGrp="1"/>
          </p:cNvSpPr>
          <p:nvPr>
            <p:ph idx="1"/>
          </p:nvPr>
        </p:nvSpPr>
        <p:spPr>
          <a:xfrm>
            <a:off x="0" y="1600200"/>
            <a:ext cx="9144000" cy="5257800"/>
          </a:xfrm>
        </p:spPr>
        <p:txBody>
          <a:bodyPr/>
          <a:lstStyle/>
          <a:p>
            <a:pPr algn="just"/>
            <a:r>
              <a:rPr lang="en-GB" sz="3200" dirty="0" smtClean="0"/>
              <a:t>Trans Nzoia County comprises five electoral constituencies; </a:t>
            </a:r>
            <a:r>
              <a:rPr lang="en-GB" sz="3200" dirty="0" err="1" smtClean="0"/>
              <a:t>Endebess</a:t>
            </a:r>
            <a:r>
              <a:rPr lang="en-GB" sz="3200" dirty="0" smtClean="0"/>
              <a:t>, </a:t>
            </a:r>
            <a:r>
              <a:rPr lang="en-GB" sz="3200" dirty="0" err="1" smtClean="0"/>
              <a:t>Cherangany</a:t>
            </a:r>
            <a:r>
              <a:rPr lang="en-GB" sz="3200" dirty="0" smtClean="0"/>
              <a:t>, </a:t>
            </a:r>
            <a:r>
              <a:rPr lang="en-GB" sz="3200" dirty="0" err="1" smtClean="0"/>
              <a:t>Saboti</a:t>
            </a:r>
            <a:r>
              <a:rPr lang="en-GB" sz="3200" dirty="0" smtClean="0"/>
              <a:t>, Kwanza and </a:t>
            </a:r>
            <a:r>
              <a:rPr lang="en-GB" sz="3200" dirty="0" err="1" smtClean="0"/>
              <a:t>Kiminini</a:t>
            </a:r>
            <a:r>
              <a:rPr lang="en-GB" sz="3200" dirty="0" smtClean="0"/>
              <a:t>. It covers an area of 2,496 sq. km which represents 0.42 percent of the Republic of Kenya’s total surface area. It has a total population of 818,757 persons comprising of 407,172 males and 411,585 females, and with a population growth rate of 3.7%. </a:t>
            </a:r>
            <a:endParaRPr lang="en-US" sz="3200"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pPr algn="ctr"/>
            <a:r>
              <a:rPr lang="en-US" b="1" dirty="0" smtClean="0">
                <a:solidFill>
                  <a:srgbClr val="002060"/>
                </a:solidFill>
              </a:rPr>
              <a:t>Energy Sector</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981200"/>
            <a:ext cx="9144000" cy="4876800"/>
          </a:xfrm>
        </p:spPr>
        <p:txBody>
          <a:bodyPr/>
          <a:lstStyle/>
          <a:p>
            <a:pPr>
              <a:buNone/>
            </a:pPr>
            <a:r>
              <a:rPr lang="en-US" sz="3200" dirty="0" smtClean="0"/>
              <a:t>The opportunities in energy sector are: </a:t>
            </a:r>
          </a:p>
          <a:p>
            <a:pPr lvl="0"/>
            <a:r>
              <a:rPr lang="en-US" sz="3200" dirty="0" smtClean="0"/>
              <a:t>Harnessing of renewable sources of energy including solar and wind </a:t>
            </a:r>
          </a:p>
          <a:p>
            <a:pPr lvl="0"/>
            <a:r>
              <a:rPr lang="en-US" sz="3200" dirty="0" smtClean="0"/>
              <a:t>Investment on energy saving sources of cooking fuel to aid curb deforestation</a:t>
            </a:r>
          </a:p>
          <a:p>
            <a:pPr lvl="0"/>
            <a:r>
              <a:rPr lang="en-US" sz="3200" dirty="0" smtClean="0"/>
              <a:t>Conversion of environmental wastes to produce fuel energy</a:t>
            </a:r>
          </a:p>
          <a:p>
            <a:endParaRPr lang="en-US" sz="3200"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Thank You</a:t>
            </a:r>
            <a:endParaRPr lang="en-US" dirty="0">
              <a:solidFill>
                <a:srgbClr val="00206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3600" dirty="0" smtClean="0"/>
              <a:t>Trans Nzoia County Government</a:t>
            </a:r>
          </a:p>
          <a:p>
            <a:pPr algn="ctr">
              <a:buNone/>
            </a:pPr>
            <a:r>
              <a:rPr lang="en-US" sz="3600" dirty="0" smtClean="0"/>
              <a:t>P.O. Box 4211-30200, Kitale</a:t>
            </a:r>
          </a:p>
          <a:p>
            <a:pPr algn="ctr">
              <a:buNone/>
            </a:pPr>
            <a:r>
              <a:rPr lang="en-US" sz="3600" dirty="0" smtClean="0"/>
              <a:t>Tel: (054) 30301/ (054)30302</a:t>
            </a:r>
          </a:p>
          <a:p>
            <a:pPr algn="ctr">
              <a:buNone/>
            </a:pPr>
            <a:r>
              <a:rPr lang="en-US" sz="3600" dirty="0" smtClean="0"/>
              <a:t>E-mail: </a:t>
            </a:r>
            <a:r>
              <a:rPr lang="en-US" sz="3600" u="sng" dirty="0" smtClean="0">
                <a:hlinkClick r:id="rId2"/>
              </a:rPr>
              <a:t>countyoftransnzoia@gmail.com</a:t>
            </a:r>
            <a:endParaRPr lang="en-US" sz="3600" dirty="0" smtClean="0"/>
          </a:p>
          <a:p>
            <a:pPr algn="ctr">
              <a:buNone/>
            </a:pPr>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solidFill>
                  <a:srgbClr val="002060"/>
                </a:solidFill>
              </a:rPr>
              <a:t>THE COUNTY AT A GLANCE CONT’D</a:t>
            </a:r>
            <a:endParaRPr lang="en-US" dirty="0">
              <a:solidFill>
                <a:srgbClr val="002060"/>
              </a:solidFill>
            </a:endParaRPr>
          </a:p>
        </p:txBody>
      </p:sp>
      <p:sp>
        <p:nvSpPr>
          <p:cNvPr id="3" name="Content Placeholder 2"/>
          <p:cNvSpPr>
            <a:spLocks noGrp="1"/>
          </p:cNvSpPr>
          <p:nvPr>
            <p:ph idx="1"/>
          </p:nvPr>
        </p:nvSpPr>
        <p:spPr>
          <a:xfrm>
            <a:off x="304800" y="1447800"/>
            <a:ext cx="8839200" cy="5410200"/>
          </a:xfrm>
        </p:spPr>
        <p:txBody>
          <a:bodyPr>
            <a:normAutofit fontScale="92500" lnSpcReduction="20000"/>
          </a:bodyPr>
          <a:lstStyle/>
          <a:p>
            <a:pPr lvl="0" algn="just"/>
            <a:r>
              <a:rPr lang="en-GB" sz="3200" b="1" dirty="0" smtClean="0"/>
              <a:t>Climate</a:t>
            </a:r>
            <a:r>
              <a:rPr lang="en-GB" sz="3200" dirty="0" smtClean="0"/>
              <a:t>: Highland equatorial</a:t>
            </a:r>
            <a:endParaRPr lang="en-US" sz="3200" dirty="0" smtClean="0"/>
          </a:p>
          <a:p>
            <a:pPr lvl="0" algn="just"/>
            <a:r>
              <a:rPr lang="en-GB" sz="3200" b="1" dirty="0" smtClean="0"/>
              <a:t>Annual rainfall</a:t>
            </a:r>
            <a:r>
              <a:rPr lang="en-GB" sz="3200" dirty="0" smtClean="0"/>
              <a:t>: 900 mm to 1400 mm</a:t>
            </a:r>
            <a:endParaRPr lang="en-US" sz="3200" dirty="0" smtClean="0"/>
          </a:p>
          <a:p>
            <a:pPr lvl="0" algn="just"/>
            <a:r>
              <a:rPr lang="en-GB" sz="3200" b="1" dirty="0" smtClean="0"/>
              <a:t>Mean temperature: </a:t>
            </a:r>
            <a:r>
              <a:rPr lang="en-GB" sz="3200" dirty="0" smtClean="0"/>
              <a:t>18.6</a:t>
            </a:r>
            <a:endParaRPr lang="en-US" sz="3200" dirty="0" smtClean="0"/>
          </a:p>
          <a:p>
            <a:pPr lvl="0" algn="just"/>
            <a:r>
              <a:rPr lang="en-GB" sz="3200" b="1" dirty="0" smtClean="0"/>
              <a:t>Average altitude</a:t>
            </a:r>
            <a:r>
              <a:rPr lang="en-GB" sz="3200" dirty="0" smtClean="0"/>
              <a:t>: 1800 M above sea level</a:t>
            </a:r>
            <a:endParaRPr lang="en-US" sz="3200" dirty="0" smtClean="0"/>
          </a:p>
          <a:p>
            <a:pPr lvl="0" algn="just"/>
            <a:r>
              <a:rPr lang="en-GB" sz="3200" b="1" dirty="0" smtClean="0"/>
              <a:t>Physical features:</a:t>
            </a:r>
            <a:r>
              <a:rPr lang="en-GB" sz="3200" dirty="0" smtClean="0"/>
              <a:t> Two water towers (</a:t>
            </a:r>
            <a:r>
              <a:rPr lang="en-GB" sz="3200" dirty="0" err="1" smtClean="0"/>
              <a:t>Cherangany</a:t>
            </a:r>
            <a:r>
              <a:rPr lang="en-GB" sz="3200" dirty="0" smtClean="0"/>
              <a:t> Hills and the Mt. Elgon), two major rivers(Rivers Nzoia and </a:t>
            </a:r>
            <a:r>
              <a:rPr lang="en-GB" sz="3200" dirty="0" err="1" smtClean="0"/>
              <a:t>Suam</a:t>
            </a:r>
            <a:r>
              <a:rPr lang="en-GB" sz="3200" dirty="0" smtClean="0"/>
              <a:t>), over 18 percent  total surface area under forest cover</a:t>
            </a:r>
            <a:endParaRPr lang="en-US" sz="3200" dirty="0" smtClean="0"/>
          </a:p>
          <a:p>
            <a:pPr lvl="0" algn="just"/>
            <a:r>
              <a:rPr lang="en-GB" sz="3200" b="1" dirty="0" smtClean="0"/>
              <a:t>Tourist attraction sites</a:t>
            </a:r>
            <a:r>
              <a:rPr lang="en-GB" sz="3200" dirty="0" smtClean="0"/>
              <a:t>: </a:t>
            </a:r>
            <a:r>
              <a:rPr lang="en-GB" sz="3200" dirty="0" err="1" smtClean="0"/>
              <a:t>Saiwa</a:t>
            </a:r>
            <a:r>
              <a:rPr lang="en-GB" sz="3200" dirty="0" smtClean="0"/>
              <a:t> Swamp and Mt. Elgon National Parks with Mt. Elgon being the second highest mountain in Kenya with an altitude of 4,313 metres above the sea level</a:t>
            </a:r>
            <a:endParaRPr lang="en-US" sz="3200"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solidFill>
                  <a:srgbClr val="002060"/>
                </a:solidFill>
              </a:rPr>
              <a:t>THE COUNTY AT A GLANCE CONT’D</a:t>
            </a:r>
            <a:endParaRPr lang="en-US" dirty="0">
              <a:solidFill>
                <a:srgbClr val="002060"/>
              </a:solidFill>
            </a:endParaRPr>
          </a:p>
        </p:txBody>
      </p:sp>
      <p:sp>
        <p:nvSpPr>
          <p:cNvPr id="3" name="Content Placeholder 2"/>
          <p:cNvSpPr>
            <a:spLocks noGrp="1"/>
          </p:cNvSpPr>
          <p:nvPr>
            <p:ph idx="1"/>
          </p:nvPr>
        </p:nvSpPr>
        <p:spPr>
          <a:xfrm>
            <a:off x="0" y="1295400"/>
            <a:ext cx="9144000" cy="5257800"/>
          </a:xfrm>
        </p:spPr>
        <p:txBody>
          <a:bodyPr/>
          <a:lstStyle/>
          <a:p>
            <a:r>
              <a:rPr lang="en-GB" sz="3200" dirty="0" smtClean="0"/>
              <a:t>The county prides itself as the main breadbasket of the country producing an average of 5 million bags of maize annually, representing 1/3 (one third) of all the maize that is produced in the country. Other crops produced in the county include beans, wheat, tea, coffee, and a variety of horticultural crops. </a:t>
            </a:r>
          </a:p>
          <a:p>
            <a:r>
              <a:rPr lang="en-US" sz="3200" dirty="0"/>
              <a:t>Trans </a:t>
            </a:r>
            <a:r>
              <a:rPr lang="en-US" sz="3200" dirty="0" err="1"/>
              <a:t>Nzoia</a:t>
            </a:r>
            <a:r>
              <a:rPr lang="en-US" sz="3200" dirty="0"/>
              <a:t> County currently generates 120 </a:t>
            </a:r>
            <a:r>
              <a:rPr lang="en-US" sz="3200" dirty="0" err="1"/>
              <a:t>tonnes</a:t>
            </a:r>
            <a:r>
              <a:rPr lang="en-US" sz="3200" dirty="0"/>
              <a:t> of solid waste </a:t>
            </a:r>
            <a:r>
              <a:rPr lang="en-US" sz="3200" dirty="0" smtClean="0"/>
              <a:t>daily and this provides opportunity for setting a processing plant to generate Energy and fertilizer</a:t>
            </a:r>
          </a:p>
          <a:p>
            <a:endParaRPr lang="en-US"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600200"/>
          </a:xfrm>
        </p:spPr>
        <p:txBody>
          <a:bodyPr>
            <a:normAutofit fontScale="90000"/>
          </a:bodyPr>
          <a:lstStyle/>
          <a:p>
            <a:r>
              <a:rPr lang="en-GB" b="1" dirty="0" smtClean="0"/>
              <a:t/>
            </a:r>
            <a:br>
              <a:rPr lang="en-GB" b="1" dirty="0" smtClean="0"/>
            </a:br>
            <a:r>
              <a:rPr lang="en-GB" b="1" dirty="0" smtClean="0"/>
              <a:t> </a:t>
            </a:r>
            <a:r>
              <a:rPr lang="en-GB" b="1" dirty="0" smtClean="0">
                <a:solidFill>
                  <a:srgbClr val="002060"/>
                </a:solidFill>
              </a:rPr>
              <a:t>INVESTMENT CLIMATE IN THE COUNTY </a:t>
            </a:r>
            <a:r>
              <a:rPr lang="en-US" dirty="0" smtClean="0"/>
              <a:t/>
            </a:r>
            <a:br>
              <a:rPr lang="en-US" dirty="0" smtClean="0"/>
            </a:br>
            <a:endParaRPr lang="en-US" dirty="0"/>
          </a:p>
        </p:txBody>
      </p:sp>
      <p:sp>
        <p:nvSpPr>
          <p:cNvPr id="3" name="Content Placeholder 2"/>
          <p:cNvSpPr>
            <a:spLocks noGrp="1"/>
          </p:cNvSpPr>
          <p:nvPr>
            <p:ph idx="1"/>
          </p:nvPr>
        </p:nvSpPr>
        <p:spPr>
          <a:xfrm>
            <a:off x="457200" y="2743200"/>
            <a:ext cx="8229600" cy="3551237"/>
          </a:xfrm>
        </p:spPr>
        <p:txBody>
          <a:bodyPr>
            <a:normAutofit fontScale="40000" lnSpcReduction="20000"/>
          </a:bodyPr>
          <a:lstStyle/>
          <a:p>
            <a:pPr>
              <a:buNone/>
            </a:pPr>
            <a:r>
              <a:rPr lang="en-US" sz="8000" dirty="0" smtClean="0"/>
              <a:t>The following are the reasons why you should invest in Trans Nzoia County </a:t>
            </a:r>
          </a:p>
          <a:p>
            <a:pPr>
              <a:buNone/>
            </a:pPr>
            <a:endParaRPr lang="en-US" sz="8000" dirty="0" smtClean="0"/>
          </a:p>
          <a:p>
            <a:pPr lvl="0"/>
            <a:r>
              <a:rPr lang="en-US" sz="8000" dirty="0" smtClean="0"/>
              <a:t>Fully operational and semi-autonomous County Government in place</a:t>
            </a:r>
          </a:p>
          <a:p>
            <a:pPr lvl="0"/>
            <a:r>
              <a:rPr lang="en-US" sz="8000" dirty="0" smtClean="0"/>
              <a:t> Political, social and economic stability</a:t>
            </a:r>
          </a:p>
          <a:p>
            <a:pPr lvl="0"/>
            <a:r>
              <a:rPr lang="en-US" sz="8000" dirty="0" smtClean="0"/>
              <a:t>Favorable weather and climate </a:t>
            </a:r>
          </a:p>
          <a:p>
            <a:pPr lvl="0"/>
            <a:endParaRPr lang="en-US" sz="8000"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GB" b="1" dirty="0" smtClean="0">
                <a:solidFill>
                  <a:srgbClr val="002060"/>
                </a:solidFill>
              </a:rPr>
              <a:t>INVESTMENT CLIMATE IN THE COUNTY CONT’D</a:t>
            </a:r>
            <a:endParaRPr lang="en-US" dirty="0">
              <a:solidFill>
                <a:srgbClr val="002060"/>
              </a:solidFill>
            </a:endParaRPr>
          </a:p>
        </p:txBody>
      </p:sp>
      <p:sp>
        <p:nvSpPr>
          <p:cNvPr id="3" name="Content Placeholder 2"/>
          <p:cNvSpPr>
            <a:spLocks noGrp="1"/>
          </p:cNvSpPr>
          <p:nvPr>
            <p:ph idx="1"/>
          </p:nvPr>
        </p:nvSpPr>
        <p:spPr>
          <a:xfrm>
            <a:off x="0" y="1600200"/>
            <a:ext cx="9296400" cy="5486400"/>
          </a:xfrm>
        </p:spPr>
        <p:txBody>
          <a:bodyPr>
            <a:normAutofit fontScale="92500" lnSpcReduction="10000"/>
          </a:bodyPr>
          <a:lstStyle/>
          <a:p>
            <a:pPr lvl="0"/>
            <a:r>
              <a:rPr lang="en-US" dirty="0" smtClean="0"/>
              <a:t> </a:t>
            </a:r>
            <a:r>
              <a:rPr lang="en-US" sz="3500" dirty="0" smtClean="0"/>
              <a:t>Abundant natural and artificial resources </a:t>
            </a:r>
          </a:p>
          <a:p>
            <a:pPr lvl="0"/>
            <a:r>
              <a:rPr lang="en-US" sz="3500" dirty="0" smtClean="0"/>
              <a:t>Strategic location (borders Uganda and Southern Sudan and 6 counties)</a:t>
            </a:r>
          </a:p>
          <a:p>
            <a:pPr lvl="0"/>
            <a:r>
              <a:rPr lang="en-US" sz="3500" dirty="0" smtClean="0"/>
              <a:t>Adequate infrastructure (roads, rail, air, electricity, water and ICT supported by </a:t>
            </a:r>
            <a:r>
              <a:rPr lang="en-US" sz="3500" dirty="0" err="1" smtClean="0"/>
              <a:t>fibre</a:t>
            </a:r>
            <a:r>
              <a:rPr lang="en-US" sz="3500" dirty="0" smtClean="0"/>
              <a:t> optic connectivity.</a:t>
            </a:r>
          </a:p>
          <a:p>
            <a:pPr lvl="0"/>
            <a:r>
              <a:rPr lang="en-US" sz="3500" dirty="0" smtClean="0"/>
              <a:t>Attractive tourism, wildlife and safari destinations. </a:t>
            </a:r>
          </a:p>
          <a:p>
            <a:pPr lvl="0"/>
            <a:r>
              <a:rPr lang="en-US" sz="3500" dirty="0" smtClean="0"/>
              <a:t>Availability of business support and financial institutions (Banks, SACCOs, Micro Finance Institutions) including mobile money transfer services</a:t>
            </a:r>
          </a:p>
          <a:p>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1417638"/>
          </a:xfrm>
        </p:spPr>
        <p:txBody>
          <a:bodyPr>
            <a:normAutofit fontScale="90000"/>
          </a:bodyPr>
          <a:lstStyle/>
          <a:p>
            <a:pPr algn="ctr"/>
            <a:r>
              <a:rPr lang="en-US" b="1" dirty="0" smtClean="0"/>
              <a:t/>
            </a:r>
            <a:br>
              <a:rPr lang="en-US" b="1" dirty="0" smtClean="0"/>
            </a:br>
            <a:r>
              <a:rPr lang="en-US" b="1" dirty="0" smtClean="0">
                <a:solidFill>
                  <a:srgbClr val="002060"/>
                </a:solidFill>
              </a:rPr>
              <a:t>INVESTMENT OPPORTUNITIES </a:t>
            </a:r>
            <a:br>
              <a:rPr lang="en-US" b="1" dirty="0" smtClean="0">
                <a:solidFill>
                  <a:srgbClr val="002060"/>
                </a:solidFill>
              </a:rPr>
            </a:br>
            <a:r>
              <a:rPr lang="en-US" b="1" dirty="0" smtClean="0">
                <a:solidFill>
                  <a:srgbClr val="002060"/>
                </a:solidFill>
              </a:rPr>
              <a:t>IN THE COUNTY</a:t>
            </a:r>
            <a:r>
              <a:rPr lang="en-US" dirty="0" smtClean="0"/>
              <a:t/>
            </a:r>
            <a:br>
              <a:rPr lang="en-US" dirty="0" smtClean="0"/>
            </a:br>
            <a:endParaRPr lang="en-US" dirty="0"/>
          </a:p>
        </p:txBody>
      </p:sp>
      <p:pic>
        <p:nvPicPr>
          <p:cNvPr id="4" name="Content Placeholder 3" descr="C:\Users\benson kavoo\Desktop\pics\DSC01133.JPG"/>
          <p:cNvPicPr>
            <a:picLocks noGrp="1"/>
          </p:cNvPicPr>
          <p:nvPr>
            <p:ph idx="1"/>
          </p:nvPr>
        </p:nvPicPr>
        <p:blipFill>
          <a:blip r:embed="rId2" cstate="print"/>
          <a:srcRect/>
          <a:stretch>
            <a:fillRect/>
          </a:stretch>
        </p:blipFill>
        <p:spPr bwMode="auto">
          <a:xfrm>
            <a:off x="0" y="2438400"/>
            <a:ext cx="9144000" cy="441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txBox="1">
            <a:spLocks/>
          </p:cNvSpPr>
          <p:nvPr/>
        </p:nvSpPr>
        <p:spPr>
          <a:xfrm>
            <a:off x="899592" y="685800"/>
            <a:ext cx="7416824" cy="5407496"/>
          </a:xfrm>
          <a:prstGeom prst="rect">
            <a:avLst/>
          </a:prstGeom>
        </p:spPr>
        <p:txBody>
          <a:bodyPr vert="horz">
            <a:noAutofit/>
          </a:bodyPr>
          <a:lstStyle>
            <a:extLst/>
          </a:lstStyle>
          <a:p>
            <a:pPr marL="342900" indent="-342900" algn="just">
              <a:spcBef>
                <a:spcPct val="20000"/>
              </a:spcBef>
              <a:buFont typeface="Wingdings" pitchFamily="2" charset="2"/>
              <a:buChar char="q"/>
              <a:defRPr/>
            </a:pPr>
            <a:r>
              <a:rPr lang="en-US" sz="2800" dirty="0" smtClean="0">
                <a:latin typeface="Tw Cen MT" pitchFamily="34" charset="0"/>
              </a:rPr>
              <a:t>Currently we have land across the counties ear marked for special economic zone.</a:t>
            </a:r>
          </a:p>
          <a:p>
            <a:pPr marL="342900" indent="-342900" algn="just">
              <a:spcBef>
                <a:spcPct val="20000"/>
              </a:spcBef>
              <a:buFont typeface="Wingdings" pitchFamily="2" charset="2"/>
              <a:buChar char="q"/>
              <a:defRPr/>
            </a:pPr>
            <a:r>
              <a:rPr lang="en-US" sz="2800" dirty="0" smtClean="0">
                <a:latin typeface="Tw Cen MT" pitchFamily="34" charset="0"/>
              </a:rPr>
              <a:t>Location (western region) supports a wide variety of crops, including tree crops like oranges, mangoes, tomatoes, pineapples, pawpaw etc.</a:t>
            </a:r>
            <a:endParaRPr lang="en-GB" sz="2800" dirty="0" smtClean="0">
              <a:latin typeface="Tw Cen MT" pitchFamily="34" charset="0"/>
            </a:endParaRPr>
          </a:p>
          <a:p>
            <a:pPr marL="342900" indent="-342900" algn="just">
              <a:spcBef>
                <a:spcPct val="20000"/>
              </a:spcBef>
              <a:buFont typeface="Wingdings" pitchFamily="2" charset="2"/>
              <a:buChar char="q"/>
              <a:defRPr/>
            </a:pPr>
            <a:r>
              <a:rPr lang="en-US" sz="2800" dirty="0" smtClean="0">
                <a:latin typeface="Tw Cen MT" pitchFamily="34" charset="0"/>
              </a:rPr>
              <a:t>River Nzoia provides huge opportunities for Agricultural activities across the counties </a:t>
            </a:r>
          </a:p>
          <a:p>
            <a:pPr marL="342900" indent="-342900" algn="just">
              <a:spcBef>
                <a:spcPct val="20000"/>
              </a:spcBef>
              <a:buFont typeface="Wingdings" pitchFamily="2" charset="2"/>
              <a:buChar char="q"/>
              <a:defRPr/>
            </a:pPr>
            <a:r>
              <a:rPr lang="en-US" sz="2800" dirty="0" smtClean="0">
                <a:latin typeface="Tw Cen MT" pitchFamily="34" charset="0"/>
              </a:rPr>
              <a:t>Excellent weather conditions suitable for fish farming/livestock production/crop farming </a:t>
            </a:r>
            <a:endParaRPr lang="en-GB" sz="2800" dirty="0" smtClean="0">
              <a:latin typeface="Tw Cen MT" pitchFamily="34" charset="0"/>
            </a:endParaRPr>
          </a:p>
          <a:p>
            <a:pPr marL="342900" indent="-342900" algn="just">
              <a:spcBef>
                <a:spcPct val="20000"/>
              </a:spcBef>
              <a:buFont typeface="Wingdings" pitchFamily="2" charset="2"/>
              <a:buChar char="q"/>
              <a:defRPr/>
            </a:pPr>
            <a:r>
              <a:rPr lang="en-US" sz="2800" dirty="0" smtClean="0">
                <a:latin typeface="Tw Cen MT" pitchFamily="34" charset="0"/>
              </a:rPr>
              <a:t>Over 80% of population engaged in subsistence agriculture</a:t>
            </a:r>
            <a:endParaRPr lang="en-GB" sz="2800" dirty="0" smtClean="0">
              <a:latin typeface="Tw Cen MT" pitchFamily="34" charset="0"/>
            </a:endParaRPr>
          </a:p>
          <a:p>
            <a:pPr marL="342900" lvl="0" indent="-342900" algn="just">
              <a:spcBef>
                <a:spcPct val="20000"/>
              </a:spcBef>
              <a:buFont typeface="Wingdings" pitchFamily="2" charset="2"/>
              <a:buChar char="q"/>
              <a:defRPr/>
            </a:pPr>
            <a:endParaRPr lang="en-US" sz="2800" dirty="0" smtClean="0">
              <a:latin typeface="Tw Cen MT" pitchFamily="34" charset="0"/>
            </a:endParaRPr>
          </a:p>
        </p:txBody>
      </p:sp>
      <p:sp>
        <p:nvSpPr>
          <p:cNvPr id="4" name="Rectangle 3"/>
          <p:cNvSpPr/>
          <p:nvPr/>
        </p:nvSpPr>
        <p:spPr>
          <a:xfrm>
            <a:off x="200423" y="76200"/>
            <a:ext cx="8684365" cy="707886"/>
          </a:xfrm>
          <a:prstGeom prst="rect">
            <a:avLst/>
          </a:prstGeom>
          <a:noFill/>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Investment Opportunities in Agriculture</a:t>
            </a:r>
            <a:endParaRPr lang="en-US" sz="4000" b="1"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5" name="Slide Number Placeholder 4"/>
          <p:cNvSpPr>
            <a:spLocks noGrp="1"/>
          </p:cNvSpPr>
          <p:nvPr>
            <p:ph type="sldNum" sz="quarter" idx="12"/>
          </p:nvPr>
        </p:nvSpPr>
        <p:spPr/>
        <p:txBody>
          <a:bodyPr/>
          <a:lstStyle/>
          <a:p>
            <a:fld id="{C75B88FA-3392-4D65-A457-DB2A9953195B}" type="slidenum">
              <a:rPr lang="en-US" smtClean="0"/>
              <a:pPr/>
              <a:t>9</a:t>
            </a:fld>
            <a:endParaRPr lang="en-US"/>
          </a:p>
        </p:txBody>
      </p:sp>
    </p:spTree>
    <p:extLst>
      <p:ext uri="{BB962C8B-B14F-4D97-AF65-F5344CB8AC3E}">
        <p14:creationId xmlns="" xmlns:p14="http://schemas.microsoft.com/office/powerpoint/2010/main" val="3670825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nsnzoia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transnzoia theme</Template>
  <TotalTime>366</TotalTime>
  <Words>1296</Words>
  <Application>Microsoft Office PowerPoint</Application>
  <PresentationFormat>‫הצגה על המסך (4:3)</PresentationFormat>
  <Paragraphs>206</Paragraphs>
  <Slides>31</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transnzoia theme</vt:lpstr>
      <vt:lpstr>TRANS NZOIA COUNTY GOVERNMENT</vt:lpstr>
      <vt:lpstr>שקופית 2</vt:lpstr>
      <vt:lpstr>THE COUNTY AT A GLANCE</vt:lpstr>
      <vt:lpstr>THE COUNTY AT A GLANCE CONT’D</vt:lpstr>
      <vt:lpstr>THE COUNTY AT A GLANCE CONT’D</vt:lpstr>
      <vt:lpstr>  INVESTMENT CLIMATE IN THE COUNTY  </vt:lpstr>
      <vt:lpstr>INVESTMENT CLIMATE IN THE COUNTY CONT’D</vt:lpstr>
      <vt:lpstr> INVESTMENT OPPORTUNITIES  IN THE COUNTY </vt:lpstr>
      <vt:lpstr>שקופית 9</vt:lpstr>
      <vt:lpstr>שקופית 10</vt:lpstr>
      <vt:lpstr>INVESTMENT OPPORTUNITIES IN THE COUNTY CONT’D</vt:lpstr>
      <vt:lpstr>שקופית 12</vt:lpstr>
      <vt:lpstr>INVESTMENT OPPORTUNITIES IN THE COUNTY CONT’D</vt:lpstr>
      <vt:lpstr>INVESTMENT OPPORTUNITIES IN THE COUNTY CONT’D</vt:lpstr>
      <vt:lpstr>שקופית 15</vt:lpstr>
      <vt:lpstr>שקופית 16</vt:lpstr>
      <vt:lpstr>שקופית 17</vt:lpstr>
      <vt:lpstr>שקופית 18</vt:lpstr>
      <vt:lpstr>Investment opportunities Under water and environment  </vt:lpstr>
      <vt:lpstr>Tourism Sector </vt:lpstr>
      <vt:lpstr>Health Sector  </vt:lpstr>
      <vt:lpstr>                         Opportunities in the health sector include:  </vt:lpstr>
      <vt:lpstr>Opportunities in the health sector cont’d</vt:lpstr>
      <vt:lpstr>Education </vt:lpstr>
      <vt:lpstr>Opportunities in the education sector</vt:lpstr>
      <vt:lpstr>HOUSING SECTOR</vt:lpstr>
      <vt:lpstr> Information Communication Technology (ICT)  </vt:lpstr>
      <vt:lpstr>Mining  </vt:lpstr>
      <vt:lpstr>Trade  </vt:lpstr>
      <vt:lpstr>Energy Sector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 NZOIA COUNTY GOVERNMENT</dc:title>
  <dc:creator>Ombidi</dc:creator>
  <cp:lastModifiedBy>sharonc</cp:lastModifiedBy>
  <cp:revision>41</cp:revision>
  <dcterms:created xsi:type="dcterms:W3CDTF">2006-08-16T00:00:00Z</dcterms:created>
  <dcterms:modified xsi:type="dcterms:W3CDTF">2015-10-26T12:05:28Z</dcterms:modified>
</cp:coreProperties>
</file>