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0" r:id="rId3"/>
    <p:sldId id="279" r:id="rId4"/>
    <p:sldId id="276" r:id="rId5"/>
    <p:sldId id="277" r:id="rId6"/>
    <p:sldId id="278" r:id="rId7"/>
    <p:sldId id="281" r:id="rId8"/>
    <p:sldId id="260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2" r:id="rId17"/>
    <p:sldId id="282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8A4BD-DD29-455C-9671-40842F61CDD6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856BB-361A-4787-8B6A-0851FC28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309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F6C145-ABF0-4EE4-AB10-49BB192E8E80}" type="slidenum">
              <a:rPr lang="en-US" smtClean="0">
                <a:ea typeface="Lucida Sans Unicode" pitchFamily="34" charset="0"/>
              </a:rPr>
              <a:pPr/>
              <a:t>4</a:t>
            </a:fld>
            <a:endParaRPr lang="en-US" smtClean="0">
              <a:ea typeface="Lucida Sans Unicode" pitchFamily="34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gency FB" pitchFamily="34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51276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144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836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D163400-52A2-483E-A2ED-4EF0E512D367}" type="slidenum">
              <a:rPr lang="en-US" smtClean="0">
                <a:ea typeface="Lucida Sans Unicode" pitchFamily="34" charset="0"/>
              </a:rPr>
              <a:pPr/>
              <a:t>5</a:t>
            </a:fld>
            <a:endParaRPr lang="en-US" smtClean="0">
              <a:ea typeface="Lucida Sans Unicode" pitchFamily="34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gency FB" pitchFamily="34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2825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37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787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429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50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993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650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323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A23C2202-0807-4002-8D0A-6AB512A95A7A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r>
              <a:rPr lang="en-GB" smtClean="0"/>
              <a:t>A Presentation by the Executive Governor of Benue State</a:t>
            </a:r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DAE1-7F86-41A6-9581-993042D0949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C46E-1D9C-4532-BD0B-0F47FB29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waliaula@yahoo.com" TargetMode="External"/><Relationship Id="rId2" Type="http://schemas.openxmlformats.org/officeDocument/2006/relationships/hyperlink" Target="mailto:kncci_kitalebranch@yahoo.com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6480720" cy="13235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GB" sz="2000" spc="100" dirty="0" smtClean="0">
                <a:latin typeface="Tw Cen MT" pitchFamily="34" charset="0"/>
              </a:rPr>
              <a:t>MARTIN W. W.WALIAULA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GB" sz="2000" spc="100" dirty="0" smtClean="0">
                <a:latin typeface="Tw Cen MT" pitchFamily="34" charset="0"/>
              </a:rPr>
              <a:t>COUNTY CHIEF EXECUTIVE OFFICER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GB" sz="2000" spc="100" dirty="0" smtClean="0">
                <a:latin typeface="Tw Cen MT" pitchFamily="34" charset="0"/>
              </a:rPr>
              <a:t>KNCCI –TRANS NZOIA COUNTY</a:t>
            </a:r>
            <a:endParaRPr lang="en-GB" sz="1600" dirty="0">
              <a:latin typeface="Tw Cen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6200" y="1524000"/>
            <a:ext cx="929934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AGRICULTURAL TRADE TOUR 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TEL AVIV ISRAEL 19</a:t>
            </a:r>
            <a:r>
              <a:rPr lang="en-US" sz="4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24</a:t>
            </a:r>
            <a:r>
              <a:rPr lang="en-US" sz="4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OCT. 2015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3937337"/>
            <a:ext cx="82318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Business investment and development OPPORTUNITIES in </a:t>
            </a:r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western BELT BOARDER region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</a:t>
            </a:fld>
            <a:endParaRPr lang="en-US" dirty="0"/>
          </a:p>
        </p:txBody>
      </p:sp>
      <p:pic>
        <p:nvPicPr>
          <p:cNvPr id="49154" name="Picture 2" descr="http://www.innovexk.com/kcci/images/logo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52400"/>
            <a:ext cx="2590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899592" y="762000"/>
            <a:ext cx="7416824" cy="5331296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Fertile soil suitable for production of cash crops/fruits like Maize, Bananas, soybeans, , oranges, mangoes, tomatoes, pineapples, palm fruits, sugar cane, Shea nuts etc.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Large deposits of solid minerals in all County Governments.</a:t>
            </a:r>
            <a:endParaRPr lang="en-GB" sz="2800" dirty="0" smtClean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Abundant human resources (skilled &amp; unskilled) supported by a large number of educational institutions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Vibrant mass media comprising of 7 broadcasting stations (Radio/TV) and </a:t>
            </a:r>
            <a:r>
              <a:rPr lang="en-US" sz="2800" dirty="0">
                <a:latin typeface="Tw Cen MT" pitchFamily="34" charset="0"/>
              </a:rPr>
              <a:t>1</a:t>
            </a:r>
            <a:r>
              <a:rPr lang="en-US" sz="2800" dirty="0" smtClean="0">
                <a:latin typeface="Tw Cen MT" pitchFamily="34" charset="0"/>
              </a:rPr>
              <a:t> Newspapers and Magazines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800" dirty="0" smtClean="0"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GB" sz="2800" dirty="0" smtClean="0">
              <a:latin typeface="Tw Cen M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5113" y="0"/>
            <a:ext cx="6427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Our </a:t>
            </a:r>
            <a:r>
              <a:rPr lang="en-US" sz="36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Comparative Advantages… </a:t>
            </a:r>
            <a:endParaRPr lang="en-US" sz="36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1115616" y="2204864"/>
            <a:ext cx="7632848" cy="3456384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Waterfalls and springs/Islands ideal for resorts.</a:t>
            </a:r>
            <a:endParaRPr lang="en-GB" sz="28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Heritage/Cultural Tourism (native attires, dances, artifacts etc.)</a:t>
            </a:r>
            <a:endParaRPr lang="en-GB" sz="28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Mt. Elgon (4313m)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Wildlife tourism:  Mt. Elgon National Park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Tw Cen MT" pitchFamily="34" charset="0"/>
              </a:rPr>
              <a:t>Cherangani</a:t>
            </a:r>
            <a:r>
              <a:rPr lang="en-US" sz="2800" dirty="0" smtClean="0">
                <a:latin typeface="Tw Cen MT" pitchFamily="34" charset="0"/>
              </a:rPr>
              <a:t> Hills (3371m)etc.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River Nzoia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Forests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Crying stone- </a:t>
            </a:r>
            <a:r>
              <a:rPr lang="en-US" sz="2800" dirty="0" err="1" smtClean="0">
                <a:latin typeface="Tw Cen MT" pitchFamily="34" charset="0"/>
              </a:rPr>
              <a:t>kakamega</a:t>
            </a:r>
            <a:endParaRPr lang="en-US" sz="28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endParaRPr lang="en-GB" sz="2800" dirty="0" smtClean="0">
              <a:latin typeface="Tw Cen M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321604"/>
            <a:ext cx="9172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Investment Opportunities: physical &amp; topographical features</a:t>
            </a:r>
            <a:endParaRPr lang="en-US" sz="28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1115616" y="2132856"/>
            <a:ext cx="7632848" cy="4176464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High level commitment to security of lives and property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3200" dirty="0" smtClean="0">
                <a:latin typeface="Tw Cen MT" pitchFamily="34" charset="0"/>
              </a:rPr>
              <a:t>Anti-corruption and transparent business environment  through PPP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Well serviced Industrial Layout for factory development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3200" dirty="0" smtClean="0">
                <a:latin typeface="Tw Cen MT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268760"/>
            <a:ext cx="6345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 Enabling Environment for Investment</a:t>
            </a:r>
            <a:endParaRPr lang="en-US" sz="28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683568" y="457200"/>
            <a:ext cx="7776864" cy="3816424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3200" dirty="0" smtClean="0">
                <a:latin typeface="Tw Cen MT" pitchFamily="34" charset="0"/>
              </a:rPr>
              <a:t>	</a:t>
            </a:r>
            <a:endParaRPr lang="en-GB" sz="3200" dirty="0" smtClean="0">
              <a:latin typeface="Tw Cen MT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Easy access to land allocation and issuance of titles and deeds.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5,4 &amp; 3-star hotel rooms for tourists &amp; visitors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Adequate network of roads linking the rural areas and urban centers</a:t>
            </a:r>
            <a:endParaRPr lang="en-US" sz="3200" dirty="0">
              <a:latin typeface="Tw Cen MT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Sustainable Government-Private Sector Inter phases (PPP)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Hospitable people with excellent community orientation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228600"/>
            <a:ext cx="5210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Enabling Environment for Investment</a:t>
            </a:r>
            <a:endParaRPr lang="en-US" sz="24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2867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428736"/>
            <a:ext cx="8229600" cy="139066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...Enabling Environment for Investment</a:t>
            </a:r>
            <a:endParaRPr lang="en-GB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00034" y="3124200"/>
            <a:ext cx="7929618" cy="2733692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dirty="0" smtClean="0">
                <a:latin typeface="Tw Cen MT" pitchFamily="34" charset="0"/>
              </a:rPr>
              <a:t>Infrastructural Development especially Roads</a:t>
            </a:r>
          </a:p>
          <a:p>
            <a:pPr marL="342900" lvl="0" indent="-3429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dirty="0" smtClean="0">
                <a:latin typeface="Tw Cen MT" pitchFamily="34" charset="0"/>
              </a:rPr>
              <a:t>Vast Agro lands for cultivation</a:t>
            </a:r>
          </a:p>
          <a:p>
            <a:pPr marL="342900" lvl="0" indent="-3429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dirty="0" err="1" smtClean="0">
                <a:latin typeface="Tw Cen MT" pitchFamily="34" charset="0"/>
              </a:rPr>
              <a:t>Kitale</a:t>
            </a:r>
            <a:r>
              <a:rPr lang="en-US" dirty="0" smtClean="0">
                <a:latin typeface="Tw Cen MT" pitchFamily="34" charset="0"/>
              </a:rPr>
              <a:t> Airstrip connecting through </a:t>
            </a:r>
            <a:r>
              <a:rPr lang="en-US" dirty="0" err="1" smtClean="0">
                <a:latin typeface="Tw Cen MT" pitchFamily="34" charset="0"/>
              </a:rPr>
              <a:t>lodwar</a:t>
            </a:r>
            <a:r>
              <a:rPr lang="en-US" dirty="0" smtClean="0">
                <a:latin typeface="Tw Cen MT" pitchFamily="34" charset="0"/>
              </a:rPr>
              <a:t> &amp; </a:t>
            </a:r>
            <a:r>
              <a:rPr lang="en-US" dirty="0" err="1" smtClean="0">
                <a:latin typeface="Tw Cen MT" pitchFamily="34" charset="0"/>
              </a:rPr>
              <a:t>Eldoret</a:t>
            </a:r>
            <a:r>
              <a:rPr lang="en-US" dirty="0" smtClean="0">
                <a:latin typeface="Tw Cen MT" pitchFamily="34" charset="0"/>
              </a:rPr>
              <a:t> serving western region.</a:t>
            </a:r>
          </a:p>
          <a:p>
            <a:pPr algn="l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1115616" y="2276872"/>
            <a:ext cx="7488832" cy="3744416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Underdeveloped infrastructure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Huge post-harvest losses due to limited agro-processing capacity.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African Market Access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The challenge of generating sufficient electricity to power industrial development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Low of technology for irrigation farming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Incidences of HIV/AIDS</a:t>
            </a:r>
            <a:endParaRPr lang="en-US" sz="3200" dirty="0">
              <a:latin typeface="Tw Cen MT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GB" sz="2200" dirty="0" smtClean="0">
              <a:latin typeface="Tw Cen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1340768"/>
            <a:ext cx="55398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Development Challenges</a:t>
            </a:r>
            <a:endParaRPr lang="en-US" sz="40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1115616" y="1295400"/>
            <a:ext cx="7488832" cy="3744416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/>
              <a:t>Increase Trade and investment between Kenya and Israel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Establishment of the Joint Trade and Investment Council that will facilitate trade between Kenya and Israel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Establish Joint Trade and Investment Database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Exchange of information and business delegation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Capacity Building on Entrepreneurship and business development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GB" sz="2900" dirty="0" smtClean="0">
              <a:latin typeface="Tw Cen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152400"/>
            <a:ext cx="5234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Areas of Collaboration </a:t>
            </a:r>
            <a:endParaRPr lang="en-US" sz="40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7620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b="1" u="sng" dirty="0" smtClean="0">
                <a:latin typeface="Tw Cen MT" pitchFamily="34" charset="0"/>
              </a:rPr>
              <a:t>Cont.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Promotion of Joint ventures between Kenya and Israel Business Community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Business to Business (B2B) and Business to Government (B2G) forums to address the affairs and non tariff barriers to trade and investment between the two countries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Agro Produce Marketing and MSEs partnerships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w Cen MT" pitchFamily="34" charset="0"/>
              </a:rPr>
              <a:t>Cultural diplomacy in Arts, Crafts, Fabrics and Entertainment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762000" y="457200"/>
            <a:ext cx="80772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For more information please see contact us on:- </a:t>
            </a:r>
          </a:p>
          <a:p>
            <a:r>
              <a:rPr lang="en-US" b="1" dirty="0" smtClean="0"/>
              <a:t>Kenya National Chamber of Commerce &amp; Industry – Trans Nzoia County</a:t>
            </a:r>
          </a:p>
          <a:p>
            <a:r>
              <a:rPr lang="en-US" b="1" dirty="0" smtClean="0"/>
              <a:t>Tel </a:t>
            </a:r>
            <a:r>
              <a:rPr lang="en-US" dirty="0" smtClean="0"/>
              <a:t>: 0726-100-789</a:t>
            </a:r>
          </a:p>
          <a:p>
            <a:r>
              <a:rPr lang="en-US" dirty="0" smtClean="0"/>
              <a:t>       0701 557 111</a:t>
            </a:r>
          </a:p>
          <a:p>
            <a:r>
              <a:rPr lang="en-US" b="1" dirty="0" smtClean="0"/>
              <a:t>Email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kncci_kitalebranch@yahoo.com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	martinwaliaula@yahoo.com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0034" y="1500174"/>
            <a:ext cx="8072494" cy="857256"/>
          </a:xfrm>
        </p:spPr>
        <p:txBody>
          <a:bodyPr>
            <a:noAutofit/>
          </a:bodyPr>
          <a:lstStyle/>
          <a:p>
            <a:pPr algn="l"/>
            <a:endParaRPr lang="en-GB" i="1" dirty="0" smtClean="0">
              <a:solidFill>
                <a:schemeClr val="accent4"/>
              </a:solidFill>
            </a:endParaRPr>
          </a:p>
          <a:p>
            <a:pPr algn="l"/>
            <a:endParaRPr lang="en-GB" sz="1600" i="1" dirty="0">
              <a:solidFill>
                <a:schemeClr val="accent4"/>
              </a:solidFill>
            </a:endParaRPr>
          </a:p>
          <a:p>
            <a:pPr algn="l"/>
            <a:endParaRPr lang="en-GB" sz="1600" i="1" dirty="0" smtClean="0">
              <a:solidFill>
                <a:schemeClr val="accent4"/>
              </a:solidFill>
            </a:endParaRPr>
          </a:p>
          <a:p>
            <a:pPr algn="l"/>
            <a:endParaRPr lang="en-GB" sz="1600" i="1" dirty="0" smtClean="0">
              <a:solidFill>
                <a:schemeClr val="accent4"/>
              </a:solidFill>
            </a:endParaRPr>
          </a:p>
          <a:p>
            <a:pPr algn="l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r>
              <a:rPr lang="en-GB" sz="4000" i="1" dirty="0" smtClean="0">
                <a:solidFill>
                  <a:schemeClr val="accent4"/>
                </a:solidFill>
              </a:rPr>
              <a:t>Thank You</a:t>
            </a: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  <a:p>
            <a:pPr algn="just"/>
            <a:endParaRPr lang="en-GB" sz="1600" i="1" dirty="0" smtClean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Baskerville Old Face" pitchFamily="18" charset="0"/>
              </a:rPr>
              <a:t>Head of Delegation</a:t>
            </a:r>
            <a:endParaRPr lang="en-US" b="1" dirty="0">
              <a:solidFill>
                <a:srgbClr val="00B050"/>
              </a:solidFill>
              <a:latin typeface="Baskerville Old Face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H.E  Dr. Stanley</a:t>
            </a:r>
            <a:r>
              <a:rPr kumimoji="0" lang="en-US" sz="3200" b="1" i="1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 </a:t>
            </a:r>
            <a:r>
              <a:rPr kumimoji="0" lang="en-US" sz="3200" b="1" i="1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Tarus</a:t>
            </a:r>
            <a:r>
              <a:rPr kumimoji="0" lang="en-US" sz="3200" b="1" i="1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 </a:t>
            </a:r>
            <a:r>
              <a:rPr kumimoji="0" lang="en-US" sz="3200" b="1" i="1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Kenei</a:t>
            </a:r>
            <a:endParaRPr kumimoji="0" lang="en-US" sz="3200" b="1" i="1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Deputy Governor</a:t>
            </a:r>
            <a:endParaRPr kumimoji="0" lang="en-US" sz="3200" b="1" i="1" strike="noStrike" kern="1200" cap="none" spc="0" normalizeH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ea typeface="+mj-ea"/>
                <a:cs typeface="+mj-cs"/>
              </a:rPr>
              <a:t>County Government of Trans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ea typeface="+mj-ea"/>
                <a:cs typeface="+mj-cs"/>
              </a:rPr>
              <a:t> Nzoia </a:t>
            </a:r>
            <a:endParaRPr kumimoji="0" lang="en-US" sz="3200" b="1" i="1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</p:txBody>
      </p:sp>
      <p:pic>
        <p:nvPicPr>
          <p:cNvPr id="1026" name="Picture 2" descr="D:\_DSC1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572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Baskerville Old Face" pitchFamily="18" charset="0"/>
              </a:rPr>
              <a:t>Coordinator of the Delegation</a:t>
            </a:r>
            <a:endParaRPr lang="en-US" b="1" dirty="0">
              <a:solidFill>
                <a:srgbClr val="00B050"/>
              </a:solidFill>
              <a:latin typeface="Baskerville Old Face" pitchFamily="18" charset="0"/>
            </a:endParaRPr>
          </a:p>
        </p:txBody>
      </p:sp>
      <p:pic>
        <p:nvPicPr>
          <p:cNvPr id="4" name="Picture 2" descr="C:\Users\admin\Desktop\New folder (4)\IMG-20150505-WA0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892" y="2757589"/>
            <a:ext cx="2132215" cy="221118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Martin </a:t>
            </a:r>
            <a:r>
              <a:rPr kumimoji="0" lang="en-US" sz="3200" b="1" i="1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 W. W. </a:t>
            </a:r>
            <a:r>
              <a:rPr kumimoji="0" lang="en-US" sz="3200" b="1" i="1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Waliaula</a:t>
            </a:r>
            <a:endParaRPr kumimoji="0" lang="en-US" sz="3200" b="1" i="1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County</a:t>
            </a:r>
            <a:r>
              <a:rPr kumimoji="0" lang="en-US" sz="3200" b="1" i="1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 Chief Executive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ea typeface="+mj-ea"/>
                <a:cs typeface="+mj-cs"/>
              </a:rPr>
              <a:t>KNCCI-Trans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ea typeface="+mj-ea"/>
                <a:cs typeface="+mj-cs"/>
              </a:rPr>
              <a:t> Nzoia County</a:t>
            </a:r>
            <a:endParaRPr kumimoji="0" lang="en-US" sz="3200" b="1" i="1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0"/>
            <a:ext cx="8458200" cy="686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   </a:t>
            </a:r>
          </a:p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sz="2800" b="1" u="sng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VISION, MISSION ,AIM AND OBJECTIVES OF </a:t>
            </a:r>
            <a:r>
              <a:rPr lang="en-US" sz="2800" b="1" u="sng" dirty="0" smtClean="0">
                <a:latin typeface="Microsoft JhengHei" pitchFamily="34" charset="-120"/>
                <a:ea typeface="Microsoft JhengHei" pitchFamily="34" charset="-120"/>
              </a:rPr>
              <a:t>KNCCI</a:t>
            </a:r>
            <a:endParaRPr lang="en-US" sz="2800" b="1" u="sng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sz="2800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b="1" u="sng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                                  </a:t>
            </a:r>
            <a:r>
              <a:rPr lang="en-US" b="1" u="sng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  <a:endParaRPr lang="en-US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b="1" u="sng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b="1" u="sng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 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8435" name="Right Triangle 19"/>
          <p:cNvSpPr>
            <a:spLocks noChangeArrowheads="1"/>
          </p:cNvSpPr>
          <p:nvPr/>
        </p:nvSpPr>
        <p:spPr bwMode="auto">
          <a:xfrm rot="10800000">
            <a:off x="5486400" y="3505200"/>
            <a:ext cx="1219200" cy="838200"/>
          </a:xfrm>
          <a:prstGeom prst="rtTriangle">
            <a:avLst/>
          </a:prstGeom>
          <a:solidFill>
            <a:srgbClr val="058505"/>
          </a:solidFill>
          <a:ln w="9525" algn="ctr">
            <a:solidFill>
              <a:srgbClr val="32946A"/>
            </a:solidFill>
            <a:round/>
            <a:headEnd/>
            <a:tailEnd/>
          </a:ln>
        </p:spPr>
        <p:txBody>
          <a:bodyPr rot="10800000"/>
          <a:lstStyle/>
          <a:p>
            <a:endParaRPr lang="en-US" sz="2000">
              <a:latin typeface="Agency FB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buClr>
                <a:srgbClr val="E9DDCD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457200" y="5562600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buClr>
                <a:srgbClr val="E9DDCD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1905000" y="1676400"/>
            <a:ext cx="5181600" cy="2362200"/>
          </a:xfrm>
          <a:prstGeom prst="rect">
            <a:avLst/>
          </a:prstGeom>
          <a:solidFill>
            <a:srgbClr val="058505"/>
          </a:solidFill>
          <a:ln w="9525" algn="ctr">
            <a:solidFill>
              <a:srgbClr val="058505"/>
            </a:solidFill>
            <a:round/>
            <a:headEnd/>
            <a:tailEnd/>
          </a:ln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  VISION</a:t>
            </a:r>
            <a:r>
              <a:rPr lang="en-US" sz="4000" b="1" dirty="0" smtClean="0">
                <a:solidFill>
                  <a:schemeClr val="bg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:</a:t>
            </a: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Microsoft JhengHei" pitchFamily="34" charset="-120"/>
                <a:ea typeface="Microsoft JhengHei" pitchFamily="34" charset="-120"/>
              </a:rPr>
              <a:t>To spearhead the development of Commerce and Industry  </a:t>
            </a: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Microsoft JhengHei" pitchFamily="34" charset="-120"/>
                <a:ea typeface="Microsoft JhengHei" pitchFamily="34" charset="-120"/>
              </a:rPr>
              <a:t>  in Kenya and Trans Nzoia County</a:t>
            </a:r>
            <a:r>
              <a:rPr lang="en-US" sz="4000" b="1" dirty="0" smtClean="0">
                <a:solidFill>
                  <a:schemeClr val="bg1"/>
                </a:solidFill>
                <a:latin typeface="Microsoft JhengHei" pitchFamily="34" charset="-120"/>
                <a:ea typeface="Microsoft JhengHei" pitchFamily="34" charset="-120"/>
              </a:rPr>
              <a:t>.</a:t>
            </a:r>
          </a:p>
          <a:p>
            <a:endParaRPr lang="en-US" sz="4000" b="1" dirty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343400"/>
            <a:ext cx="2428875" cy="1371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86200" y="5562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TRANS NZOIA COUNTY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 additive="repl"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9" presetClass="entr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 additive="repl">
                                        <p:cTn id="30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0"/>
            <a:ext cx="8458200" cy="686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   </a:t>
            </a:r>
          </a:p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sz="3200" b="1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+mn-ea"/>
            </a:endParaRPr>
          </a:p>
          <a:p>
            <a:pPr marL="739775" lvl="1" indent="-282575" algn="ctr"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dirty="0">
              <a:solidFill>
                <a:schemeClr val="tx1"/>
              </a:solidFill>
              <a:latin typeface="Book Antiqua" pitchFamily="18" charset="0"/>
              <a:ea typeface="+mn-ea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Book Antiqua" pitchFamily="18" charset="0"/>
                <a:ea typeface="+mn-ea"/>
              </a:rPr>
              <a:t>  </a:t>
            </a:r>
            <a:endParaRPr lang="en-US" b="1" u="sng" dirty="0">
              <a:solidFill>
                <a:schemeClr val="tx1"/>
              </a:solidFill>
              <a:latin typeface="Book Antiqua" pitchFamily="18" charset="0"/>
              <a:ea typeface="+mn-ea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Book Antiqua" pitchFamily="18" charset="0"/>
                <a:ea typeface="+mn-ea"/>
              </a:rPr>
              <a:t>                                   </a:t>
            </a:r>
            <a:r>
              <a:rPr lang="en-US" b="1" u="sng" dirty="0">
                <a:solidFill>
                  <a:schemeClr val="tx1"/>
                </a:solidFill>
                <a:latin typeface="Book Antiqua" pitchFamily="18" charset="0"/>
                <a:ea typeface="+mn-ea"/>
              </a:rPr>
              <a:t> </a:t>
            </a:r>
            <a:endParaRPr lang="en-US" dirty="0">
              <a:solidFill>
                <a:schemeClr val="tx1"/>
              </a:solidFill>
              <a:latin typeface="Book Antiqua" pitchFamily="18" charset="0"/>
              <a:ea typeface="+mn-ea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Book Antiqua" pitchFamily="18" charset="0"/>
                <a:ea typeface="+mn-ea"/>
              </a:rPr>
              <a:t> </a:t>
            </a: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b="1" u="sng" dirty="0">
              <a:solidFill>
                <a:schemeClr val="tx1"/>
              </a:solidFill>
              <a:latin typeface="Book Antiqua" pitchFamily="18" charset="0"/>
              <a:ea typeface="+mn-ea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endParaRPr lang="en-US" b="1" u="sng" dirty="0">
              <a:solidFill>
                <a:schemeClr val="tx1"/>
              </a:solidFill>
              <a:latin typeface="Book Antiqua" pitchFamily="18" charset="0"/>
              <a:ea typeface="+mn-ea"/>
            </a:endParaRPr>
          </a:p>
          <a:p>
            <a:pPr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Book Antiqua" pitchFamily="18" charset="0"/>
                <a:ea typeface="+mn-ea"/>
              </a:rPr>
              <a:t>  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ea typeface="+mn-ea"/>
            </a:endParaRPr>
          </a:p>
        </p:txBody>
      </p:sp>
      <p:sp>
        <p:nvSpPr>
          <p:cNvPr id="5" name="Hexagon 4"/>
          <p:cNvSpPr/>
          <p:nvPr/>
        </p:nvSpPr>
        <p:spPr bwMode="auto">
          <a:xfrm>
            <a:off x="1524000" y="2057400"/>
            <a:ext cx="6858000" cy="4419600"/>
          </a:xfrm>
          <a:prstGeom prst="hexagon">
            <a:avLst/>
          </a:prstGeom>
          <a:solidFill>
            <a:srgbClr val="058505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		</a:t>
            </a:r>
            <a:r>
              <a:rPr lang="en-US" sz="2800" b="1" u="sng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MISSION</a:t>
            </a:r>
            <a:r>
              <a:rPr lang="en-US" sz="2800" b="1" u="sng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:</a:t>
            </a:r>
            <a:r>
              <a:rPr lang="en-US" sz="2800" b="1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 </a:t>
            </a:r>
            <a:endParaRPr lang="en-US" sz="2800" b="1" dirty="0" smtClean="0">
              <a:solidFill>
                <a:schemeClr val="bg1"/>
              </a:solidFill>
              <a:latin typeface="Arial Black" pitchFamily="34" charset="0"/>
              <a:ea typeface="+mn-ea"/>
            </a:endParaRP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Book Antiqua" pitchFamily="18" charset="0"/>
              </a:rPr>
              <a:t>To coordinate and promote competitive local commerce and industry by articulating the genuine, legitimate needs and interest of our members</a:t>
            </a:r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762000" y="5410200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buClr>
                <a:srgbClr val="E9DDCD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0"/>
            <a:ext cx="2809875" cy="16906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352800" y="160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TRANS NZOIA COUNTY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 additive="repl"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Microsoft JhengHei" pitchFamily="34" charset="-120"/>
                <a:cs typeface="Times New Roman" pitchFamily="18" charset="0"/>
              </a:rPr>
              <a:t>1.3       </a:t>
            </a:r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Microsoft JhengHei" pitchFamily="34" charset="-120"/>
                <a:cs typeface="Times New Roman" pitchFamily="18" charset="0"/>
              </a:rPr>
              <a:t>Bilateral Relations</a:t>
            </a: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JhengHei" pitchFamily="34" charset="-120"/>
              <a:ea typeface="Microsoft JhengHei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Kenya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has long historical bilateral relationship with Israel underpinned by the signing of several Agreements and Memorandum of Understandings (MOUs) including the following: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Agreement on cooperation in public security issues between Kenya and Israel on 14</a:t>
            </a:r>
            <a:r>
              <a:rPr lang="en-US" sz="2400" baseline="300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th</a:t>
            </a: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November, 2011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Memorandum of Understanding on defense Cooperation, 2011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Agreement on Classified Technology, 2009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Agreement on water Resource management, Technologies, Irrigation and Capacity Building, 2009</a:t>
            </a:r>
            <a:endParaRPr lang="en-US" sz="2000" dirty="0" smtClean="0">
              <a:solidFill>
                <a:srgbClr val="FF0000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0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3A73-7614-4A14-B527-1FB2CC2DB9B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CONT.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Memorandum of Understanding on Consultations between the Ministry of Foreign Affairs of the Republic of Kenya and the Ministry of Foreign Affairs of the State of Israel, 2007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Cultural, Educational and Scientific Co-operation, 1994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Bilateral Air Services Agreement, 1990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Agreement on Technical and Scientific Cooperation 1989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899592" y="762000"/>
            <a:ext cx="7416824" cy="1828800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w Cen MT" pitchFamily="34" charset="0"/>
              </a:rPr>
              <a:t>Consisting of Trans Nzoia , </a:t>
            </a:r>
            <a:r>
              <a:rPr lang="en-US" sz="2400" dirty="0" err="1" smtClean="0">
                <a:latin typeface="Tw Cen MT" pitchFamily="34" charset="0"/>
              </a:rPr>
              <a:t>Busia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Vihiga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Kakamega</a:t>
            </a:r>
            <a:r>
              <a:rPr lang="en-US" sz="2400" dirty="0">
                <a:latin typeface="Tw Cen MT" pitchFamily="34" charset="0"/>
              </a:rPr>
              <a:t> </a:t>
            </a:r>
            <a:r>
              <a:rPr lang="en-US" sz="2400" dirty="0" smtClean="0">
                <a:latin typeface="Tw Cen MT" pitchFamily="34" charset="0"/>
              </a:rPr>
              <a:t>&amp; </a:t>
            </a:r>
            <a:r>
              <a:rPr lang="en-US" sz="2400" dirty="0" err="1" smtClean="0">
                <a:latin typeface="Tw Cen MT" pitchFamily="34" charset="0"/>
              </a:rPr>
              <a:t>Bungoma</a:t>
            </a:r>
            <a:r>
              <a:rPr lang="en-US" sz="2400" dirty="0" smtClean="0">
                <a:latin typeface="Tw Cen MT" pitchFamily="34" charset="0"/>
              </a:rPr>
              <a:t> &amp; West </a:t>
            </a:r>
            <a:r>
              <a:rPr lang="en-US" sz="2400" dirty="0" err="1" smtClean="0">
                <a:latin typeface="Tw Cen MT" pitchFamily="34" charset="0"/>
              </a:rPr>
              <a:t>Pokot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w Cen MT" pitchFamily="34" charset="0"/>
              </a:rPr>
              <a:t>Located in Western Part of the Country, surrounded by &amp; shares international boundary with Uganda.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GB" sz="2400" dirty="0" smtClean="0">
              <a:latin typeface="Tw Cen M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76200"/>
            <a:ext cx="70724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Western Belt Border region counties</a:t>
            </a:r>
            <a:endParaRPr lang="en-US" sz="36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962400" cy="365125"/>
          </a:xfrm>
        </p:spPr>
        <p:txBody>
          <a:bodyPr/>
          <a:lstStyle/>
          <a:p>
            <a:r>
              <a:rPr lang="en-GB" dirty="0" smtClean="0"/>
              <a:t>A Presentation by the chief executive officer -KNCCI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793" y="2209800"/>
            <a:ext cx="88176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Western region counties demographic details</a:t>
            </a:r>
            <a:endParaRPr lang="en-US" sz="36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25"/>
          <p:cNvSpPr txBox="1">
            <a:spLocks/>
          </p:cNvSpPr>
          <p:nvPr/>
        </p:nvSpPr>
        <p:spPr>
          <a:xfrm>
            <a:off x="1051992" y="2971800"/>
            <a:ext cx="7416824" cy="3352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smtClean="0">
                <a:latin typeface="Tw Cen MT" pitchFamily="34" charset="0"/>
              </a:rPr>
              <a:t>Trans Nzoia county-	 818,757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err="1" smtClean="0">
                <a:latin typeface="Tw Cen MT" pitchFamily="34" charset="0"/>
              </a:rPr>
              <a:t>Busia</a:t>
            </a:r>
            <a:r>
              <a:rPr lang="en-GB" sz="2800" dirty="0" smtClean="0">
                <a:latin typeface="Tw Cen MT" pitchFamily="34" charset="0"/>
              </a:rPr>
              <a:t> County	 	816, 452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err="1" smtClean="0">
                <a:latin typeface="Tw Cen MT" pitchFamily="34" charset="0"/>
              </a:rPr>
              <a:t>Vihiga</a:t>
            </a:r>
            <a:r>
              <a:rPr lang="en-GB" sz="2800" dirty="0" smtClean="0">
                <a:latin typeface="Tw Cen MT" pitchFamily="34" charset="0"/>
              </a:rPr>
              <a:t> county		612,000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err="1" smtClean="0">
                <a:latin typeface="Tw Cen MT" pitchFamily="34" charset="0"/>
              </a:rPr>
              <a:t>Kakamega</a:t>
            </a:r>
            <a:r>
              <a:rPr lang="en-GB" sz="2800" dirty="0" smtClean="0">
                <a:latin typeface="Tw Cen MT" pitchFamily="34" charset="0"/>
              </a:rPr>
              <a:t> County	1,660,651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err="1" smtClean="0">
                <a:latin typeface="Tw Cen MT" pitchFamily="34" charset="0"/>
              </a:rPr>
              <a:t>Bungoma</a:t>
            </a:r>
            <a:r>
              <a:rPr lang="en-GB" sz="2800" dirty="0" smtClean="0">
                <a:latin typeface="Tw Cen MT" pitchFamily="34" charset="0"/>
              </a:rPr>
              <a:t> County	 	1,630,934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GB" sz="2800" dirty="0" smtClean="0">
                <a:latin typeface="Tw Cen MT" pitchFamily="34" charset="0"/>
              </a:rPr>
              <a:t>West </a:t>
            </a:r>
            <a:r>
              <a:rPr lang="en-GB" sz="2800" dirty="0" err="1" smtClean="0">
                <a:latin typeface="Tw Cen MT" pitchFamily="34" charset="0"/>
              </a:rPr>
              <a:t>Pokot</a:t>
            </a:r>
            <a:r>
              <a:rPr lang="en-GB" sz="2800" dirty="0" smtClean="0">
                <a:latin typeface="Tw Cen MT" pitchFamily="34" charset="0"/>
              </a:rPr>
              <a:t>		512, 690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 txBox="1">
            <a:spLocks/>
          </p:cNvSpPr>
          <p:nvPr/>
        </p:nvSpPr>
        <p:spPr>
          <a:xfrm>
            <a:off x="899592" y="1676400"/>
            <a:ext cx="7416824" cy="3672408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Annual rainfall: 146 – 150.9 mm spread over 7 months of the year (April – October)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Temperatures: range between 21 – 32 </a:t>
            </a:r>
            <a:r>
              <a:rPr lang="en-US" sz="3200" baseline="30000" dirty="0" smtClean="0">
                <a:latin typeface="Tw Cen MT" pitchFamily="34" charset="0"/>
              </a:rPr>
              <a:t>0</a:t>
            </a:r>
            <a:r>
              <a:rPr lang="en-US" sz="3200" dirty="0" smtClean="0">
                <a:latin typeface="Tw Cen MT" pitchFamily="34" charset="0"/>
              </a:rPr>
              <a:t>C </a:t>
            </a:r>
            <a:endParaRPr lang="en-GB" sz="32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Relative  humidity 70 – 90% during the rainy season</a:t>
            </a:r>
            <a:endParaRPr lang="en-GB" sz="32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w Cen MT" pitchFamily="34" charset="0"/>
              </a:rPr>
              <a:t>Soil: fertile and well drained alluvial soils which </a:t>
            </a:r>
            <a:r>
              <a:rPr lang="en-US" sz="3200" dirty="0" err="1" smtClean="0">
                <a:latin typeface="Tw Cen MT" pitchFamily="34" charset="0"/>
              </a:rPr>
              <a:t>favour</a:t>
            </a:r>
            <a:r>
              <a:rPr lang="en-US" sz="3200" dirty="0" smtClean="0">
                <a:latin typeface="Tw Cen MT" pitchFamily="34" charset="0"/>
              </a:rPr>
              <a:t> the growth of a wide range of cereals tree crops</a:t>
            </a:r>
            <a:endParaRPr lang="en-GB" sz="3200" dirty="0" smtClean="0">
              <a:latin typeface="Tw Cen MT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endParaRPr lang="en-US" sz="3200" kern="0" dirty="0" smtClean="0">
              <a:latin typeface="Tw Cen M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304800"/>
            <a:ext cx="74749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WESTERN BELT BORDER REGION COUNTIES</a:t>
            </a:r>
            <a:endParaRPr lang="en-US" sz="32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88FA-3392-4D65-A457-DB2A995319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735</Words>
  <Application>Microsoft Office PowerPoint</Application>
  <PresentationFormat>‫הצגה על המסך (4:3)</PresentationFormat>
  <Paragraphs>165</Paragraphs>
  <Slides>19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Office Theme</vt:lpstr>
      <vt:lpstr>שקופית 1</vt:lpstr>
      <vt:lpstr>Head of Delegation</vt:lpstr>
      <vt:lpstr>Coordinator of the Delegation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     </vt:lpstr>
      <vt:lpstr>שקופית 15</vt:lpstr>
      <vt:lpstr>שקופית 16</vt:lpstr>
      <vt:lpstr>שקופית 17</vt:lpstr>
      <vt:lpstr>שקופית 18</vt:lpstr>
      <vt:lpstr>שקופית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sharonc</cp:lastModifiedBy>
  <cp:revision>95</cp:revision>
  <dcterms:created xsi:type="dcterms:W3CDTF">2015-10-07T11:40:42Z</dcterms:created>
  <dcterms:modified xsi:type="dcterms:W3CDTF">2015-10-26T12:06:32Z</dcterms:modified>
</cp:coreProperties>
</file>