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2"/>
  </p:notesMasterIdLst>
  <p:sldIdLst>
    <p:sldId id="307" r:id="rId5"/>
    <p:sldId id="308" r:id="rId6"/>
    <p:sldId id="310" r:id="rId7"/>
    <p:sldId id="311" r:id="rId8"/>
    <p:sldId id="293" r:id="rId9"/>
    <p:sldId id="276" r:id="rId10"/>
    <p:sldId id="312" r:id="rId11"/>
    <p:sldId id="313" r:id="rId12"/>
    <p:sldId id="278" r:id="rId13"/>
    <p:sldId id="314" r:id="rId14"/>
    <p:sldId id="315" r:id="rId15"/>
    <p:sldId id="316" r:id="rId16"/>
    <p:sldId id="323" r:id="rId17"/>
    <p:sldId id="324" r:id="rId18"/>
    <p:sldId id="317" r:id="rId19"/>
    <p:sldId id="326" r:id="rId20"/>
    <p:sldId id="321"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44" autoAdjust="0"/>
    <p:restoredTop sz="97436" autoAdjust="0"/>
  </p:normalViewPr>
  <p:slideViewPr>
    <p:cSldViewPr>
      <p:cViewPr>
        <p:scale>
          <a:sx n="79" d="100"/>
          <a:sy n="79" d="100"/>
        </p:scale>
        <p:origin x="-888" y="-6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C41031-0CD7-4FB4-A1E7-EC400A647E10}" type="datetimeFigureOut">
              <a:rPr lang="he-IL" smtClean="0"/>
              <a:pPr/>
              <a:t>ו'/חשון/תשע"ו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30F409-2309-4AA7-B9F6-A006C0B8D52E}" type="slidenum">
              <a:rPr lang="he-IL" smtClean="0"/>
              <a:pPr/>
              <a:t>‹#›</a:t>
            </a:fld>
            <a:endParaRPr lang="he-IL"/>
          </a:p>
        </p:txBody>
      </p:sp>
    </p:spTree>
    <p:extLst>
      <p:ext uri="{BB962C8B-B14F-4D97-AF65-F5344CB8AC3E}">
        <p14:creationId xmlns:p14="http://schemas.microsoft.com/office/powerpoint/2010/main" xmlns="" val="3853563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2</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11</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12</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13</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14</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15</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16</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17</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3</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4</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שתי דוגמאות- צו פיקוח מצרכים (1973) בתמרוקים קובע כי כל תמרוק המיוצר או מיובא או משווק בישראל חייב רישיון טרם שיווקו. </a:t>
            </a:r>
            <a:endParaRPr lang="he-IL" b="1" dirty="0" smtClean="0"/>
          </a:p>
          <a:p>
            <a:r>
              <a:rPr lang="he-IL" b="1" dirty="0" smtClean="0"/>
              <a:t>התפכחנו-</a:t>
            </a:r>
            <a:r>
              <a:rPr lang="he-IL" b="1" baseline="0" dirty="0" smtClean="0"/>
              <a:t> </a:t>
            </a:r>
            <a:r>
              <a:rPr lang="he-IL" b="1" dirty="0" smtClean="0"/>
              <a:t>אי אפשר לבדוק </a:t>
            </a:r>
            <a:r>
              <a:rPr lang="he-IL" b="1" dirty="0" err="1" smtClean="0"/>
              <a:t>הכל</a:t>
            </a:r>
            <a:r>
              <a:rPr lang="he-IL" b="1" dirty="0" smtClean="0"/>
              <a:t>. </a:t>
            </a:r>
          </a:p>
          <a:p>
            <a:r>
              <a:rPr lang="he-IL" b="1" dirty="0" smtClean="0"/>
              <a:t>המורכבות של המוצרים גדלה, היקף הפעילות עלה עם השנים, הניסיון</a:t>
            </a:r>
            <a:r>
              <a:rPr lang="he-IL" b="1" baseline="0" dirty="0" smtClean="0"/>
              <a:t> לימד שיש לבדוק עוד ועוד דברים. השוק עובר שינוי, תהליכי גלובליזציה והתפתחות.</a:t>
            </a:r>
          </a:p>
          <a:p>
            <a:r>
              <a:rPr lang="he-IL" b="1" baseline="0" dirty="0" smtClean="0"/>
              <a:t>ההבנה הובילה להתייעלות-</a:t>
            </a:r>
            <a:r>
              <a:rPr lang="en-US" b="1" baseline="0" dirty="0" smtClean="0"/>
              <a:t> </a:t>
            </a:r>
            <a:r>
              <a:rPr lang="he-IL" b="1" baseline="0" dirty="0" smtClean="0"/>
              <a:t>מפרה מרקטינג לפוסט מרקטינג.</a:t>
            </a:r>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5</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שתי דוגמאות- צו פיקוח מצרכים (1973) בתמרוקים קובע כי כל תמרוק המיוצר או מיובא או משווק בישראל חייב רישיון טרם שיווקו. </a:t>
            </a:r>
            <a:endParaRPr lang="he-IL" b="1" dirty="0" smtClean="0"/>
          </a:p>
          <a:p>
            <a:r>
              <a:rPr lang="he-IL" b="1" dirty="0" smtClean="0"/>
              <a:t>התפכחנו-</a:t>
            </a:r>
            <a:r>
              <a:rPr lang="he-IL" b="1" baseline="0" dirty="0" smtClean="0"/>
              <a:t> </a:t>
            </a:r>
            <a:r>
              <a:rPr lang="he-IL" b="1" dirty="0" smtClean="0"/>
              <a:t>אי אפשר לבדוק </a:t>
            </a:r>
            <a:r>
              <a:rPr lang="he-IL" b="1" dirty="0" err="1" smtClean="0"/>
              <a:t>הכל</a:t>
            </a:r>
            <a:r>
              <a:rPr lang="he-IL" b="1" dirty="0" smtClean="0"/>
              <a:t>. </a:t>
            </a:r>
          </a:p>
          <a:p>
            <a:r>
              <a:rPr lang="he-IL" b="1" dirty="0" smtClean="0"/>
              <a:t>המורכבות של המוצרים גדלה, היקף הפעילות עלה עם השנים, הניסיון</a:t>
            </a:r>
            <a:r>
              <a:rPr lang="he-IL" b="1" baseline="0" dirty="0" smtClean="0"/>
              <a:t> לימד שיש לבדוק עוד ועוד דברים. השוק עובר שינוי, תהליכי גלובליזציה והתפתחות.</a:t>
            </a:r>
          </a:p>
          <a:p>
            <a:r>
              <a:rPr lang="he-IL" b="1" baseline="0" dirty="0" smtClean="0"/>
              <a:t>ההבנה הובילה להתייעלות-</a:t>
            </a:r>
            <a:r>
              <a:rPr lang="en-US" b="1" baseline="0" dirty="0" smtClean="0"/>
              <a:t> </a:t>
            </a:r>
            <a:r>
              <a:rPr lang="he-IL" b="1" baseline="0" dirty="0" smtClean="0"/>
              <a:t>מפרה מרקטינג לפוסט מרקטינג.</a:t>
            </a:r>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6</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7</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8</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t>אז מה מונח על שולחן העבודה של משרד הבריאות לשנת 2015?</a:t>
            </a:r>
          </a:p>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t>מה העקרונות העיקריים בשינוי ואיך</a:t>
            </a:r>
            <a:r>
              <a:rPr lang="he-IL" b="1" baseline="0" dirty="0" smtClean="0"/>
              <a:t> זה מביא אותנו ליעד?</a:t>
            </a:r>
            <a:endParaRPr lang="he-IL" b="1"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t>עיקרי ההמלצות נוגעות להתאמת שיטת הייבוא בישראל לזו הנהוגה במדינות המפותחות. מדובר במעבר משיטת פיקוח טרום יבוא לשיטה של פיקוח בשווקים (POST MARKET) ולניהול סיכונים. (מדובר בזיקוק תפקיד הרגולטור כמתווה דרך, קובע כללי משחק, מנהיג את כיוון המשחתת ומפקח ומבקר בפועל את הביצוע תוך ניהול סיכונים).</a:t>
            </a:r>
          </a:p>
          <a:p>
            <a:endParaRPr lang="he-IL" dirty="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9</a:t>
            </a:fld>
            <a:endParaRPr lang="he-IL"/>
          </a:p>
        </p:txBody>
      </p:sp>
    </p:spTree>
    <p:extLst>
      <p:ext uri="{BB962C8B-B14F-4D97-AF65-F5344CB8AC3E}">
        <p14:creationId xmlns:p14="http://schemas.microsoft.com/office/powerpoint/2010/main" xmlns="" val="327085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5430F409-2309-4AA7-B9F6-A006C0B8D52E}" type="slidenum">
              <a:rPr lang="he-IL" smtClean="0"/>
              <a:pPr/>
              <a:t>10</a:t>
            </a:fld>
            <a:endParaRPr lang="he-IL"/>
          </a:p>
        </p:txBody>
      </p:sp>
    </p:spTree>
    <p:extLst>
      <p:ext uri="{BB962C8B-B14F-4D97-AF65-F5344CB8AC3E}">
        <p14:creationId xmlns:p14="http://schemas.microsoft.com/office/powerpoint/2010/main" xmlns="" val="327085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effectLst/>
        </p:spPr>
      </p:pic>
      <p:pic>
        <p:nvPicPr>
          <p:cNvPr id="8" name="תמונה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9512" y="260648"/>
            <a:ext cx="2262183" cy="1602130"/>
          </a:xfrm>
          <a:prstGeom prst="rect">
            <a:avLst/>
          </a:prstGeom>
        </p:spPr>
      </p:pic>
      <p:pic>
        <p:nvPicPr>
          <p:cNvPr id="9" name="תמונה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707904" y="5949280"/>
            <a:ext cx="2016224" cy="793366"/>
          </a:xfrm>
          <a:prstGeom prst="rect">
            <a:avLst/>
          </a:prstGeom>
        </p:spPr>
      </p:pic>
    </p:spTree>
    <p:extLst>
      <p:ext uri="{BB962C8B-B14F-4D97-AF65-F5344CB8AC3E}">
        <p14:creationId xmlns:p14="http://schemas.microsoft.com/office/powerpoint/2010/main" xmlns="" val="231472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מלבן עם פינות אלכסוניות מעוגלות 7"/>
          <p:cNvSpPr/>
          <p:nvPr userDrawn="1"/>
        </p:nvSpPr>
        <p:spPr>
          <a:xfrm>
            <a:off x="251520" y="260648"/>
            <a:ext cx="8688697" cy="6408712"/>
          </a:xfrm>
          <a:prstGeom prst="round2DiagRect">
            <a:avLst>
              <a:gd name="adj1" fmla="val 9961"/>
              <a:gd name="adj2" fmla="val 772"/>
            </a:avLst>
          </a:prstGeom>
          <a:solidFill>
            <a:schemeClr val="bg1">
              <a:alpha val="8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80312" y="5567656"/>
            <a:ext cx="1453915" cy="1029696"/>
          </a:xfrm>
          <a:prstGeom prst="rect">
            <a:avLst/>
          </a:prstGeom>
        </p:spPr>
      </p:pic>
    </p:spTree>
    <p:extLst>
      <p:ext uri="{BB962C8B-B14F-4D97-AF65-F5344CB8AC3E}">
        <p14:creationId xmlns:p14="http://schemas.microsoft.com/office/powerpoint/2010/main" xmlns="" val="1322147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מלבן עם פינות אלכסוניות מעוגלות 7"/>
          <p:cNvSpPr/>
          <p:nvPr userDrawn="1"/>
        </p:nvSpPr>
        <p:spPr>
          <a:xfrm>
            <a:off x="251520" y="260648"/>
            <a:ext cx="8688697" cy="6408712"/>
          </a:xfrm>
          <a:prstGeom prst="round2DiagRect">
            <a:avLst>
              <a:gd name="adj1" fmla="val 9961"/>
              <a:gd name="adj2" fmla="val 772"/>
            </a:avLst>
          </a:prstGeom>
          <a:solidFill>
            <a:schemeClr val="bg1">
              <a:alpha val="8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607934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DE498B4-BCAB-4566-9AF1-EC171E515978}" type="datetimeFigureOut">
              <a:rPr lang="he-IL" smtClean="0"/>
              <a:pPr/>
              <a:t>ו'/חשון/תשע"ו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74B1CA8-5BB7-4BF1-8F35-B3BF2E158EA5}" type="slidenum">
              <a:rPr lang="he-IL" smtClean="0"/>
              <a:pPr/>
              <a:t>‹#›</a:t>
            </a:fld>
            <a:endParaRPr lang="he-IL"/>
          </a:p>
        </p:txBody>
      </p:sp>
    </p:spTree>
    <p:extLst>
      <p:ext uri="{BB962C8B-B14F-4D97-AF65-F5344CB8AC3E}">
        <p14:creationId xmlns:p14="http://schemas.microsoft.com/office/powerpoint/2010/main" xmlns="" val="2333513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E498B4-BCAB-4566-9AF1-EC171E515978}" type="datetimeFigureOut">
              <a:rPr lang="he-IL" smtClean="0"/>
              <a:pPr/>
              <a:t>ו'/חשון/תשע"ו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4B1CA8-5BB7-4BF1-8F35-B3BF2E158EA5}" type="slidenum">
              <a:rPr lang="he-IL" smtClean="0"/>
              <a:pPr/>
              <a:t>‹#›</a:t>
            </a:fld>
            <a:endParaRPr lang="he-IL"/>
          </a:p>
        </p:txBody>
      </p:sp>
    </p:spTree>
    <p:extLst>
      <p:ext uri="{BB962C8B-B14F-4D97-AF65-F5344CB8AC3E}">
        <p14:creationId xmlns:p14="http://schemas.microsoft.com/office/powerpoint/2010/main" xmlns="" val="1782496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effectLst/>
        </p:spPr>
      </p:pic>
      <p:sp>
        <p:nvSpPr>
          <p:cNvPr id="3" name="מלבן 2"/>
          <p:cNvSpPr/>
          <p:nvPr/>
        </p:nvSpPr>
        <p:spPr>
          <a:xfrm>
            <a:off x="971600" y="180509"/>
            <a:ext cx="7185937" cy="800219"/>
          </a:xfrm>
          <a:prstGeom prst="rect">
            <a:avLst/>
          </a:prstGeom>
        </p:spPr>
        <p:txBody>
          <a:bodyPr wrap="square">
            <a:spAutoFit/>
          </a:bodyPr>
          <a:lstStyle/>
          <a:p>
            <a:pPr algn="ctr">
              <a:defRPr/>
            </a:pPr>
            <a:endParaRPr lang="he-IL" b="1" dirty="0">
              <a:solidFill>
                <a:schemeClr val="tx2">
                  <a:lumMod val="75000"/>
                </a:schemeClr>
              </a:solidFill>
              <a:latin typeface="Tahoma" pitchFamily="34" charset="0"/>
              <a:ea typeface="Tahoma" pitchFamily="34" charset="0"/>
              <a:cs typeface="Tahoma" pitchFamily="34" charset="0"/>
            </a:endParaRPr>
          </a:p>
          <a:p>
            <a:pPr algn="ctr">
              <a:defRPr/>
            </a:pPr>
            <a:r>
              <a:rPr lang="he-IL" sz="2800" b="1" dirty="0" err="1">
                <a:solidFill>
                  <a:schemeClr val="tx2">
                    <a:lumMod val="75000"/>
                  </a:schemeClr>
                </a:solidFill>
                <a:latin typeface="Tahoma" pitchFamily="34" charset="0"/>
                <a:ea typeface="Tahoma" pitchFamily="34" charset="0"/>
                <a:cs typeface="Tahoma" pitchFamily="34" charset="0"/>
              </a:rPr>
              <a:t>המינהל</a:t>
            </a:r>
            <a:r>
              <a:rPr lang="he-IL" sz="2800" b="1" dirty="0">
                <a:solidFill>
                  <a:schemeClr val="tx2">
                    <a:lumMod val="75000"/>
                  </a:schemeClr>
                </a:solidFill>
                <a:latin typeface="Tahoma" pitchFamily="34" charset="0"/>
                <a:ea typeface="Tahoma" pitchFamily="34" charset="0"/>
                <a:cs typeface="Tahoma" pitchFamily="34" charset="0"/>
              </a:rPr>
              <a:t> לטכנולוגיות רפואיות ותשתיות </a:t>
            </a:r>
          </a:p>
        </p:txBody>
      </p:sp>
      <p:sp>
        <p:nvSpPr>
          <p:cNvPr id="5" name="כותרת 1"/>
          <p:cNvSpPr>
            <a:spLocks noGrp="1"/>
          </p:cNvSpPr>
          <p:nvPr>
            <p:ph type="ctrTitle" idx="4294967295"/>
          </p:nvPr>
        </p:nvSpPr>
        <p:spPr>
          <a:xfrm>
            <a:off x="-35496" y="1556792"/>
            <a:ext cx="9144000" cy="1239068"/>
          </a:xfrm>
        </p:spPr>
        <p:txBody>
          <a:bodyPr>
            <a:noAutofit/>
          </a:bodyPr>
          <a:lstStyle/>
          <a:p>
            <a:r>
              <a:rPr lang="he-IL" sz="5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מחשבים מסלול מחדש...</a:t>
            </a:r>
            <a:endParaRPr lang="he-IL" sz="5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835696" y="2780928"/>
            <a:ext cx="5472608" cy="646331"/>
          </a:xfrm>
          <a:prstGeom prst="rect">
            <a:avLst/>
          </a:prstGeom>
          <a:noFill/>
        </p:spPr>
        <p:txBody>
          <a:bodyPr wrap="square" rtlCol="1">
            <a:spAutoFit/>
          </a:bodyPr>
          <a:lstStyle/>
          <a:p>
            <a:pPr algn="ctr"/>
            <a:r>
              <a:rPr lang="he-IL"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מטייבים רגולציה</a:t>
            </a:r>
            <a:endPar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4" descr="https://encrypted-tbn1.gstatic.com/images?q=tbn:ANd9GcQQ8-bMFBuE_9qtNhBi3uT0rVbrLVanKyDqEeXhzmFgD8BBtpRQu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779912" y="3717032"/>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843808" y="5406315"/>
            <a:ext cx="3419872" cy="830997"/>
          </a:xfrm>
          <a:prstGeom prst="rect">
            <a:avLst/>
          </a:prstGeom>
          <a:noFill/>
        </p:spPr>
        <p:txBody>
          <a:bodyPr wrap="square" rtlCol="1">
            <a:spAutoFit/>
          </a:bodyPr>
          <a:lstStyle/>
          <a:p>
            <a:pPr>
              <a:defRPr/>
            </a:pPr>
            <a:r>
              <a:rPr lang="he-IL" sz="2400" b="1" dirty="0" smtClean="0">
                <a:latin typeface="Tahoma" pitchFamily="34" charset="0"/>
                <a:ea typeface="Tahoma" pitchFamily="34" charset="0"/>
                <a:cs typeface="Tahoma" pitchFamily="34" charset="0"/>
              </a:rPr>
              <a:t>ד"ר אסנת </a:t>
            </a:r>
            <a:r>
              <a:rPr lang="he-IL" sz="2400" b="1" dirty="0" err="1" smtClean="0">
                <a:latin typeface="Tahoma" pitchFamily="34" charset="0"/>
                <a:ea typeface="Tahoma" pitchFamily="34" charset="0"/>
                <a:cs typeface="Tahoma" pitchFamily="34" charset="0"/>
              </a:rPr>
              <a:t>לוקסנבורג</a:t>
            </a:r>
            <a:endParaRPr lang="he-IL" sz="2400" b="1" dirty="0" smtClean="0">
              <a:latin typeface="Tahoma" pitchFamily="34" charset="0"/>
              <a:ea typeface="Tahoma" pitchFamily="34" charset="0"/>
              <a:cs typeface="Tahoma" pitchFamily="34" charset="0"/>
            </a:endParaRPr>
          </a:p>
          <a:p>
            <a:pPr>
              <a:defRPr/>
            </a:pPr>
            <a:endParaRPr lang="he-IL" sz="2400" b="1" dirty="0">
              <a:solidFill>
                <a:schemeClr val="tx2">
                  <a:lumMod val="75000"/>
                </a:schemeClr>
              </a:solidFill>
              <a:latin typeface="Tahoma" pitchFamily="34" charset="0"/>
              <a:ea typeface="Tahoma" pitchFamily="34" charset="0"/>
              <a:cs typeface="Tahoma"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8840" y="5911746"/>
            <a:ext cx="2123280" cy="829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0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02840" y="332656"/>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220679" y="44624"/>
            <a:ext cx="8704459" cy="140080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קצת נתונים...</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252536" y="1916832"/>
            <a:ext cx="9217024" cy="2769989"/>
          </a:xfrm>
          <a:prstGeom prst="rect">
            <a:avLst/>
          </a:prstGeom>
        </p:spPr>
        <p:txBody>
          <a:bodyPr wrap="square">
            <a:spAutoFit/>
          </a:bodyPr>
          <a:lstStyle/>
          <a:p>
            <a:r>
              <a:rPr lang="he-IL" sz="2400" dirty="0">
                <a:latin typeface="Tahoma" pitchFamily="34" charset="0"/>
                <a:ea typeface="Tahoma" pitchFamily="34" charset="0"/>
                <a:cs typeface="Tahoma" pitchFamily="34" charset="0"/>
              </a:rPr>
              <a:t>-</a:t>
            </a:r>
            <a:r>
              <a:rPr lang="he-IL" sz="2400" dirty="0" smtClean="0">
                <a:solidFill>
                  <a:srgbClr val="002060"/>
                </a:solidFill>
                <a:latin typeface="Tahoma" pitchFamily="34" charset="0"/>
                <a:cs typeface="Tahoma" pitchFamily="34" charset="0"/>
              </a:rPr>
              <a:t>שוק מגוון- </a:t>
            </a:r>
            <a:r>
              <a:rPr lang="he-IL" sz="2400" dirty="0">
                <a:solidFill>
                  <a:srgbClr val="002060"/>
                </a:solidFill>
                <a:latin typeface="Tahoma" pitchFamily="34" charset="0"/>
                <a:cs typeface="Tahoma" pitchFamily="34" charset="0"/>
              </a:rPr>
              <a:t>בישום, טיפוח, שיער, מוצרי תינוקות וילדים, </a:t>
            </a:r>
            <a:r>
              <a:rPr lang="he-IL" sz="2400" dirty="0" smtClean="0">
                <a:solidFill>
                  <a:srgbClr val="002060"/>
                </a:solidFill>
                <a:latin typeface="Tahoma" pitchFamily="34" charset="0"/>
                <a:cs typeface="Tahoma" pitchFamily="34" charset="0"/>
              </a:rPr>
              <a:t>היגיינת    הפה </a:t>
            </a:r>
            <a:r>
              <a:rPr lang="he-IL" sz="2400" dirty="0">
                <a:solidFill>
                  <a:srgbClr val="002060"/>
                </a:solidFill>
                <a:latin typeface="Tahoma" pitchFamily="34" charset="0"/>
                <a:cs typeface="Tahoma" pitchFamily="34" charset="0"/>
              </a:rPr>
              <a:t>והגנה מפני קרינת השמש</a:t>
            </a:r>
          </a:p>
          <a:p>
            <a:endParaRPr lang="he-IL" dirty="0" smtClean="0">
              <a:latin typeface="Tahoma" pitchFamily="34" charset="0"/>
              <a:ea typeface="Tahoma" pitchFamily="34" charset="0"/>
              <a:cs typeface="Tahoma" pitchFamily="34" charset="0"/>
            </a:endParaRPr>
          </a:p>
          <a:p>
            <a:pPr marL="342900" indent="-342900">
              <a:buFontTx/>
              <a:buChar char="-"/>
            </a:pPr>
            <a:r>
              <a:rPr lang="he-IL" sz="2400" b="1" dirty="0" smtClean="0">
                <a:solidFill>
                  <a:srgbClr val="002060"/>
                </a:solidFill>
                <a:latin typeface="Tahoma" pitchFamily="34" charset="0"/>
                <a:cs typeface="Tahoma" pitchFamily="34" charset="0"/>
              </a:rPr>
              <a:t>הידעתם</a:t>
            </a:r>
            <a:r>
              <a:rPr lang="he-IL" sz="2400" b="1" dirty="0">
                <a:solidFill>
                  <a:srgbClr val="002060"/>
                </a:solidFill>
                <a:latin typeface="Tahoma" pitchFamily="34" charset="0"/>
                <a:cs typeface="Tahoma" pitchFamily="34" charset="0"/>
              </a:rPr>
              <a:t>? </a:t>
            </a:r>
            <a:r>
              <a:rPr lang="he-IL" sz="2400" dirty="0">
                <a:solidFill>
                  <a:srgbClr val="002060"/>
                </a:solidFill>
                <a:latin typeface="Tahoma" pitchFamily="34" charset="0"/>
                <a:cs typeface="Tahoma" pitchFamily="34" charset="0"/>
              </a:rPr>
              <a:t>כל בוקר אדם משתמש בממוצע ב- </a:t>
            </a:r>
            <a:r>
              <a:rPr lang="he-IL" sz="2400" b="1" dirty="0">
                <a:solidFill>
                  <a:srgbClr val="002060"/>
                </a:solidFill>
                <a:latin typeface="Tahoma" pitchFamily="34" charset="0"/>
                <a:cs typeface="Tahoma" pitchFamily="34" charset="0"/>
              </a:rPr>
              <a:t>6</a:t>
            </a:r>
            <a:r>
              <a:rPr lang="he-IL" sz="2400" dirty="0">
                <a:solidFill>
                  <a:srgbClr val="002060"/>
                </a:solidFill>
                <a:latin typeface="Tahoma" pitchFamily="34" charset="0"/>
                <a:cs typeface="Tahoma" pitchFamily="34" charset="0"/>
              </a:rPr>
              <a:t> </a:t>
            </a:r>
            <a:r>
              <a:rPr lang="he-IL" sz="2400" dirty="0" smtClean="0">
                <a:solidFill>
                  <a:srgbClr val="002060"/>
                </a:solidFill>
                <a:latin typeface="Tahoma" pitchFamily="34" charset="0"/>
                <a:cs typeface="Tahoma" pitchFamily="34" charset="0"/>
              </a:rPr>
              <a:t>תמרוקים</a:t>
            </a:r>
          </a:p>
          <a:p>
            <a:pPr marL="285750" indent="-285750">
              <a:buFontTx/>
              <a:buChar char="-"/>
            </a:pPr>
            <a:endParaRPr lang="he-IL" dirty="0">
              <a:solidFill>
                <a:srgbClr val="002060"/>
              </a:solidFill>
              <a:latin typeface="Tahoma" pitchFamily="34" charset="0"/>
              <a:cs typeface="Tahoma" pitchFamily="34" charset="0"/>
            </a:endParaRPr>
          </a:p>
          <a:p>
            <a:r>
              <a:rPr lang="he-IL" sz="2400" dirty="0" smtClean="0">
                <a:solidFill>
                  <a:srgbClr val="002060"/>
                </a:solidFill>
                <a:latin typeface="Tahoma" pitchFamily="34" charset="0"/>
                <a:cs typeface="Tahoma" pitchFamily="34" charset="0"/>
              </a:rPr>
              <a:t>- היקף </a:t>
            </a:r>
            <a:r>
              <a:rPr lang="he-IL" sz="2400" dirty="0">
                <a:solidFill>
                  <a:srgbClr val="002060"/>
                </a:solidFill>
                <a:latin typeface="Tahoma" pitchFamily="34" charset="0"/>
                <a:cs typeface="Tahoma" pitchFamily="34" charset="0"/>
              </a:rPr>
              <a:t>הפעילות הכלכלית של השוק עומד על </a:t>
            </a:r>
            <a:r>
              <a:rPr lang="he-IL" sz="2400" dirty="0" smtClean="0">
                <a:solidFill>
                  <a:srgbClr val="002060"/>
                </a:solidFill>
                <a:latin typeface="Tahoma" pitchFamily="34" charset="0"/>
                <a:cs typeface="Tahoma" pitchFamily="34" charset="0"/>
              </a:rPr>
              <a:t>כ- </a:t>
            </a:r>
            <a:r>
              <a:rPr lang="he-IL" sz="2400" b="1" dirty="0">
                <a:solidFill>
                  <a:srgbClr val="002060"/>
                </a:solidFill>
                <a:latin typeface="Tahoma" pitchFamily="34" charset="0"/>
                <a:cs typeface="Tahoma" pitchFamily="34" charset="0"/>
              </a:rPr>
              <a:t>6 מיליארד ₪</a:t>
            </a:r>
          </a:p>
          <a:p>
            <a:endParaRPr lang="he-IL" dirty="0">
              <a:solidFill>
                <a:srgbClr val="002060"/>
              </a:solidFill>
              <a:latin typeface="Tahoma" pitchFamily="34" charset="0"/>
              <a:cs typeface="Tahoma" pitchFamily="34" charset="0"/>
            </a:endParaRPr>
          </a:p>
          <a:p>
            <a:r>
              <a:rPr lang="he-IL" sz="2400" dirty="0">
                <a:solidFill>
                  <a:srgbClr val="002060"/>
                </a:solidFill>
                <a:latin typeface="Tahoma" pitchFamily="34" charset="0"/>
                <a:cs typeface="Tahoma" pitchFamily="34" charset="0"/>
              </a:rPr>
              <a:t>- ב-2014 הוגשו כ- </a:t>
            </a:r>
            <a:r>
              <a:rPr lang="he-IL" sz="2400" b="1" dirty="0">
                <a:solidFill>
                  <a:srgbClr val="002060"/>
                </a:solidFill>
                <a:latin typeface="Tahoma" pitchFamily="34" charset="0"/>
                <a:cs typeface="Tahoma" pitchFamily="34" charset="0"/>
              </a:rPr>
              <a:t>12 אלף </a:t>
            </a:r>
            <a:r>
              <a:rPr lang="he-IL" sz="2400" dirty="0">
                <a:solidFill>
                  <a:srgbClr val="002060"/>
                </a:solidFill>
                <a:latin typeface="Tahoma" pitchFamily="34" charset="0"/>
                <a:cs typeface="Tahoma" pitchFamily="34" charset="0"/>
              </a:rPr>
              <a:t>בקשות חדשות לרישוי</a:t>
            </a:r>
          </a:p>
        </p:txBody>
      </p:sp>
      <p:sp>
        <p:nvSpPr>
          <p:cNvPr id="11" name="כותרת 1"/>
          <p:cNvSpPr txBox="1">
            <a:spLocks/>
          </p:cNvSpPr>
          <p:nvPr/>
        </p:nvSpPr>
        <p:spPr>
          <a:xfrm>
            <a:off x="404045" y="620688"/>
            <a:ext cx="8704459" cy="140080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6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רפורמת התמרוקים</a:t>
            </a:r>
            <a:endParaRPr lang="he-IL" sz="36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55864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963078" y="335558"/>
            <a:ext cx="7340471" cy="1077218"/>
          </a:xfrm>
          <a:prstGeom prst="rect">
            <a:avLst/>
          </a:prstGeom>
        </p:spPr>
        <p:txBody>
          <a:bodyPr wrap="none">
            <a:spAutoFit/>
          </a:bodyPr>
          <a:lstStyle/>
          <a:p>
            <a:pPr lvl="0" algn="just">
              <a:buClr>
                <a:srgbClr val="0072C8"/>
              </a:buClr>
            </a:pPr>
            <a:r>
              <a:rPr lang="he-IL" sz="3200" b="1" dirty="0" smtClean="0">
                <a:solidFill>
                  <a:srgbClr val="4F81BD"/>
                </a:solidFill>
                <a:latin typeface="Tahoma" pitchFamily="34" charset="0"/>
                <a:ea typeface="Tahoma" pitchFamily="34" charset="0"/>
                <a:cs typeface="Tahoma" pitchFamily="34" charset="0"/>
              </a:rPr>
              <a:t>תמרוקים-</a:t>
            </a:r>
          </a:p>
          <a:p>
            <a:pPr lvl="0" algn="just">
              <a:buClr>
                <a:srgbClr val="0072C8"/>
              </a:buClr>
            </a:pPr>
            <a:r>
              <a:rPr lang="he-IL" sz="3200" b="1" dirty="0" smtClean="0">
                <a:solidFill>
                  <a:srgbClr val="4F81BD"/>
                </a:solidFill>
                <a:latin typeface="Tahoma" pitchFamily="34" charset="0"/>
                <a:ea typeface="Tahoma" pitchFamily="34" charset="0"/>
                <a:cs typeface="Tahoma" pitchFamily="34" charset="0"/>
              </a:rPr>
              <a:t>מיפוי בעיות מרכזיות בתהליך הקיים</a:t>
            </a:r>
            <a:endParaRPr lang="he-IL" sz="3200" b="1" dirty="0">
              <a:solidFill>
                <a:srgbClr val="4F81BD"/>
              </a:solidFill>
              <a:latin typeface="Tahoma" pitchFamily="34" charset="0"/>
              <a:ea typeface="Tahoma" pitchFamily="34" charset="0"/>
              <a:cs typeface="Tahoma" pitchFamily="34" charset="0"/>
            </a:endParaRPr>
          </a:p>
        </p:txBody>
      </p:sp>
      <p:sp>
        <p:nvSpPr>
          <p:cNvPr id="6" name="מלבן 5"/>
          <p:cNvSpPr/>
          <p:nvPr/>
        </p:nvSpPr>
        <p:spPr>
          <a:xfrm>
            <a:off x="-108520" y="1582341"/>
            <a:ext cx="9073008" cy="3664145"/>
          </a:xfrm>
          <a:prstGeom prst="rect">
            <a:avLst/>
          </a:prstGeom>
        </p:spPr>
        <p:txBody>
          <a:bodyPr wrap="square">
            <a:spAutoFit/>
          </a:bodyPr>
          <a:lstStyle/>
          <a:p>
            <a:pPr marL="514350" indent="-514350">
              <a:lnSpc>
                <a:spcPct val="200000"/>
              </a:lnSpc>
              <a:buFont typeface="+mj-lt"/>
              <a:buAutoNum type="arabicPeriod"/>
            </a:pPr>
            <a:r>
              <a:rPr lang="he-IL" sz="2400" b="1" dirty="0">
                <a:solidFill>
                  <a:srgbClr val="002060"/>
                </a:solidFill>
                <a:latin typeface="Tahoma" pitchFamily="34" charset="0"/>
                <a:cs typeface="Tahoma" pitchFamily="34" charset="0"/>
              </a:rPr>
              <a:t>חוסר </a:t>
            </a:r>
            <a:r>
              <a:rPr lang="he-IL" sz="2400" b="1" dirty="0" smtClean="0">
                <a:solidFill>
                  <a:srgbClr val="002060"/>
                </a:solidFill>
                <a:latin typeface="Tahoma" pitchFamily="34" charset="0"/>
                <a:cs typeface="Tahoma" pitchFamily="34" charset="0"/>
              </a:rPr>
              <a:t>התאמה לרגולציה בינלאומית</a:t>
            </a:r>
            <a:endParaRPr lang="he-IL" sz="2400" b="1" dirty="0">
              <a:solidFill>
                <a:srgbClr val="002060"/>
              </a:solidFill>
              <a:latin typeface="Tahoma" pitchFamily="34" charset="0"/>
              <a:cs typeface="Tahoma" pitchFamily="34" charset="0"/>
            </a:endParaRPr>
          </a:p>
          <a:p>
            <a:pPr marL="514350" indent="-514350">
              <a:lnSpc>
                <a:spcPct val="200000"/>
              </a:lnSpc>
              <a:buFont typeface="+mj-lt"/>
              <a:buAutoNum type="arabicPeriod"/>
            </a:pPr>
            <a:r>
              <a:rPr lang="he-IL" sz="2400" b="1" dirty="0">
                <a:solidFill>
                  <a:srgbClr val="002060"/>
                </a:solidFill>
                <a:latin typeface="Tahoma" pitchFamily="34" charset="0"/>
                <a:cs typeface="Tahoma" pitchFamily="34" charset="0"/>
              </a:rPr>
              <a:t>הליך רישום ייחודי </a:t>
            </a:r>
            <a:r>
              <a:rPr lang="he-IL" sz="2400" b="1" dirty="0" smtClean="0">
                <a:solidFill>
                  <a:srgbClr val="002060"/>
                </a:solidFill>
                <a:latin typeface="Tahoma" pitchFamily="34" charset="0"/>
                <a:cs typeface="Tahoma" pitchFamily="34" charset="0"/>
              </a:rPr>
              <a:t>ומורכב- </a:t>
            </a:r>
            <a:r>
              <a:rPr lang="he-IL" sz="2400" dirty="0" smtClean="0">
                <a:solidFill>
                  <a:srgbClr val="002060"/>
                </a:solidFill>
                <a:latin typeface="Tahoma" pitchFamily="34" charset="0"/>
                <a:cs typeface="Tahoma" pitchFamily="34" charset="0"/>
              </a:rPr>
              <a:t>פגיעה בתחרות                     וב-</a:t>
            </a:r>
            <a:r>
              <a:rPr lang="en-US" sz="2400" dirty="0">
                <a:solidFill>
                  <a:srgbClr val="002060"/>
                </a:solidFill>
                <a:latin typeface="Tahoma" pitchFamily="34" charset="0"/>
                <a:cs typeface="Tahoma" pitchFamily="34" charset="0"/>
              </a:rPr>
              <a:t>Time to Market </a:t>
            </a:r>
            <a:r>
              <a:rPr lang="he-IL" sz="2400" dirty="0" smtClean="0">
                <a:solidFill>
                  <a:srgbClr val="002060"/>
                </a:solidFill>
                <a:latin typeface="Tahoma" pitchFamily="34" charset="0"/>
                <a:cs typeface="Tahoma" pitchFamily="34" charset="0"/>
              </a:rPr>
              <a:t>, הגורמת לצמצום מגוון המוצרים לצרכן  </a:t>
            </a:r>
            <a:endParaRPr lang="he-IL" sz="2400" dirty="0">
              <a:solidFill>
                <a:srgbClr val="002060"/>
              </a:solidFill>
              <a:latin typeface="Tahoma" pitchFamily="34" charset="0"/>
              <a:cs typeface="Tahoma" pitchFamily="34" charset="0"/>
            </a:endParaRPr>
          </a:p>
          <a:p>
            <a:pPr marL="514350" indent="-514350">
              <a:lnSpc>
                <a:spcPct val="200000"/>
              </a:lnSpc>
              <a:buFont typeface="+mj-lt"/>
              <a:buAutoNum type="arabicPeriod"/>
            </a:pPr>
            <a:r>
              <a:rPr lang="he-IL" sz="2400" b="1" dirty="0">
                <a:solidFill>
                  <a:srgbClr val="002060"/>
                </a:solidFill>
                <a:latin typeface="Tahoma" pitchFamily="34" charset="0"/>
                <a:cs typeface="Tahoma" pitchFamily="34" charset="0"/>
              </a:rPr>
              <a:t>עיכוב יצוא </a:t>
            </a:r>
            <a:r>
              <a:rPr lang="he-IL" sz="2400" dirty="0">
                <a:solidFill>
                  <a:srgbClr val="002060"/>
                </a:solidFill>
                <a:latin typeface="Tahoma" pitchFamily="34" charset="0"/>
                <a:cs typeface="Tahoma" pitchFamily="34" charset="0"/>
              </a:rPr>
              <a:t>בשל </a:t>
            </a:r>
            <a:r>
              <a:rPr lang="he-IL" sz="2400" dirty="0" smtClean="0">
                <a:solidFill>
                  <a:srgbClr val="002060"/>
                </a:solidFill>
                <a:latin typeface="Tahoma" pitchFamily="34" charset="0"/>
                <a:cs typeface="Tahoma" pitchFamily="34" charset="0"/>
              </a:rPr>
              <a:t>הצורך ברישוי </a:t>
            </a:r>
            <a:endParaRPr lang="he-IL" sz="2400" dirty="0">
              <a:solidFill>
                <a:srgbClr val="002060"/>
              </a:solidFill>
              <a:latin typeface="Tahoma" pitchFamily="34" charset="0"/>
              <a:cs typeface="Tahoma" pitchFamily="34" charset="0"/>
            </a:endParaRPr>
          </a:p>
          <a:p>
            <a:pPr marL="514350" indent="-514350">
              <a:lnSpc>
                <a:spcPct val="200000"/>
              </a:lnSpc>
              <a:buFont typeface="+mj-lt"/>
              <a:buAutoNum type="arabicPeriod"/>
            </a:pPr>
            <a:r>
              <a:rPr lang="he-IL" sz="2400" b="1" dirty="0" smtClean="0">
                <a:solidFill>
                  <a:srgbClr val="002060"/>
                </a:solidFill>
                <a:latin typeface="Tahoma" pitchFamily="34" charset="0"/>
                <a:cs typeface="Tahoma" pitchFamily="34" charset="0"/>
              </a:rPr>
              <a:t>פיקוח </a:t>
            </a:r>
            <a:r>
              <a:rPr lang="he-IL" sz="2400" b="1" dirty="0">
                <a:solidFill>
                  <a:srgbClr val="002060"/>
                </a:solidFill>
                <a:latin typeface="Tahoma" pitchFamily="34" charset="0"/>
                <a:cs typeface="Tahoma" pitchFamily="34" charset="0"/>
              </a:rPr>
              <a:t>לאחר שווק מבוצע באופן לא </a:t>
            </a:r>
            <a:r>
              <a:rPr lang="he-IL" sz="2400" b="1" dirty="0" smtClean="0">
                <a:solidFill>
                  <a:srgbClr val="002060"/>
                </a:solidFill>
                <a:latin typeface="Tahoma" pitchFamily="34" charset="0"/>
                <a:cs typeface="Tahoma" pitchFamily="34" charset="0"/>
              </a:rPr>
              <a:t>מיטבי</a:t>
            </a:r>
            <a:endParaRPr lang="he-IL" sz="24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4170254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896831" y="332656"/>
            <a:ext cx="5987537" cy="841384"/>
          </a:xfrm>
          <a:prstGeom prst="rect">
            <a:avLst/>
          </a:prstGeom>
        </p:spPr>
        <p:txBody>
          <a:bodyPr wrap="none">
            <a:spAutoFit/>
          </a:bodyPr>
          <a:lstStyle/>
          <a:p>
            <a:pPr algn="just">
              <a:lnSpc>
                <a:spcPct val="180000"/>
              </a:lnSpc>
              <a:buClr>
                <a:srgbClr val="0072C8"/>
              </a:buClr>
            </a:pPr>
            <a:r>
              <a:rPr lang="he-IL" sz="3200" b="1" dirty="0">
                <a:solidFill>
                  <a:srgbClr val="4F81BD"/>
                </a:solidFill>
                <a:latin typeface="Tahoma" pitchFamily="34" charset="0"/>
                <a:ea typeface="Tahoma" pitchFamily="34" charset="0"/>
                <a:cs typeface="Tahoma" pitchFamily="34" charset="0"/>
              </a:rPr>
              <a:t>תמרוקים- </a:t>
            </a:r>
            <a:r>
              <a:rPr lang="he-IL" sz="3200" b="1" dirty="0" smtClean="0">
                <a:solidFill>
                  <a:srgbClr val="4F81BD"/>
                </a:solidFill>
                <a:latin typeface="Tahoma" pitchFamily="34" charset="0"/>
                <a:ea typeface="Tahoma" pitchFamily="34" charset="0"/>
                <a:cs typeface="Tahoma" pitchFamily="34" charset="0"/>
              </a:rPr>
              <a:t>הרפורמה </a:t>
            </a:r>
            <a:r>
              <a:rPr lang="he-IL" sz="3200" b="1" dirty="0">
                <a:solidFill>
                  <a:srgbClr val="4F81BD"/>
                </a:solidFill>
                <a:latin typeface="Tahoma" pitchFamily="34" charset="0"/>
                <a:ea typeface="Tahoma" pitchFamily="34" charset="0"/>
                <a:cs typeface="Tahoma" pitchFamily="34" charset="0"/>
              </a:rPr>
              <a:t>המוצעת</a:t>
            </a:r>
          </a:p>
        </p:txBody>
      </p:sp>
      <p:sp>
        <p:nvSpPr>
          <p:cNvPr id="6" name="מלבן 5"/>
          <p:cNvSpPr/>
          <p:nvPr/>
        </p:nvSpPr>
        <p:spPr>
          <a:xfrm>
            <a:off x="-108520" y="1268760"/>
            <a:ext cx="9073008" cy="5632311"/>
          </a:xfrm>
          <a:prstGeom prst="rect">
            <a:avLst/>
          </a:prstGeom>
        </p:spPr>
        <p:txBody>
          <a:bodyPr wrap="square">
            <a:spAutoFit/>
          </a:bodyPr>
          <a:lstStyle/>
          <a:p>
            <a:pPr>
              <a:lnSpc>
                <a:spcPct val="150000"/>
              </a:lnSpc>
            </a:pPr>
            <a:r>
              <a:rPr lang="he-IL" sz="2400" dirty="0" smtClean="0">
                <a:solidFill>
                  <a:srgbClr val="002060"/>
                </a:solidFill>
                <a:latin typeface="Tahoma" pitchFamily="34" charset="0"/>
                <a:cs typeface="Tahoma" pitchFamily="34" charset="0"/>
              </a:rPr>
              <a:t> - </a:t>
            </a:r>
            <a:r>
              <a:rPr lang="he-IL" sz="2400" b="1" dirty="0" smtClean="0">
                <a:solidFill>
                  <a:srgbClr val="002060"/>
                </a:solidFill>
                <a:latin typeface="Tahoma" pitchFamily="34" charset="0"/>
                <a:cs typeface="Tahoma" pitchFamily="34" charset="0"/>
              </a:rPr>
              <a:t>התאמה </a:t>
            </a:r>
            <a:r>
              <a:rPr lang="he-IL" sz="2400" b="1" dirty="0">
                <a:solidFill>
                  <a:srgbClr val="002060"/>
                </a:solidFill>
                <a:latin typeface="Tahoma" pitchFamily="34" charset="0"/>
                <a:cs typeface="Tahoma" pitchFamily="34" charset="0"/>
              </a:rPr>
              <a:t>לרגולציה באיחוד </a:t>
            </a:r>
            <a:r>
              <a:rPr lang="he-IL" sz="2400" b="1" dirty="0" smtClean="0">
                <a:solidFill>
                  <a:srgbClr val="002060"/>
                </a:solidFill>
                <a:latin typeface="Tahoma" pitchFamily="34" charset="0"/>
                <a:cs typeface="Tahoma" pitchFamily="34" charset="0"/>
              </a:rPr>
              <a:t>האירופי</a:t>
            </a:r>
          </a:p>
          <a:p>
            <a:pPr>
              <a:lnSpc>
                <a:spcPct val="150000"/>
              </a:lnSpc>
            </a:pPr>
            <a:endParaRPr lang="he-IL" sz="2400" dirty="0" smtClean="0">
              <a:solidFill>
                <a:srgbClr val="002060"/>
              </a:solidFill>
              <a:latin typeface="Tahoma" pitchFamily="34" charset="0"/>
              <a:cs typeface="Tahoma" pitchFamily="34" charset="0"/>
            </a:endParaRPr>
          </a:p>
          <a:p>
            <a:pPr>
              <a:lnSpc>
                <a:spcPct val="150000"/>
              </a:lnSpc>
            </a:pPr>
            <a:r>
              <a:rPr lang="he-IL" sz="2400" b="1" dirty="0" smtClean="0">
                <a:solidFill>
                  <a:srgbClr val="002060"/>
                </a:solidFill>
                <a:latin typeface="Tahoma" pitchFamily="34" charset="0"/>
                <a:cs typeface="Tahoma" pitchFamily="34" charset="0"/>
              </a:rPr>
              <a:t>-  מעבר מרישיון, להודעה בפורטל </a:t>
            </a:r>
            <a:r>
              <a:rPr lang="he-IL" sz="2400" dirty="0" smtClean="0">
                <a:solidFill>
                  <a:srgbClr val="002060"/>
                </a:solidFill>
                <a:latin typeface="Tahoma" pitchFamily="34" charset="0"/>
                <a:cs typeface="Tahoma" pitchFamily="34" charset="0"/>
              </a:rPr>
              <a:t>על שיווק בפועל</a:t>
            </a:r>
          </a:p>
          <a:p>
            <a:pPr marL="342900" indent="-342900">
              <a:lnSpc>
                <a:spcPct val="150000"/>
              </a:lnSpc>
              <a:buFontTx/>
              <a:buChar char="-"/>
            </a:pPr>
            <a:r>
              <a:rPr lang="he-IL" sz="2400" b="1" dirty="0" smtClean="0">
                <a:solidFill>
                  <a:srgbClr val="002060"/>
                </a:solidFill>
                <a:latin typeface="Tahoma" pitchFamily="34" charset="0"/>
                <a:cs typeface="Tahoma" pitchFamily="34" charset="0"/>
              </a:rPr>
              <a:t>פיקוח </a:t>
            </a:r>
            <a:r>
              <a:rPr lang="he-IL" sz="2400" b="1" dirty="0">
                <a:solidFill>
                  <a:srgbClr val="002060"/>
                </a:solidFill>
                <a:latin typeface="Tahoma" pitchFamily="34" charset="0"/>
                <a:cs typeface="Tahoma" pitchFamily="34" charset="0"/>
              </a:rPr>
              <a:t>הדוק בשווקים </a:t>
            </a:r>
            <a:r>
              <a:rPr lang="he-IL" sz="2400" dirty="0">
                <a:solidFill>
                  <a:srgbClr val="002060"/>
                </a:solidFill>
                <a:latin typeface="Tahoma" pitchFamily="34" charset="0"/>
                <a:cs typeface="Tahoma" pitchFamily="34" charset="0"/>
              </a:rPr>
              <a:t>על פי מודל ניהול סיכונים</a:t>
            </a:r>
          </a:p>
          <a:p>
            <a:pPr marL="342900" indent="-342900">
              <a:lnSpc>
                <a:spcPct val="150000"/>
              </a:lnSpc>
              <a:buFontTx/>
              <a:buChar char="-"/>
            </a:pPr>
            <a:r>
              <a:rPr lang="he-IL" sz="2400" b="1" dirty="0" smtClean="0">
                <a:solidFill>
                  <a:srgbClr val="002060"/>
                </a:solidFill>
                <a:latin typeface="Tahoma" pitchFamily="34" charset="0"/>
                <a:cs typeface="Tahoma" pitchFamily="34" charset="0"/>
              </a:rPr>
              <a:t>מעקב </a:t>
            </a:r>
            <a:r>
              <a:rPr lang="he-IL" sz="2400" b="1" dirty="0">
                <a:solidFill>
                  <a:srgbClr val="002060"/>
                </a:solidFill>
                <a:latin typeface="Tahoma" pitchFamily="34" charset="0"/>
                <a:cs typeface="Tahoma" pitchFamily="34" charset="0"/>
              </a:rPr>
              <a:t>אחר תופעות לוואי ומוצרים </a:t>
            </a:r>
            <a:r>
              <a:rPr lang="he-IL" sz="2400" b="1" dirty="0" smtClean="0">
                <a:solidFill>
                  <a:srgbClr val="002060"/>
                </a:solidFill>
                <a:latin typeface="Tahoma" pitchFamily="34" charset="0"/>
                <a:cs typeface="Tahoma" pitchFamily="34" charset="0"/>
              </a:rPr>
              <a:t>פגומים</a:t>
            </a:r>
          </a:p>
          <a:p>
            <a:pPr marL="342900" indent="-342900">
              <a:lnSpc>
                <a:spcPct val="150000"/>
              </a:lnSpc>
              <a:buFontTx/>
              <a:buChar char="-"/>
            </a:pPr>
            <a:r>
              <a:rPr lang="he-IL" sz="2400" b="1" dirty="0" smtClean="0">
                <a:solidFill>
                  <a:srgbClr val="002060"/>
                </a:solidFill>
                <a:latin typeface="Tahoma" pitchFamily="34" charset="0"/>
                <a:cs typeface="Tahoma" pitchFamily="34" charset="0"/>
              </a:rPr>
              <a:t>חיזוק </a:t>
            </a:r>
            <a:r>
              <a:rPr lang="he-IL" sz="2400" b="1" dirty="0">
                <a:solidFill>
                  <a:srgbClr val="002060"/>
                </a:solidFill>
                <a:latin typeface="Tahoma" pitchFamily="34" charset="0"/>
                <a:cs typeface="Tahoma" pitchFamily="34" charset="0"/>
              </a:rPr>
              <a:t>האכיפה </a:t>
            </a:r>
            <a:r>
              <a:rPr lang="he-IL" sz="2400" b="1" dirty="0" err="1">
                <a:solidFill>
                  <a:srgbClr val="002060"/>
                </a:solidFill>
                <a:latin typeface="Tahoma" pitchFamily="34" charset="0"/>
                <a:cs typeface="Tahoma" pitchFamily="34" charset="0"/>
              </a:rPr>
              <a:t>ועונשין</a:t>
            </a:r>
            <a:endParaRPr lang="he-IL" sz="2400" b="1" dirty="0">
              <a:solidFill>
                <a:srgbClr val="002060"/>
              </a:solidFill>
              <a:latin typeface="Tahoma" pitchFamily="34" charset="0"/>
              <a:cs typeface="Tahoma" pitchFamily="34" charset="0"/>
            </a:endParaRPr>
          </a:p>
          <a:p>
            <a:pPr>
              <a:lnSpc>
                <a:spcPct val="150000"/>
              </a:lnSpc>
            </a:pPr>
            <a:endParaRPr lang="he-IL" sz="2400" b="1" dirty="0">
              <a:solidFill>
                <a:srgbClr val="002060"/>
              </a:solidFill>
              <a:latin typeface="Tahoma" pitchFamily="34" charset="0"/>
              <a:cs typeface="Tahoma" pitchFamily="34" charset="0"/>
            </a:endParaRPr>
          </a:p>
          <a:p>
            <a:pPr>
              <a:lnSpc>
                <a:spcPct val="150000"/>
              </a:lnSpc>
            </a:pPr>
            <a:r>
              <a:rPr lang="he-IL" sz="2400" dirty="0" smtClean="0">
                <a:solidFill>
                  <a:srgbClr val="002060"/>
                </a:solidFill>
                <a:latin typeface="Tahoma" pitchFamily="34" charset="0"/>
                <a:cs typeface="Tahoma" pitchFamily="34" charset="0"/>
              </a:rPr>
              <a:t>-   </a:t>
            </a:r>
            <a:r>
              <a:rPr lang="he-IL" sz="2400" dirty="0">
                <a:solidFill>
                  <a:srgbClr val="002060"/>
                </a:solidFill>
                <a:latin typeface="Tahoma" pitchFamily="34" charset="0"/>
                <a:cs typeface="Tahoma" pitchFamily="34" charset="0"/>
              </a:rPr>
              <a:t>יצור לצורך </a:t>
            </a:r>
            <a:r>
              <a:rPr lang="he-IL" sz="2400" b="1" dirty="0">
                <a:solidFill>
                  <a:srgbClr val="002060"/>
                </a:solidFill>
                <a:latin typeface="Tahoma" pitchFamily="34" charset="0"/>
                <a:cs typeface="Tahoma" pitchFamily="34" charset="0"/>
              </a:rPr>
              <a:t>יצוא - פטור ולא נדרש להמתין לאישור</a:t>
            </a:r>
          </a:p>
          <a:p>
            <a:pPr marL="342900" indent="-342900">
              <a:lnSpc>
                <a:spcPct val="150000"/>
              </a:lnSpc>
              <a:buFontTx/>
              <a:buChar char="-"/>
            </a:pPr>
            <a:r>
              <a:rPr lang="he-IL" sz="2400" b="1" dirty="0" smtClean="0">
                <a:solidFill>
                  <a:srgbClr val="002060"/>
                </a:solidFill>
                <a:latin typeface="Tahoma" pitchFamily="34" charset="0"/>
                <a:cs typeface="Tahoma" pitchFamily="34" charset="0"/>
              </a:rPr>
              <a:t>הגדרת </a:t>
            </a:r>
            <a:r>
              <a:rPr lang="he-IL" sz="2400" b="1" dirty="0">
                <a:solidFill>
                  <a:srgbClr val="002060"/>
                </a:solidFill>
                <a:latin typeface="Tahoma" pitchFamily="34" charset="0"/>
                <a:cs typeface="Tahoma" pitchFamily="34" charset="0"/>
              </a:rPr>
              <a:t>תקן בינלאומי לתנאי יצור נאותים </a:t>
            </a:r>
            <a:r>
              <a:rPr lang="he-IL" sz="2400" dirty="0">
                <a:solidFill>
                  <a:srgbClr val="002060"/>
                </a:solidFill>
                <a:latin typeface="Tahoma" pitchFamily="34" charset="0"/>
                <a:cs typeface="Tahoma" pitchFamily="34" charset="0"/>
              </a:rPr>
              <a:t>לתמרוקים</a:t>
            </a:r>
          </a:p>
          <a:p>
            <a:pPr>
              <a:lnSpc>
                <a:spcPct val="150000"/>
              </a:lnSpc>
            </a:pPr>
            <a:r>
              <a:rPr lang="he-IL" sz="2400" dirty="0" smtClean="0">
                <a:solidFill>
                  <a:srgbClr val="002060"/>
                </a:solidFill>
                <a:latin typeface="Tahoma" pitchFamily="34" charset="0"/>
                <a:cs typeface="Tahoma" pitchFamily="34" charset="0"/>
              </a:rPr>
              <a:t>-</a:t>
            </a:r>
            <a:endParaRPr lang="he-IL" sz="2400" b="1"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1833296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220679" y="44624"/>
            <a:ext cx="8704459" cy="140080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קצת נתונים...</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396552" y="1859110"/>
            <a:ext cx="9217024" cy="4939814"/>
          </a:xfrm>
          <a:prstGeom prst="rect">
            <a:avLst/>
          </a:prstGeom>
        </p:spPr>
        <p:txBody>
          <a:bodyPr wrap="square">
            <a:spAutoFit/>
          </a:bodyPr>
          <a:lstStyle/>
          <a:p>
            <a:pPr>
              <a:lnSpc>
                <a:spcPct val="150000"/>
              </a:lnSpc>
            </a:pPr>
            <a:r>
              <a:rPr lang="he-IL" sz="2400" b="1" dirty="0" smtClean="0">
                <a:solidFill>
                  <a:srgbClr val="002060"/>
                </a:solidFill>
                <a:latin typeface="Tahoma" pitchFamily="34" charset="0"/>
                <a:cs typeface="Tahoma" pitchFamily="34" charset="0"/>
              </a:rPr>
              <a:t>הידעתם? </a:t>
            </a:r>
            <a:r>
              <a:rPr lang="he-IL" sz="2400" dirty="0" smtClean="0">
                <a:solidFill>
                  <a:srgbClr val="002060"/>
                </a:solidFill>
                <a:latin typeface="Tahoma" pitchFamily="34" charset="0"/>
                <a:cs typeface="Tahoma" pitchFamily="34" charset="0"/>
              </a:rPr>
              <a:t>שוק </a:t>
            </a:r>
            <a:r>
              <a:rPr lang="he-IL" sz="2400" dirty="0">
                <a:solidFill>
                  <a:srgbClr val="002060"/>
                </a:solidFill>
                <a:latin typeface="Tahoma" pitchFamily="34" charset="0"/>
                <a:cs typeface="Tahoma" pitchFamily="34" charset="0"/>
              </a:rPr>
              <a:t>הציוד הרפואי, </a:t>
            </a:r>
            <a:r>
              <a:rPr lang="he-IL" sz="2400" u="sng" dirty="0" smtClean="0">
                <a:solidFill>
                  <a:srgbClr val="002060"/>
                </a:solidFill>
                <a:latin typeface="Tahoma" pitchFamily="34" charset="0"/>
                <a:cs typeface="Tahoma" pitchFamily="34" charset="0"/>
              </a:rPr>
              <a:t>במיוחד </a:t>
            </a:r>
            <a:r>
              <a:rPr lang="he-IL" sz="2400" u="sng" dirty="0">
                <a:solidFill>
                  <a:srgbClr val="002060"/>
                </a:solidFill>
                <a:latin typeface="Tahoma" pitchFamily="34" charset="0"/>
                <a:cs typeface="Tahoma" pitchFamily="34" charset="0"/>
              </a:rPr>
              <a:t>בישראל</a:t>
            </a:r>
            <a:r>
              <a:rPr lang="he-IL" sz="2400" dirty="0">
                <a:solidFill>
                  <a:srgbClr val="002060"/>
                </a:solidFill>
                <a:latin typeface="Tahoma" pitchFamily="34" charset="0"/>
                <a:cs typeface="Tahoma" pitchFamily="34" charset="0"/>
              </a:rPr>
              <a:t>, </a:t>
            </a:r>
            <a:r>
              <a:rPr lang="he-IL" sz="2400" dirty="0" smtClean="0">
                <a:solidFill>
                  <a:srgbClr val="002060"/>
                </a:solidFill>
                <a:latin typeface="Tahoma" pitchFamily="34" charset="0"/>
                <a:cs typeface="Tahoma" pitchFamily="34" charset="0"/>
              </a:rPr>
              <a:t>מאופיין</a:t>
            </a:r>
          </a:p>
          <a:p>
            <a:pPr>
              <a:lnSpc>
                <a:spcPct val="150000"/>
              </a:lnSpc>
            </a:pPr>
            <a:r>
              <a:rPr lang="he-IL" sz="2400" dirty="0">
                <a:solidFill>
                  <a:srgbClr val="002060"/>
                </a:solidFill>
                <a:latin typeface="Tahoma" pitchFamily="34" charset="0"/>
                <a:cs typeface="Tahoma" pitchFamily="34" charset="0"/>
              </a:rPr>
              <a:t> </a:t>
            </a:r>
            <a:r>
              <a:rPr lang="he-IL" sz="2400" dirty="0" smtClean="0">
                <a:solidFill>
                  <a:srgbClr val="002060"/>
                </a:solidFill>
                <a:latin typeface="Tahoma" pitchFamily="34" charset="0"/>
                <a:cs typeface="Tahoma" pitchFamily="34" charset="0"/>
              </a:rPr>
              <a:t>               בחדשנות</a:t>
            </a:r>
            <a:r>
              <a:rPr lang="he-IL" sz="2400" dirty="0">
                <a:solidFill>
                  <a:srgbClr val="002060"/>
                </a:solidFill>
                <a:latin typeface="Tahoma" pitchFamily="34" charset="0"/>
                <a:cs typeface="Tahoma" pitchFamily="34" charset="0"/>
              </a:rPr>
              <a:t>, יצירתיות וצמיחה כלכלית </a:t>
            </a:r>
            <a:r>
              <a:rPr lang="he-IL" sz="2400" dirty="0" smtClean="0">
                <a:solidFill>
                  <a:srgbClr val="002060"/>
                </a:solidFill>
                <a:latin typeface="Tahoma" pitchFamily="34" charset="0"/>
                <a:cs typeface="Tahoma" pitchFamily="34" charset="0"/>
              </a:rPr>
              <a:t>מתמדת </a:t>
            </a:r>
            <a:endParaRPr lang="he-IL" sz="2400" dirty="0">
              <a:solidFill>
                <a:srgbClr val="002060"/>
              </a:solidFill>
              <a:latin typeface="Tahoma" pitchFamily="34" charset="0"/>
              <a:cs typeface="Tahoma" pitchFamily="34" charset="0"/>
            </a:endParaRPr>
          </a:p>
          <a:p>
            <a:pPr algn="just">
              <a:lnSpc>
                <a:spcPct val="150000"/>
              </a:lnSpc>
            </a:pPr>
            <a:endParaRPr lang="he-IL" dirty="0">
              <a:solidFill>
                <a:srgbClr val="002060"/>
              </a:solidFill>
              <a:latin typeface="Tahoma" pitchFamily="34" charset="0"/>
              <a:cs typeface="Tahoma" pitchFamily="34" charset="0"/>
            </a:endParaRPr>
          </a:p>
          <a:p>
            <a:pPr algn="just">
              <a:lnSpc>
                <a:spcPct val="150000"/>
              </a:lnSpc>
            </a:pPr>
            <a:r>
              <a:rPr lang="he-IL" sz="2400" dirty="0" smtClean="0">
                <a:solidFill>
                  <a:srgbClr val="002060"/>
                </a:solidFill>
                <a:latin typeface="Tahoma" pitchFamily="34" charset="0"/>
                <a:cs typeface="Tahoma" pitchFamily="34" charset="0"/>
              </a:rPr>
              <a:t>- מעל </a:t>
            </a:r>
            <a:r>
              <a:rPr lang="he-IL" sz="2400" b="1" dirty="0">
                <a:solidFill>
                  <a:srgbClr val="002060"/>
                </a:solidFill>
                <a:latin typeface="Tahoma" pitchFamily="34" charset="0"/>
                <a:cs typeface="Tahoma" pitchFamily="34" charset="0"/>
              </a:rPr>
              <a:t>3200 טכנולוגיות ציוד רפואי נרשמות</a:t>
            </a:r>
            <a:r>
              <a:rPr lang="he-IL" sz="2400" dirty="0">
                <a:solidFill>
                  <a:srgbClr val="002060"/>
                </a:solidFill>
                <a:latin typeface="Tahoma" pitchFamily="34" charset="0"/>
                <a:cs typeface="Tahoma" pitchFamily="34" charset="0"/>
              </a:rPr>
              <a:t> בשנה, </a:t>
            </a:r>
          </a:p>
          <a:p>
            <a:pPr>
              <a:lnSpc>
                <a:spcPct val="150000"/>
              </a:lnSpc>
            </a:pPr>
            <a:r>
              <a:rPr lang="he-IL" sz="2400" b="1" dirty="0">
                <a:solidFill>
                  <a:srgbClr val="002060"/>
                </a:solidFill>
                <a:latin typeface="Tahoma" pitchFamily="34" charset="0"/>
                <a:cs typeface="Tahoma" pitchFamily="34" charset="0"/>
              </a:rPr>
              <a:t>                                                    וכ-10,000 בקשות </a:t>
            </a:r>
            <a:r>
              <a:rPr lang="he-IL" sz="2400" b="1" dirty="0" smtClean="0">
                <a:solidFill>
                  <a:srgbClr val="002060"/>
                </a:solidFill>
                <a:latin typeface="Tahoma" pitchFamily="34" charset="0"/>
                <a:cs typeface="Tahoma" pitchFamily="34" charset="0"/>
              </a:rPr>
              <a:t>ייבוא</a:t>
            </a:r>
          </a:p>
          <a:p>
            <a:pPr marL="342900" indent="-342900">
              <a:lnSpc>
                <a:spcPct val="150000"/>
              </a:lnSpc>
              <a:buFontTx/>
              <a:buChar char="-"/>
            </a:pPr>
            <a:r>
              <a:rPr lang="he-IL" sz="2400" b="1" dirty="0" smtClean="0">
                <a:solidFill>
                  <a:srgbClr val="002060"/>
                </a:solidFill>
                <a:latin typeface="Tahoma" pitchFamily="34" charset="0"/>
                <a:cs typeface="Tahoma" pitchFamily="34" charset="0"/>
              </a:rPr>
              <a:t>היקף השוק המקומי </a:t>
            </a:r>
            <a:r>
              <a:rPr lang="he-IL" sz="2400" dirty="0" smtClean="0">
                <a:solidFill>
                  <a:srgbClr val="002060"/>
                </a:solidFill>
                <a:latin typeface="Tahoma" pitchFamily="34" charset="0"/>
                <a:cs typeface="Tahoma" pitchFamily="34" charset="0"/>
              </a:rPr>
              <a:t>מוערך כגבוה </a:t>
            </a:r>
            <a:r>
              <a:rPr lang="he-IL" sz="2400" b="1" dirty="0" smtClean="0">
                <a:solidFill>
                  <a:srgbClr val="002060"/>
                </a:solidFill>
                <a:latin typeface="Tahoma" pitchFamily="34" charset="0"/>
                <a:cs typeface="Tahoma" pitchFamily="34" charset="0"/>
              </a:rPr>
              <a:t>מחצי מיליארד ש"ח והיצוא ב-2014 עמד על כ-2 מיליארד דולר. </a:t>
            </a:r>
            <a:endParaRPr lang="he-IL" sz="2400" b="1" dirty="0">
              <a:solidFill>
                <a:srgbClr val="002060"/>
              </a:solidFill>
              <a:latin typeface="Tahoma" pitchFamily="34" charset="0"/>
              <a:cs typeface="Tahoma" pitchFamily="34" charset="0"/>
            </a:endParaRPr>
          </a:p>
          <a:p>
            <a:pPr marL="342900" indent="-342900">
              <a:lnSpc>
                <a:spcPct val="150000"/>
              </a:lnSpc>
              <a:buFontTx/>
              <a:buChar char="-"/>
            </a:pPr>
            <a:r>
              <a:rPr lang="he-IL" sz="2400" dirty="0" smtClean="0">
                <a:solidFill>
                  <a:srgbClr val="002060"/>
                </a:solidFill>
                <a:latin typeface="Tahoma" pitchFamily="34" charset="0"/>
                <a:cs typeface="Tahoma" pitchFamily="34" charset="0"/>
              </a:rPr>
              <a:t>סטנדרטים </a:t>
            </a:r>
            <a:r>
              <a:rPr lang="he-IL" sz="2400" dirty="0">
                <a:solidFill>
                  <a:srgbClr val="002060"/>
                </a:solidFill>
                <a:latin typeface="Tahoma" pitchFamily="34" charset="0"/>
                <a:cs typeface="Tahoma" pitchFamily="34" charset="0"/>
              </a:rPr>
              <a:t>מקצועיים גבוהים </a:t>
            </a:r>
            <a:r>
              <a:rPr lang="he-IL" sz="2400" b="1" dirty="0" smtClean="0">
                <a:solidFill>
                  <a:srgbClr val="002060"/>
                </a:solidFill>
                <a:latin typeface="Tahoma" pitchFamily="34" charset="0"/>
                <a:cs typeface="Tahoma" pitchFamily="34" charset="0"/>
              </a:rPr>
              <a:t>למען </a:t>
            </a:r>
            <a:r>
              <a:rPr lang="he-IL" sz="2400" b="1" dirty="0">
                <a:solidFill>
                  <a:srgbClr val="002060"/>
                </a:solidFill>
                <a:latin typeface="Tahoma" pitchFamily="34" charset="0"/>
                <a:cs typeface="Tahoma" pitchFamily="34" charset="0"/>
              </a:rPr>
              <a:t>בריאות </a:t>
            </a:r>
            <a:r>
              <a:rPr lang="he-IL" sz="2400" b="1" dirty="0" smtClean="0">
                <a:solidFill>
                  <a:srgbClr val="002060"/>
                </a:solidFill>
                <a:latin typeface="Tahoma" pitchFamily="34" charset="0"/>
                <a:cs typeface="Tahoma" pitchFamily="34" charset="0"/>
              </a:rPr>
              <a:t>הציבור </a:t>
            </a:r>
            <a:r>
              <a:rPr lang="he-IL" sz="2400" b="1" dirty="0">
                <a:solidFill>
                  <a:srgbClr val="002060"/>
                </a:solidFill>
                <a:latin typeface="Tahoma" pitchFamily="34" charset="0"/>
                <a:cs typeface="Tahoma" pitchFamily="34" charset="0"/>
              </a:rPr>
              <a:t>ולצורך </a:t>
            </a:r>
            <a:r>
              <a:rPr lang="he-IL" sz="2400" b="1" dirty="0" smtClean="0">
                <a:solidFill>
                  <a:srgbClr val="002060"/>
                </a:solidFill>
                <a:latin typeface="Tahoma" pitchFamily="34" charset="0"/>
                <a:cs typeface="Tahoma" pitchFamily="34" charset="0"/>
              </a:rPr>
              <a:t>הכרה הדדית </a:t>
            </a:r>
            <a:r>
              <a:rPr lang="he-IL" sz="2400" dirty="0" smtClean="0">
                <a:solidFill>
                  <a:srgbClr val="002060"/>
                </a:solidFill>
                <a:latin typeface="Tahoma" pitchFamily="34" charset="0"/>
                <a:cs typeface="Tahoma" pitchFamily="34" charset="0"/>
              </a:rPr>
              <a:t>ופתיחת </a:t>
            </a:r>
            <a:r>
              <a:rPr lang="he-IL" sz="2400" dirty="0">
                <a:solidFill>
                  <a:srgbClr val="002060"/>
                </a:solidFill>
                <a:latin typeface="Tahoma" pitchFamily="34" charset="0"/>
                <a:cs typeface="Tahoma" pitchFamily="34" charset="0"/>
              </a:rPr>
              <a:t>השווקים לחברות </a:t>
            </a:r>
            <a:r>
              <a:rPr lang="he-IL" sz="2400" dirty="0" smtClean="0">
                <a:solidFill>
                  <a:srgbClr val="002060"/>
                </a:solidFill>
                <a:latin typeface="Tahoma" pitchFamily="34" charset="0"/>
                <a:cs typeface="Tahoma" pitchFamily="34" charset="0"/>
              </a:rPr>
              <a:t>הישראליות </a:t>
            </a:r>
            <a:endParaRPr lang="he-IL" sz="2400" dirty="0">
              <a:solidFill>
                <a:srgbClr val="002060"/>
              </a:solidFill>
              <a:latin typeface="Tahoma" pitchFamily="34" charset="0"/>
              <a:cs typeface="Tahoma" pitchFamily="34" charset="0"/>
            </a:endParaRPr>
          </a:p>
        </p:txBody>
      </p:sp>
      <p:sp>
        <p:nvSpPr>
          <p:cNvPr id="11" name="כותרת 1"/>
          <p:cNvSpPr txBox="1">
            <a:spLocks/>
          </p:cNvSpPr>
          <p:nvPr/>
        </p:nvSpPr>
        <p:spPr>
          <a:xfrm>
            <a:off x="404045" y="620688"/>
            <a:ext cx="8704459" cy="140080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6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חוק הציוד הרפואי</a:t>
            </a:r>
            <a:endParaRPr lang="he-IL" sz="36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741151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107040" y="1582341"/>
            <a:ext cx="9073008" cy="4524315"/>
          </a:xfrm>
          <a:prstGeom prst="rect">
            <a:avLst/>
          </a:prstGeom>
        </p:spPr>
        <p:txBody>
          <a:bodyPr wrap="square">
            <a:spAutoFit/>
          </a:bodyPr>
          <a:lstStyle/>
          <a:p>
            <a:pPr lvl="0">
              <a:lnSpc>
                <a:spcPct val="150000"/>
              </a:lnSpc>
              <a:spcBef>
                <a:spcPts val="0"/>
              </a:spcBef>
            </a:pPr>
            <a:r>
              <a:rPr lang="he-IL" sz="2400" b="1" dirty="0" smtClean="0">
                <a:solidFill>
                  <a:srgbClr val="002060"/>
                </a:solidFill>
                <a:latin typeface="Tahoma" pitchFamily="34" charset="0"/>
                <a:cs typeface="Tahoma" pitchFamily="34" charset="0"/>
              </a:rPr>
              <a:t>עיקר תלונות העסקים על "בירוקרטיה מסורבלת" :</a:t>
            </a:r>
          </a:p>
          <a:p>
            <a:pPr lvl="0">
              <a:lnSpc>
                <a:spcPct val="150000"/>
              </a:lnSpc>
              <a:spcBef>
                <a:spcPts val="0"/>
              </a:spcBef>
            </a:pPr>
            <a:endParaRPr lang="he-IL" sz="2400" b="1" dirty="0" smtClean="0">
              <a:solidFill>
                <a:srgbClr val="002060"/>
              </a:solidFill>
              <a:latin typeface="Tahoma" pitchFamily="34" charset="0"/>
              <a:cs typeface="Tahoma" pitchFamily="34" charset="0"/>
            </a:endParaRPr>
          </a:p>
          <a:p>
            <a:pPr marL="342900" lvl="0" indent="-342900">
              <a:lnSpc>
                <a:spcPct val="150000"/>
              </a:lnSpc>
              <a:spcBef>
                <a:spcPts val="0"/>
              </a:spcBef>
              <a:buFont typeface="+mj-lt"/>
              <a:buAutoNum type="arabicPeriod"/>
            </a:pPr>
            <a:r>
              <a:rPr lang="he-IL" sz="2400" b="1" dirty="0" smtClean="0">
                <a:solidFill>
                  <a:srgbClr val="002060"/>
                </a:solidFill>
                <a:latin typeface="Tahoma" pitchFamily="34" charset="0"/>
                <a:cs typeface="Tahoma" pitchFamily="34" charset="0"/>
              </a:rPr>
              <a:t>הליך </a:t>
            </a:r>
            <a:r>
              <a:rPr lang="he-IL" sz="2400" b="1" dirty="0">
                <a:solidFill>
                  <a:srgbClr val="002060"/>
                </a:solidFill>
                <a:latin typeface="Tahoma" pitchFamily="34" charset="0"/>
                <a:cs typeface="Tahoma" pitchFamily="34" charset="0"/>
              </a:rPr>
              <a:t>רישום</a:t>
            </a:r>
            <a:r>
              <a:rPr lang="he-IL" sz="2400" dirty="0">
                <a:solidFill>
                  <a:srgbClr val="002060"/>
                </a:solidFill>
                <a:latin typeface="Tahoma" pitchFamily="34" charset="0"/>
                <a:cs typeface="Tahoma" pitchFamily="34" charset="0"/>
              </a:rPr>
              <a:t> </a:t>
            </a:r>
            <a:r>
              <a:rPr lang="he-IL" sz="2400" dirty="0" smtClean="0">
                <a:solidFill>
                  <a:srgbClr val="002060"/>
                </a:solidFill>
                <a:latin typeface="Tahoma" pitchFamily="34" charset="0"/>
                <a:cs typeface="Tahoma" pitchFamily="34" charset="0"/>
              </a:rPr>
              <a:t>- ארוך</a:t>
            </a:r>
            <a:endParaRPr lang="he-IL" sz="2400" dirty="0">
              <a:solidFill>
                <a:srgbClr val="002060"/>
              </a:solidFill>
              <a:latin typeface="Tahoma" pitchFamily="34" charset="0"/>
              <a:cs typeface="Tahoma" pitchFamily="34" charset="0"/>
            </a:endParaRPr>
          </a:p>
          <a:p>
            <a:pPr marL="342900" lvl="0" indent="-342900">
              <a:lnSpc>
                <a:spcPct val="150000"/>
              </a:lnSpc>
              <a:spcBef>
                <a:spcPts val="0"/>
              </a:spcBef>
              <a:buFont typeface="+mj-lt"/>
              <a:buAutoNum type="arabicPeriod"/>
            </a:pPr>
            <a:r>
              <a:rPr lang="he-IL" sz="2400" b="1" dirty="0">
                <a:solidFill>
                  <a:srgbClr val="002060"/>
                </a:solidFill>
                <a:latin typeface="Tahoma" pitchFamily="34" charset="0"/>
                <a:cs typeface="Tahoma" pitchFamily="34" charset="0"/>
              </a:rPr>
              <a:t>חידוש/שינוי רישום </a:t>
            </a:r>
            <a:r>
              <a:rPr lang="he-IL" sz="2400" dirty="0" smtClean="0">
                <a:solidFill>
                  <a:srgbClr val="002060"/>
                </a:solidFill>
                <a:latin typeface="Tahoma" pitchFamily="34" charset="0"/>
                <a:cs typeface="Tahoma" pitchFamily="34" charset="0"/>
              </a:rPr>
              <a:t>- </a:t>
            </a:r>
            <a:r>
              <a:rPr lang="he-IL" sz="2400" dirty="0">
                <a:solidFill>
                  <a:srgbClr val="002060"/>
                </a:solidFill>
                <a:latin typeface="Tahoma" pitchFamily="34" charset="0"/>
                <a:cs typeface="Tahoma" pitchFamily="34" charset="0"/>
              </a:rPr>
              <a:t>מחייב לעבור את כל התהליך </a:t>
            </a:r>
          </a:p>
          <a:p>
            <a:pPr marL="342900" lvl="0" indent="-342900">
              <a:lnSpc>
                <a:spcPct val="150000"/>
              </a:lnSpc>
              <a:spcBef>
                <a:spcPts val="0"/>
              </a:spcBef>
              <a:buFont typeface="+mj-lt"/>
              <a:buAutoNum type="arabicPeriod"/>
            </a:pPr>
            <a:r>
              <a:rPr lang="he-IL" sz="2400" b="1" dirty="0">
                <a:solidFill>
                  <a:srgbClr val="002060"/>
                </a:solidFill>
                <a:latin typeface="Tahoma" pitchFamily="34" charset="0"/>
                <a:cs typeface="Tahoma" pitchFamily="34" charset="0"/>
              </a:rPr>
              <a:t>מעקב אחר </a:t>
            </a:r>
            <a:r>
              <a:rPr lang="he-IL" sz="2400" b="1" dirty="0" smtClean="0">
                <a:solidFill>
                  <a:srgbClr val="002060"/>
                </a:solidFill>
                <a:latin typeface="Tahoma" pitchFamily="34" charset="0"/>
                <a:cs typeface="Tahoma" pitchFamily="34" charset="0"/>
              </a:rPr>
              <a:t>שיווק </a:t>
            </a:r>
            <a:r>
              <a:rPr lang="he-IL" sz="2400" dirty="0">
                <a:solidFill>
                  <a:srgbClr val="002060"/>
                </a:solidFill>
                <a:latin typeface="Tahoma" pitchFamily="34" charset="0"/>
                <a:cs typeface="Tahoma" pitchFamily="34" charset="0"/>
              </a:rPr>
              <a:t>-</a:t>
            </a:r>
            <a:r>
              <a:rPr lang="he-IL" sz="2400" dirty="0" smtClean="0">
                <a:solidFill>
                  <a:srgbClr val="002060"/>
                </a:solidFill>
                <a:latin typeface="Tahoma" pitchFamily="34" charset="0"/>
                <a:cs typeface="Tahoma" pitchFamily="34" charset="0"/>
              </a:rPr>
              <a:t> </a:t>
            </a:r>
            <a:r>
              <a:rPr lang="he-IL" sz="2400" dirty="0">
                <a:solidFill>
                  <a:srgbClr val="002060"/>
                </a:solidFill>
                <a:latin typeface="Tahoma" pitchFamily="34" charset="0"/>
                <a:cs typeface="Tahoma" pitchFamily="34" charset="0"/>
              </a:rPr>
              <a:t>חובת דיווח </a:t>
            </a:r>
            <a:r>
              <a:rPr lang="he-IL" sz="2400" dirty="0" err="1">
                <a:solidFill>
                  <a:srgbClr val="002060"/>
                </a:solidFill>
                <a:latin typeface="Tahoma" pitchFamily="34" charset="0"/>
                <a:cs typeface="Tahoma" pitchFamily="34" charset="0"/>
              </a:rPr>
              <a:t>מיידית</a:t>
            </a:r>
            <a:r>
              <a:rPr lang="he-IL" sz="2400" dirty="0">
                <a:solidFill>
                  <a:srgbClr val="002060"/>
                </a:solidFill>
                <a:latin typeface="Tahoma" pitchFamily="34" charset="0"/>
                <a:cs typeface="Tahoma" pitchFamily="34" charset="0"/>
              </a:rPr>
              <a:t>, ללא הבחנה </a:t>
            </a:r>
            <a:endParaRPr lang="he-IL" sz="2400" dirty="0" smtClean="0">
              <a:solidFill>
                <a:srgbClr val="002060"/>
              </a:solidFill>
              <a:latin typeface="Tahoma" pitchFamily="34" charset="0"/>
              <a:cs typeface="Tahoma" pitchFamily="34" charset="0"/>
            </a:endParaRPr>
          </a:p>
          <a:p>
            <a:pPr lvl="0">
              <a:lnSpc>
                <a:spcPct val="150000"/>
              </a:lnSpc>
              <a:spcBef>
                <a:spcPts val="0"/>
              </a:spcBef>
            </a:pPr>
            <a:r>
              <a:rPr lang="he-IL" sz="2400" b="1" dirty="0" smtClean="0">
                <a:solidFill>
                  <a:srgbClr val="002060"/>
                </a:solidFill>
                <a:latin typeface="Tahoma" pitchFamily="34" charset="0"/>
                <a:cs typeface="Tahoma" pitchFamily="34" charset="0"/>
              </a:rPr>
              <a:t>4</a:t>
            </a:r>
            <a:r>
              <a:rPr lang="he-IL" sz="2400" b="1" dirty="0">
                <a:solidFill>
                  <a:srgbClr val="002060"/>
                </a:solidFill>
                <a:latin typeface="Tahoma" pitchFamily="34" charset="0"/>
                <a:cs typeface="Tahoma" pitchFamily="34" charset="0"/>
              </a:rPr>
              <a:t>. תשתית המחשוב </a:t>
            </a:r>
            <a:r>
              <a:rPr lang="he-IL" sz="2400" dirty="0">
                <a:solidFill>
                  <a:srgbClr val="002060"/>
                </a:solidFill>
                <a:latin typeface="Tahoma" pitchFamily="34" charset="0"/>
                <a:cs typeface="Tahoma" pitchFamily="34" charset="0"/>
              </a:rPr>
              <a:t>-</a:t>
            </a:r>
            <a:r>
              <a:rPr lang="he-IL" sz="2400" dirty="0" smtClean="0">
                <a:solidFill>
                  <a:srgbClr val="002060"/>
                </a:solidFill>
                <a:latin typeface="Tahoma" pitchFamily="34" charset="0"/>
                <a:cs typeface="Tahoma" pitchFamily="34" charset="0"/>
              </a:rPr>
              <a:t> </a:t>
            </a:r>
            <a:r>
              <a:rPr lang="he-IL" sz="2400" dirty="0">
                <a:solidFill>
                  <a:srgbClr val="002060"/>
                </a:solidFill>
                <a:latin typeface="Tahoma" pitchFamily="34" charset="0"/>
                <a:cs typeface="Tahoma" pitchFamily="34" charset="0"/>
              </a:rPr>
              <a:t>מיושנת ולא מסוגלת לתת </a:t>
            </a:r>
            <a:r>
              <a:rPr lang="he-IL" sz="2400" dirty="0" smtClean="0">
                <a:solidFill>
                  <a:srgbClr val="002060"/>
                </a:solidFill>
                <a:latin typeface="Tahoma" pitchFamily="34" charset="0"/>
                <a:cs typeface="Tahoma" pitchFamily="34" charset="0"/>
              </a:rPr>
              <a:t>מענה הולם.      </a:t>
            </a:r>
            <a:endParaRPr lang="he-IL" sz="2400" dirty="0">
              <a:solidFill>
                <a:srgbClr val="002060"/>
              </a:solidFill>
              <a:latin typeface="Tahoma" pitchFamily="34" charset="0"/>
              <a:cs typeface="Tahoma" pitchFamily="34" charset="0"/>
            </a:endParaRPr>
          </a:p>
          <a:p>
            <a:pPr lvl="0">
              <a:lnSpc>
                <a:spcPct val="150000"/>
              </a:lnSpc>
              <a:spcBef>
                <a:spcPts val="0"/>
              </a:spcBef>
            </a:pPr>
            <a:r>
              <a:rPr lang="he-IL" sz="2400" b="1" dirty="0" smtClean="0">
                <a:solidFill>
                  <a:srgbClr val="002060"/>
                </a:solidFill>
                <a:latin typeface="Tahoma" pitchFamily="34" charset="0"/>
                <a:cs typeface="Tahoma" pitchFamily="34" charset="0"/>
              </a:rPr>
              <a:t>5. יחסי </a:t>
            </a:r>
            <a:r>
              <a:rPr lang="he-IL" sz="2400" b="1" dirty="0">
                <a:solidFill>
                  <a:srgbClr val="002060"/>
                </a:solidFill>
                <a:latin typeface="Tahoma" pitchFamily="34" charset="0"/>
                <a:cs typeface="Tahoma" pitchFamily="34" charset="0"/>
              </a:rPr>
              <a:t>רגולטור-גופים כלכליים </a:t>
            </a:r>
            <a:r>
              <a:rPr lang="he-IL" sz="2400" dirty="0">
                <a:solidFill>
                  <a:srgbClr val="002060"/>
                </a:solidFill>
                <a:latin typeface="Tahoma" pitchFamily="34" charset="0"/>
                <a:cs typeface="Tahoma" pitchFamily="34" charset="0"/>
              </a:rPr>
              <a:t>-</a:t>
            </a:r>
            <a:r>
              <a:rPr lang="he-IL" sz="2400" dirty="0" smtClean="0">
                <a:solidFill>
                  <a:srgbClr val="002060"/>
                </a:solidFill>
                <a:latin typeface="Tahoma" pitchFamily="34" charset="0"/>
                <a:cs typeface="Tahoma" pitchFamily="34" charset="0"/>
              </a:rPr>
              <a:t> </a:t>
            </a:r>
            <a:r>
              <a:rPr lang="he-IL" sz="2400" dirty="0">
                <a:solidFill>
                  <a:srgbClr val="002060"/>
                </a:solidFill>
                <a:latin typeface="Tahoma" pitchFamily="34" charset="0"/>
                <a:cs typeface="Tahoma" pitchFamily="34" charset="0"/>
              </a:rPr>
              <a:t>נדרש דיאלוג שוטף </a:t>
            </a:r>
          </a:p>
          <a:p>
            <a:pPr>
              <a:lnSpc>
                <a:spcPct val="150000"/>
              </a:lnSpc>
              <a:spcBef>
                <a:spcPts val="0"/>
              </a:spcBef>
            </a:pPr>
            <a:r>
              <a:rPr lang="he-IL" sz="2400" dirty="0">
                <a:solidFill>
                  <a:srgbClr val="002060"/>
                </a:solidFill>
                <a:latin typeface="Tahoma" pitchFamily="34" charset="0"/>
                <a:cs typeface="Tahoma" pitchFamily="34" charset="0"/>
              </a:rPr>
              <a:t>    </a:t>
            </a:r>
            <a:r>
              <a:rPr lang="he-IL" sz="2400" dirty="0" smtClean="0">
                <a:solidFill>
                  <a:srgbClr val="002060"/>
                </a:solidFill>
                <a:latin typeface="Tahoma" pitchFamily="34" charset="0"/>
                <a:cs typeface="Tahoma" pitchFamily="34" charset="0"/>
              </a:rPr>
              <a:t>תוך  </a:t>
            </a:r>
            <a:r>
              <a:rPr lang="he-IL" sz="2400" dirty="0">
                <a:solidFill>
                  <a:srgbClr val="002060"/>
                </a:solidFill>
                <a:latin typeface="Tahoma" pitchFamily="34" charset="0"/>
                <a:cs typeface="Tahoma" pitchFamily="34" charset="0"/>
              </a:rPr>
              <a:t>שיתוף מידע ואחריות</a:t>
            </a:r>
            <a:endParaRPr lang="en-US" sz="2400" dirty="0">
              <a:solidFill>
                <a:srgbClr val="002060"/>
              </a:solidFill>
              <a:latin typeface="Tahoma" pitchFamily="34" charset="0"/>
              <a:cs typeface="Tahoma" pitchFamily="34" charset="0"/>
            </a:endParaRPr>
          </a:p>
        </p:txBody>
      </p:sp>
      <p:sp>
        <p:nvSpPr>
          <p:cNvPr id="8" name="מלבן 7"/>
          <p:cNvSpPr/>
          <p:nvPr/>
        </p:nvSpPr>
        <p:spPr>
          <a:xfrm>
            <a:off x="963078" y="335558"/>
            <a:ext cx="7340471" cy="1077218"/>
          </a:xfrm>
          <a:prstGeom prst="rect">
            <a:avLst/>
          </a:prstGeom>
        </p:spPr>
        <p:txBody>
          <a:bodyPr wrap="none">
            <a:spAutoFit/>
          </a:bodyPr>
          <a:lstStyle/>
          <a:p>
            <a:pPr lvl="0" algn="just">
              <a:buClr>
                <a:srgbClr val="0072C8"/>
              </a:buClr>
            </a:pPr>
            <a:r>
              <a:rPr lang="he-IL" sz="3200" b="1" dirty="0" smtClean="0">
                <a:solidFill>
                  <a:srgbClr val="4F81BD"/>
                </a:solidFill>
                <a:latin typeface="Tahoma" pitchFamily="34" charset="0"/>
                <a:ea typeface="Tahoma" pitchFamily="34" charset="0"/>
                <a:cs typeface="Tahoma" pitchFamily="34" charset="0"/>
              </a:rPr>
              <a:t>ציוד רפואי-</a:t>
            </a:r>
          </a:p>
          <a:p>
            <a:pPr lvl="0" algn="just">
              <a:buClr>
                <a:srgbClr val="0072C8"/>
              </a:buClr>
            </a:pPr>
            <a:r>
              <a:rPr lang="he-IL" sz="3200" b="1" dirty="0" smtClean="0">
                <a:solidFill>
                  <a:srgbClr val="4F81BD"/>
                </a:solidFill>
                <a:latin typeface="Tahoma" pitchFamily="34" charset="0"/>
                <a:ea typeface="Tahoma" pitchFamily="34" charset="0"/>
                <a:cs typeface="Tahoma" pitchFamily="34" charset="0"/>
              </a:rPr>
              <a:t>מיפוי בעיות מרכזיות בתהליך הקיים</a:t>
            </a:r>
            <a:endParaRPr lang="he-IL" sz="3200" b="1" dirty="0">
              <a:solidFill>
                <a:srgbClr val="4F81BD"/>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938012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747754" y="43091"/>
            <a:ext cx="6285695" cy="841384"/>
          </a:xfrm>
          <a:prstGeom prst="rect">
            <a:avLst/>
          </a:prstGeom>
        </p:spPr>
        <p:txBody>
          <a:bodyPr wrap="none">
            <a:spAutoFit/>
          </a:bodyPr>
          <a:lstStyle/>
          <a:p>
            <a:pPr algn="just">
              <a:lnSpc>
                <a:spcPct val="180000"/>
              </a:lnSpc>
              <a:buClr>
                <a:srgbClr val="0072C8"/>
              </a:buClr>
            </a:pPr>
            <a:r>
              <a:rPr lang="he-IL" sz="3200" b="1" dirty="0" smtClean="0">
                <a:solidFill>
                  <a:srgbClr val="4F81BD"/>
                </a:solidFill>
                <a:latin typeface="Tahoma" pitchFamily="34" charset="0"/>
                <a:ea typeface="Tahoma" pitchFamily="34" charset="0"/>
                <a:cs typeface="Tahoma" pitchFamily="34" charset="0"/>
              </a:rPr>
              <a:t>ציוד רפואי- </a:t>
            </a:r>
            <a:r>
              <a:rPr lang="he-IL" sz="3200" b="1" dirty="0">
                <a:solidFill>
                  <a:srgbClr val="4F81BD"/>
                </a:solidFill>
                <a:latin typeface="Tahoma" pitchFamily="34" charset="0"/>
                <a:ea typeface="Tahoma" pitchFamily="34" charset="0"/>
                <a:cs typeface="Tahoma" pitchFamily="34" charset="0"/>
              </a:rPr>
              <a:t>הרפורמה המוצעת</a:t>
            </a:r>
          </a:p>
        </p:txBody>
      </p:sp>
      <p:sp>
        <p:nvSpPr>
          <p:cNvPr id="6" name="מלבן 5"/>
          <p:cNvSpPr/>
          <p:nvPr/>
        </p:nvSpPr>
        <p:spPr>
          <a:xfrm>
            <a:off x="0" y="1348800"/>
            <a:ext cx="8712968" cy="5509200"/>
          </a:xfrm>
          <a:prstGeom prst="rect">
            <a:avLst/>
          </a:prstGeom>
        </p:spPr>
        <p:txBody>
          <a:bodyPr wrap="square">
            <a:spAutoFit/>
          </a:bodyPr>
          <a:lstStyle/>
          <a:p>
            <a:pPr lvl="0"/>
            <a:r>
              <a:rPr lang="he-IL" sz="2400" b="1" dirty="0" smtClean="0">
                <a:solidFill>
                  <a:srgbClr val="002060"/>
                </a:solidFill>
                <a:latin typeface="Tahoma" pitchFamily="34" charset="0"/>
                <a:cs typeface="Tahoma" pitchFamily="34" charset="0"/>
              </a:rPr>
              <a:t>יצירת </a:t>
            </a:r>
            <a:r>
              <a:rPr lang="he-IL" sz="2400" b="1" dirty="0" err="1" smtClean="0">
                <a:solidFill>
                  <a:srgbClr val="002060"/>
                </a:solidFill>
                <a:latin typeface="Tahoma" pitchFamily="34" charset="0"/>
                <a:cs typeface="Tahoma" pitchFamily="34" charset="0"/>
              </a:rPr>
              <a:t>מידרג</a:t>
            </a:r>
            <a:r>
              <a:rPr lang="he-IL" sz="2400" b="1" dirty="0" smtClean="0">
                <a:solidFill>
                  <a:srgbClr val="002060"/>
                </a:solidFill>
                <a:latin typeface="Tahoma" pitchFamily="34" charset="0"/>
                <a:cs typeface="Tahoma" pitchFamily="34" charset="0"/>
              </a:rPr>
              <a:t> וניהול סיכונים – </a:t>
            </a:r>
          </a:p>
          <a:p>
            <a:pPr lvl="0"/>
            <a:endParaRPr lang="he-IL" sz="2000" b="1" dirty="0" smtClean="0">
              <a:solidFill>
                <a:srgbClr val="002060"/>
              </a:solidFill>
              <a:latin typeface="Tahoma" pitchFamily="34" charset="0"/>
              <a:cs typeface="Tahoma" pitchFamily="34" charset="0"/>
            </a:endParaRPr>
          </a:p>
          <a:p>
            <a:pPr marL="457200" lvl="0" indent="-457200">
              <a:buFont typeface="+mj-lt"/>
              <a:buAutoNum type="arabicPeriod"/>
            </a:pPr>
            <a:r>
              <a:rPr lang="he-IL" sz="2000" b="1" dirty="0" smtClean="0">
                <a:solidFill>
                  <a:srgbClr val="002060"/>
                </a:solidFill>
                <a:latin typeface="Tahoma" pitchFamily="34" charset="0"/>
                <a:cs typeface="Tahoma" pitchFamily="34" charset="0"/>
              </a:rPr>
              <a:t>קיצור זמני רישום </a:t>
            </a:r>
          </a:p>
          <a:p>
            <a:pPr marL="457200" lvl="0" indent="-457200">
              <a:lnSpc>
                <a:spcPct val="150000"/>
              </a:lnSpc>
              <a:buFont typeface="+mj-lt"/>
              <a:buAutoNum type="arabicPeriod"/>
            </a:pPr>
            <a:r>
              <a:rPr lang="he-IL" sz="2000" b="1" dirty="0" smtClean="0">
                <a:solidFill>
                  <a:srgbClr val="002060"/>
                </a:solidFill>
                <a:latin typeface="Tahoma" pitchFamily="34" charset="0"/>
                <a:cs typeface="Tahoma" pitchFamily="34" charset="0"/>
              </a:rPr>
              <a:t>מדרג ברישום-   </a:t>
            </a:r>
            <a:r>
              <a:rPr lang="he-IL" b="1" dirty="0" smtClean="0">
                <a:solidFill>
                  <a:srgbClr val="002060"/>
                </a:solidFill>
                <a:latin typeface="Tahoma" pitchFamily="34" charset="0"/>
                <a:cs typeface="Tahoma" pitchFamily="34" charset="0"/>
              </a:rPr>
              <a:t>עד </a:t>
            </a:r>
            <a:r>
              <a:rPr lang="he-IL" b="1" dirty="0">
                <a:solidFill>
                  <a:srgbClr val="002060"/>
                </a:solidFill>
                <a:latin typeface="Tahoma" pitchFamily="34" charset="0"/>
                <a:cs typeface="Tahoma" pitchFamily="34" charset="0"/>
              </a:rPr>
              <a:t>10% </a:t>
            </a:r>
            <a:r>
              <a:rPr lang="he-IL" b="1" dirty="0" smtClean="0">
                <a:solidFill>
                  <a:srgbClr val="002060"/>
                </a:solidFill>
                <a:latin typeface="Tahoma" pitchFamily="34" charset="0"/>
                <a:cs typeface="Tahoma" pitchFamily="34" charset="0"/>
              </a:rPr>
              <a:t>יקבלו </a:t>
            </a:r>
            <a:r>
              <a:rPr lang="he-IL" b="1" dirty="0">
                <a:solidFill>
                  <a:srgbClr val="002060"/>
                </a:solidFill>
                <a:latin typeface="Tahoma" pitchFamily="34" charset="0"/>
                <a:cs typeface="Tahoma" pitchFamily="34" charset="0"/>
              </a:rPr>
              <a:t>פטור </a:t>
            </a:r>
            <a:r>
              <a:rPr lang="he-IL" dirty="0">
                <a:solidFill>
                  <a:srgbClr val="002060"/>
                </a:solidFill>
                <a:latin typeface="Tahoma" pitchFamily="34" charset="0"/>
                <a:cs typeface="Tahoma" pitchFamily="34" charset="0"/>
              </a:rPr>
              <a:t>מרישום </a:t>
            </a:r>
            <a:r>
              <a:rPr lang="he-IL" dirty="0" smtClean="0">
                <a:solidFill>
                  <a:srgbClr val="002060"/>
                </a:solidFill>
                <a:latin typeface="Tahoma" pitchFamily="34" charset="0"/>
                <a:cs typeface="Tahoma" pitchFamily="34" charset="0"/>
              </a:rPr>
              <a:t>בפנקס.                                        </a:t>
            </a:r>
          </a:p>
          <a:p>
            <a:pPr lvl="0">
              <a:lnSpc>
                <a:spcPct val="150000"/>
              </a:lnSpc>
            </a:pPr>
            <a:r>
              <a:rPr lang="he-IL" dirty="0">
                <a:solidFill>
                  <a:srgbClr val="002060"/>
                </a:solidFill>
                <a:latin typeface="Tahoma" pitchFamily="34" charset="0"/>
                <a:cs typeface="Tahoma" pitchFamily="34" charset="0"/>
              </a:rPr>
              <a:t> </a:t>
            </a:r>
            <a:r>
              <a:rPr lang="he-IL" dirty="0" smtClean="0">
                <a:solidFill>
                  <a:srgbClr val="002060"/>
                </a:solidFill>
                <a:latin typeface="Tahoma" pitchFamily="34" charset="0"/>
                <a:cs typeface="Tahoma" pitchFamily="34" charset="0"/>
              </a:rPr>
              <a:t>                                 יצירת </a:t>
            </a:r>
            <a:r>
              <a:rPr lang="he-IL" b="1" dirty="0">
                <a:solidFill>
                  <a:srgbClr val="002060"/>
                </a:solidFill>
                <a:latin typeface="Tahoma" pitchFamily="34" charset="0"/>
                <a:cs typeface="Tahoma" pitchFamily="34" charset="0"/>
              </a:rPr>
              <a:t>"מסלול ירוק" </a:t>
            </a:r>
            <a:r>
              <a:rPr lang="he-IL" dirty="0">
                <a:solidFill>
                  <a:srgbClr val="002060"/>
                </a:solidFill>
                <a:latin typeface="Tahoma" pitchFamily="34" charset="0"/>
                <a:cs typeface="Tahoma" pitchFamily="34" charset="0"/>
              </a:rPr>
              <a:t>לרישום מוצרים שבסיכון נמוך</a:t>
            </a:r>
            <a:r>
              <a:rPr lang="he-IL" dirty="0" smtClean="0">
                <a:solidFill>
                  <a:srgbClr val="002060"/>
                </a:solidFill>
                <a:latin typeface="Tahoma" pitchFamily="34" charset="0"/>
                <a:cs typeface="Tahoma" pitchFamily="34" charset="0"/>
              </a:rPr>
              <a:t>.</a:t>
            </a:r>
          </a:p>
          <a:p>
            <a:pPr lvl="0">
              <a:lnSpc>
                <a:spcPct val="150000"/>
              </a:lnSpc>
            </a:pPr>
            <a:endParaRPr lang="he-IL" dirty="0">
              <a:solidFill>
                <a:srgbClr val="002060"/>
              </a:solidFill>
              <a:latin typeface="Tahoma" pitchFamily="34" charset="0"/>
              <a:cs typeface="Tahoma" pitchFamily="34" charset="0"/>
            </a:endParaRPr>
          </a:p>
          <a:p>
            <a:pPr lvl="0">
              <a:lnSpc>
                <a:spcPct val="150000"/>
              </a:lnSpc>
            </a:pPr>
            <a:r>
              <a:rPr lang="he-IL" sz="2000" b="1" dirty="0" smtClean="0">
                <a:solidFill>
                  <a:srgbClr val="002060"/>
                </a:solidFill>
                <a:latin typeface="Tahoma" pitchFamily="34" charset="0"/>
                <a:cs typeface="Tahoma" pitchFamily="34" charset="0"/>
              </a:rPr>
              <a:t>3.   חידוש </a:t>
            </a:r>
            <a:r>
              <a:rPr lang="he-IL" sz="2000" b="1" dirty="0">
                <a:solidFill>
                  <a:srgbClr val="002060"/>
                </a:solidFill>
                <a:latin typeface="Tahoma" pitchFamily="34" charset="0"/>
                <a:cs typeface="Tahoma" pitchFamily="34" charset="0"/>
              </a:rPr>
              <a:t>רישיון- </a:t>
            </a:r>
            <a:r>
              <a:rPr lang="he-IL" dirty="0">
                <a:solidFill>
                  <a:srgbClr val="002060"/>
                </a:solidFill>
                <a:latin typeface="Tahoma" pitchFamily="34" charset="0"/>
                <a:cs typeface="Tahoma" pitchFamily="34" charset="0"/>
              </a:rPr>
              <a:t>עד 20% </a:t>
            </a:r>
            <a:r>
              <a:rPr lang="he-IL" dirty="0" smtClean="0">
                <a:solidFill>
                  <a:srgbClr val="002060"/>
                </a:solidFill>
                <a:latin typeface="Tahoma" pitchFamily="34" charset="0"/>
                <a:cs typeface="Tahoma" pitchFamily="34" charset="0"/>
              </a:rPr>
              <a:t>יחודשו </a:t>
            </a:r>
            <a:r>
              <a:rPr lang="he-IL" dirty="0">
                <a:solidFill>
                  <a:srgbClr val="002060"/>
                </a:solidFill>
                <a:latin typeface="Tahoma" pitchFamily="34" charset="0"/>
                <a:cs typeface="Tahoma" pitchFamily="34" charset="0"/>
              </a:rPr>
              <a:t>ביידוע </a:t>
            </a:r>
            <a:r>
              <a:rPr lang="he-IL" dirty="0" smtClean="0">
                <a:solidFill>
                  <a:srgbClr val="002060"/>
                </a:solidFill>
                <a:latin typeface="Tahoma" pitchFamily="34" charset="0"/>
                <a:cs typeface="Tahoma" pitchFamily="34" charset="0"/>
              </a:rPr>
              <a:t>(ללא </a:t>
            </a:r>
            <a:r>
              <a:rPr lang="he-IL" dirty="0">
                <a:solidFill>
                  <a:srgbClr val="002060"/>
                </a:solidFill>
                <a:latin typeface="Tahoma" pitchFamily="34" charset="0"/>
                <a:cs typeface="Tahoma" pitchFamily="34" charset="0"/>
              </a:rPr>
              <a:t>צורך </a:t>
            </a:r>
            <a:r>
              <a:rPr lang="he-IL" dirty="0" smtClean="0">
                <a:solidFill>
                  <a:srgbClr val="002060"/>
                </a:solidFill>
                <a:latin typeface="Tahoma" pitchFamily="34" charset="0"/>
                <a:cs typeface="Tahoma" pitchFamily="34" charset="0"/>
              </a:rPr>
              <a:t>באישור).                                   </a:t>
            </a:r>
          </a:p>
          <a:p>
            <a:pPr lvl="0">
              <a:lnSpc>
                <a:spcPct val="150000"/>
              </a:lnSpc>
            </a:pPr>
            <a:r>
              <a:rPr lang="he-IL" dirty="0">
                <a:solidFill>
                  <a:srgbClr val="002060"/>
                </a:solidFill>
                <a:latin typeface="Tahoma" pitchFamily="34" charset="0"/>
                <a:cs typeface="Tahoma" pitchFamily="34" charset="0"/>
              </a:rPr>
              <a:t> </a:t>
            </a:r>
            <a:r>
              <a:rPr lang="he-IL" dirty="0" smtClean="0">
                <a:solidFill>
                  <a:srgbClr val="002060"/>
                </a:solidFill>
                <a:latin typeface="Tahoma" pitchFamily="34" charset="0"/>
                <a:cs typeface="Tahoma" pitchFamily="34" charset="0"/>
              </a:rPr>
              <a:t>                              לשאר המוצרים </a:t>
            </a:r>
            <a:r>
              <a:rPr lang="he-IL" dirty="0">
                <a:solidFill>
                  <a:srgbClr val="002060"/>
                </a:solidFill>
                <a:latin typeface="Tahoma" pitchFamily="34" charset="0"/>
                <a:cs typeface="Tahoma" pitchFamily="34" charset="0"/>
              </a:rPr>
              <a:t>יינתן </a:t>
            </a:r>
            <a:r>
              <a:rPr lang="he-IL" b="1" dirty="0">
                <a:solidFill>
                  <a:srgbClr val="002060"/>
                </a:solidFill>
                <a:latin typeface="Tahoma" pitchFamily="34" charset="0"/>
                <a:cs typeface="Tahoma" pitchFamily="34" charset="0"/>
              </a:rPr>
              <a:t>מענה תוך 48 </a:t>
            </a:r>
            <a:r>
              <a:rPr lang="he-IL" b="1" dirty="0" smtClean="0">
                <a:solidFill>
                  <a:srgbClr val="002060"/>
                </a:solidFill>
                <a:latin typeface="Tahoma" pitchFamily="34" charset="0"/>
                <a:cs typeface="Tahoma" pitchFamily="34" charset="0"/>
              </a:rPr>
              <a:t>שעות</a:t>
            </a:r>
            <a:r>
              <a:rPr lang="he-IL" dirty="0" smtClean="0">
                <a:solidFill>
                  <a:srgbClr val="002060"/>
                </a:solidFill>
                <a:latin typeface="Tahoma" pitchFamily="34" charset="0"/>
                <a:cs typeface="Tahoma" pitchFamily="34" charset="0"/>
              </a:rPr>
              <a:t>. </a:t>
            </a:r>
          </a:p>
          <a:p>
            <a:pPr lvl="0">
              <a:lnSpc>
                <a:spcPct val="150000"/>
              </a:lnSpc>
            </a:pPr>
            <a:endParaRPr lang="he-IL" dirty="0" smtClean="0">
              <a:solidFill>
                <a:srgbClr val="002060"/>
              </a:solidFill>
              <a:latin typeface="Tahoma" pitchFamily="34" charset="0"/>
              <a:cs typeface="Tahoma" pitchFamily="34" charset="0"/>
            </a:endParaRPr>
          </a:p>
          <a:p>
            <a:pPr lvl="0">
              <a:lnSpc>
                <a:spcPct val="150000"/>
              </a:lnSpc>
            </a:pPr>
            <a:r>
              <a:rPr lang="he-IL" sz="2000" b="1" dirty="0" smtClean="0">
                <a:solidFill>
                  <a:srgbClr val="002060"/>
                </a:solidFill>
                <a:latin typeface="Tahoma" pitchFamily="34" charset="0"/>
                <a:cs typeface="Tahoma" pitchFamily="34" charset="0"/>
              </a:rPr>
              <a:t>4.   מעקב </a:t>
            </a:r>
            <a:r>
              <a:rPr lang="he-IL" sz="2000" b="1" dirty="0">
                <a:solidFill>
                  <a:srgbClr val="002060"/>
                </a:solidFill>
                <a:latin typeface="Tahoma" pitchFamily="34" charset="0"/>
                <a:cs typeface="Tahoma" pitchFamily="34" charset="0"/>
              </a:rPr>
              <a:t>אחר </a:t>
            </a:r>
            <a:r>
              <a:rPr lang="he-IL" sz="2000" b="1" dirty="0" smtClean="0">
                <a:solidFill>
                  <a:srgbClr val="002060"/>
                </a:solidFill>
                <a:latin typeface="Tahoma" pitchFamily="34" charset="0"/>
                <a:cs typeface="Tahoma" pitchFamily="34" charset="0"/>
              </a:rPr>
              <a:t>שיווק- </a:t>
            </a:r>
            <a:r>
              <a:rPr lang="he-IL" dirty="0" smtClean="0">
                <a:solidFill>
                  <a:srgbClr val="002060"/>
                </a:solidFill>
                <a:latin typeface="Tahoma" pitchFamily="34" charset="0"/>
                <a:cs typeface="Tahoma" pitchFamily="34" charset="0"/>
              </a:rPr>
              <a:t>הרמוניזציה </a:t>
            </a:r>
            <a:r>
              <a:rPr lang="he-IL" dirty="0">
                <a:solidFill>
                  <a:srgbClr val="002060"/>
                </a:solidFill>
                <a:latin typeface="Tahoma" pitchFamily="34" charset="0"/>
                <a:cs typeface="Tahoma" pitchFamily="34" charset="0"/>
              </a:rPr>
              <a:t>עם המקובל </a:t>
            </a:r>
            <a:r>
              <a:rPr lang="he-IL" dirty="0" smtClean="0">
                <a:solidFill>
                  <a:srgbClr val="002060"/>
                </a:solidFill>
                <a:latin typeface="Tahoma" pitchFamily="34" charset="0"/>
                <a:cs typeface="Tahoma" pitchFamily="34" charset="0"/>
              </a:rPr>
              <a:t>באירופה </a:t>
            </a:r>
            <a:r>
              <a:rPr lang="he-IL" dirty="0">
                <a:solidFill>
                  <a:srgbClr val="002060"/>
                </a:solidFill>
                <a:latin typeface="Tahoma" pitchFamily="34" charset="0"/>
                <a:cs typeface="Tahoma" pitchFamily="34" charset="0"/>
              </a:rPr>
              <a:t>וארה"ב</a:t>
            </a:r>
            <a:r>
              <a:rPr lang="he-IL" sz="2000" dirty="0" smtClean="0">
                <a:solidFill>
                  <a:srgbClr val="002060"/>
                </a:solidFill>
                <a:latin typeface="Tahoma" pitchFamily="34" charset="0"/>
                <a:cs typeface="Tahoma" pitchFamily="34" charset="0"/>
              </a:rPr>
              <a:t>.</a:t>
            </a:r>
          </a:p>
          <a:p>
            <a:pPr marL="457200" lvl="0" indent="-457200">
              <a:lnSpc>
                <a:spcPct val="150000"/>
              </a:lnSpc>
              <a:buFont typeface="+mj-lt"/>
              <a:buAutoNum type="arabicPeriod"/>
            </a:pPr>
            <a:endParaRPr lang="he-IL" sz="2000" dirty="0">
              <a:solidFill>
                <a:srgbClr val="002060"/>
              </a:solidFill>
              <a:latin typeface="Tahoma" pitchFamily="34" charset="0"/>
              <a:cs typeface="Tahoma" pitchFamily="34" charset="0"/>
            </a:endParaRPr>
          </a:p>
          <a:p>
            <a:pPr lvl="0">
              <a:lnSpc>
                <a:spcPct val="150000"/>
              </a:lnSpc>
            </a:pPr>
            <a:endParaRPr lang="he-IL" sz="2000" dirty="0">
              <a:solidFill>
                <a:srgbClr val="002060"/>
              </a:solidFill>
              <a:latin typeface="Tahoma" pitchFamily="34" charset="0"/>
              <a:cs typeface="Tahoma" pitchFamily="34" charset="0"/>
            </a:endParaRPr>
          </a:p>
          <a:p>
            <a:pPr marL="342900" lvl="0" indent="-342900">
              <a:lnSpc>
                <a:spcPct val="150000"/>
              </a:lnSpc>
              <a:buFont typeface="+mj-lt"/>
              <a:buAutoNum type="arabicPeriod"/>
            </a:pPr>
            <a:endParaRPr lang="he-IL" sz="20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3667293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747754" y="43091"/>
            <a:ext cx="6285695" cy="841384"/>
          </a:xfrm>
          <a:prstGeom prst="rect">
            <a:avLst/>
          </a:prstGeom>
        </p:spPr>
        <p:txBody>
          <a:bodyPr wrap="none">
            <a:spAutoFit/>
          </a:bodyPr>
          <a:lstStyle/>
          <a:p>
            <a:pPr algn="just">
              <a:lnSpc>
                <a:spcPct val="180000"/>
              </a:lnSpc>
              <a:buClr>
                <a:srgbClr val="0072C8"/>
              </a:buClr>
            </a:pPr>
            <a:r>
              <a:rPr lang="he-IL" sz="3200" b="1" dirty="0" smtClean="0">
                <a:solidFill>
                  <a:srgbClr val="4F81BD"/>
                </a:solidFill>
                <a:latin typeface="Tahoma" pitchFamily="34" charset="0"/>
                <a:ea typeface="Tahoma" pitchFamily="34" charset="0"/>
                <a:cs typeface="Tahoma" pitchFamily="34" charset="0"/>
              </a:rPr>
              <a:t>ציוד רפואי- </a:t>
            </a:r>
            <a:r>
              <a:rPr lang="he-IL" sz="3200" b="1" dirty="0">
                <a:solidFill>
                  <a:srgbClr val="4F81BD"/>
                </a:solidFill>
                <a:latin typeface="Tahoma" pitchFamily="34" charset="0"/>
                <a:ea typeface="Tahoma" pitchFamily="34" charset="0"/>
                <a:cs typeface="Tahoma" pitchFamily="34" charset="0"/>
              </a:rPr>
              <a:t>הרפורמה המוצעת</a:t>
            </a:r>
          </a:p>
        </p:txBody>
      </p:sp>
      <p:sp>
        <p:nvSpPr>
          <p:cNvPr id="6" name="מלבן 5"/>
          <p:cNvSpPr/>
          <p:nvPr/>
        </p:nvSpPr>
        <p:spPr>
          <a:xfrm>
            <a:off x="251520" y="980728"/>
            <a:ext cx="8712968" cy="6417141"/>
          </a:xfrm>
          <a:prstGeom prst="rect">
            <a:avLst/>
          </a:prstGeom>
        </p:spPr>
        <p:txBody>
          <a:bodyPr wrap="square">
            <a:spAutoFit/>
          </a:bodyPr>
          <a:lstStyle/>
          <a:p>
            <a:pPr lvl="0">
              <a:lnSpc>
                <a:spcPct val="150000"/>
              </a:lnSpc>
            </a:pPr>
            <a:endParaRPr lang="he-IL" sz="2000" b="1" dirty="0" smtClean="0">
              <a:solidFill>
                <a:srgbClr val="002060"/>
              </a:solidFill>
              <a:latin typeface="Tahoma" pitchFamily="34" charset="0"/>
              <a:cs typeface="Tahoma" pitchFamily="34" charset="0"/>
            </a:endParaRPr>
          </a:p>
          <a:p>
            <a:pPr lvl="0">
              <a:lnSpc>
                <a:spcPct val="150000"/>
              </a:lnSpc>
            </a:pPr>
            <a:r>
              <a:rPr lang="he-IL" sz="2000" b="1" dirty="0" smtClean="0">
                <a:solidFill>
                  <a:srgbClr val="002060"/>
                </a:solidFill>
                <a:latin typeface="Tahoma" pitchFamily="34" charset="0"/>
                <a:cs typeface="Tahoma" pitchFamily="34" charset="0"/>
              </a:rPr>
              <a:t>שינוי תפיסת השירות- העסקים כלקוח</a:t>
            </a:r>
            <a:r>
              <a:rPr lang="he-IL" sz="2000" dirty="0" smtClean="0">
                <a:solidFill>
                  <a:srgbClr val="002060"/>
                </a:solidFill>
                <a:latin typeface="Tahoma" pitchFamily="34" charset="0"/>
                <a:cs typeface="Tahoma" pitchFamily="34" charset="0"/>
              </a:rPr>
              <a:t>– </a:t>
            </a:r>
            <a:endParaRPr lang="he-IL" sz="2000" dirty="0">
              <a:solidFill>
                <a:srgbClr val="002060"/>
              </a:solidFill>
              <a:latin typeface="Tahoma" pitchFamily="34" charset="0"/>
              <a:cs typeface="Tahoma" pitchFamily="34" charset="0"/>
            </a:endParaRPr>
          </a:p>
          <a:p>
            <a:pPr marL="457200" lvl="0" indent="-457200">
              <a:lnSpc>
                <a:spcPct val="150000"/>
              </a:lnSpc>
              <a:buAutoNum type="arabicPeriod" startAt="4"/>
            </a:pPr>
            <a:r>
              <a:rPr lang="he-IL" sz="2000" b="1" dirty="0" smtClean="0">
                <a:solidFill>
                  <a:srgbClr val="002060"/>
                </a:solidFill>
                <a:latin typeface="Tahoma" pitchFamily="34" charset="0"/>
                <a:cs typeface="Tahoma" pitchFamily="34" charset="0"/>
              </a:rPr>
              <a:t>מודל </a:t>
            </a:r>
            <a:r>
              <a:rPr lang="he-IL" sz="2000" b="1" dirty="0">
                <a:solidFill>
                  <a:srgbClr val="002060"/>
                </a:solidFill>
                <a:latin typeface="Tahoma" pitchFamily="34" charset="0"/>
                <a:cs typeface="Tahoma" pitchFamily="34" charset="0"/>
              </a:rPr>
              <a:t>משופר של </a:t>
            </a:r>
            <a:r>
              <a:rPr lang="he-IL" sz="2000" b="1" dirty="0" smtClean="0">
                <a:solidFill>
                  <a:srgbClr val="002060"/>
                </a:solidFill>
                <a:latin typeface="Tahoma" pitchFamily="34" charset="0"/>
                <a:cs typeface="Tahoma" pitchFamily="34" charset="0"/>
              </a:rPr>
              <a:t>שירות  </a:t>
            </a:r>
            <a:r>
              <a:rPr lang="he-IL" dirty="0" smtClean="0">
                <a:solidFill>
                  <a:srgbClr val="002060"/>
                </a:solidFill>
                <a:latin typeface="Tahoma" pitchFamily="34" charset="0"/>
                <a:cs typeface="Tahoma" pitchFamily="34" charset="0"/>
              </a:rPr>
              <a:t>במגוון ערוצים במטרה לתת שירות מהיר ויעיל</a:t>
            </a:r>
          </a:p>
          <a:p>
            <a:pPr marL="457200" lvl="0" indent="-457200">
              <a:lnSpc>
                <a:spcPct val="150000"/>
              </a:lnSpc>
              <a:buAutoNum type="arabicPeriod" startAt="4"/>
            </a:pPr>
            <a:r>
              <a:rPr lang="he-IL" sz="2000" b="1" dirty="0">
                <a:solidFill>
                  <a:srgbClr val="002060"/>
                </a:solidFill>
                <a:latin typeface="Tahoma" pitchFamily="34" charset="0"/>
                <a:cs typeface="Tahoma" pitchFamily="34" charset="0"/>
              </a:rPr>
              <a:t>הגשות אלקטרוניות                                                                </a:t>
            </a:r>
          </a:p>
          <a:p>
            <a:pPr lvl="0">
              <a:lnSpc>
                <a:spcPct val="150000"/>
              </a:lnSpc>
            </a:pPr>
            <a:r>
              <a:rPr lang="he-IL" sz="2000" b="1" dirty="0" smtClean="0">
                <a:solidFill>
                  <a:srgbClr val="002060"/>
                </a:solidFill>
                <a:latin typeface="Tahoma" pitchFamily="34" charset="0"/>
                <a:cs typeface="Tahoma" pitchFamily="34" charset="0"/>
              </a:rPr>
              <a:t>6.   חיזוק </a:t>
            </a:r>
            <a:r>
              <a:rPr lang="he-IL" sz="2000" b="1" dirty="0">
                <a:solidFill>
                  <a:srgbClr val="002060"/>
                </a:solidFill>
                <a:latin typeface="Tahoma" pitchFamily="34" charset="0"/>
                <a:cs typeface="Tahoma" pitchFamily="34" charset="0"/>
              </a:rPr>
              <a:t>הקשר והדיאלוג עם </a:t>
            </a:r>
            <a:r>
              <a:rPr lang="he-IL" dirty="0">
                <a:solidFill>
                  <a:srgbClr val="002060"/>
                </a:solidFill>
                <a:latin typeface="Tahoma" pitchFamily="34" charset="0"/>
                <a:cs typeface="Tahoma" pitchFamily="34" charset="0"/>
              </a:rPr>
              <a:t>הנהלות </a:t>
            </a:r>
            <a:r>
              <a:rPr lang="he-IL" dirty="0" smtClean="0">
                <a:solidFill>
                  <a:srgbClr val="002060"/>
                </a:solidFill>
                <a:latin typeface="Tahoma" pitchFamily="34" charset="0"/>
                <a:cs typeface="Tahoma" pitchFamily="34" charset="0"/>
              </a:rPr>
              <a:t>הארגונים הכלכליים</a:t>
            </a:r>
          </a:p>
          <a:p>
            <a:pPr marL="457200" lvl="0" indent="-457200">
              <a:lnSpc>
                <a:spcPct val="150000"/>
              </a:lnSpc>
              <a:buAutoNum type="arabicPeriod" startAt="5"/>
            </a:pPr>
            <a:endParaRPr lang="he-IL" dirty="0" smtClean="0">
              <a:solidFill>
                <a:srgbClr val="002060"/>
              </a:solidFill>
              <a:latin typeface="Tahoma" pitchFamily="34" charset="0"/>
              <a:cs typeface="Tahoma" pitchFamily="34" charset="0"/>
            </a:endParaRPr>
          </a:p>
          <a:p>
            <a:pPr lvl="0">
              <a:lnSpc>
                <a:spcPct val="150000"/>
              </a:lnSpc>
            </a:pPr>
            <a:r>
              <a:rPr lang="he-IL" sz="2000" b="1" dirty="0">
                <a:solidFill>
                  <a:srgbClr val="002060"/>
                </a:solidFill>
                <a:latin typeface="Tahoma" pitchFamily="34" charset="0"/>
                <a:cs typeface="Tahoma" pitchFamily="34" charset="0"/>
              </a:rPr>
              <a:t>זרימה שוטפת של התהליך </a:t>
            </a:r>
            <a:r>
              <a:rPr lang="he-IL" b="1" dirty="0" smtClean="0">
                <a:solidFill>
                  <a:srgbClr val="002060"/>
                </a:solidFill>
                <a:latin typeface="Tahoma" pitchFamily="34" charset="0"/>
                <a:cs typeface="Tahoma" pitchFamily="34" charset="0"/>
              </a:rPr>
              <a:t>- </a:t>
            </a:r>
          </a:p>
          <a:p>
            <a:pPr marL="457200" indent="-457200">
              <a:lnSpc>
                <a:spcPct val="150000"/>
              </a:lnSpc>
              <a:buAutoNum type="arabicPeriod" startAt="6"/>
            </a:pPr>
            <a:r>
              <a:rPr lang="he-IL" sz="2000" b="1" dirty="0" smtClean="0">
                <a:solidFill>
                  <a:srgbClr val="002060"/>
                </a:solidFill>
                <a:latin typeface="Tahoma" pitchFamily="34" charset="0"/>
                <a:cs typeface="Tahoma" pitchFamily="34" charset="0"/>
              </a:rPr>
              <a:t>מערכת </a:t>
            </a:r>
            <a:r>
              <a:rPr lang="he-IL" sz="2000" b="1" dirty="0">
                <a:solidFill>
                  <a:srgbClr val="002060"/>
                </a:solidFill>
                <a:latin typeface="Tahoma" pitchFamily="34" charset="0"/>
                <a:cs typeface="Tahoma" pitchFamily="34" charset="0"/>
              </a:rPr>
              <a:t>מידע ומחשוב- </a:t>
            </a:r>
            <a:r>
              <a:rPr lang="he-IL" dirty="0" smtClean="0">
                <a:solidFill>
                  <a:srgbClr val="002060"/>
                </a:solidFill>
                <a:latin typeface="Tahoma" pitchFamily="34" charset="0"/>
                <a:cs typeface="Tahoma" pitchFamily="34" charset="0"/>
              </a:rPr>
              <a:t>מקוונת, </a:t>
            </a:r>
            <a:r>
              <a:rPr lang="he-IL" dirty="0">
                <a:solidFill>
                  <a:srgbClr val="002060"/>
                </a:solidFill>
                <a:latin typeface="Tahoma" pitchFamily="34" charset="0"/>
                <a:cs typeface="Tahoma" pitchFamily="34" charset="0"/>
              </a:rPr>
              <a:t>אשר תפשט את הליך </a:t>
            </a:r>
            <a:r>
              <a:rPr lang="he-IL" dirty="0" smtClean="0">
                <a:solidFill>
                  <a:srgbClr val="002060"/>
                </a:solidFill>
                <a:latin typeface="Tahoma" pitchFamily="34" charset="0"/>
                <a:cs typeface="Tahoma" pitchFamily="34" charset="0"/>
              </a:rPr>
              <a:t>הגשת הבקשות</a:t>
            </a:r>
            <a:r>
              <a:rPr lang="he-IL" dirty="0">
                <a:solidFill>
                  <a:srgbClr val="002060"/>
                </a:solidFill>
                <a:latin typeface="Tahoma" pitchFamily="34" charset="0"/>
                <a:cs typeface="Tahoma" pitchFamily="34" charset="0"/>
              </a:rPr>
              <a:t>, </a:t>
            </a:r>
            <a:r>
              <a:rPr lang="he-IL" dirty="0" smtClean="0">
                <a:solidFill>
                  <a:srgbClr val="002060"/>
                </a:solidFill>
                <a:latin typeface="Tahoma" pitchFamily="34" charset="0"/>
                <a:cs typeface="Tahoma" pitchFamily="34" charset="0"/>
              </a:rPr>
              <a:t>        </a:t>
            </a:r>
          </a:p>
          <a:p>
            <a:pPr>
              <a:lnSpc>
                <a:spcPct val="150000"/>
              </a:lnSpc>
            </a:pPr>
            <a:r>
              <a:rPr lang="he-IL" dirty="0">
                <a:solidFill>
                  <a:srgbClr val="002060"/>
                </a:solidFill>
                <a:latin typeface="Tahoma" pitchFamily="34" charset="0"/>
                <a:cs typeface="Tahoma" pitchFamily="34" charset="0"/>
              </a:rPr>
              <a:t> </a:t>
            </a:r>
            <a:r>
              <a:rPr lang="he-IL" dirty="0" smtClean="0">
                <a:solidFill>
                  <a:srgbClr val="002060"/>
                </a:solidFill>
                <a:latin typeface="Tahoma" pitchFamily="34" charset="0"/>
                <a:cs typeface="Tahoma" pitchFamily="34" charset="0"/>
              </a:rPr>
              <a:t>                        תייעל </a:t>
            </a:r>
            <a:r>
              <a:rPr lang="he-IL" dirty="0">
                <a:solidFill>
                  <a:srgbClr val="002060"/>
                </a:solidFill>
                <a:latin typeface="Tahoma" pitchFamily="34" charset="0"/>
                <a:cs typeface="Tahoma" pitchFamily="34" charset="0"/>
              </a:rPr>
              <a:t>את העבודה ותשקף מידע לציבור ולהנהלת משרד </a:t>
            </a:r>
            <a:r>
              <a:rPr lang="he-IL" dirty="0" smtClean="0">
                <a:solidFill>
                  <a:srgbClr val="002060"/>
                </a:solidFill>
                <a:latin typeface="Tahoma" pitchFamily="34" charset="0"/>
                <a:cs typeface="Tahoma" pitchFamily="34" charset="0"/>
              </a:rPr>
              <a:t>הבריאות</a:t>
            </a:r>
          </a:p>
          <a:p>
            <a:pPr lvl="0">
              <a:lnSpc>
                <a:spcPct val="150000"/>
              </a:lnSpc>
            </a:pPr>
            <a:r>
              <a:rPr lang="he-IL" sz="2000" b="1" dirty="0" smtClean="0">
                <a:solidFill>
                  <a:srgbClr val="002060"/>
                </a:solidFill>
                <a:latin typeface="Tahoma" pitchFamily="34" charset="0"/>
                <a:cs typeface="Tahoma" pitchFamily="34" charset="0"/>
              </a:rPr>
              <a:t>7.  חיבור </a:t>
            </a:r>
            <a:r>
              <a:rPr lang="he-IL" sz="2000" b="1" dirty="0">
                <a:solidFill>
                  <a:srgbClr val="002060"/>
                </a:solidFill>
                <a:latin typeface="Tahoma" pitchFamily="34" charset="0"/>
                <a:cs typeface="Tahoma" pitchFamily="34" charset="0"/>
              </a:rPr>
              <a:t>ישיר למערכות המכס- </a:t>
            </a:r>
            <a:r>
              <a:rPr lang="he-IL" dirty="0">
                <a:solidFill>
                  <a:srgbClr val="002060"/>
                </a:solidFill>
                <a:latin typeface="Tahoma" pitchFamily="34" charset="0"/>
                <a:cs typeface="Tahoma" pitchFamily="34" charset="0"/>
              </a:rPr>
              <a:t>מאפשר תהליך שוטף ונוח לחברות</a:t>
            </a:r>
            <a:endParaRPr lang="en-US" dirty="0">
              <a:solidFill>
                <a:srgbClr val="002060"/>
              </a:solidFill>
              <a:latin typeface="Tahoma" pitchFamily="34" charset="0"/>
              <a:cs typeface="Tahoma" pitchFamily="34" charset="0"/>
            </a:endParaRPr>
          </a:p>
          <a:p>
            <a:pPr marL="457200" indent="-457200">
              <a:lnSpc>
                <a:spcPct val="150000"/>
              </a:lnSpc>
              <a:buFont typeface="+mj-lt"/>
              <a:buAutoNum type="arabicPeriod"/>
            </a:pPr>
            <a:endParaRPr lang="he-IL" sz="2000" dirty="0">
              <a:solidFill>
                <a:srgbClr val="002060"/>
              </a:solidFill>
              <a:latin typeface="Tahoma" pitchFamily="34" charset="0"/>
              <a:cs typeface="Tahoma" pitchFamily="34" charset="0"/>
            </a:endParaRPr>
          </a:p>
          <a:p>
            <a:pPr marL="457200" lvl="0" indent="-457200">
              <a:lnSpc>
                <a:spcPct val="150000"/>
              </a:lnSpc>
              <a:buFont typeface="+mj-lt"/>
              <a:buAutoNum type="arabicPeriod"/>
            </a:pPr>
            <a:endParaRPr lang="he-IL" sz="2000" dirty="0">
              <a:solidFill>
                <a:srgbClr val="002060"/>
              </a:solidFill>
              <a:latin typeface="Tahoma" pitchFamily="34" charset="0"/>
              <a:cs typeface="Tahoma" pitchFamily="34" charset="0"/>
            </a:endParaRPr>
          </a:p>
          <a:p>
            <a:pPr lvl="0">
              <a:lnSpc>
                <a:spcPct val="150000"/>
              </a:lnSpc>
            </a:pPr>
            <a:endParaRPr lang="he-IL" sz="2000" dirty="0">
              <a:solidFill>
                <a:srgbClr val="002060"/>
              </a:solidFill>
              <a:latin typeface="Tahoma" pitchFamily="34" charset="0"/>
              <a:cs typeface="Tahoma" pitchFamily="34" charset="0"/>
            </a:endParaRPr>
          </a:p>
          <a:p>
            <a:pPr marL="342900" lvl="0" indent="-342900">
              <a:lnSpc>
                <a:spcPct val="150000"/>
              </a:lnSpc>
              <a:buFont typeface="+mj-lt"/>
              <a:buAutoNum type="arabicPeriod"/>
            </a:pPr>
            <a:endParaRPr lang="he-IL" sz="20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3447079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323528" y="908720"/>
            <a:ext cx="8704459" cy="82444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Win-Win</a:t>
            </a:r>
            <a:endPar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508104" y="1844824"/>
            <a:ext cx="3168352" cy="2107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קבוצה 7"/>
          <p:cNvGrpSpPr/>
          <p:nvPr/>
        </p:nvGrpSpPr>
        <p:grpSpPr>
          <a:xfrm>
            <a:off x="826991" y="922412"/>
            <a:ext cx="3671458" cy="3129354"/>
            <a:chOff x="1259632" y="2780928"/>
            <a:chExt cx="3671458" cy="3129354"/>
          </a:xfrm>
        </p:grpSpPr>
        <p:sp>
          <p:nvSpPr>
            <p:cNvPr id="9" name="מלבן מעוגל 8"/>
            <p:cNvSpPr/>
            <p:nvPr/>
          </p:nvSpPr>
          <p:spPr>
            <a:xfrm>
              <a:off x="1259632" y="3645024"/>
              <a:ext cx="3364085" cy="2016224"/>
            </a:xfrm>
            <a:prstGeom prst="roundRect">
              <a:avLst/>
            </a:prstGeom>
            <a:solidFill>
              <a:schemeClr val="bg1">
                <a:lumMod val="9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27784" y="3894058"/>
              <a:ext cx="2303306" cy="2016224"/>
            </a:xfrm>
            <a:prstGeom prst="rect">
              <a:avLst/>
            </a:prstGeom>
          </p:spPr>
        </p:pic>
        <p:pic>
          <p:nvPicPr>
            <p:cNvPr id="11" name="תמונה 10"/>
            <p:cNvPicPr>
              <a:picLocks noChangeAspect="1"/>
            </p:cNvPicPr>
            <p:nvPr/>
          </p:nvPicPr>
          <p:blipFill rotWithShape="1">
            <a:blip r:embed="rId6" cstate="print">
              <a:extLst>
                <a:ext uri="{28A0092B-C50C-407E-A947-70E740481C1C}">
                  <a14:useLocalDpi xmlns:a14="http://schemas.microsoft.com/office/drawing/2010/main" xmlns="" val="0"/>
                </a:ext>
              </a:extLst>
            </a:blip>
            <a:srcRect l="50000"/>
            <a:stretch/>
          </p:blipFill>
          <p:spPr>
            <a:xfrm>
              <a:off x="1461966" y="2780928"/>
              <a:ext cx="1165818" cy="1741521"/>
            </a:xfrm>
            <a:prstGeom prst="rect">
              <a:avLst/>
            </a:prstGeom>
          </p:spPr>
        </p:pic>
      </p:grpSp>
      <p:sp>
        <p:nvSpPr>
          <p:cNvPr id="12" name="מלבן 11"/>
          <p:cNvSpPr/>
          <p:nvPr/>
        </p:nvSpPr>
        <p:spPr>
          <a:xfrm>
            <a:off x="107504" y="4054420"/>
            <a:ext cx="6840760" cy="3046988"/>
          </a:xfrm>
          <a:prstGeom prst="rect">
            <a:avLst/>
          </a:prstGeom>
        </p:spPr>
        <p:txBody>
          <a:bodyPr wrap="square">
            <a:spAutoFit/>
          </a:bodyPr>
          <a:lstStyle/>
          <a:p>
            <a:pPr marL="342900" indent="-342900">
              <a:buFont typeface="Wingdings" pitchFamily="2" charset="2"/>
              <a:buChar char="ü"/>
            </a:pPr>
            <a:r>
              <a:rPr lang="he-IL" sz="2400" dirty="0">
                <a:solidFill>
                  <a:srgbClr val="002060"/>
                </a:solidFill>
                <a:latin typeface="Tahoma" pitchFamily="34" charset="0"/>
                <a:cs typeface="Tahoma" pitchFamily="34" charset="0"/>
              </a:rPr>
              <a:t>הסרת </a:t>
            </a:r>
            <a:r>
              <a:rPr lang="he-IL" sz="2400" dirty="0" smtClean="0">
                <a:solidFill>
                  <a:srgbClr val="002060"/>
                </a:solidFill>
                <a:latin typeface="Tahoma" pitchFamily="34" charset="0"/>
                <a:cs typeface="Tahoma" pitchFamily="34" charset="0"/>
              </a:rPr>
              <a:t>חסמי הייבוא </a:t>
            </a:r>
            <a:endParaRPr lang="he-IL" sz="2400" dirty="0">
              <a:solidFill>
                <a:srgbClr val="002060"/>
              </a:solidFill>
              <a:latin typeface="Tahoma" pitchFamily="34" charset="0"/>
              <a:cs typeface="Tahoma" pitchFamily="34" charset="0"/>
            </a:endParaRPr>
          </a:p>
          <a:p>
            <a:pPr marL="342900" indent="-342900">
              <a:buFont typeface="Wingdings" pitchFamily="2" charset="2"/>
              <a:buChar char="ü"/>
            </a:pPr>
            <a:r>
              <a:rPr lang="he-IL" sz="2400" dirty="0">
                <a:solidFill>
                  <a:srgbClr val="002060"/>
                </a:solidFill>
                <a:latin typeface="Tahoma" pitchFamily="34" charset="0"/>
                <a:cs typeface="Tahoma" pitchFamily="34" charset="0"/>
              </a:rPr>
              <a:t>הגברת התחרות </a:t>
            </a:r>
          </a:p>
          <a:p>
            <a:pPr marL="342900" indent="-342900">
              <a:buFont typeface="Wingdings" pitchFamily="2" charset="2"/>
              <a:buChar char="ü"/>
            </a:pPr>
            <a:r>
              <a:rPr lang="he-IL" sz="2400" dirty="0">
                <a:solidFill>
                  <a:srgbClr val="002060"/>
                </a:solidFill>
                <a:latin typeface="Tahoma" pitchFamily="34" charset="0"/>
                <a:cs typeface="Tahoma" pitchFamily="34" charset="0"/>
              </a:rPr>
              <a:t>הורדת יוקר המחיה</a:t>
            </a:r>
          </a:p>
          <a:p>
            <a:pPr marL="342900" indent="-342900">
              <a:buFont typeface="Wingdings" pitchFamily="2" charset="2"/>
              <a:buChar char="ü"/>
            </a:pPr>
            <a:r>
              <a:rPr lang="he-IL" sz="2400" dirty="0">
                <a:solidFill>
                  <a:srgbClr val="002060"/>
                </a:solidFill>
                <a:latin typeface="Tahoma" pitchFamily="34" charset="0"/>
                <a:cs typeface="Tahoma" pitchFamily="34" charset="0"/>
              </a:rPr>
              <a:t>עידוד צמיחת חברות ישראליות</a:t>
            </a:r>
          </a:p>
          <a:p>
            <a:pPr marL="342900" indent="-342900">
              <a:buFont typeface="Wingdings" pitchFamily="2" charset="2"/>
              <a:buChar char="ü"/>
            </a:pPr>
            <a:r>
              <a:rPr lang="he-IL" sz="2400" dirty="0">
                <a:solidFill>
                  <a:srgbClr val="002060"/>
                </a:solidFill>
                <a:latin typeface="Tahoma" pitchFamily="34" charset="0"/>
                <a:cs typeface="Tahoma" pitchFamily="34" charset="0"/>
              </a:rPr>
              <a:t>הרמוניזציה עם רגולציה עולמית</a:t>
            </a:r>
          </a:p>
          <a:p>
            <a:pPr marL="342900" indent="-342900">
              <a:buFont typeface="Wingdings" pitchFamily="2" charset="2"/>
              <a:buChar char="ü"/>
            </a:pPr>
            <a:r>
              <a:rPr lang="he-IL" sz="2400" dirty="0" smtClean="0">
                <a:solidFill>
                  <a:srgbClr val="002060"/>
                </a:solidFill>
                <a:latin typeface="Tahoma" pitchFamily="34" charset="0"/>
                <a:cs typeface="Tahoma" pitchFamily="34" charset="0"/>
              </a:rPr>
              <a:t>הגברת האימון של האזרח והגופים </a:t>
            </a:r>
            <a:r>
              <a:rPr lang="he-IL" sz="2400" dirty="0">
                <a:solidFill>
                  <a:srgbClr val="002060"/>
                </a:solidFill>
                <a:latin typeface="Tahoma" pitchFamily="34" charset="0"/>
                <a:cs typeface="Tahoma" pitchFamily="34" charset="0"/>
              </a:rPr>
              <a:t>הכלכליים</a:t>
            </a:r>
          </a:p>
          <a:p>
            <a:pPr marL="342900" indent="-342900">
              <a:buFont typeface="Wingdings" pitchFamily="2" charset="2"/>
              <a:buChar char="ü"/>
            </a:pPr>
            <a:r>
              <a:rPr lang="he-IL" sz="2400" dirty="0">
                <a:solidFill>
                  <a:srgbClr val="002060"/>
                </a:solidFill>
                <a:latin typeface="Tahoma" pitchFamily="34" charset="0"/>
                <a:cs typeface="Tahoma" pitchFamily="34" charset="0"/>
              </a:rPr>
              <a:t>הגדלת הכנסות המדינה </a:t>
            </a:r>
          </a:p>
          <a:p>
            <a:endParaRPr lang="he-IL"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589746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01816" y="1437285"/>
            <a:ext cx="8224336" cy="5400826"/>
          </a:xfrm>
          <a:prstGeom prst="rect">
            <a:avLst/>
          </a:prstGeom>
        </p:spPr>
      </p:pic>
      <p:sp>
        <p:nvSpPr>
          <p:cNvPr id="11" name="TextBox 1"/>
          <p:cNvSpPr txBox="1">
            <a:spLocks noChangeArrowheads="1"/>
          </p:cNvSpPr>
          <p:nvPr/>
        </p:nvSpPr>
        <p:spPr bwMode="auto">
          <a:xfrm>
            <a:off x="0" y="307725"/>
            <a:ext cx="889477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3200" b="1" dirty="0" smtClean="0">
                <a:solidFill>
                  <a:srgbClr val="002060"/>
                </a:solidFill>
                <a:latin typeface="Tahoma" pitchFamily="34" charset="0"/>
                <a:cs typeface="Tahoma" pitchFamily="34" charset="0"/>
              </a:rPr>
              <a:t>הציבור מלין על-  בירוקרטיה ממשלתית, </a:t>
            </a:r>
          </a:p>
          <a:p>
            <a:pPr eaLnBrk="1" hangingPunct="1"/>
            <a:r>
              <a:rPr lang="he-IL" sz="3200" b="1" dirty="0" smtClean="0">
                <a:solidFill>
                  <a:srgbClr val="002060"/>
                </a:solidFill>
                <a:latin typeface="Tahoma" pitchFamily="34" charset="0"/>
                <a:cs typeface="Tahoma" pitchFamily="34" charset="0"/>
              </a:rPr>
              <a:t>                                    חסמים רגולטורים,  </a:t>
            </a:r>
          </a:p>
          <a:p>
            <a:pPr eaLnBrk="1" hangingPunct="1"/>
            <a:r>
              <a:rPr lang="he-IL" sz="3200" b="1" dirty="0">
                <a:solidFill>
                  <a:srgbClr val="002060"/>
                </a:solidFill>
                <a:latin typeface="Tahoma" pitchFamily="34" charset="0"/>
                <a:cs typeface="Tahoma" pitchFamily="34" charset="0"/>
              </a:rPr>
              <a:t> </a:t>
            </a:r>
            <a:r>
              <a:rPr lang="he-IL" sz="3200" b="1" dirty="0" smtClean="0">
                <a:solidFill>
                  <a:srgbClr val="002060"/>
                </a:solidFill>
                <a:latin typeface="Tahoma" pitchFamily="34" charset="0"/>
                <a:cs typeface="Tahoma" pitchFamily="34" charset="0"/>
              </a:rPr>
              <a:t>                                          יוקר המחיה...</a:t>
            </a:r>
            <a:endParaRPr lang="he-IL" sz="3200" b="1" dirty="0">
              <a:solidFill>
                <a:srgbClr val="002060"/>
              </a:solidFill>
              <a:latin typeface="Tahoma" pitchFamily="34" charset="0"/>
              <a:cs typeface="Tahoma" pitchFamily="34" charset="0"/>
            </a:endParaRPr>
          </a:p>
        </p:txBody>
      </p:sp>
      <p:sp>
        <p:nvSpPr>
          <p:cNvPr id="12" name="מלבן 11"/>
          <p:cNvSpPr/>
          <p:nvPr/>
        </p:nvSpPr>
        <p:spPr>
          <a:xfrm>
            <a:off x="1391129" y="5778156"/>
            <a:ext cx="5530680" cy="707886"/>
          </a:xfrm>
          <a:prstGeom prst="rect">
            <a:avLst/>
          </a:prstGeom>
        </p:spPr>
        <p:txBody>
          <a:bodyPr wrap="none">
            <a:spAutoFit/>
          </a:bodyPr>
          <a:lstStyle/>
          <a:p>
            <a:r>
              <a:rPr lang="he-IL" sz="4000" dirty="0">
                <a:solidFill>
                  <a:srgbClr val="002060"/>
                </a:solidFill>
                <a:latin typeface="Tahoma" pitchFamily="34" charset="0"/>
                <a:cs typeface="Tahoma" pitchFamily="34" charset="0"/>
              </a:rPr>
              <a:t>מה החלק שלנו בזה ...?</a:t>
            </a:r>
          </a:p>
        </p:txBody>
      </p:sp>
    </p:spTree>
    <p:extLst>
      <p:ext uri="{BB962C8B-B14F-4D97-AF65-F5344CB8AC3E}">
        <p14:creationId xmlns:p14="http://schemas.microsoft.com/office/powerpoint/2010/main" xmlns="" val="45308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4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1. שמירה </a:t>
            </a: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על בריאות </a:t>
            </a:r>
            <a:r>
              <a:rPr lang="he-IL" sz="4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הציבור</a:t>
            </a:r>
          </a:p>
          <a:p>
            <a:pPr algn="ctr"/>
            <a:endParaRPr lang="he-IL" sz="44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he-IL" sz="44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4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2. נקודת </a:t>
            </a: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מבט לאומית </a:t>
            </a:r>
          </a:p>
          <a:p>
            <a:pPr>
              <a:lnSpc>
                <a:spcPct val="150000"/>
              </a:lnSpc>
            </a:pPr>
            <a:endParaRPr lang="he-IL"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2083924" y="332656"/>
            <a:ext cx="5117106" cy="707886"/>
          </a:xfrm>
          <a:prstGeom prst="rect">
            <a:avLst/>
          </a:prstGeom>
        </p:spPr>
        <p:txBody>
          <a:bodyPr wrap="none">
            <a:spAutoFit/>
          </a:bodyPr>
          <a:lstStyle/>
          <a:p>
            <a:pPr algn="ctr"/>
            <a:r>
              <a:rPr lang="he-IL" sz="4000" b="1" dirty="0" smtClean="0">
                <a:solidFill>
                  <a:schemeClr val="tx2">
                    <a:lumMod val="60000"/>
                    <a:lumOff val="40000"/>
                  </a:schemeClr>
                </a:solidFill>
                <a:latin typeface="Tahoma" pitchFamily="34" charset="0"/>
                <a:cs typeface="Tahoma" pitchFamily="34" charset="0"/>
              </a:rPr>
              <a:t>העקרונות המנחים  </a:t>
            </a:r>
            <a:endParaRPr lang="he-IL" sz="4000" b="1" dirty="0">
              <a:solidFill>
                <a:schemeClr val="tx2">
                  <a:lumMod val="60000"/>
                  <a:lumOff val="40000"/>
                </a:schemeClr>
              </a:solidFill>
              <a:latin typeface="Tahoma" pitchFamily="34" charset="0"/>
              <a:cs typeface="Tahoma"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24584" y="2854388"/>
            <a:ext cx="2123280" cy="829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25056" y="4959250"/>
            <a:ext cx="1950800" cy="14220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6404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1"/>
          <p:cNvSpPr txBox="1">
            <a:spLocks noChangeArrowheads="1"/>
          </p:cNvSpPr>
          <p:nvPr/>
        </p:nvSpPr>
        <p:spPr bwMode="auto">
          <a:xfrm>
            <a:off x="828280" y="1052736"/>
            <a:ext cx="80645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4800" b="1" dirty="0" smtClean="0">
                <a:solidFill>
                  <a:srgbClr val="002060"/>
                </a:solidFill>
                <a:latin typeface="Tahoma" pitchFamily="34" charset="0"/>
                <a:cs typeface="Tahoma" pitchFamily="34" charset="0"/>
              </a:rPr>
              <a:t>3. איזון ושיתוף פעולה</a:t>
            </a:r>
            <a:endParaRPr lang="he-IL" sz="4800" b="1" dirty="0">
              <a:solidFill>
                <a:srgbClr val="002060"/>
              </a:solidFill>
              <a:latin typeface="Tahoma" pitchFamily="34" charset="0"/>
              <a:cs typeface="Tahoma" pitchFamily="34" charset="0"/>
            </a:endParaRPr>
          </a:p>
        </p:txBody>
      </p:sp>
      <p:pic>
        <p:nvPicPr>
          <p:cNvPr id="6" name="תמונה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30908" y="1603200"/>
            <a:ext cx="5282184" cy="5282184"/>
          </a:xfrm>
          <a:prstGeom prst="rect">
            <a:avLst/>
          </a:prstGeom>
        </p:spPr>
      </p:pic>
    </p:spTree>
    <p:extLst>
      <p:ext uri="{BB962C8B-B14F-4D97-AF65-F5344CB8AC3E}">
        <p14:creationId xmlns:p14="http://schemas.microsoft.com/office/powerpoint/2010/main" xmlns="" val="145557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592" y="1684369"/>
            <a:ext cx="8677574" cy="49628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כותרת 1"/>
          <p:cNvSpPr txBox="1">
            <a:spLocks/>
          </p:cNvSpPr>
          <p:nvPr/>
        </p:nvSpPr>
        <p:spPr>
          <a:xfrm>
            <a:off x="220679" y="299999"/>
            <a:ext cx="8704459" cy="122413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4. שינוי תפיסה</a:t>
            </a:r>
          </a:p>
          <a:p>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חישוב מסלול מחדש</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1"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3384" y="3146719"/>
            <a:ext cx="3105114" cy="3524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תמונה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05942" y="1564355"/>
            <a:ext cx="1019359" cy="887957"/>
          </a:xfrm>
          <a:prstGeom prst="rect">
            <a:avLst/>
          </a:prstGeom>
        </p:spPr>
      </p:pic>
      <p:pic>
        <p:nvPicPr>
          <p:cNvPr id="2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209156" y="3479251"/>
            <a:ext cx="832801" cy="622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334925" y="3485530"/>
            <a:ext cx="835394" cy="731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6209156" y="3546105"/>
            <a:ext cx="720080" cy="4988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תמונה 2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258243" y="2228443"/>
            <a:ext cx="333422" cy="447738"/>
          </a:xfrm>
          <a:prstGeom prst="rect">
            <a:avLst/>
          </a:prstGeom>
        </p:spPr>
      </p:pic>
      <p:sp>
        <p:nvSpPr>
          <p:cNvPr id="33" name="מלבן 32"/>
          <p:cNvSpPr/>
          <p:nvPr/>
        </p:nvSpPr>
        <p:spPr>
          <a:xfrm>
            <a:off x="269592" y="5792794"/>
            <a:ext cx="8677574" cy="9361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היעד: טיוב הרגולציה</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269413" y="3486294"/>
            <a:ext cx="966417" cy="644278"/>
          </a:xfrm>
          <a:prstGeom prst="rect">
            <a:avLst/>
          </a:prstGeom>
          <a:noFill/>
          <a:ln>
            <a:noFill/>
          </a:ln>
          <a:extLst>
            <a:ext uri="{909E8E84-426E-40DD-AFC4-6F175D3DCCD1}">
              <a14:hiddenFill xmlns:a14="http://schemas.microsoft.com/office/drawing/2010/main" xmlns="">
                <a:solidFill>
                  <a:schemeClr val="accent1"/>
                </a:solidFill>
              </a14:hiddenFill>
            </a:ext>
          </a:extLst>
        </p:spPr>
      </p:pic>
      <p:pic>
        <p:nvPicPr>
          <p:cNvPr id="27" name="תמונה 2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728662" y="2907491"/>
            <a:ext cx="333422" cy="447738"/>
          </a:xfrm>
          <a:prstGeom prst="rect">
            <a:avLst/>
          </a:prstGeom>
        </p:spPr>
      </p:pic>
      <p:pic>
        <p:nvPicPr>
          <p:cNvPr id="25" name="תמונה 2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84360" y="2676181"/>
            <a:ext cx="333422" cy="447738"/>
          </a:xfrm>
          <a:prstGeom prst="rect">
            <a:avLst/>
          </a:prstGeom>
        </p:spPr>
      </p:pic>
    </p:spTree>
    <p:extLst>
      <p:ext uri="{BB962C8B-B14F-4D97-AF65-F5344CB8AC3E}">
        <p14:creationId xmlns:p14="http://schemas.microsoft.com/office/powerpoint/2010/main" xmlns="" val="14916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41527 -0.16898 L -2.77778E-6 -2.22222E-6 " pathEditMode="relative" rAng="0" ptsTypes="AA">
                                      <p:cBhvr>
                                        <p:cTn id="9" dur="2000" spd="-100000" fill="hold"/>
                                        <p:tgtEl>
                                          <p:spTgt spid="24"/>
                                        </p:tgtEl>
                                        <p:attrNameLst>
                                          <p:attrName>ppt_x</p:attrName>
                                          <p:attrName>ppt_y</p:attrName>
                                        </p:attrNameLst>
                                      </p:cBhvr>
                                      <p:rCtr x="20764" y="8449"/>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2000"/>
                            </p:stCondLst>
                            <p:childTnLst>
                              <p:par>
                                <p:cTn id="14" presetID="63" presetClass="path" presetSubtype="0" accel="50000" decel="50000" fill="hold" nodeType="afterEffect">
                                  <p:stCondLst>
                                    <p:cond delay="0"/>
                                  </p:stCondLst>
                                  <p:childTnLst>
                                    <p:animMotion origin="layout" path="M -0.34878 -0.13518 L -1.66667E-6 -4.07407E-6 " pathEditMode="relative" rAng="0" ptsTypes="AA">
                                      <p:cBhvr>
                                        <p:cTn id="15" dur="2000" spd="-100000" fill="hold"/>
                                        <p:tgtEl>
                                          <p:spTgt spid="23"/>
                                        </p:tgtEl>
                                        <p:attrNameLst>
                                          <p:attrName>ppt_x</p:attrName>
                                          <p:attrName>ppt_y</p:attrName>
                                        </p:attrNameLst>
                                      </p:cBhvr>
                                      <p:rCtr x="17431" y="6759"/>
                                    </p:animMotion>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4000"/>
                            </p:stCondLst>
                            <p:childTnLst>
                              <p:par>
                                <p:cTn id="20" presetID="63" presetClass="path" presetSubtype="0" accel="50000" decel="50000" fill="hold" nodeType="afterEffect">
                                  <p:stCondLst>
                                    <p:cond delay="0"/>
                                  </p:stCondLst>
                                  <p:childTnLst>
                                    <p:animMotion origin="layout" path="M -0.25208 -0.09444 L -3.33333E-6 -2.96296E-6 " pathEditMode="relative" rAng="0" ptsTypes="AA">
                                      <p:cBhvr>
                                        <p:cTn id="21" dur="2000" spd="-100000" fill="hold"/>
                                        <p:tgtEl>
                                          <p:spTgt spid="22"/>
                                        </p:tgtEl>
                                        <p:attrNameLst>
                                          <p:attrName>ppt_x</p:attrName>
                                          <p:attrName>ppt_y</p:attrName>
                                        </p:attrNameLst>
                                      </p:cBhvr>
                                      <p:rCtr x="12604" y="4722"/>
                                    </p:animMotion>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6000"/>
                            </p:stCondLst>
                            <p:childTnLst>
                              <p:par>
                                <p:cTn id="26" presetID="63" presetClass="path" presetSubtype="0" accel="50000" decel="50000" fill="hold" nodeType="afterEffect">
                                  <p:stCondLst>
                                    <p:cond delay="0"/>
                                  </p:stCondLst>
                                  <p:childTnLst>
                                    <p:animMotion origin="layout" path="M -0.15174 -0.05532 L 1.94444E-6 -4.07407E-6 " pathEditMode="relative" rAng="0" ptsTypes="AA">
                                      <p:cBhvr>
                                        <p:cTn id="27" dur="2000" spd="-100000" fill="hold"/>
                                        <p:tgtEl>
                                          <p:spTgt spid="14"/>
                                        </p:tgtEl>
                                        <p:attrNameLst>
                                          <p:attrName>ppt_x</p:attrName>
                                          <p:attrName>ppt_y</p:attrName>
                                        </p:attrNameLst>
                                      </p:cBhvr>
                                      <p:rCtr x="7587" y="2755"/>
                                    </p:animMotion>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p:stCondLst>
                              <p:cond delay="8500"/>
                            </p:stCondLst>
                            <p:childTnLst>
                              <p:par>
                                <p:cTn id="36" presetID="10" presetClass="exit" presetSubtype="0" fill="hold" grpId="0" nodeType="after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592" y="1684369"/>
            <a:ext cx="8677574" cy="49628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2" name="Picture 1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518041" y="3427777"/>
            <a:ext cx="4628581" cy="3086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כותרת 1"/>
          <p:cNvSpPr txBox="1">
            <a:spLocks/>
          </p:cNvSpPr>
          <p:nvPr/>
        </p:nvSpPr>
        <p:spPr>
          <a:xfrm>
            <a:off x="220679" y="-27384"/>
            <a:ext cx="8704459" cy="122413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התמקדות בעיקר</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05942" y="1564355"/>
            <a:ext cx="1019359" cy="887957"/>
          </a:xfrm>
          <a:prstGeom prst="rect">
            <a:avLst/>
          </a:prstGeom>
        </p:spPr>
      </p:pic>
      <p:pic>
        <p:nvPicPr>
          <p:cNvPr id="5127"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2728368" y="4581128"/>
            <a:ext cx="977372" cy="730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8"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649332" y="3573016"/>
            <a:ext cx="804465" cy="7041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9"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6010720" y="2679143"/>
            <a:ext cx="721883" cy="5001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3767" y="2783499"/>
            <a:ext cx="966417" cy="644278"/>
          </a:xfrm>
          <a:prstGeom prst="rect">
            <a:avLst/>
          </a:prstGeom>
          <a:noFill/>
          <a:ln>
            <a:noFill/>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5951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nodeType="afterEffect">
                                  <p:stCondLst>
                                    <p:cond delay="0"/>
                                  </p:stCondLst>
                                  <p:childTnLst>
                                    <p:animMotion origin="layout" path="M -1.38889E-6 -3.33333E-6 L -0.37778 -0.1581 " pathEditMode="relative" rAng="0" ptsTypes="AA">
                                      <p:cBhvr>
                                        <p:cTn id="15" dur="2000" fill="hold"/>
                                        <p:tgtEl>
                                          <p:spTgt spid="5129"/>
                                        </p:tgtEl>
                                        <p:attrNameLst>
                                          <p:attrName>ppt_x</p:attrName>
                                          <p:attrName>ppt_y</p:attrName>
                                        </p:attrNameLst>
                                      </p:cBhvr>
                                      <p:rCtr x="-18889" y="-7917"/>
                                    </p:animMotion>
                                  </p:childTnLst>
                                </p:cTn>
                              </p:par>
                              <p:par>
                                <p:cTn id="16" presetID="63" presetClass="path" presetSubtype="0" accel="50000" decel="49000" fill="hold" nodeType="withEffect">
                                  <p:stCondLst>
                                    <p:cond delay="500"/>
                                  </p:stCondLst>
                                  <p:childTnLst>
                                    <p:animMotion origin="layout" path="M -0.51945 -0.19607 L 4.16667E-6 4.44444E-6 " pathEditMode="relative" rAng="0" ptsTypes="AA">
                                      <p:cBhvr>
                                        <p:cTn id="17" dur="2000" spd="-100000" fill="hold"/>
                                        <p:tgtEl>
                                          <p:spTgt spid="5128"/>
                                        </p:tgtEl>
                                        <p:attrNameLst>
                                          <p:attrName>ppt_x</p:attrName>
                                          <p:attrName>ppt_y</p:attrName>
                                        </p:attrNameLst>
                                      </p:cBhvr>
                                      <p:rCtr x="25972" y="9792"/>
                                    </p:animMotion>
                                  </p:childTnLst>
                                </p:cTn>
                              </p:par>
                              <p:par>
                                <p:cTn id="18" presetID="42" presetClass="path" presetSubtype="0" accel="50000" decel="50000" fill="hold" nodeType="withEffect">
                                  <p:stCondLst>
                                    <p:cond delay="1000"/>
                                  </p:stCondLst>
                                  <p:childTnLst>
                                    <p:animMotion origin="layout" path="M 3.88889E-6 3.7037E-6 L -0.11945 -0.2632 " pathEditMode="relative" rAng="0" ptsTypes="AA">
                                      <p:cBhvr>
                                        <p:cTn id="19" dur="2000" fill="hold"/>
                                        <p:tgtEl>
                                          <p:spTgt spid="5127"/>
                                        </p:tgtEl>
                                        <p:attrNameLst>
                                          <p:attrName>ppt_x</p:attrName>
                                          <p:attrName>ppt_y</p:attrName>
                                        </p:attrNameLst>
                                      </p:cBhvr>
                                      <p:rCtr x="-5972" y="-13171"/>
                                    </p:animMotion>
                                  </p:childTnLst>
                                </p:cTn>
                              </p:par>
                              <p:par>
                                <p:cTn id="20" presetID="63" presetClass="path" presetSubtype="0" accel="50000" decel="50000" fill="hold" nodeType="withEffect">
                                  <p:stCondLst>
                                    <p:cond delay="1500"/>
                                  </p:stCondLst>
                                  <p:childTnLst>
                                    <p:animMotion origin="layout" path="M 0.11024 -0.07338 L -2.77778E-7 -3.7037E-6 " pathEditMode="relative" rAng="0" ptsTypes="AA">
                                      <p:cBhvr>
                                        <p:cTn id="21" dur="2000" spd="-100000" fill="hold"/>
                                        <p:tgtEl>
                                          <p:spTgt spid="10"/>
                                        </p:tgtEl>
                                        <p:attrNameLst>
                                          <p:attrName>ppt_x</p:attrName>
                                          <p:attrName>ppt_y</p:attrName>
                                        </p:attrNameLst>
                                      </p:cBhvr>
                                      <p:rCtr x="-5521" y="3657"/>
                                    </p:animMotion>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5132"/>
                                        </p:tgtEl>
                                        <p:attrNameLst>
                                          <p:attrName>style.visibility</p:attrName>
                                        </p:attrNameLst>
                                      </p:cBhvr>
                                      <p:to>
                                        <p:strVal val="visible"/>
                                      </p:to>
                                    </p:set>
                                    <p:animEffect transition="in" filter="fade">
                                      <p:cBhvr>
                                        <p:cTn id="25"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35496" y="299999"/>
            <a:ext cx="8704459" cy="82444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5. חלוקת אחריות</a:t>
            </a:r>
          </a:p>
        </p:txBody>
      </p:sp>
      <p:pic>
        <p:nvPicPr>
          <p:cNvPr id="6" name="תמונה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59227" y="1137255"/>
            <a:ext cx="8025546" cy="5518043"/>
          </a:xfrm>
          <a:prstGeom prst="rect">
            <a:avLst/>
          </a:prstGeom>
        </p:spPr>
      </p:pic>
    </p:spTree>
    <p:extLst>
      <p:ext uri="{BB962C8B-B14F-4D97-AF65-F5344CB8AC3E}">
        <p14:creationId xmlns:p14="http://schemas.microsoft.com/office/powerpoint/2010/main" xmlns="" val="3975428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מלבן עם פינות אלכסוניות מעוגלות 6"/>
          <p:cNvSpPr/>
          <p:nvPr/>
        </p:nvSpPr>
        <p:spPr>
          <a:xfrm>
            <a:off x="251520" y="260648"/>
            <a:ext cx="8688697" cy="6408712"/>
          </a:xfrm>
          <a:prstGeom prst="round2DiagRect">
            <a:avLst>
              <a:gd name="adj1" fmla="val 9961"/>
              <a:gd name="adj2" fmla="val 772"/>
            </a:avLst>
          </a:prstGeom>
          <a:solidFill>
            <a:schemeClr val="bg1">
              <a:alpha val="82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4" cstate="print">
            <a:clrChange>
              <a:clrFrom>
                <a:srgbClr val="FFFFF7"/>
              </a:clrFrom>
              <a:clrTo>
                <a:srgbClr val="FFFFF7">
                  <a:alpha val="0"/>
                </a:srgbClr>
              </a:clrTo>
            </a:clrChange>
            <a:extLst>
              <a:ext uri="{28A0092B-C50C-407E-A947-70E740481C1C}">
                <a14:useLocalDpi xmlns:a14="http://schemas.microsoft.com/office/drawing/2010/main" xmlns="" val="0"/>
              </a:ext>
            </a:extLst>
          </a:blip>
          <a:stretch>
            <a:fillRect/>
          </a:stretch>
        </p:blipFill>
        <p:spPr>
          <a:xfrm>
            <a:off x="509273" y="1780516"/>
            <a:ext cx="8136904" cy="4873420"/>
          </a:xfrm>
          <a:prstGeom prst="rect">
            <a:avLst/>
          </a:prstGeom>
        </p:spPr>
      </p:pic>
      <p:sp>
        <p:nvSpPr>
          <p:cNvPr id="6" name="כותרת 1"/>
          <p:cNvSpPr txBox="1">
            <a:spLocks/>
          </p:cNvSpPr>
          <p:nvPr/>
        </p:nvSpPr>
        <p:spPr>
          <a:xfrm>
            <a:off x="220679" y="271423"/>
            <a:ext cx="8704459" cy="140080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6. התאמה לרגולציה </a:t>
            </a:r>
          </a:p>
          <a:p>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בין-לאומית</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75428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9240" y="1008736"/>
            <a:ext cx="8611816" cy="5661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כותרת 1"/>
          <p:cNvSpPr txBox="1">
            <a:spLocks/>
          </p:cNvSpPr>
          <p:nvPr/>
        </p:nvSpPr>
        <p:spPr>
          <a:xfrm>
            <a:off x="188021" y="332657"/>
            <a:ext cx="8704459" cy="79208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4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על שולחננו...</a:t>
            </a:r>
            <a:endPar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79712" y="3212976"/>
            <a:ext cx="2808312" cy="2097556"/>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48064" y="1988840"/>
            <a:ext cx="3394909" cy="2971770"/>
          </a:xfrm>
          <a:prstGeom prst="rect">
            <a:avLst/>
          </a:prstGeom>
        </p:spPr>
      </p:pic>
      <p:sp>
        <p:nvSpPr>
          <p:cNvPr id="10" name="TextBox 9"/>
          <p:cNvSpPr txBox="1"/>
          <p:nvPr/>
        </p:nvSpPr>
        <p:spPr>
          <a:xfrm>
            <a:off x="4860032" y="1671191"/>
            <a:ext cx="3096345" cy="461665"/>
          </a:xfrm>
          <a:prstGeom prst="rect">
            <a:avLst/>
          </a:prstGeom>
          <a:noFill/>
        </p:spPr>
        <p:txBody>
          <a:bodyPr wrap="square" rtlCol="1">
            <a:spAutoFit/>
          </a:bodyPr>
          <a:lstStyle>
            <a:defPPr>
              <a:defRPr lang="he-IL"/>
            </a:defPPr>
            <a:lvl1pPr>
              <a:defRPr sz="2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he-IL" dirty="0" smtClean="0"/>
              <a:t>חוק הציוד הרפואי</a:t>
            </a:r>
            <a:endParaRPr lang="he-IL" dirty="0"/>
          </a:p>
        </p:txBody>
      </p:sp>
      <p:sp>
        <p:nvSpPr>
          <p:cNvPr id="11" name="TextBox 10"/>
          <p:cNvSpPr txBox="1"/>
          <p:nvPr/>
        </p:nvSpPr>
        <p:spPr>
          <a:xfrm>
            <a:off x="1979712" y="5301208"/>
            <a:ext cx="3096344" cy="461665"/>
          </a:xfrm>
          <a:prstGeom prst="rect">
            <a:avLst/>
          </a:prstGeom>
          <a:noFill/>
        </p:spPr>
        <p:txBody>
          <a:bodyPr wrap="square" rtlCol="1">
            <a:spAutoFit/>
          </a:bodyPr>
          <a:lstStyle>
            <a:defPPr>
              <a:defRPr lang="he-IL"/>
            </a:defPPr>
            <a:lvl1pPr>
              <a:defRPr sz="2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he-IL" dirty="0"/>
              <a:t>רפורמת התמרוקים</a:t>
            </a:r>
          </a:p>
        </p:txBody>
      </p:sp>
    </p:spTree>
    <p:extLst>
      <p:ext uri="{BB962C8B-B14F-4D97-AF65-F5344CB8AC3E}">
        <p14:creationId xmlns:p14="http://schemas.microsoft.com/office/powerpoint/2010/main" xmlns="" val="2786985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B908F7AD2122F74AA8B78E96751B1E18" ma:contentTypeVersion="1" ma:contentTypeDescription="צור מסמך חדש." ma:contentTypeScope="" ma:versionID="66a95652929cf3c13de18c4b1a17c037">
  <xsd:schema xmlns:xsd="http://www.w3.org/2001/XMLSchema" xmlns:p="http://schemas.microsoft.com/office/2006/metadata/properties" xmlns:ns1="http://schemas.microsoft.com/sharepoint/v3" targetNamespace="http://schemas.microsoft.com/office/2006/metadata/properties" ma:root="true" ma:fieldsID="d394c5ff716e9adee17cde20b6c324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מתזמן תאריך התחלה" ma:description="" ma:internalName="PublishingStartDate">
      <xsd:simpleType>
        <xsd:restriction base="dms:Unknown"/>
      </xsd:simpleType>
    </xsd:element>
    <xsd:element name="PublishingExpirationDate" ma:index="9" nillable="true" ma:displayName="מתזמן תאריך סיום"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D6912E6-3B2D-4DFA-B320-9BB7C8732042}">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7E3C4300-A1EB-4977-8CFD-37C3FC8D59BC}">
  <ds:schemaRefs>
    <ds:schemaRef ds:uri="http://schemas.microsoft.com/sharepoint/v3/contenttype/forms"/>
  </ds:schemaRefs>
</ds:datastoreItem>
</file>

<file path=customXml/itemProps3.xml><?xml version="1.0" encoding="utf-8"?>
<ds:datastoreItem xmlns:ds="http://schemas.openxmlformats.org/officeDocument/2006/customXml" ds:itemID="{CD47D425-D790-495B-B5CC-7D072EE7D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Verve</Template>
  <TotalTime>1337</TotalTime>
  <Words>740</Words>
  <Application>Microsoft Office PowerPoint</Application>
  <PresentationFormat>‫הצגה על המסך (4:3)</PresentationFormat>
  <Paragraphs>130</Paragraphs>
  <Slides>17</Slides>
  <Notes>16</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ערכת נושא Office</vt:lpstr>
      <vt:lpstr>מחשבים מסלול מחדש...</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לממשלה - משרד הבריאות</dc:title>
  <dc:creator>עמית ארז</dc:creator>
  <cp:lastModifiedBy>Hana Leidershnaider - Chamber Of Commerce</cp:lastModifiedBy>
  <cp:revision>180</cp:revision>
  <dcterms:created xsi:type="dcterms:W3CDTF">2015-02-15T14:55:38Z</dcterms:created>
  <dcterms:modified xsi:type="dcterms:W3CDTF">2015-10-19T09:08:40Z</dcterms:modified>
  <cp:contentType>מסמך</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0x010100B908F7AD2122F74AA8B78E96751B1E18</vt:lpwstr>
  </property>
</Properties>
</file>