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84" r:id="rId4"/>
  </p:sldMasterIdLst>
  <p:notesMasterIdLst>
    <p:notesMasterId r:id="rId16"/>
  </p:notesMasterIdLst>
  <p:handoutMasterIdLst>
    <p:handoutMasterId r:id="rId17"/>
  </p:handoutMasterIdLst>
  <p:sldIdLst>
    <p:sldId id="375" r:id="rId5"/>
    <p:sldId id="404" r:id="rId6"/>
    <p:sldId id="426" r:id="rId7"/>
    <p:sldId id="411" r:id="rId8"/>
    <p:sldId id="419" r:id="rId9"/>
    <p:sldId id="449" r:id="rId10"/>
    <p:sldId id="450" r:id="rId11"/>
    <p:sldId id="458" r:id="rId12"/>
    <p:sldId id="454" r:id="rId13"/>
    <p:sldId id="456" r:id="rId14"/>
    <p:sldId id="455" r:id="rId15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שי בלץ" initials="ש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C8"/>
    <a:srgbClr val="0033CC"/>
    <a:srgbClr val="C5F0FF"/>
    <a:srgbClr val="8FE2FF"/>
    <a:srgbClr val="36B6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1551" autoAdjust="0"/>
  </p:normalViewPr>
  <p:slideViewPr>
    <p:cSldViewPr>
      <p:cViewPr>
        <p:scale>
          <a:sx n="80" d="100"/>
          <a:sy n="80" d="100"/>
        </p:scale>
        <p:origin x="-87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style val="7"/>
  <c:chart>
    <c:title>
      <c:tx>
        <c:rich>
          <a:bodyPr/>
          <a:lstStyle/>
          <a:p>
            <a:pPr>
              <a:defRPr/>
            </a:pPr>
            <a:r>
              <a:rPr lang="he-IL" dirty="0"/>
              <a:t>נטל </a:t>
            </a:r>
            <a:r>
              <a:rPr lang="he-IL" dirty="0" smtClean="0"/>
              <a:t>הרגולציה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Product Market Regulation, OECD, 2013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'OECD.Stat export'!$F$59</c:f>
              <c:strCache>
                <c:ptCount val="1"/>
                <c:pt idx="0">
                  <c:v>PMR</c:v>
                </c:pt>
              </c:strCache>
            </c:strRef>
          </c:tx>
          <c:dPt>
            <c:idx val="32"/>
            <c:spPr>
              <a:solidFill>
                <a:schemeClr val="accent1"/>
              </a:solidFill>
            </c:spPr>
          </c:dPt>
          <c:cat>
            <c:strRef>
              <c:f>'OECD.Stat export'!$E$60:$E$93</c:f>
              <c:strCache>
                <c:ptCount val="34"/>
                <c:pt idx="0">
                  <c:v>הולנד</c:v>
                </c:pt>
                <c:pt idx="1">
                  <c:v>אנגליה</c:v>
                </c:pt>
                <c:pt idx="2">
                  <c:v>ארצות הברית</c:v>
                </c:pt>
                <c:pt idx="3">
                  <c:v>אוסטריה</c:v>
                </c:pt>
                <c:pt idx="4">
                  <c:v>דנמרק</c:v>
                </c:pt>
                <c:pt idx="5">
                  <c:v>ניו זילנד</c:v>
                </c:pt>
                <c:pt idx="6">
                  <c:v>איטליה</c:v>
                </c:pt>
                <c:pt idx="7">
                  <c:v>סלובקיה</c:v>
                </c:pt>
                <c:pt idx="8">
                  <c:v>אוסטרליה</c:v>
                </c:pt>
                <c:pt idx="9">
                  <c:v>אסטוניה</c:v>
                </c:pt>
                <c:pt idx="10">
                  <c:v>פינלנד</c:v>
                </c:pt>
                <c:pt idx="11">
                  <c:v>גרמניה</c:v>
                </c:pt>
                <c:pt idx="12">
                  <c:v>פורטוגל</c:v>
                </c:pt>
                <c:pt idx="13">
                  <c:v>הונגריה</c:v>
                </c:pt>
                <c:pt idx="14">
                  <c:v>בלגיה</c:v>
                </c:pt>
                <c:pt idx="15">
                  <c:v>צ'כיה</c:v>
                </c:pt>
                <c:pt idx="16">
                  <c:v>יפן</c:v>
                </c:pt>
                <c:pt idx="17">
                  <c:v>קנדה</c:v>
                </c:pt>
                <c:pt idx="18">
                  <c:v>ספרד</c:v>
                </c:pt>
                <c:pt idx="19">
                  <c:v>אירלנד</c:v>
                </c:pt>
                <c:pt idx="20">
                  <c:v>לוקסמבורג</c:v>
                </c:pt>
                <c:pt idx="21">
                  <c:v>נורבגיה</c:v>
                </c:pt>
                <c:pt idx="22">
                  <c:v>צרפת</c:v>
                </c:pt>
                <c:pt idx="23">
                  <c:v>איסלנד</c:v>
                </c:pt>
                <c:pt idx="24">
                  <c:v>שוויץ</c:v>
                </c:pt>
                <c:pt idx="25">
                  <c:v>צ'ילה</c:v>
                </c:pt>
                <c:pt idx="26">
                  <c:v>שבדיה</c:v>
                </c:pt>
                <c:pt idx="27">
                  <c:v>פולין</c:v>
                </c:pt>
                <c:pt idx="28">
                  <c:v>סלובניה</c:v>
                </c:pt>
                <c:pt idx="29">
                  <c:v>יוון</c:v>
                </c:pt>
                <c:pt idx="30">
                  <c:v>קוריאה</c:v>
                </c:pt>
                <c:pt idx="31">
                  <c:v>מקסיקו</c:v>
                </c:pt>
                <c:pt idx="32">
                  <c:v>ישראל</c:v>
                </c:pt>
                <c:pt idx="33">
                  <c:v>תורכיה</c:v>
                </c:pt>
              </c:strCache>
            </c:strRef>
          </c:cat>
          <c:val>
            <c:numRef>
              <c:f>'OECD.Stat export'!$F$60:$F$93</c:f>
              <c:numCache>
                <c:formatCode>General</c:formatCode>
                <c:ptCount val="34"/>
                <c:pt idx="0">
                  <c:v>0.91503166999999996</c:v>
                </c:pt>
                <c:pt idx="1">
                  <c:v>1.0840274000000001</c:v>
                </c:pt>
                <c:pt idx="2">
                  <c:v>1.1104704999999999</c:v>
                </c:pt>
                <c:pt idx="3">
                  <c:v>1.1917587999999999</c:v>
                </c:pt>
                <c:pt idx="4">
                  <c:v>1.2249591</c:v>
                </c:pt>
                <c:pt idx="5">
                  <c:v>1.2603095</c:v>
                </c:pt>
                <c:pt idx="6">
                  <c:v>1.2630931999999997</c:v>
                </c:pt>
                <c:pt idx="7">
                  <c:v>1.2876288999999999</c:v>
                </c:pt>
                <c:pt idx="8">
                  <c:v>1.2898896999999998</c:v>
                </c:pt>
                <c:pt idx="9">
                  <c:v>1.2916979</c:v>
                </c:pt>
                <c:pt idx="10">
                  <c:v>1.2934831</c:v>
                </c:pt>
                <c:pt idx="11">
                  <c:v>1.2938571999999999</c:v>
                </c:pt>
                <c:pt idx="12">
                  <c:v>1.2948340999999999</c:v>
                </c:pt>
                <c:pt idx="13">
                  <c:v>1.3271955999999998</c:v>
                </c:pt>
                <c:pt idx="14">
                  <c:v>1.3856595</c:v>
                </c:pt>
                <c:pt idx="15">
                  <c:v>1.3949986999999997</c:v>
                </c:pt>
                <c:pt idx="16">
                  <c:v>1.4118298999999996</c:v>
                </c:pt>
                <c:pt idx="17">
                  <c:v>1.4248412999999998</c:v>
                </c:pt>
                <c:pt idx="18">
                  <c:v>1.4419455999999997</c:v>
                </c:pt>
                <c:pt idx="19">
                  <c:v>1.4542758</c:v>
                </c:pt>
                <c:pt idx="20">
                  <c:v>1.4583221999999998</c:v>
                </c:pt>
                <c:pt idx="21">
                  <c:v>1.4623799</c:v>
                </c:pt>
                <c:pt idx="22">
                  <c:v>1.4680315999999998</c:v>
                </c:pt>
                <c:pt idx="23">
                  <c:v>1.4972794999999999</c:v>
                </c:pt>
                <c:pt idx="24">
                  <c:v>1.4997591999999997</c:v>
                </c:pt>
                <c:pt idx="25">
                  <c:v>1.5142038</c:v>
                </c:pt>
                <c:pt idx="26">
                  <c:v>1.5194523</c:v>
                </c:pt>
                <c:pt idx="27">
                  <c:v>1.6479105000000001</c:v>
                </c:pt>
                <c:pt idx="28">
                  <c:v>1.7019551999999998</c:v>
                </c:pt>
                <c:pt idx="29">
                  <c:v>1.7418566999999998</c:v>
                </c:pt>
                <c:pt idx="30">
                  <c:v>1.8780003000000001</c:v>
                </c:pt>
                <c:pt idx="31">
                  <c:v>1.9062262999999997</c:v>
                </c:pt>
                <c:pt idx="32">
                  <c:v>2.1493695000000002</c:v>
                </c:pt>
                <c:pt idx="33">
                  <c:v>2.4599973999999998</c:v>
                </c:pt>
              </c:numCache>
            </c:numRef>
          </c:val>
        </c:ser>
        <c:dLbls/>
        <c:overlap val="100"/>
        <c:axId val="75427840"/>
        <c:axId val="75429376"/>
      </c:barChart>
      <c:catAx>
        <c:axId val="75427840"/>
        <c:scaling>
          <c:orientation val="minMax"/>
        </c:scaling>
        <c:axPos val="b"/>
        <c:tickLblPos val="nextTo"/>
        <c:txPr>
          <a:bodyPr rot="-3720000"/>
          <a:lstStyle/>
          <a:p>
            <a:pPr>
              <a:defRPr sz="1200" b="0"/>
            </a:pPr>
            <a:endParaRPr lang="he-IL"/>
          </a:p>
        </c:txPr>
        <c:crossAx val="75429376"/>
        <c:crosses val="autoZero"/>
        <c:auto val="1"/>
        <c:lblAlgn val="ctr"/>
        <c:lblOffset val="100"/>
      </c:catAx>
      <c:valAx>
        <c:axId val="75429376"/>
        <c:scaling>
          <c:orientation val="minMax"/>
        </c:scaling>
        <c:axPos val="l"/>
        <c:majorGridlines/>
        <c:numFmt formatCode="General" sourceLinked="1"/>
        <c:tickLblPos val="nextTo"/>
        <c:crossAx val="75427840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pivotSource>
    <c:name>[עיבוד תוכניות חומש מתעדכן.xlsx]לפי משרד - סהכ תכניות!pivottable5</c:name>
    <c:fmtId val="52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'לפי משרד - סהכ תכניות'!$B$3</c:f>
              <c:strCache>
                <c:ptCount val="1"/>
                <c:pt idx="0">
                  <c:v>סה"כ</c:v>
                </c:pt>
              </c:strCache>
            </c:strRef>
          </c:tx>
          <c:spPr>
            <a:solidFill>
              <a:srgbClr val="0072C8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he-IL"/>
              </a:p>
            </c:txPr>
            <c:showVal val="1"/>
          </c:dLbls>
          <c:cat>
            <c:strRef>
              <c:f>'לפי משרד - סהכ תכניות'!$A$4:$A$19</c:f>
              <c:strCache>
                <c:ptCount val="15"/>
                <c:pt idx="0">
                  <c:v>המשרד לביטחון פנים</c:v>
                </c:pt>
                <c:pt idx="1">
                  <c:v>המשרד להגנת הסביבה</c:v>
                </c:pt>
                <c:pt idx="2">
                  <c:v>משרד הבינוי</c:v>
                </c:pt>
                <c:pt idx="3">
                  <c:v>משרד הבריאות</c:v>
                </c:pt>
                <c:pt idx="4">
                  <c:v>משרד החקלאות ופיתוח הכפר</c:v>
                </c:pt>
                <c:pt idx="5">
                  <c:v>משרד הכלכלה</c:v>
                </c:pt>
                <c:pt idx="6">
                  <c:v>משרד המשפטים</c:v>
                </c:pt>
                <c:pt idx="7">
                  <c:v>משרד הפנים</c:v>
                </c:pt>
                <c:pt idx="8">
                  <c:v>משרד התחבורה והבטיחות בדרכים</c:v>
                </c:pt>
                <c:pt idx="9">
                  <c:v>משרד התיירות</c:v>
                </c:pt>
                <c:pt idx="10">
                  <c:v>משרד התשתיות הלאומיות, האנרגיה והמים</c:v>
                </c:pt>
                <c:pt idx="11">
                  <c:v>המשרד לשירותי דת</c:v>
                </c:pt>
                <c:pt idx="12">
                  <c:v>משרד הביטחון</c:v>
                </c:pt>
                <c:pt idx="13">
                  <c:v>משרד התרבות והספורט</c:v>
                </c:pt>
                <c:pt idx="14">
                  <c:v>משרד התקשורת</c:v>
                </c:pt>
              </c:strCache>
            </c:strRef>
          </c:cat>
          <c:val>
            <c:numRef>
              <c:f>'לפי משרד - סהכ תכניות'!$B$4:$B$19</c:f>
              <c:numCache>
                <c:formatCode>General</c:formatCode>
                <c:ptCount val="15"/>
                <c:pt idx="0">
                  <c:v>16</c:v>
                </c:pt>
                <c:pt idx="1">
                  <c:v>17</c:v>
                </c:pt>
                <c:pt idx="2">
                  <c:v>14</c:v>
                </c:pt>
                <c:pt idx="3">
                  <c:v>23</c:v>
                </c:pt>
                <c:pt idx="4">
                  <c:v>72</c:v>
                </c:pt>
                <c:pt idx="5">
                  <c:v>40</c:v>
                </c:pt>
                <c:pt idx="6">
                  <c:v>30</c:v>
                </c:pt>
                <c:pt idx="7">
                  <c:v>26</c:v>
                </c:pt>
                <c:pt idx="8">
                  <c:v>65</c:v>
                </c:pt>
                <c:pt idx="9">
                  <c:v>2</c:v>
                </c:pt>
                <c:pt idx="10">
                  <c:v>30</c:v>
                </c:pt>
                <c:pt idx="11">
                  <c:v>7</c:v>
                </c:pt>
                <c:pt idx="12">
                  <c:v>15</c:v>
                </c:pt>
                <c:pt idx="13">
                  <c:v>21</c:v>
                </c:pt>
                <c:pt idx="14">
                  <c:v>7</c:v>
                </c:pt>
              </c:numCache>
            </c:numRef>
          </c:val>
        </c:ser>
        <c:dLbls/>
        <c:axId val="59830272"/>
        <c:axId val="59831808"/>
      </c:barChart>
      <c:catAx>
        <c:axId val="59830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0"/>
            </a:pPr>
            <a:endParaRPr lang="he-IL"/>
          </a:p>
        </c:txPr>
        <c:crossAx val="59831808"/>
        <c:crosses val="autoZero"/>
        <c:auto val="1"/>
        <c:lblAlgn val="ctr"/>
        <c:lblOffset val="100"/>
      </c:catAx>
      <c:valAx>
        <c:axId val="59831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59830272"/>
        <c:crosses val="autoZero"/>
        <c:crossBetween val="between"/>
      </c:valAx>
    </c:plotArea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pivotSource>
    <c:name>[עיבוד תוכניות חומש מתעדכן.xlsx]לפי שנה - סהכ תכניות!pivottable4</c:name>
    <c:fmtId val="5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'לפי שנה - סהכ תכניות'!$B$3</c:f>
              <c:strCache>
                <c:ptCount val="1"/>
                <c:pt idx="0">
                  <c:v>סה"כ</c:v>
                </c:pt>
              </c:strCache>
            </c:strRef>
          </c:tx>
          <c:spPr>
            <a:solidFill>
              <a:srgbClr val="0072C8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he-IL"/>
              </a:p>
            </c:txPr>
            <c:showVal val="1"/>
          </c:dLbls>
          <c:cat>
            <c:strRef>
              <c:f>'לפי שנה - סהכ תכניות'!$A$4:$A$9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'לפי שנה - סהכ תכניות'!$B$4:$B$9</c:f>
              <c:numCache>
                <c:formatCode>General</c:formatCode>
                <c:ptCount val="5"/>
                <c:pt idx="0">
                  <c:v>51</c:v>
                </c:pt>
                <c:pt idx="1">
                  <c:v>114</c:v>
                </c:pt>
                <c:pt idx="2">
                  <c:v>84</c:v>
                </c:pt>
                <c:pt idx="3">
                  <c:v>80</c:v>
                </c:pt>
                <c:pt idx="4">
                  <c:v>56</c:v>
                </c:pt>
              </c:numCache>
            </c:numRef>
          </c:val>
        </c:ser>
        <c:dLbls/>
        <c:axId val="75385856"/>
        <c:axId val="70132480"/>
      </c:barChart>
      <c:catAx>
        <c:axId val="7538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70132480"/>
        <c:crosses val="autoZero"/>
        <c:auto val="1"/>
        <c:lblAlgn val="ctr"/>
        <c:lblOffset val="100"/>
      </c:catAx>
      <c:valAx>
        <c:axId val="70132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75385856"/>
        <c:crosses val="autoZero"/>
        <c:crossBetween val="between"/>
      </c:valAx>
    </c:plotArea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pivotSource>
    <c:name>[תכניות ריה מתעדכן.xlsx]מספר במשרד!pivottable2</c:name>
    <c:fmtId val="18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he-IL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'מספר במשרד'!$B$3</c:f>
              <c:strCache>
                <c:ptCount val="1"/>
                <c:pt idx="0">
                  <c:v>סה"כ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he-IL"/>
              </a:p>
            </c:txPr>
            <c:showVal val="1"/>
          </c:dLbls>
          <c:cat>
            <c:strRef>
              <c:f>'מספר במשרד'!$A$4:$A$16</c:f>
              <c:strCache>
                <c:ptCount val="12"/>
                <c:pt idx="0">
                  <c:v>המשרד להגנת הסביבה</c:v>
                </c:pt>
                <c:pt idx="1">
                  <c:v>המשרד לשירותי דת</c:v>
                </c:pt>
                <c:pt idx="2">
                  <c:v>משרד הבינוי</c:v>
                </c:pt>
                <c:pt idx="3">
                  <c:v>משרד הבריאות</c:v>
                </c:pt>
                <c:pt idx="4">
                  <c:v>משרד החקלאות</c:v>
                </c:pt>
                <c:pt idx="5">
                  <c:v>משרד הכלכלה</c:v>
                </c:pt>
                <c:pt idx="6">
                  <c:v>משרד המשפטים</c:v>
                </c:pt>
                <c:pt idx="7">
                  <c:v>משרד התחבורה והבטיחות בדרכים</c:v>
                </c:pt>
                <c:pt idx="8">
                  <c:v>משרד התיירות</c:v>
                </c:pt>
                <c:pt idx="9">
                  <c:v>משרד התקשורת</c:v>
                </c:pt>
                <c:pt idx="10">
                  <c:v>משרד התרבות והספורט</c:v>
                </c:pt>
                <c:pt idx="11">
                  <c:v>משרד התשתיות הלאומיות, האנרגיה והמים</c:v>
                </c:pt>
              </c:strCache>
            </c:strRef>
          </c:cat>
          <c:val>
            <c:numRef>
              <c:f>'מספר במשרד'!$B$4:$B$16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15</c:v>
                </c:pt>
                <c:pt idx="4">
                  <c:v>21</c:v>
                </c:pt>
                <c:pt idx="5">
                  <c:v>3</c:v>
                </c:pt>
                <c:pt idx="6">
                  <c:v>19</c:v>
                </c:pt>
                <c:pt idx="7">
                  <c:v>47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8</c:v>
                </c:pt>
              </c:numCache>
            </c:numRef>
          </c:val>
        </c:ser>
        <c:dLbls/>
        <c:axId val="70182784"/>
        <c:axId val="70184320"/>
      </c:barChart>
      <c:catAx>
        <c:axId val="7018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70184320"/>
        <c:crosses val="autoZero"/>
        <c:auto val="1"/>
        <c:lblAlgn val="ctr"/>
        <c:lblOffset val="100"/>
      </c:catAx>
      <c:valAx>
        <c:axId val="70184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70182784"/>
        <c:crosses val="autoZero"/>
        <c:crossBetween val="between"/>
      </c:valAx>
    </c:plotArea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C127E4-EF2D-49AC-8E41-B7FB58433192}" type="datetimeFigureOut">
              <a:rPr lang="he-IL" smtClean="0"/>
              <a:pPr/>
              <a:t>ו'/חשון/תשע"ו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DF43F2-AAFE-4EC9-8D27-818D767935C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7445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B2210E-348D-448C-848D-8019CD5968B1}" type="datetimeFigureOut">
              <a:rPr lang="he-IL" smtClean="0"/>
              <a:pPr/>
              <a:t>ו'/חשון/תשע"ו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73E164-AA14-45F9-A50C-898D7C8130F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0595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 smtClean="0"/>
              <a:t>להוסיף תרשים שמציג את חידוד הרגולציה. הפחתת הנטל. 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כל התהליכים באים כדי לצמצם את הנטל. </a:t>
            </a:r>
          </a:p>
          <a:p>
            <a:r>
              <a:rPr lang="he-IL" dirty="0" smtClean="0"/>
              <a:t>מ-1</a:t>
            </a:r>
            <a:r>
              <a:rPr lang="he-IL" baseline="0" dirty="0" smtClean="0"/>
              <a:t> בינואר אנו בודקים את אתר קשרי ממשל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E164-AA14-45F9-A50C-898D7C8130FA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1701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 smtClean="0"/>
              <a:t>להוסיף תרשים שמציג את חידוד הרגולציה. הפחתת הנטל. 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כל התהליכים באים כדי לצמצם את הנטל. </a:t>
            </a:r>
          </a:p>
          <a:p>
            <a:r>
              <a:rPr lang="he-IL" dirty="0" smtClean="0"/>
              <a:t>מ-1</a:t>
            </a:r>
            <a:r>
              <a:rPr lang="he-IL" baseline="0" dirty="0" smtClean="0"/>
              <a:t> בינואר אנו בודקים את אתר קשרי ממשל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E164-AA14-45F9-A50C-898D7C8130FA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170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E61834-BC9B-4519-9286-50AE054FD6DA}" type="datetimeFigureOut">
              <a:rPr lang="he-IL" smtClean="0"/>
              <a:pPr/>
              <a:t>ו'/חשון/תשע"ו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F2E390-F494-4A6C-A0F5-B62E79019C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Regulation.pmo.gov.i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2" y="2564904"/>
            <a:ext cx="8604448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פחות זה יותר</a:t>
            </a:r>
          </a:p>
          <a:p>
            <a:pPr algn="ctr"/>
            <a:r>
              <a:rPr lang="he-IL" sz="4800" b="1" dirty="0" smtClean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מפחיתים את </a:t>
            </a:r>
            <a:r>
              <a:rPr lang="he-IL" sz="4800" b="1" dirty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נטל </a:t>
            </a:r>
            <a:r>
              <a:rPr lang="he-IL" sz="4800" b="1" dirty="0" smtClean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הרגולציה</a:t>
            </a:r>
            <a:endParaRPr lang="he-IL" sz="4800" b="1" dirty="0">
              <a:solidFill>
                <a:srgbClr val="0070C0"/>
              </a:solidFill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48" y="217316"/>
            <a:ext cx="8697416" cy="15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032" y="4509120"/>
            <a:ext cx="8604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ישיבת ממשלה</a:t>
            </a:r>
            <a:r>
              <a:rPr lang="he-IL" sz="2400" b="1" smtClean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, 18.10.2015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301752" y="188640"/>
            <a:ext cx="85344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רגולציה חדשה</a:t>
            </a:r>
            <a:r>
              <a:rPr lang="en-US" sz="36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סה"כ: 133</a:t>
            </a: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8325431"/>
              </p:ext>
            </p:extLst>
          </p:nvPr>
        </p:nvGraphicFramePr>
        <p:xfrm>
          <a:off x="179512" y="1268760"/>
          <a:ext cx="8784976" cy="508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83568" y="1340768"/>
            <a:ext cx="2952367" cy="1296144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63" lvl="1" rtl="1"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prstClr val="black"/>
                </a:solidFill>
              </a:rPr>
              <a:t> 1 בינואר: חקיקה ראשית</a:t>
            </a:r>
          </a:p>
          <a:p>
            <a:pPr marL="4763" lvl="1" rtl="1"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prstClr val="black"/>
                </a:solidFill>
              </a:rPr>
              <a:t> </a:t>
            </a:r>
            <a:r>
              <a:rPr lang="he-IL" sz="1600" dirty="0" smtClean="0">
                <a:solidFill>
                  <a:prstClr val="black"/>
                </a:solidFill>
              </a:rPr>
              <a:t>1 ביולי: תקנות וחישוב עלויות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xmlns="" val="5592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6632"/>
            <a:ext cx="9793088" cy="71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251520" y="262314"/>
            <a:ext cx="6487696" cy="86243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l" rtl="0">
              <a:lnSpc>
                <a:spcPct val="130000"/>
              </a:lnSpc>
              <a:buClr>
                <a:srgbClr val="0072C8"/>
              </a:buCl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Regulation.pmo.gov.il</a:t>
            </a:r>
            <a:endParaRPr lang="he-IL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9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301752" y="188640"/>
            <a:ext cx="85344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הרגולציה בישראל נחשבת גרועה בהשוואה בינלאומית</a:t>
            </a:r>
            <a:endParaRPr lang="he-IL" sz="36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1563659"/>
              </p:ext>
            </p:extLst>
          </p:nvPr>
        </p:nvGraphicFramePr>
        <p:xfrm>
          <a:off x="255872" y="1700808"/>
          <a:ext cx="8626160" cy="439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0669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>
            <a:hlinkClick r:id="" action="ppaction://noaction"/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16349"/>
              </a:buClr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301752" y="291686"/>
            <a:ext cx="8534400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rgbClr val="0070C0"/>
                </a:solidFill>
                <a:latin typeface="Gisha" panose="020B0502040204020203" pitchFamily="34" charset="-79"/>
              </a:rPr>
              <a:t>רגולציה – על מה מדובר?</a:t>
            </a:r>
            <a:endParaRPr lang="he-IL" sz="4000" b="1" dirty="0">
              <a:solidFill>
                <a:srgbClr val="0070C0"/>
              </a:solidFill>
              <a:latin typeface="Gisha" panose="020B0502040204020203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1560" y="1256215"/>
            <a:ext cx="8064896" cy="14527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lvl="1" algn="ctr">
              <a:lnSpc>
                <a:spcPct val="130000"/>
              </a:lnSpc>
              <a:buClr>
                <a:srgbClr val="0072C8"/>
              </a:buClr>
            </a:pPr>
            <a:r>
              <a:rPr lang="he-IL" sz="2400" b="1" dirty="0"/>
              <a:t>כללי 'האסור </a:t>
            </a:r>
            <a:r>
              <a:rPr lang="he-IL" sz="2400" b="1" dirty="0" smtClean="0"/>
              <a:t>והמותר' של הפעילות העסקית במשק</a:t>
            </a:r>
          </a:p>
          <a:p>
            <a:pPr marL="88900" lvl="1" algn="ctr">
              <a:lnSpc>
                <a:spcPct val="130000"/>
              </a:lnSpc>
              <a:buClr>
                <a:srgbClr val="0072C8"/>
              </a:buClr>
            </a:pPr>
            <a:r>
              <a:rPr lang="he-IL" sz="2400" b="1" dirty="0" smtClean="0"/>
              <a:t>והבירוקרטיה הנגזרת מהם</a:t>
            </a:r>
          </a:p>
          <a:p>
            <a:pPr marL="88900" lvl="1" algn="ctr">
              <a:lnSpc>
                <a:spcPct val="130000"/>
              </a:lnSpc>
              <a:buClr>
                <a:srgbClr val="0072C8"/>
              </a:buClr>
            </a:pPr>
            <a:r>
              <a:rPr lang="he-IL" sz="2000" dirty="0"/>
              <a:t>הכללים </a:t>
            </a:r>
            <a:r>
              <a:rPr lang="he-IL" sz="2000" dirty="0" smtClean="0"/>
              <a:t>קובעים </a:t>
            </a:r>
            <a:r>
              <a:rPr lang="he-IL" sz="2000" dirty="0"/>
              <a:t>את ה'שוטף' והיומיומי של </a:t>
            </a:r>
            <a:r>
              <a:rPr lang="he-IL" sz="2000" dirty="0" smtClean="0"/>
              <a:t>העסק מול </a:t>
            </a:r>
            <a:r>
              <a:rPr lang="he-IL" sz="2000" dirty="0"/>
              <a:t>כל </a:t>
            </a:r>
            <a:r>
              <a:rPr lang="he-IL" sz="2000" dirty="0" smtClean="0"/>
              <a:t>משרד</a:t>
            </a:r>
            <a:endParaRPr lang="he-IL" sz="2000" dirty="0"/>
          </a:p>
        </p:txBody>
      </p:sp>
      <p:sp>
        <p:nvSpPr>
          <p:cNvPr id="10" name="מלבן 9"/>
          <p:cNvSpPr/>
          <p:nvPr/>
        </p:nvSpPr>
        <p:spPr>
          <a:xfrm>
            <a:off x="1043608" y="2996952"/>
            <a:ext cx="74888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buClr>
                <a:srgbClr val="0072C8"/>
              </a:buClr>
            </a:pPr>
            <a:r>
              <a:rPr lang="he-IL" sz="2000" dirty="0" smtClean="0"/>
              <a:t>מה לא כלול בזה?</a:t>
            </a:r>
          </a:p>
          <a:p>
            <a:pPr lvl="2"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dirty="0" smtClean="0"/>
              <a:t> </a:t>
            </a:r>
            <a:r>
              <a:rPr lang="he-IL" b="1" dirty="0" smtClean="0"/>
              <a:t>החלטות ספציפיות</a:t>
            </a:r>
            <a:r>
              <a:rPr lang="he-IL" dirty="0" smtClean="0"/>
              <a:t>, בהתאם לסמכות הנתונה לרגולטור</a:t>
            </a:r>
          </a:p>
          <a:p>
            <a:pPr lvl="2"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dirty="0"/>
              <a:t> </a:t>
            </a:r>
            <a:r>
              <a:rPr lang="he-IL" b="1" dirty="0" smtClean="0"/>
              <a:t>החלטות מבניות</a:t>
            </a:r>
            <a:r>
              <a:rPr lang="he-IL" dirty="0" smtClean="0"/>
              <a:t>, בנוגע לשינויים במבנה הרגולטורים</a:t>
            </a:r>
          </a:p>
          <a:p>
            <a:pPr lvl="2"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dirty="0"/>
              <a:t> </a:t>
            </a:r>
            <a:r>
              <a:rPr lang="he-IL" dirty="0" smtClean="0"/>
              <a:t>אגרות, מסים או תמריצים</a:t>
            </a:r>
          </a:p>
          <a:p>
            <a:pPr lvl="2"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dirty="0"/>
              <a:t> </a:t>
            </a:r>
            <a:r>
              <a:rPr lang="he-IL" dirty="0" smtClean="0"/>
              <a:t>רגולציה ל</a:t>
            </a:r>
            <a:r>
              <a:rPr lang="he-IL" b="1" dirty="0" smtClean="0"/>
              <a:t>קידום תחרות </a:t>
            </a:r>
            <a:r>
              <a:rPr lang="he-IL" dirty="0" smtClean="0"/>
              <a:t>בשוק מונופוליסטי</a:t>
            </a:r>
          </a:p>
        </p:txBody>
      </p:sp>
    </p:spTree>
    <p:extLst>
      <p:ext uri="{BB962C8B-B14F-4D97-AF65-F5344CB8AC3E}">
        <p14:creationId xmlns:p14="http://schemas.microsoft.com/office/powerpoint/2010/main" xmlns="" val="170015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301752" y="1268760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Clr>
                <a:srgbClr val="0072C8"/>
              </a:buClr>
              <a:buNone/>
            </a:pP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תוקפים את הבעיה משני כיוונים:</a:t>
            </a:r>
            <a:r>
              <a:rPr lang="en-US" sz="2800" b="1" dirty="0">
                <a:solidFill>
                  <a:srgbClr val="0070C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</a:t>
            </a:r>
            <a:endParaRPr lang="he-IL" sz="2800" b="1" dirty="0">
              <a:solidFill>
                <a:srgbClr val="0070C0"/>
              </a:solidFill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  <a:p>
            <a:pPr marL="0" indent="0" algn="ctr">
              <a:lnSpc>
                <a:spcPct val="130000"/>
              </a:lnSpc>
              <a:buClr>
                <a:srgbClr val="0072C8"/>
              </a:buClr>
              <a:buNone/>
            </a:pPr>
            <a:endParaRPr lang="he-IL" sz="1100" dirty="0" smtClean="0"/>
          </a:p>
          <a:p>
            <a:pPr lvl="1">
              <a:lnSpc>
                <a:spcPct val="13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1"/>
                </a:solidFill>
              </a:rPr>
              <a:t>הפחתת הנטל של רגולציה </a:t>
            </a:r>
            <a:r>
              <a:rPr lang="he-IL" sz="2400" b="1" dirty="0" smtClean="0">
                <a:solidFill>
                  <a:schemeClr val="tx1"/>
                </a:solidFill>
              </a:rPr>
              <a:t>קיימת</a:t>
            </a:r>
            <a:r>
              <a:rPr lang="he-IL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Stock of Regulation</a:t>
            </a:r>
            <a:r>
              <a:rPr lang="he-IL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1"/>
                </a:solidFill>
              </a:rPr>
              <a:t>הערכת השפעות רגולציה </a:t>
            </a:r>
            <a:r>
              <a:rPr lang="he-IL" sz="2400" b="1" dirty="0" smtClean="0">
                <a:solidFill>
                  <a:schemeClr val="tx1"/>
                </a:solidFill>
              </a:rPr>
              <a:t>חדשה</a:t>
            </a:r>
            <a:r>
              <a:rPr lang="he-IL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Flow of Regulation</a:t>
            </a:r>
            <a:r>
              <a:rPr lang="he-IL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072C8"/>
              </a:buClr>
              <a:buFont typeface="Wingdings" panose="05000000000000000000" pitchFamily="2" charset="2"/>
              <a:buChar char="q"/>
            </a:pPr>
            <a:endParaRPr lang="he-IL" dirty="0"/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301752" y="291686"/>
            <a:ext cx="8534400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החלטת ממשלה מספר 2118</a:t>
            </a:r>
            <a:endParaRPr lang="he-IL" sz="40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 descr="C:\Users\talw\Desktop\אמב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8016"/>
            <a:ext cx="3792537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lw\Desktop\בר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830" y="3214659"/>
            <a:ext cx="990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301752" y="291686"/>
            <a:ext cx="85344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הפחתת נטל של רגולציה קיימת</a:t>
            </a:r>
            <a:endParaRPr lang="he-IL" sz="40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72536" y="1052735"/>
            <a:ext cx="8503920" cy="936105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lnSpc>
                <a:spcPct val="150000"/>
              </a:lnSpc>
              <a:buClr>
                <a:srgbClr val="0072C8"/>
              </a:buClr>
              <a:buNone/>
            </a:pPr>
            <a:r>
              <a:rPr lang="he-IL" sz="2000" dirty="0" smtClean="0">
                <a:solidFill>
                  <a:schemeClr val="tx1"/>
                </a:solidFill>
              </a:rPr>
              <a:t>תוך חמש שנים (תכנית חומש):</a:t>
            </a:r>
          </a:p>
          <a:p>
            <a:pPr marL="274320" lvl="1" indent="0" algn="ctr">
              <a:lnSpc>
                <a:spcPct val="150000"/>
              </a:lnSpc>
              <a:buClr>
                <a:srgbClr val="0072C8"/>
              </a:buClr>
              <a:buNone/>
            </a:pPr>
            <a:r>
              <a:rPr lang="he-IL" sz="2400" b="1" dirty="0" smtClean="0">
                <a:solidFill>
                  <a:schemeClr val="tx1"/>
                </a:solidFill>
              </a:rPr>
              <a:t>כל משרד </a:t>
            </a:r>
            <a:r>
              <a:rPr lang="he-IL" sz="2400" dirty="0" smtClean="0">
                <a:solidFill>
                  <a:schemeClr val="tx1"/>
                </a:solidFill>
              </a:rPr>
              <a:t>סורק את </a:t>
            </a:r>
            <a:r>
              <a:rPr lang="he-IL" sz="2400" b="1" dirty="0" smtClean="0">
                <a:solidFill>
                  <a:schemeClr val="tx1"/>
                </a:solidFill>
              </a:rPr>
              <a:t>כל הרגולציה </a:t>
            </a:r>
            <a:r>
              <a:rPr lang="he-IL" sz="2400" dirty="0" smtClean="0">
                <a:solidFill>
                  <a:schemeClr val="tx1"/>
                </a:solidFill>
              </a:rPr>
              <a:t>הקיימת שבתחום אחריותו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4276" y="5700742"/>
            <a:ext cx="6646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60568" y="3934722"/>
            <a:ext cx="8503920" cy="86243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lnSpc>
                <a:spcPct val="130000"/>
              </a:lnSpc>
              <a:buClr>
                <a:srgbClr val="0072C8"/>
              </a:buClr>
              <a:buNone/>
            </a:pPr>
            <a:endParaRPr lang="he-IL" sz="2400" dirty="0" smtClean="0">
              <a:solidFill>
                <a:schemeClr val="tx1"/>
              </a:solidFill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2555776" y="2564904"/>
            <a:ext cx="5112568" cy="3456384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>
                <a:solidFill>
                  <a:schemeClr val="tx1"/>
                </a:solidFill>
              </a:rPr>
              <a:t>הפחתת </a:t>
            </a:r>
            <a:r>
              <a:rPr lang="he-IL" sz="2000" u="sng" dirty="0" smtClean="0">
                <a:solidFill>
                  <a:schemeClr val="tx1"/>
                </a:solidFill>
              </a:rPr>
              <a:t>דרישות</a:t>
            </a:r>
            <a:r>
              <a:rPr lang="he-IL" sz="2000" dirty="0" smtClean="0">
                <a:solidFill>
                  <a:schemeClr val="tx1"/>
                </a:solidFill>
              </a:rPr>
              <a:t>, על פי ניהול סיכונים</a:t>
            </a:r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>
                <a:solidFill>
                  <a:schemeClr val="tx1"/>
                </a:solidFill>
              </a:rPr>
              <a:t>הפחתה ב-25% מהנטל </a:t>
            </a:r>
            <a:r>
              <a:rPr lang="he-IL" sz="2000" u="sng" dirty="0" smtClean="0">
                <a:solidFill>
                  <a:schemeClr val="tx1"/>
                </a:solidFill>
              </a:rPr>
              <a:t>הבירוקרטי</a:t>
            </a:r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>
                <a:solidFill>
                  <a:schemeClr val="tx1"/>
                </a:solidFill>
              </a:rPr>
              <a:t>התאמת ה</a:t>
            </a:r>
            <a:r>
              <a:rPr lang="he-IL" sz="2000" u="sng" dirty="0" smtClean="0">
                <a:solidFill>
                  <a:schemeClr val="tx1"/>
                </a:solidFill>
              </a:rPr>
              <a:t>דרישות הטכניות</a:t>
            </a:r>
            <a:r>
              <a:rPr lang="he-IL" sz="2000" dirty="0" smtClean="0">
                <a:solidFill>
                  <a:schemeClr val="tx1"/>
                </a:solidFill>
              </a:rPr>
              <a:t> למקובל בעולם</a:t>
            </a:r>
          </a:p>
        </p:txBody>
      </p:sp>
    </p:spTree>
    <p:extLst>
      <p:ext uri="{BB962C8B-B14F-4D97-AF65-F5344CB8AC3E}">
        <p14:creationId xmlns:p14="http://schemas.microsoft.com/office/powerpoint/2010/main" xmlns="" val="41556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301752" y="291686"/>
            <a:ext cx="85344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rgbClr val="0070C0"/>
                </a:solidFill>
                <a:latin typeface="Gisha" panose="020B0502040204020203" pitchFamily="34" charset="-79"/>
              </a:rPr>
              <a:t>מספר תחומי רגולציה במשרדים</a:t>
            </a:r>
            <a:r>
              <a:rPr lang="en-US" sz="3200" b="1" dirty="0" smtClean="0">
                <a:solidFill>
                  <a:srgbClr val="0070C0"/>
                </a:solidFill>
                <a:latin typeface="Gisha" panose="020B0502040204020203" pitchFamily="34" charset="-79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Gisha" panose="020B0502040204020203" pitchFamily="34" charset="-79"/>
              </a:rPr>
            </a:br>
            <a:r>
              <a:rPr lang="he-IL" sz="2400" b="1" dirty="0" smtClean="0">
                <a:solidFill>
                  <a:srgbClr val="0070C0"/>
                </a:solidFill>
                <a:latin typeface="Gisha" panose="020B0502040204020203" pitchFamily="34" charset="-79"/>
              </a:rPr>
              <a:t>385 ב-5 שנים</a:t>
            </a:r>
            <a:endParaRPr lang="he-IL" sz="2400" b="1" dirty="0">
              <a:solidFill>
                <a:srgbClr val="0070C0"/>
              </a:solidFill>
              <a:latin typeface="Gisha" panose="020B0502040204020203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3115288"/>
              </p:ext>
            </p:extLst>
          </p:nvPr>
        </p:nvGraphicFramePr>
        <p:xfrm>
          <a:off x="179512" y="1196753"/>
          <a:ext cx="8784976" cy="511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164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301752" y="291686"/>
            <a:ext cx="8534400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70C0"/>
                </a:solidFill>
                <a:latin typeface="Gisha" panose="020B0502040204020203" pitchFamily="34" charset="-79"/>
              </a:rPr>
              <a:t>מספר תחומי רגולציה בחתך שנתי</a:t>
            </a:r>
            <a:endParaRPr lang="he-IL" sz="3600" b="1" dirty="0">
              <a:solidFill>
                <a:srgbClr val="0070C0"/>
              </a:solidFill>
              <a:latin typeface="Gisha" panose="020B0502040204020203" pitchFamily="34" charset="-79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9055899"/>
              </p:ext>
            </p:extLst>
          </p:nvPr>
        </p:nvGraphicFramePr>
        <p:xfrm>
          <a:off x="107504" y="908720"/>
          <a:ext cx="8856984" cy="551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30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301752" y="188640"/>
            <a:ext cx="8534400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מן הניסיון: מה מעמיס על העסקים?</a:t>
            </a:r>
            <a:r>
              <a:rPr lang="en-US" sz="4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40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-36512" y="980728"/>
            <a:ext cx="8503920" cy="5297242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200" dirty="0" smtClean="0"/>
              <a:t>בירוקרטיה מתישה:</a:t>
            </a:r>
          </a:p>
          <a:p>
            <a:pPr lvl="1">
              <a:lnSpc>
                <a:spcPct val="15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1700" dirty="0" smtClean="0">
                <a:solidFill>
                  <a:schemeClr val="tx1"/>
                </a:solidFill>
              </a:rPr>
              <a:t>חוסר בהירות</a:t>
            </a:r>
            <a:endParaRPr lang="he-IL" sz="17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1700" dirty="0" smtClean="0">
                <a:solidFill>
                  <a:schemeClr val="tx1"/>
                </a:solidFill>
              </a:rPr>
              <a:t>משכי </a:t>
            </a:r>
            <a:r>
              <a:rPr lang="he-IL" sz="1700" dirty="0">
                <a:solidFill>
                  <a:schemeClr val="tx1"/>
                </a:solidFill>
              </a:rPr>
              <a:t>זמן </a:t>
            </a:r>
            <a:r>
              <a:rPr lang="he-IL" sz="1700" dirty="0" smtClean="0">
                <a:solidFill>
                  <a:schemeClr val="tx1"/>
                </a:solidFill>
              </a:rPr>
              <a:t>ארוכים</a:t>
            </a:r>
            <a:endParaRPr lang="he-IL" sz="17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1700" dirty="0" smtClean="0">
                <a:solidFill>
                  <a:schemeClr val="tx1"/>
                </a:solidFill>
              </a:rPr>
              <a:t>ריבוי </a:t>
            </a:r>
            <a:r>
              <a:rPr lang="he-IL" sz="1700" dirty="0">
                <a:solidFill>
                  <a:schemeClr val="tx1"/>
                </a:solidFill>
              </a:rPr>
              <a:t>דיווחים ומסמכים</a:t>
            </a:r>
          </a:p>
          <a:p>
            <a:pPr lvl="1">
              <a:lnSpc>
                <a:spcPct val="15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1700" dirty="0" smtClean="0">
                <a:solidFill>
                  <a:schemeClr val="tx1"/>
                </a:solidFill>
              </a:rPr>
              <a:t>שינוי </a:t>
            </a:r>
            <a:r>
              <a:rPr lang="he-IL" sz="1700" dirty="0">
                <a:solidFill>
                  <a:schemeClr val="tx1"/>
                </a:solidFill>
              </a:rPr>
              <a:t>תדיר </a:t>
            </a:r>
            <a:r>
              <a:rPr lang="he-IL" sz="1700" dirty="0" smtClean="0">
                <a:solidFill>
                  <a:schemeClr val="tx1"/>
                </a:solidFill>
              </a:rPr>
              <a:t>בהנחיות</a:t>
            </a:r>
            <a:endParaRPr lang="he-IL" sz="17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200" dirty="0" smtClean="0"/>
              <a:t>חוסר </a:t>
            </a:r>
            <a:r>
              <a:rPr lang="he-IL" sz="2200" dirty="0"/>
              <a:t>בניהול </a:t>
            </a:r>
            <a:r>
              <a:rPr lang="he-IL" sz="2200" dirty="0" smtClean="0"/>
              <a:t>סיכונים</a:t>
            </a:r>
            <a:r>
              <a:rPr lang="he-IL" sz="2200" dirty="0"/>
              <a:t> </a:t>
            </a:r>
            <a:r>
              <a:rPr lang="he-IL" sz="2200" dirty="0" smtClean="0"/>
              <a:t>ואי חישוב עלויות</a:t>
            </a:r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200" dirty="0" smtClean="0"/>
              <a:t>בסוף כולם מתנקזים </a:t>
            </a:r>
            <a:r>
              <a:rPr lang="he-IL" sz="2200" smtClean="0"/>
              <a:t>לעסק הבודד</a:t>
            </a:r>
            <a:endParaRPr lang="he-IL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80292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301752" y="291686"/>
            <a:ext cx="85344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הערכת השפעות רגולציה - </a:t>
            </a:r>
            <a:r>
              <a:rPr lang="en-US" sz="32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RIA</a:t>
            </a:r>
            <a:endParaRPr lang="he-IL" sz="36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107504" y="1268760"/>
            <a:ext cx="8728648" cy="504056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2000" b="1" dirty="0"/>
              <a:t>"....לשקול, בכפוף ל</a:t>
            </a:r>
            <a:r>
              <a:rPr lang="he-IL" sz="2000" b="1" u="sng" dirty="0"/>
              <a:t>תכלית </a:t>
            </a:r>
            <a:r>
              <a:rPr lang="he-IL" sz="2000" b="1" u="sng" dirty="0" smtClean="0"/>
              <a:t>הרגולציה</a:t>
            </a:r>
            <a:r>
              <a:rPr lang="he-IL" sz="2000" b="1" dirty="0" smtClean="0"/>
              <a:t>... </a:t>
            </a:r>
            <a:r>
              <a:rPr lang="he-IL" sz="2000" b="1" dirty="0"/>
              <a:t>בחירה </a:t>
            </a:r>
            <a:r>
              <a:rPr lang="he-IL" sz="2000" b="1" u="sng" dirty="0"/>
              <a:t>בחלופה המפחיתה את </a:t>
            </a:r>
            <a:r>
              <a:rPr lang="he-IL" sz="2000" b="1" u="sng" dirty="0" smtClean="0"/>
              <a:t>הנטל</a:t>
            </a:r>
            <a:r>
              <a:rPr lang="he-IL" sz="2000" b="1" dirty="0" smtClean="0"/>
              <a:t>..."</a:t>
            </a:r>
            <a:endParaRPr lang="he-IL" sz="2000" dirty="0" smtClean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-180528" y="2232212"/>
            <a:ext cx="8728648" cy="364506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rtl="1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rtl="1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/>
              <a:t>הגדרת תכלית - </a:t>
            </a:r>
            <a:r>
              <a:rPr lang="he-IL" sz="1800" dirty="0" smtClean="0"/>
              <a:t>התערבות רגולטורית איפה שהכרחי</a:t>
            </a:r>
            <a:endParaRPr lang="he-IL" sz="2000" dirty="0" smtClean="0"/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/>
              <a:t>חישוב </a:t>
            </a:r>
            <a:r>
              <a:rPr lang="he-IL" sz="2000" dirty="0"/>
              <a:t>עלות הרגולציה </a:t>
            </a:r>
            <a:r>
              <a:rPr lang="he-IL" sz="2000" dirty="0" smtClean="0"/>
              <a:t>- </a:t>
            </a:r>
            <a:r>
              <a:rPr lang="he-IL" sz="1800" dirty="0"/>
              <a:t>האם זה שווה מול התועלות?</a:t>
            </a:r>
            <a:r>
              <a:rPr lang="en-US" sz="1800" dirty="0"/>
              <a:t> </a:t>
            </a:r>
            <a:endParaRPr lang="he-IL" sz="2000" dirty="0"/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/>
              <a:t>שיח עם העסקים והציבור - </a:t>
            </a:r>
            <a:r>
              <a:rPr lang="he-IL" sz="1800" dirty="0" smtClean="0"/>
              <a:t>גם לאורך התהליך</a:t>
            </a:r>
            <a:endParaRPr lang="he-IL" sz="1800" dirty="0"/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/>
              <a:t>פחות </a:t>
            </a:r>
            <a:r>
              <a:rPr lang="he-IL" sz="2000" dirty="0"/>
              <a:t>רישיונות - </a:t>
            </a:r>
            <a:r>
              <a:rPr lang="he-IL" sz="1800" dirty="0"/>
              <a:t>העדפה של פיקוח בדיעבד</a:t>
            </a:r>
            <a:endParaRPr lang="he-IL" sz="2000" dirty="0"/>
          </a:p>
          <a:p>
            <a:pPr>
              <a:lnSpc>
                <a:spcPct val="200000"/>
              </a:lnSpc>
              <a:buClr>
                <a:srgbClr val="0072C8"/>
              </a:buClr>
              <a:buFont typeface="Wingdings" panose="05000000000000000000" pitchFamily="2" charset="2"/>
              <a:buChar char="q"/>
            </a:pPr>
            <a:r>
              <a:rPr lang="he-IL" sz="2000" dirty="0" smtClean="0"/>
              <a:t>ממשלה אחת - </a:t>
            </a:r>
            <a:r>
              <a:rPr lang="he-IL" sz="1800" dirty="0" smtClean="0"/>
              <a:t>לצמצם סתירות ופגיעה באינטרסים ציבוריים נוספים</a:t>
            </a: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988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B908F7AD2122F74AA8B78E96751B1E18" ma:contentTypeVersion="1" ma:contentTypeDescription="צור מסמך חדש." ma:contentTypeScope="" ma:versionID="66a95652929cf3c13de18c4b1a17c03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394c5ff716e9adee17cde20b6c3240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BD4875-0707-43AF-BA5A-0555F7FB73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3103E9-8B9A-4FD2-AB7E-5FF869213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58A86A6-7980-4B74-8C83-1219A67562B8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3994</TotalTime>
  <Words>318</Words>
  <Application>Microsoft Office PowerPoint</Application>
  <PresentationFormat>‫הצגה על המסך (4:3)</PresentationFormat>
  <Paragraphs>58</Paragraphs>
  <Slides>11</Slides>
  <Notes>2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אזרחי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</vt:vector>
  </TitlesOfParts>
  <Company>PNO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לממשלה - רגולציה</dc:title>
  <dc:creator>טל וולפסון</dc:creator>
  <cp:lastModifiedBy>Hana Leidershnaider - Chamber Of Commerce</cp:lastModifiedBy>
  <cp:revision>758</cp:revision>
  <cp:lastPrinted>2015-08-13T08:33:12Z</cp:lastPrinted>
  <dcterms:created xsi:type="dcterms:W3CDTF">2015-02-25T11:34:34Z</dcterms:created>
  <dcterms:modified xsi:type="dcterms:W3CDTF">2015-10-19T12:23:35Z</dcterms:modified>
  <cp:contentType>מסמך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0x010100B908F7AD2122F74AA8B78E96751B1E18</vt:lpwstr>
  </property>
</Properties>
</file>